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147" d="100"/>
          <a:sy n="147" d="100"/>
        </p:scale>
        <p:origin x="64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78e986b1c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778e986b1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778e986b1c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778e986b1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778e986b1c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778e986b1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75809c066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75809c06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75809c066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75809c066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5809c066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75809c066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778e986b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778e986b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5809c066b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75809c066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78e986b1c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778e986b1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75809c066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75809c066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78e986b1c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778e986b1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a:t>Föräldramöte F-15</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sv"/>
              <a:t>25/8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Inför säsong 2026</a:t>
            </a:r>
            <a:endParaRPr/>
          </a:p>
        </p:txBody>
      </p:sp>
      <p:sp>
        <p:nvSpPr>
          <p:cNvPr id="111" name="Google Shape;11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sv"/>
              <a:t>Diskussion i gruppen:</a:t>
            </a:r>
            <a:endParaRPr/>
          </a:p>
          <a:p>
            <a:pPr marL="0" lvl="0" indent="0" algn="l" rtl="0">
              <a:spcBef>
                <a:spcPts val="1200"/>
              </a:spcBef>
              <a:spcAft>
                <a:spcPts val="0"/>
              </a:spcAft>
              <a:buNone/>
            </a:pPr>
            <a:r>
              <a:rPr lang="sv" b="1" i="1"/>
              <a:t>De flesta upplever det positivt med att vi valde att ha 2 lag denna säsong och önskar att vi fortsätter så även nästa. </a:t>
            </a:r>
            <a:endParaRPr b="1" i="1"/>
          </a:p>
          <a:p>
            <a:pPr marL="0" lvl="0" indent="0" algn="l" rtl="0">
              <a:spcBef>
                <a:spcPts val="1200"/>
              </a:spcBef>
              <a:spcAft>
                <a:spcPts val="0"/>
              </a:spcAft>
              <a:buNone/>
            </a:pPr>
            <a:r>
              <a:rPr lang="sv" b="1" i="1"/>
              <a:t>Om du vet att ditt barn är tveksam inför nästa säsong är det bra om du meddelar det till tränare eller lagledare innan denna säsong är över. </a:t>
            </a:r>
            <a:endParaRPr b="1" i="1"/>
          </a:p>
          <a:p>
            <a:pPr marL="0" lvl="0" indent="0" algn="l" rtl="0">
              <a:spcBef>
                <a:spcPts val="1200"/>
              </a:spcBef>
              <a:spcAft>
                <a:spcPts val="1200"/>
              </a:spcAft>
              <a:buNone/>
            </a:pPr>
            <a:r>
              <a:rPr lang="sv" b="1" i="1"/>
              <a:t>Då två lag innebär stort föräldraengagemang vid hemmamatcher behöver man räkna med att man som förälder behöver vara delaktig i någon syssla vid nästan alla hemmamatcher. Vi pratade om att eventuellt testa en metod med grupper fika/matchvärd/linjemän som används i P-15 för att få en bättre struktur. Vi återkommer med detta vid uppstarts föräldramötet i vår.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sv" sz="2420"/>
              <a:t>Cuper - kostnader och datum 2025 - hur tänker vi inför 2026?</a:t>
            </a:r>
            <a:endParaRPr sz="2120"/>
          </a:p>
        </p:txBody>
      </p:sp>
      <p:sp>
        <p:nvSpPr>
          <p:cNvPr id="117" name="Google Shape;117;p23"/>
          <p:cNvSpPr txBox="1">
            <a:spLocks noGrp="1"/>
          </p:cNvSpPr>
          <p:nvPr>
            <p:ph type="body" idx="1"/>
          </p:nvPr>
        </p:nvSpPr>
        <p:spPr>
          <a:xfrm>
            <a:off x="311700" y="1152475"/>
            <a:ext cx="4002900" cy="23787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sv"/>
              <a:t>Hudik cup - efter skolavslutningen 1800kr/lag 1350kr/spelare</a:t>
            </a:r>
            <a:endParaRPr/>
          </a:p>
          <a:p>
            <a:pPr marL="0" lvl="0" indent="0" algn="l" rtl="0">
              <a:spcBef>
                <a:spcPts val="1200"/>
              </a:spcBef>
              <a:spcAft>
                <a:spcPts val="0"/>
              </a:spcAft>
              <a:buNone/>
            </a:pPr>
            <a:r>
              <a:rPr lang="sv"/>
              <a:t>Lycksele - 3 dagar sista helgen i juni 2000kr/lag 900kr/spelare</a:t>
            </a:r>
            <a:endParaRPr/>
          </a:p>
          <a:p>
            <a:pPr marL="0" lvl="0" indent="0" algn="l" rtl="0">
              <a:spcBef>
                <a:spcPts val="1200"/>
              </a:spcBef>
              <a:spcAft>
                <a:spcPts val="0"/>
              </a:spcAft>
              <a:buNone/>
            </a:pPr>
            <a:r>
              <a:rPr lang="sv"/>
              <a:t>Storsjöcupen - 5 dagar skiftet juni/juli 1950kr/lag 2150kr/spelare</a:t>
            </a:r>
            <a:endParaRPr/>
          </a:p>
          <a:p>
            <a:pPr marL="0" lvl="0" indent="0" algn="l" rtl="0">
              <a:spcBef>
                <a:spcPts val="1200"/>
              </a:spcBef>
              <a:spcAft>
                <a:spcPts val="0"/>
              </a:spcAft>
              <a:buNone/>
            </a:pPr>
            <a:r>
              <a:rPr lang="sv"/>
              <a:t>Umeå fotbollsfestival - 3 dagar slutet på juli 1500kr/lag 1750kr/spelare</a:t>
            </a:r>
            <a:endParaRPr/>
          </a:p>
          <a:p>
            <a:pPr marL="0" lvl="0" indent="0" algn="l" rtl="0">
              <a:spcBef>
                <a:spcPts val="1200"/>
              </a:spcBef>
              <a:spcAft>
                <a:spcPts val="0"/>
              </a:spcAft>
              <a:buNone/>
            </a:pPr>
            <a:r>
              <a:rPr lang="sv"/>
              <a:t>Mid Nordic Timrå - 3 övernattningar första helgen i augusti 1450kr/lag 1600kr/spelare</a:t>
            </a:r>
            <a:endParaRPr/>
          </a:p>
          <a:p>
            <a:pPr marL="0" lvl="0" indent="0" algn="l" rtl="0">
              <a:spcBef>
                <a:spcPts val="1200"/>
              </a:spcBef>
              <a:spcAft>
                <a:spcPts val="0"/>
              </a:spcAft>
              <a:buNone/>
            </a:pPr>
            <a:r>
              <a:rPr lang="sv"/>
              <a:t>Spölanscupen Vännäs - 1 dag mitten av augusti. 1400kr/lag medtag egen mat. </a:t>
            </a:r>
            <a:endParaRPr/>
          </a:p>
          <a:p>
            <a:pPr marL="0" lvl="0" indent="0" algn="l" rtl="0">
              <a:spcBef>
                <a:spcPts val="1200"/>
              </a:spcBef>
              <a:spcAft>
                <a:spcPts val="0"/>
              </a:spcAft>
              <a:buNone/>
            </a:pPr>
            <a:r>
              <a:rPr lang="sv"/>
              <a:t>Arnäscupen - augusti 1000kr/lag 300kr/spelare</a:t>
            </a:r>
            <a:endParaRPr/>
          </a:p>
          <a:p>
            <a:pPr marL="0" lvl="0" indent="0" algn="l" rtl="0">
              <a:spcBef>
                <a:spcPts val="1200"/>
              </a:spcBef>
              <a:spcAft>
                <a:spcPts val="0"/>
              </a:spcAft>
              <a:buNone/>
            </a:pPr>
            <a:r>
              <a:rPr lang="sv"/>
              <a:t>Härnö fotbollsfest - 2-3 dagar slutet av augusti 1500kr/lag 1000-1300kr/spelare (1-2nätter)</a:t>
            </a:r>
            <a:endParaRPr/>
          </a:p>
          <a:p>
            <a:pPr marL="0" lvl="0" indent="0" algn="l" rtl="0">
              <a:spcBef>
                <a:spcPts val="1200"/>
              </a:spcBef>
              <a:spcAft>
                <a:spcPts val="1200"/>
              </a:spcAft>
              <a:buNone/>
            </a:pPr>
            <a:r>
              <a:rPr lang="sv"/>
              <a:t>Cramo cup - 1 dag september </a:t>
            </a:r>
            <a:endParaRPr/>
          </a:p>
        </p:txBody>
      </p:sp>
      <p:sp>
        <p:nvSpPr>
          <p:cNvPr id="118" name="Google Shape;118;p23"/>
          <p:cNvSpPr txBox="1"/>
          <p:nvPr/>
        </p:nvSpPr>
        <p:spPr>
          <a:xfrm>
            <a:off x="4257875" y="1017725"/>
            <a:ext cx="4574400" cy="36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sz="1800" b="1" i="1">
                <a:solidFill>
                  <a:schemeClr val="dk2"/>
                </a:solidFill>
              </a:rPr>
              <a:t>Vi tittade på cupalternativ och kostnader inför nästa säsong. </a:t>
            </a:r>
            <a:endParaRPr sz="1800" b="1" i="1">
              <a:solidFill>
                <a:schemeClr val="dk2"/>
              </a:solidFill>
            </a:endParaRPr>
          </a:p>
          <a:p>
            <a:pPr marL="0" lvl="0" indent="0" algn="l" rtl="0">
              <a:spcBef>
                <a:spcPts val="0"/>
              </a:spcBef>
              <a:spcAft>
                <a:spcPts val="0"/>
              </a:spcAft>
              <a:buNone/>
            </a:pPr>
            <a:endParaRPr sz="1800" b="1" i="1">
              <a:solidFill>
                <a:schemeClr val="dk2"/>
              </a:solidFill>
            </a:endParaRPr>
          </a:p>
          <a:p>
            <a:pPr marL="0" lvl="0" indent="0" algn="l" rtl="0">
              <a:spcBef>
                <a:spcPts val="0"/>
              </a:spcBef>
              <a:spcAft>
                <a:spcPts val="0"/>
              </a:spcAft>
              <a:buNone/>
            </a:pPr>
            <a:r>
              <a:rPr lang="sv" sz="1800" b="1" i="1">
                <a:solidFill>
                  <a:schemeClr val="dk2"/>
                </a:solidFill>
              </a:rPr>
              <a:t>Till våren får vi besluta vilken cup vi önskar delta i.</a:t>
            </a:r>
            <a:endParaRPr sz="1800" b="1" i="1">
              <a:solidFill>
                <a:schemeClr val="dk2"/>
              </a:solidFill>
            </a:endParaRPr>
          </a:p>
          <a:p>
            <a:pPr marL="0" lvl="0" indent="0" algn="l" rtl="0">
              <a:spcBef>
                <a:spcPts val="0"/>
              </a:spcBef>
              <a:spcAft>
                <a:spcPts val="0"/>
              </a:spcAft>
              <a:buNone/>
            </a:pPr>
            <a:r>
              <a:rPr lang="sv" sz="1800" b="1" i="1">
                <a:solidFill>
                  <a:schemeClr val="dk2"/>
                </a:solidFill>
              </a:rPr>
              <a:t>Förslaget är att lagavgift och halva spelaravgiften tas från lagkassan och resterande halva betalas in av föräldrarna. Det finns möjlighet att söka bidrag från fonden “Bussiga klubben” för de som känner att det blir ekonomiskt tufft. Målet är att alla spelare som vill skall kunna medverka. </a:t>
            </a:r>
            <a:endParaRPr sz="1800" b="1" i="1">
              <a:solidFill>
                <a:schemeClr val="dk2"/>
              </a:solidFill>
            </a:endParaRPr>
          </a:p>
          <a:p>
            <a:pPr marL="0" lvl="0" indent="0" algn="l" rtl="0">
              <a:spcBef>
                <a:spcPts val="0"/>
              </a:spcBef>
              <a:spcAft>
                <a:spcPts val="0"/>
              </a:spcAft>
              <a:buNone/>
            </a:pPr>
            <a:endParaRPr sz="1800" b="1" i="1">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Övriga frågor</a:t>
            </a:r>
            <a:endParaRPr/>
          </a:p>
        </p:txBody>
      </p:sp>
      <p:sp>
        <p:nvSpPr>
          <p:cNvPr id="124" name="Google Shape;12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b="1" i="1"/>
          </a:p>
          <a:p>
            <a:pPr marL="0" lvl="0" indent="0" algn="l" rtl="0">
              <a:spcBef>
                <a:spcPts val="1200"/>
              </a:spcBef>
              <a:spcAft>
                <a:spcPts val="1200"/>
              </a:spcAft>
              <a:buNone/>
            </a:pPr>
            <a:r>
              <a:rPr lang="sv" b="1" i="1"/>
              <a:t>Vi spånade kring en uppstartsaktivitet till våren där barnen får möjlighet att träna på att sova tillsammans eftersom att de cuper vi tittat på innebär 1-2 nätters övernattning. </a:t>
            </a:r>
            <a:endParaRPr b="1"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Innehåll</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sv"/>
              <a:t>Denna säsong:</a:t>
            </a:r>
            <a:endParaRPr/>
          </a:p>
          <a:p>
            <a:pPr marL="457200" lvl="0" indent="-342900" algn="l" rtl="0">
              <a:spcBef>
                <a:spcPts val="1200"/>
              </a:spcBef>
              <a:spcAft>
                <a:spcPts val="0"/>
              </a:spcAft>
              <a:buSzPts val="1800"/>
              <a:buChar char="-"/>
            </a:pPr>
            <a:r>
              <a:rPr lang="sv"/>
              <a:t>Info från tränarna</a:t>
            </a:r>
            <a:endParaRPr/>
          </a:p>
          <a:p>
            <a:pPr marL="457200" lvl="0" indent="-342900" algn="l" rtl="0">
              <a:spcBef>
                <a:spcPts val="0"/>
              </a:spcBef>
              <a:spcAft>
                <a:spcPts val="0"/>
              </a:spcAft>
              <a:buSzPts val="1800"/>
              <a:buChar char="-"/>
            </a:pPr>
            <a:r>
              <a:rPr lang="sv"/>
              <a:t>Ekonomi redovisning</a:t>
            </a:r>
            <a:endParaRPr/>
          </a:p>
          <a:p>
            <a:pPr marL="457200" lvl="0" indent="-342900" algn="l" rtl="0">
              <a:spcBef>
                <a:spcPts val="0"/>
              </a:spcBef>
              <a:spcAft>
                <a:spcPts val="0"/>
              </a:spcAft>
              <a:buSzPts val="1800"/>
              <a:buChar char="-"/>
            </a:pPr>
            <a:r>
              <a:rPr lang="sv"/>
              <a:t>Diskussion hur vi går vidare</a:t>
            </a:r>
            <a:endParaRPr/>
          </a:p>
          <a:p>
            <a:pPr marL="457200" lvl="0" indent="-342900" algn="l" rtl="0">
              <a:spcBef>
                <a:spcPts val="0"/>
              </a:spcBef>
              <a:spcAft>
                <a:spcPts val="0"/>
              </a:spcAft>
              <a:buSzPts val="1800"/>
              <a:buChar char="-"/>
            </a:pPr>
            <a:r>
              <a:rPr lang="sv"/>
              <a:t>Säsongsavslutning</a:t>
            </a:r>
            <a:endParaRPr/>
          </a:p>
          <a:p>
            <a:pPr marL="0" lvl="0" indent="0" algn="l" rtl="0">
              <a:spcBef>
                <a:spcPts val="1200"/>
              </a:spcBef>
              <a:spcAft>
                <a:spcPts val="0"/>
              </a:spcAft>
              <a:buNone/>
            </a:pPr>
            <a:r>
              <a:rPr lang="sv"/>
              <a:t>Nästa säsong:</a:t>
            </a:r>
            <a:endParaRPr/>
          </a:p>
          <a:p>
            <a:pPr marL="457200" lvl="0" indent="-342900" algn="l" rtl="0">
              <a:spcBef>
                <a:spcPts val="1200"/>
              </a:spcBef>
              <a:spcAft>
                <a:spcPts val="0"/>
              </a:spcAft>
              <a:buSzPts val="1800"/>
              <a:buChar char="-"/>
            </a:pPr>
            <a:r>
              <a:rPr lang="sv"/>
              <a:t>Antal lag i serien</a:t>
            </a:r>
            <a:endParaRPr/>
          </a:p>
          <a:p>
            <a:pPr marL="457200" lvl="0" indent="-342900" algn="l" rtl="0">
              <a:spcBef>
                <a:spcPts val="0"/>
              </a:spcBef>
              <a:spcAft>
                <a:spcPts val="0"/>
              </a:spcAft>
              <a:buSzPts val="1800"/>
              <a:buChar char="-"/>
            </a:pPr>
            <a:r>
              <a:rPr lang="sv"/>
              <a:t>Cuper</a:t>
            </a:r>
            <a:endParaRPr/>
          </a:p>
          <a:p>
            <a:pPr marL="0" lvl="0" indent="0" algn="l" rtl="0">
              <a:spcBef>
                <a:spcPts val="1200"/>
              </a:spcBef>
              <a:spcAft>
                <a:spcPts val="1200"/>
              </a:spcAft>
              <a:buNone/>
            </a:pPr>
            <a:r>
              <a:rPr lang="sv"/>
              <a:t>Övriga frågor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Info från tränarna</a:t>
            </a:r>
            <a:endParaRPr/>
          </a:p>
        </p:txBody>
      </p:sp>
      <p:sp>
        <p:nvSpPr>
          <p:cNvPr id="67" name="Google Shape;67;p15"/>
          <p:cNvSpPr txBox="1"/>
          <p:nvPr/>
        </p:nvSpPr>
        <p:spPr>
          <a:xfrm>
            <a:off x="408750" y="1017725"/>
            <a:ext cx="8198100" cy="3372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sv" sz="1800" b="1">
                <a:solidFill>
                  <a:schemeClr val="dk2"/>
                </a:solidFill>
              </a:rPr>
              <a:t>Viktigt att alla kommer i tid till samlingarna</a:t>
            </a:r>
            <a:r>
              <a:rPr lang="sv" sz="1800">
                <a:solidFill>
                  <a:schemeClr val="dk2"/>
                </a:solidFill>
              </a:rPr>
              <a:t>. Speciellt till match går det inte att komma till matchstart utan spelarna behöver vara där vid tiden för samling så att tränarna kan gå igenom upplägget inför matchen och spelarna får tid att värma upp. </a:t>
            </a:r>
            <a:endParaRPr sz="1800">
              <a:solidFill>
                <a:schemeClr val="dk2"/>
              </a:solidFill>
            </a:endParaRPr>
          </a:p>
          <a:p>
            <a:pPr marL="457200" lvl="0" indent="-342900" algn="l" rtl="0">
              <a:spcBef>
                <a:spcPts val="0"/>
              </a:spcBef>
              <a:spcAft>
                <a:spcPts val="0"/>
              </a:spcAft>
              <a:buClr>
                <a:schemeClr val="dk2"/>
              </a:buClr>
              <a:buSzPts val="1800"/>
              <a:buChar char="-"/>
            </a:pPr>
            <a:r>
              <a:rPr lang="sv" sz="1800" b="1">
                <a:solidFill>
                  <a:schemeClr val="dk2"/>
                </a:solidFill>
              </a:rPr>
              <a:t>Svara på kallelsen till matchen så snart som möjligt</a:t>
            </a:r>
            <a:r>
              <a:rPr lang="sv" sz="1800">
                <a:solidFill>
                  <a:schemeClr val="dk2"/>
                </a:solidFill>
              </a:rPr>
              <a:t> så att tränarna kan se om det saknas spelare och man behöver tillfråga andra. Har man ej svarat på kallelsen 2 dagar före match går platsen vidare till någon annan. </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Ekonomi - årets beting</a:t>
            </a:r>
            <a:endParaRPr/>
          </a:p>
        </p:txBody>
      </p:sp>
      <p:pic>
        <p:nvPicPr>
          <p:cNvPr id="73" name="Google Shape;73;p16"/>
          <p:cNvPicPr preferRelativeResize="0"/>
          <p:nvPr/>
        </p:nvPicPr>
        <p:blipFill>
          <a:blip r:embed="rId3">
            <a:alphaModFix/>
          </a:blip>
          <a:stretch>
            <a:fillRect/>
          </a:stretch>
        </p:blipFill>
        <p:spPr>
          <a:xfrm>
            <a:off x="378026" y="1101051"/>
            <a:ext cx="7296899" cy="3622350"/>
          </a:xfrm>
          <a:prstGeom prst="rect">
            <a:avLst/>
          </a:prstGeom>
          <a:noFill/>
          <a:ln>
            <a:noFill/>
          </a:ln>
        </p:spPr>
      </p:pic>
      <p:sp>
        <p:nvSpPr>
          <p:cNvPr id="74" name="Google Shape;74;p16"/>
          <p:cNvSpPr txBox="1"/>
          <p:nvPr/>
        </p:nvSpPr>
        <p:spPr>
          <a:xfrm>
            <a:off x="7175925" y="1367975"/>
            <a:ext cx="1862100" cy="30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 sz="1300" b="1">
                <a:solidFill>
                  <a:schemeClr val="dk1"/>
                </a:solidFill>
              </a:rPr>
              <a:t>Sedan dess har vi tappat en spelare så betinget blev </a:t>
            </a:r>
            <a:endParaRPr sz="1300" b="1">
              <a:solidFill>
                <a:schemeClr val="dk1"/>
              </a:solidFill>
            </a:endParaRPr>
          </a:p>
          <a:p>
            <a:pPr marL="0" lvl="0" indent="0" algn="l" rtl="0">
              <a:spcBef>
                <a:spcPts val="0"/>
              </a:spcBef>
              <a:spcAft>
                <a:spcPts val="0"/>
              </a:spcAft>
              <a:buClr>
                <a:schemeClr val="dk1"/>
              </a:buClr>
              <a:buSzPts val="1100"/>
              <a:buFont typeface="Arial"/>
              <a:buNone/>
            </a:pPr>
            <a:r>
              <a:rPr lang="sv" sz="1300" b="1">
                <a:solidFill>
                  <a:schemeClr val="dk1"/>
                </a:solidFill>
              </a:rPr>
              <a:t>1100kr x 17 = 18700</a:t>
            </a:r>
            <a:endParaRPr sz="1300" b="1">
              <a:solidFill>
                <a:schemeClr val="dk1"/>
              </a:solidFill>
            </a:endParaRPr>
          </a:p>
          <a:p>
            <a:pPr marL="0" lvl="0" indent="0" algn="l" rtl="0">
              <a:spcBef>
                <a:spcPts val="0"/>
              </a:spcBef>
              <a:spcAft>
                <a:spcPts val="0"/>
              </a:spcAft>
              <a:buNone/>
            </a:pPr>
            <a:endParaRPr sz="1300" b="1">
              <a:solidFill>
                <a:schemeClr val="dk1"/>
              </a:solidFill>
            </a:endParaRPr>
          </a:p>
          <a:p>
            <a:pPr marL="0" lvl="0" indent="0" algn="l" rtl="0">
              <a:spcBef>
                <a:spcPts val="0"/>
              </a:spcBef>
              <a:spcAft>
                <a:spcPts val="0"/>
              </a:spcAft>
              <a:buNone/>
            </a:pPr>
            <a:endParaRPr sz="1300" b="1">
              <a:solidFill>
                <a:schemeClr val="dk1"/>
              </a:solidFill>
            </a:endParaRPr>
          </a:p>
          <a:p>
            <a:pPr marL="0" lvl="0" indent="0" algn="l" rtl="0">
              <a:spcBef>
                <a:spcPts val="0"/>
              </a:spcBef>
              <a:spcAft>
                <a:spcPts val="0"/>
              </a:spcAft>
              <a:buClr>
                <a:schemeClr val="dk1"/>
              </a:buClr>
              <a:buSzPts val="1100"/>
              <a:buFont typeface="Arial"/>
              <a:buNone/>
            </a:pPr>
            <a:r>
              <a:rPr lang="sv" sz="1300" b="1">
                <a:solidFill>
                  <a:schemeClr val="dk1"/>
                </a:solidFill>
              </a:rPr>
              <a:t>Vi fick även i efterhand erbjudande om att sälja fika på herrmatcherna, vilket vi tackade ja till. </a:t>
            </a:r>
            <a:endParaRPr sz="1300" b="1">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Hur har det gått?</a:t>
            </a:r>
            <a:endParaRPr/>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a:p>
          <a:p>
            <a:pPr marL="457200" lvl="0" indent="-342900" algn="l" rtl="0">
              <a:spcBef>
                <a:spcPts val="1200"/>
              </a:spcBef>
              <a:spcAft>
                <a:spcPts val="0"/>
              </a:spcAft>
              <a:buSzPts val="1800"/>
              <a:buChar char="●"/>
            </a:pPr>
            <a:r>
              <a:rPr lang="sv"/>
              <a:t>Reklamutdelning - 3 000 kr</a:t>
            </a:r>
            <a:endParaRPr/>
          </a:p>
          <a:p>
            <a:pPr marL="457200" lvl="0" indent="-342900" algn="l" rtl="0">
              <a:spcBef>
                <a:spcPts val="0"/>
              </a:spcBef>
              <a:spcAft>
                <a:spcPts val="0"/>
              </a:spcAft>
              <a:buSzPts val="1800"/>
              <a:buChar char="●"/>
            </a:pPr>
            <a:r>
              <a:rPr lang="sv"/>
              <a:t>Bussbycup - ca 87 000 kr</a:t>
            </a:r>
            <a:endParaRPr/>
          </a:p>
          <a:p>
            <a:pPr marL="457200" lvl="0" indent="-342900" algn="l" rtl="0">
              <a:spcBef>
                <a:spcPts val="0"/>
              </a:spcBef>
              <a:spcAft>
                <a:spcPts val="0"/>
              </a:spcAft>
              <a:buSzPts val="1800"/>
              <a:buChar char="●"/>
            </a:pPr>
            <a:r>
              <a:rPr lang="sv"/>
              <a:t>Kakförsäljning - 11 340 kr</a:t>
            </a:r>
            <a:endParaRPr/>
          </a:p>
          <a:p>
            <a:pPr marL="0" lvl="0" indent="0" algn="l" rtl="0">
              <a:spcBef>
                <a:spcPts val="1200"/>
              </a:spcBef>
              <a:spcAft>
                <a:spcPts val="0"/>
              </a:spcAft>
              <a:buNone/>
            </a:pPr>
            <a:r>
              <a:rPr lang="sv" sz="1900" b="1"/>
              <a:t>    </a:t>
            </a:r>
            <a:r>
              <a:rPr lang="sv" sz="2600" b="1"/>
              <a:t>Totalt: ca 101 340kr </a:t>
            </a:r>
            <a:endParaRPr sz="2500"/>
          </a:p>
          <a:p>
            <a:pPr marL="0" lvl="0" indent="0" algn="l" rtl="0">
              <a:spcBef>
                <a:spcPts val="1200"/>
              </a:spcBef>
              <a:spcAft>
                <a:spcPts val="1200"/>
              </a:spcAft>
              <a:buNone/>
            </a:pPr>
            <a:r>
              <a:rPr lang="sv"/>
              <a:t>+ fikaförsäljning 5165kr (106 505kr)</a:t>
            </a:r>
            <a:endParaRPr/>
          </a:p>
        </p:txBody>
      </p:sp>
      <p:pic>
        <p:nvPicPr>
          <p:cNvPr id="81" name="Google Shape;81;p17"/>
          <p:cNvPicPr preferRelativeResize="0"/>
          <p:nvPr/>
        </p:nvPicPr>
        <p:blipFill>
          <a:blip r:embed="rId3">
            <a:alphaModFix/>
          </a:blip>
          <a:stretch>
            <a:fillRect/>
          </a:stretch>
        </p:blipFill>
        <p:spPr>
          <a:xfrm>
            <a:off x="5253247" y="2367375"/>
            <a:ext cx="3475125" cy="257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Utgifter under säsongen 2025</a:t>
            </a:r>
            <a:endParaRPr/>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sv"/>
              <a:t>Beting = 18 700 kr</a:t>
            </a:r>
            <a:endParaRPr/>
          </a:p>
          <a:p>
            <a:pPr marL="457200" lvl="0" indent="-342900" algn="l" rtl="0">
              <a:lnSpc>
                <a:spcPct val="150000"/>
              </a:lnSpc>
              <a:spcBef>
                <a:spcPts val="0"/>
              </a:spcBef>
              <a:spcAft>
                <a:spcPts val="0"/>
              </a:spcAft>
              <a:buSzPts val="1800"/>
              <a:buChar char="●"/>
            </a:pPr>
            <a:r>
              <a:rPr lang="sv"/>
              <a:t>Arnäs cup: Lagavgift 1000kr + spelare 300kr x 14, ledare 300kr x 4 = 6400 kr</a:t>
            </a:r>
            <a:endParaRPr/>
          </a:p>
          <a:p>
            <a:pPr marL="457200" lvl="0" indent="-342900" algn="l" rtl="0">
              <a:lnSpc>
                <a:spcPct val="150000"/>
              </a:lnSpc>
              <a:spcBef>
                <a:spcPts val="0"/>
              </a:spcBef>
              <a:spcAft>
                <a:spcPts val="0"/>
              </a:spcAft>
              <a:buSzPts val="1800"/>
              <a:buChar char="●"/>
            </a:pPr>
            <a:r>
              <a:rPr lang="sv"/>
              <a:t>Inköp till fikalådan = 251 kr</a:t>
            </a:r>
            <a:endParaRPr/>
          </a:p>
          <a:p>
            <a:pPr marL="0" lvl="0" indent="0" algn="l" rtl="0">
              <a:spcBef>
                <a:spcPts val="1200"/>
              </a:spcBef>
              <a:spcAft>
                <a:spcPts val="0"/>
              </a:spcAft>
              <a:buNone/>
            </a:pPr>
            <a:endParaRPr/>
          </a:p>
          <a:p>
            <a:pPr marL="0" lvl="0" indent="0" algn="l" rtl="0">
              <a:spcBef>
                <a:spcPts val="1200"/>
              </a:spcBef>
              <a:spcAft>
                <a:spcPts val="1200"/>
              </a:spcAft>
              <a:buNone/>
            </a:pPr>
            <a:r>
              <a:rPr lang="sv" sz="2300" b="1"/>
              <a:t>Totalt: 25 351 kr</a:t>
            </a:r>
            <a:endParaRPr sz="23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Slutsumma efter säsongen</a:t>
            </a:r>
            <a:endParaRPr/>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sz="6000"/>
              <a:t>ca 97 300 kr</a:t>
            </a:r>
            <a:endParaRPr sz="6000"/>
          </a:p>
          <a:p>
            <a:pPr marL="457200" lvl="0" indent="-342900" algn="l" rtl="0">
              <a:spcBef>
                <a:spcPts val="1200"/>
              </a:spcBef>
              <a:spcAft>
                <a:spcPts val="0"/>
              </a:spcAft>
              <a:buSzPts val="1800"/>
              <a:buChar char="+"/>
            </a:pPr>
            <a:r>
              <a:rPr lang="sv"/>
              <a:t>resterande fikaförsäljning (3 egna matcher 1 herrmatch)</a:t>
            </a:r>
            <a:endParaRPr/>
          </a:p>
          <a:p>
            <a:pPr marL="457200" lvl="0" indent="-342900" algn="l" rtl="0">
              <a:spcBef>
                <a:spcPts val="0"/>
              </a:spcBef>
              <a:spcAft>
                <a:spcPts val="0"/>
              </a:spcAft>
              <a:buSzPts val="1800"/>
              <a:buChar char="-"/>
            </a:pPr>
            <a:r>
              <a:rPr lang="sv"/>
              <a:t>kostnad för avslutningsaktivitet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Hur går vi vidare under hösten ?</a:t>
            </a:r>
            <a:endParaRPr/>
          </a:p>
        </p:txBody>
      </p:sp>
      <p:sp>
        <p:nvSpPr>
          <p:cNvPr id="99" name="Google Shape;9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sv"/>
              <a:t>Diskussion med föräldrar som var på mötet:</a:t>
            </a:r>
            <a:endParaRPr/>
          </a:p>
          <a:p>
            <a:pPr marL="0" lvl="0" indent="0" algn="l" rtl="0">
              <a:spcBef>
                <a:spcPts val="1200"/>
              </a:spcBef>
              <a:spcAft>
                <a:spcPts val="0"/>
              </a:spcAft>
              <a:buNone/>
            </a:pPr>
            <a:r>
              <a:rPr lang="sv" i="1"/>
              <a:t>Det är en bra summa vi lyckats tjäna in detta år samtidigt upplevs det inte helt rättvist att några sålt mycket kakor medan några inte sålt några alls. Vi enades om att det fanns 3 vägar att gå och rösta utifrån dessa. </a:t>
            </a:r>
            <a:endParaRPr i="1"/>
          </a:p>
          <a:p>
            <a:pPr marL="457200" lvl="0" indent="-308610" algn="l" rtl="0">
              <a:spcBef>
                <a:spcPts val="1200"/>
              </a:spcBef>
              <a:spcAft>
                <a:spcPts val="0"/>
              </a:spcAft>
              <a:buSzPct val="100000"/>
              <a:buAutoNum type="arabicPeriod"/>
            </a:pPr>
            <a:r>
              <a:rPr lang="sv" i="1"/>
              <a:t>Nöja oss med det ekonomiska resultatet från i år och ta nya tag med hårdare krav på försäljning/friköp nästa år. (</a:t>
            </a:r>
            <a:r>
              <a:rPr lang="sv" b="1" i="1"/>
              <a:t>5</a:t>
            </a:r>
            <a:r>
              <a:rPr lang="sv" i="1"/>
              <a:t> </a:t>
            </a:r>
            <a:r>
              <a:rPr lang="sv" b="1" i="1"/>
              <a:t>röster</a:t>
            </a:r>
            <a:r>
              <a:rPr lang="sv" i="1"/>
              <a:t>)</a:t>
            </a:r>
            <a:endParaRPr i="1"/>
          </a:p>
          <a:p>
            <a:pPr marL="457200" lvl="0" indent="-308610" algn="l" rtl="0">
              <a:spcBef>
                <a:spcPts val="0"/>
              </a:spcBef>
              <a:spcAft>
                <a:spcPts val="0"/>
              </a:spcAft>
              <a:buSzPct val="100000"/>
              <a:buAutoNum type="arabicPeriod"/>
            </a:pPr>
            <a:r>
              <a:rPr lang="sv" i="1"/>
              <a:t>Skapa en ytterligare försäljning nu under hösten. (</a:t>
            </a:r>
            <a:r>
              <a:rPr lang="sv" b="1" i="1"/>
              <a:t>1 röst)</a:t>
            </a:r>
            <a:endParaRPr b="1" i="1"/>
          </a:p>
          <a:p>
            <a:pPr marL="457200" lvl="0" indent="-308610" algn="l" rtl="0">
              <a:spcBef>
                <a:spcPts val="0"/>
              </a:spcBef>
              <a:spcAft>
                <a:spcPts val="0"/>
              </a:spcAft>
              <a:buSzPct val="100000"/>
              <a:buAutoNum type="arabicPeriod"/>
            </a:pPr>
            <a:r>
              <a:rPr lang="sv" i="1"/>
              <a:t>De som ej sålt kakor så att det täcker kostnaden för betinget måste göra en inbetalning med den kvarvarande summan till lagkassan. (</a:t>
            </a:r>
            <a:r>
              <a:rPr lang="sv" b="1" i="1"/>
              <a:t>6 röster</a:t>
            </a:r>
            <a:r>
              <a:rPr lang="sv" i="1"/>
              <a:t>)</a:t>
            </a:r>
            <a:endParaRPr i="1"/>
          </a:p>
          <a:p>
            <a:pPr marL="0" lvl="0" indent="0" algn="l" rtl="0">
              <a:spcBef>
                <a:spcPts val="1200"/>
              </a:spcBef>
              <a:spcAft>
                <a:spcPts val="0"/>
              </a:spcAft>
              <a:buNone/>
            </a:pPr>
            <a:r>
              <a:rPr lang="sv" b="1" i="1"/>
              <a:t>Således vann alternativ nr 3 och Linda som är ekonomiansvarig kommer nu att räkna ut vad alla har kvar att betala och skicka till varje förälder vad denne har kvar att betala in. </a:t>
            </a:r>
            <a:endParaRPr b="1" i="1"/>
          </a:p>
          <a:p>
            <a:pPr marL="0" lvl="0" indent="0" algn="l" rtl="0">
              <a:spcBef>
                <a:spcPts val="1200"/>
              </a:spcBef>
              <a:spcAft>
                <a:spcPts val="0"/>
              </a:spcAft>
              <a:buNone/>
            </a:pPr>
            <a:endParaRPr i="1"/>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Avslutning</a:t>
            </a:r>
            <a:endParaRPr/>
          </a:p>
        </p:txBody>
      </p:sp>
      <p:sp>
        <p:nvSpPr>
          <p:cNvPr id="105" name="Google Shape;10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a:t>Hur mycket får en avslutning kosta per spelare?</a:t>
            </a:r>
            <a:endParaRPr/>
          </a:p>
          <a:p>
            <a:pPr marL="0" lvl="0" indent="0" algn="l" rtl="0">
              <a:spcBef>
                <a:spcPts val="1200"/>
              </a:spcBef>
              <a:spcAft>
                <a:spcPts val="0"/>
              </a:spcAft>
              <a:buNone/>
            </a:pPr>
            <a:endParaRPr/>
          </a:p>
          <a:p>
            <a:pPr marL="0" lvl="0" indent="0" algn="l" rtl="0">
              <a:spcBef>
                <a:spcPts val="1200"/>
              </a:spcBef>
              <a:spcAft>
                <a:spcPts val="0"/>
              </a:spcAft>
              <a:buNone/>
            </a:pPr>
            <a:r>
              <a:rPr lang="sv" b="1" i="1"/>
              <a:t>Vi enades om 150-300kr/spelare som tas från lagkassan. </a:t>
            </a:r>
            <a:endParaRPr b="1" i="1"/>
          </a:p>
          <a:p>
            <a:pPr marL="0" lvl="0" indent="0" algn="l" rtl="0">
              <a:spcBef>
                <a:spcPts val="1200"/>
              </a:spcBef>
              <a:spcAft>
                <a:spcPts val="0"/>
              </a:spcAft>
              <a:buNone/>
            </a:pPr>
            <a:r>
              <a:rPr lang="sv" b="1" i="1"/>
              <a:t>Vi har dricka och snacks kvar från cupen och tränarna skall höra med spelarna vilka önskemål det finns i gruppen kring avslutningsaktivitet. </a:t>
            </a:r>
            <a:endParaRPr b="1" i="1"/>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805</Words>
  <Application>Microsoft Macintosh PowerPoint</Application>
  <PresentationFormat>Bildspel på skärmen (16:9)</PresentationFormat>
  <Paragraphs>72</Paragraphs>
  <Slides>12</Slides>
  <Notes>12</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12</vt:i4>
      </vt:variant>
    </vt:vector>
  </HeadingPairs>
  <TitlesOfParts>
    <vt:vector size="14" baseType="lpstr">
      <vt:lpstr>Arial</vt:lpstr>
      <vt:lpstr>Simple Light</vt:lpstr>
      <vt:lpstr>Föräldramöte F-15</vt:lpstr>
      <vt:lpstr>Innehåll</vt:lpstr>
      <vt:lpstr>Info från tränarna</vt:lpstr>
      <vt:lpstr>Ekonomi - årets beting</vt:lpstr>
      <vt:lpstr>Hur har det gått?</vt:lpstr>
      <vt:lpstr>Utgifter under säsongen 2025</vt:lpstr>
      <vt:lpstr>Slutsumma efter säsongen</vt:lpstr>
      <vt:lpstr>Hur går vi vidare under hösten ?</vt:lpstr>
      <vt:lpstr>Avslutning</vt:lpstr>
      <vt:lpstr>Inför säsong 2026</vt:lpstr>
      <vt:lpstr>Cuper - kostnader och datum 2025 - hur tänker vi inför 2026?</vt:lpstr>
      <vt:lpstr>Övriga frågor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F-15</dc:title>
  <cp:lastModifiedBy>Microsoft Office User</cp:lastModifiedBy>
  <cp:revision>1</cp:revision>
  <dcterms:modified xsi:type="dcterms:W3CDTF">2025-08-26T07:18:00Z</dcterms:modified>
</cp:coreProperties>
</file>