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69" r:id="rId6"/>
    <p:sldId id="261" r:id="rId7"/>
    <p:sldId id="257" r:id="rId8"/>
    <p:sldId id="268" r:id="rId9"/>
    <p:sldId id="267" r:id="rId10"/>
    <p:sldId id="262" r:id="rId11"/>
    <p:sldId id="265" r:id="rId12"/>
    <p:sldId id="264" r:id="rId13"/>
    <p:sldId id="266" r:id="rId14"/>
  </p:sldIdLst>
  <p:sldSz cx="12192000" cy="6858000"/>
  <p:notesSz cx="6797675" cy="9926638"/>
  <p:defaultTextStyle>
    <a:defPPr rtl="0"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Författa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706"/>
    <a:srgbClr val="04291F"/>
    <a:srgbClr val="D2EB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94660"/>
  </p:normalViewPr>
  <p:slideViewPr>
    <p:cSldViewPr snapToGrid="0">
      <p:cViewPr varScale="1">
        <p:scale>
          <a:sx n="74" d="100"/>
          <a:sy n="74" d="100"/>
        </p:scale>
        <p:origin x="3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9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44252671-F14B-4C29-8F56-A020A9F54D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2E869B4-247D-437C-98E2-CC2652E3FC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57306-0689-49DA-B606-FF6ED568E1B8}" type="datetimeFigureOut">
              <a:rPr lang="sv-SE" smtClean="0"/>
              <a:t>2026-04-05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A299F82-6E8A-4199-923E-8BFDEF93FF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4E99B6-578B-4C91-B52F-723A0BEE53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2AAB3-963E-473E-B57F-742A4CCD14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68663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noProof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501EF-0D5A-48A1-8BD1-9D3F2CD703D0}" type="datetimeFigureOut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noProof="0"/>
              <a:t>Redigera format för bakgrundstext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6049E-301A-4EA2-BF6C-81BCBB11EBB0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36555054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6049E-301A-4EA2-BF6C-81BCBB11EBB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8179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6049E-301A-4EA2-BF6C-81BCBB11EBB0}" type="slidenum">
              <a:rPr lang="sv-SE" noProof="0" smtClean="0"/>
              <a:t>10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198261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CC80C-A944-1656-6743-D422EB71D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75104B5-1D91-855D-43EB-2A8B1E831B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53DE28B6-6AD3-EB63-478B-E31C8F1C66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FB6CB1D-6AAB-BEFE-C678-43DE4B5AF6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6049E-301A-4EA2-BF6C-81BCBB11EBB0}" type="slidenum">
              <a:rPr lang="sv-SE" noProof="0" smtClean="0"/>
              <a:t>2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4162029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6049E-301A-4EA2-BF6C-81BCBB11EBB0}" type="slidenum">
              <a:rPr lang="sv-SE" noProof="0" smtClean="0"/>
              <a:t>3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2254432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6049E-301A-4EA2-BF6C-81BCBB11EBB0}" type="slidenum">
              <a:rPr lang="sv-SE" noProof="0" smtClean="0"/>
              <a:t>4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744821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EDA09-9DC3-EDB9-3A5E-ED1FB9A62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DAA6802-EEDF-C1A3-032C-395FA4E104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4D6238F-DAD8-DDAC-9485-D998537383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C990623-EC6D-8340-B8D5-FE8F0E5DA6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6049E-301A-4EA2-BF6C-81BCBB11EBB0}" type="slidenum">
              <a:rPr lang="sv-SE" noProof="0" smtClean="0"/>
              <a:t>5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3735955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3E840-E02F-5767-8B4A-45A2BAF05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D83C65A5-84C9-91C8-B9EA-75A2DE8D11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E14092C-CB87-60FC-0B8F-BC8767195D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CD8760-EABB-3509-9685-2EC62BDEEF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6049E-301A-4EA2-BF6C-81BCBB11EBB0}" type="slidenum">
              <a:rPr lang="sv-SE" noProof="0" smtClean="0"/>
              <a:t>6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1073699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6049E-301A-4EA2-BF6C-81BCBB11EBB0}" type="slidenum">
              <a:rPr lang="sv-SE" noProof="0" smtClean="0"/>
              <a:t>7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2232495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6049E-301A-4EA2-BF6C-81BCBB11EBB0}" type="slidenum">
              <a:rPr lang="sv-SE" noProof="0" smtClean="0"/>
              <a:t>8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3995969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6049E-301A-4EA2-BF6C-81BCBB11EBB0}" type="slidenum">
              <a:rPr lang="sv-SE" noProof="0" smtClean="0"/>
              <a:t>9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1246279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8" name="Rektangel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611808" y="3428998"/>
            <a:ext cx="5518066" cy="2268559"/>
          </a:xfrm>
        </p:spPr>
        <p:txBody>
          <a:bodyPr rtlCol="0" anchor="t">
            <a:normAutofit/>
          </a:bodyPr>
          <a:lstStyle>
            <a:lvl1pPr algn="r">
              <a:defRPr sz="6000"/>
            </a:lvl1pPr>
          </a:lstStyle>
          <a:p>
            <a:pPr rtl="0"/>
            <a:r>
              <a:rPr lang="sv-SE" noProof="0"/>
              <a:t>Klicka för att ändra formatet för bakgrundsrubriken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772274" y="2268786"/>
            <a:ext cx="5357600" cy="1160213"/>
          </a:xfrm>
        </p:spPr>
        <p:txBody>
          <a:bodyPr tIns="0" rtlCol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sv-SE" noProof="0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152FB1-421A-46DC-8F58-05547D4B8387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/>
              <a:t>
             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Ins="45720" rtlCol="0"/>
          <a:lstStyle/>
          <a:p>
            <a:pPr rtl="0"/>
            <a:fld id="{6D22F896-40B5-4ADD-8801-0D06FADFA095}" type="slidenum">
              <a:rPr lang="sv-SE" noProof="0" smtClean="0"/>
              <a:t>‹#›</a:t>
            </a:fld>
            <a:endParaRPr lang="sv-SE" noProof="0"/>
          </a:p>
        </p:txBody>
      </p:sp>
      <p:sp>
        <p:nvSpPr>
          <p:cNvPr id="13" name="Textruta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v-SE" sz="24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24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596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ktangel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ruta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v-SE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611808" y="808056"/>
            <a:ext cx="7954091" cy="1077229"/>
          </a:xfrm>
        </p:spPr>
        <p:txBody>
          <a:bodyPr rtlCol="0"/>
          <a:lstStyle/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6A369C-8BAB-4885-9710-DA1705B0AAE8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/>
              <a:t>
             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363923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ktangel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ruta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v-SE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Lodrät rubrik 1"/>
          <p:cNvSpPr>
            <a:spLocks noGrp="1"/>
          </p:cNvSpPr>
          <p:nvPr>
            <p:ph type="title" orient="vert" hasCustomPrompt="1"/>
          </p:nvPr>
        </p:nvSpPr>
        <p:spPr>
          <a:xfrm>
            <a:off x="9239380" y="805818"/>
            <a:ext cx="1326519" cy="5244126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6E9569-7FAF-4F52-9B0D-756DC89F0864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/>
              <a:t>
             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2430049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ktangel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tlCol="0" anchor="ctr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9D8BC1-99CE-44C8-BBA9-B87B4046E7F2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/>
              <a:t>
             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v-SE" noProof="0" smtClean="0"/>
              <a:t>‹#›</a:t>
            </a:fld>
            <a:endParaRPr lang="sv-SE" noProof="0"/>
          </a:p>
        </p:txBody>
      </p:sp>
      <p:sp>
        <p:nvSpPr>
          <p:cNvPr id="7" name="Textruta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v-SE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430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ktangel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ktangel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ruta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v-SE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609873" y="3147254"/>
            <a:ext cx="7956560" cy="1424746"/>
          </a:xfrm>
        </p:spPr>
        <p:txBody>
          <a:bodyPr rtlCol="0" anchor="t">
            <a:normAutofit/>
          </a:bodyPr>
          <a:lstStyle>
            <a:lvl1pPr algn="r">
              <a:defRPr sz="3200"/>
            </a:lvl1pPr>
          </a:lstStyle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rtlCol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v-SE" noProof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19A55A-8731-47F7-A38A-B006067578D4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/>
              <a:t>
             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4248092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ktangel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609873" y="805817"/>
            <a:ext cx="7950984" cy="1081705"/>
          </a:xfrm>
        </p:spPr>
        <p:txBody>
          <a:bodyPr rtlCol="0"/>
          <a:lstStyle/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B91813-882B-4EF4-8DC3-81F877613AF9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/>
              <a:t>
             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v-SE" noProof="0" smtClean="0"/>
              <a:t>‹#›</a:t>
            </a:fld>
            <a:endParaRPr lang="sv-SE" noProof="0"/>
          </a:p>
        </p:txBody>
      </p:sp>
      <p:sp>
        <p:nvSpPr>
          <p:cNvPr id="10" name="Textruta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v-SE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104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ktangel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ruta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v-SE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609873" y="805818"/>
            <a:ext cx="7956560" cy="1078348"/>
          </a:xfrm>
        </p:spPr>
        <p:txBody>
          <a:bodyPr rtlCol="0"/>
          <a:lstStyle/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v-SE" noProof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v-SE" noProof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 rtlCol="0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2009DB-7273-4E0A-8594-BCEAD88C1450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/>
              <a:t>
              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340307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ktangel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22B76A-891C-4BA0-B691-1F5FA7846F7D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/>
              <a:t>
             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v-SE" noProof="0" smtClean="0"/>
              <a:t>‹#›</a:t>
            </a:fld>
            <a:endParaRPr lang="sv-SE" noProof="0"/>
          </a:p>
        </p:txBody>
      </p:sp>
      <p:sp>
        <p:nvSpPr>
          <p:cNvPr id="8" name="Textruta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v-SE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56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ktangel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B06871-0CBF-41C7-92F8-96DD3B47B03A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/>
              <a:t>
             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329019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ktangel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ruta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v-SE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970323" y="1282451"/>
            <a:ext cx="2664361" cy="1903241"/>
          </a:xfrm>
        </p:spPr>
        <p:txBody>
          <a:bodyPr rtlCol="0" anchor="b">
            <a:normAutofit/>
          </a:bodyPr>
          <a:lstStyle>
            <a:lvl1pPr algn="l">
              <a:defRPr sz="2400"/>
            </a:lvl1pPr>
          </a:lstStyle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rtlCol="0" anchor="ctr"/>
          <a:lstStyle/>
          <a:p>
            <a:pPr lvl="0" rtl="0"/>
            <a:r>
              <a:rPr lang="sv-SE" noProof="0"/>
              <a:t>Klicka här för att ändra format på bakgrundstexten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 rtlCol="0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v-SE" noProof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80883F-550B-4F8E-B8ED-481953112463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/>
              <a:t>
             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346972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ktangel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latshållare för bild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v-SE" noProof="0"/>
              <a:t>Klicka på ikonen för att lägga till bild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sv-SE" sz="1800" noProof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noProof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971241" y="1282452"/>
            <a:ext cx="3970986" cy="1900473"/>
          </a:xfrm>
        </p:spPr>
        <p:txBody>
          <a:bodyPr rtlCol="0" anchor="b">
            <a:normAutofit/>
          </a:bodyPr>
          <a:lstStyle>
            <a:lvl1pPr algn="l">
              <a:defRPr sz="3200"/>
            </a:lvl1pPr>
          </a:lstStyle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 rtlCol="0"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v-SE" noProof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62535D-68F2-4ED8-B548-4ED413401294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noProof="0"/>
              <a:t>
              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1567214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Bild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Bild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ktangel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" name="Platshållare 1 för rubrik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  <a:p>
            <a:pPr lvl="5" rtl="0"/>
            <a:r>
              <a:rPr lang="sv-SE" noProof="0"/>
              <a:t>Nivå sex</a:t>
            </a:r>
          </a:p>
          <a:p>
            <a:pPr lvl="6" rtl="0"/>
            <a:r>
              <a:rPr lang="sv-SE" noProof="0"/>
              <a:t>Nivå sju</a:t>
            </a:r>
          </a:p>
          <a:p>
            <a:pPr lvl="7" rtl="0"/>
            <a:r>
              <a:rPr lang="sv-SE" noProof="0"/>
              <a:t>Nivå åtta</a:t>
            </a:r>
          </a:p>
          <a:p>
            <a:pPr lvl="8" rtl="0"/>
            <a:r>
              <a:rPr lang="sv-SE" noProof="0"/>
              <a:t>Nivå nio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rtl="0"/>
            <a:fld id="{2E45D694-3BCE-4E11-8D76-F50403C097CE}" type="datetime1">
              <a:rPr lang="sv-SE" noProof="0" smtClean="0"/>
              <a:t>2026-04-05</a:t>
            </a:fld>
            <a:endParaRPr lang="sv-SE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sv-SE" noProof="0"/>
              <a:t>
             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sv-SE" noProof="0" smtClean="0"/>
              <a:pPr rtl="0"/>
              <a:t>‹#›</a:t>
            </a:fld>
            <a:endParaRPr lang="sv-SE" noProof="0"/>
          </a:p>
        </p:txBody>
      </p:sp>
      <p:sp>
        <p:nvSpPr>
          <p:cNvPr id="57" name="Rektangel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303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www.hagglundsfotboll.se/Page/244486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4DA9E8CC-6C73-43E6-AF09-B4B1083BC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C6DFF5FD-BEF9-4B06-B7C2-58C5CFC92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C9A18D1D-88E7-41EF-892F-C99BDEEE5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113E1A2F-E5D7-4888-BA8C-1CDDC7CE2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625649A-4F9D-4D90-8F0A-433D7A1F6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50E78D6-F072-48E7-8270-20EFBDD26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5401" y="4282896"/>
            <a:ext cx="8445357" cy="883524"/>
          </a:xfrm>
          <a:prstGeom prst="parallelogram">
            <a:avLst>
              <a:gd name="adj" fmla="val 99234"/>
            </a:avLst>
          </a:prstGeom>
        </p:spPr>
        <p:txBody>
          <a:bodyPr lIns="0" rIns="0" rtlCol="0">
            <a:normAutofit/>
          </a:bodyPr>
          <a:lstStyle/>
          <a:p>
            <a:pPr rtl="0"/>
            <a:r>
              <a:rPr lang="sv-SE" sz="4100" dirty="0"/>
              <a:t>Föräldramöte F18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FC7BD98-5486-489C-BAA0-A69CEFF691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6466" y="5028566"/>
            <a:ext cx="8286075" cy="414413"/>
          </a:xfrm>
          <a:prstGeom prst="parallelogram">
            <a:avLst>
              <a:gd name="adj" fmla="val 100759"/>
            </a:avLst>
          </a:prstGeom>
        </p:spPr>
        <p:txBody>
          <a:bodyPr lIns="0" rIns="0" rtlCol="0">
            <a:normAutofit/>
          </a:bodyPr>
          <a:lstStyle/>
          <a:p>
            <a:pPr rtl="0">
              <a:lnSpc>
                <a:spcPct val="110000"/>
              </a:lnSpc>
            </a:pPr>
            <a:r>
              <a:rPr lang="sv-SE" dirty="0"/>
              <a:t>2026-04-01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6F31202-25B1-43E6-94C1-CDCAFFE33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Bildobjekt 10" descr="En bild som visar utomhus, person, gräs, sport&#10;&#10;Automatiskt genererad beskrivning">
            <a:extLst>
              <a:ext uri="{FF2B5EF4-FFF2-40B4-BE49-F238E27FC236}">
                <a16:creationId xmlns:a16="http://schemas.microsoft.com/office/drawing/2014/main" id="{49E80A77-88D8-5A5F-6714-0C5CEBEDF50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087" r="2914" b="-1"/>
          <a:stretch/>
        </p:blipFill>
        <p:spPr>
          <a:xfrm>
            <a:off x="1005401" y="-1"/>
            <a:ext cx="10380133" cy="4030679"/>
          </a:xfrm>
          <a:prstGeom prst="rect">
            <a:avLst/>
          </a:prstGeom>
          <a:ln>
            <a:solidFill>
              <a:schemeClr val="accent6"/>
            </a:solidFill>
          </a:ln>
        </p:spPr>
      </p:pic>
      <p:sp>
        <p:nvSpPr>
          <p:cNvPr id="58" name="Rectangle 57">
            <a:extLst>
              <a:ext uri="{FF2B5EF4-FFF2-40B4-BE49-F238E27FC236}">
                <a16:creationId xmlns:a16="http://schemas.microsoft.com/office/drawing/2014/main" id="{588507C5-B772-411D-B50E-0C075AD25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70D74184-9845-6019-7E3D-3A173BE937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66465" y="256191"/>
            <a:ext cx="1642465" cy="169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05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ktangel 59">
            <a:extLst>
              <a:ext uri="{FF2B5EF4-FFF2-40B4-BE49-F238E27FC236}">
                <a16:creationId xmlns:a16="http://schemas.microsoft.com/office/drawing/2014/main" id="{3FAD17B9-9E6C-4DD1-9728-97B5E5FCCA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 useBgFill="1">
        <p:nvSpPr>
          <p:cNvPr id="62" name="Rektangel 61">
            <a:extLst>
              <a:ext uri="{FF2B5EF4-FFF2-40B4-BE49-F238E27FC236}">
                <a16:creationId xmlns:a16="http://schemas.microsoft.com/office/drawing/2014/main" id="{D7AC3F90-A588-42FF-B41D-062A8D91B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pic>
        <p:nvPicPr>
          <p:cNvPr id="64" name="Bild 63">
            <a:extLst>
              <a:ext uri="{FF2B5EF4-FFF2-40B4-BE49-F238E27FC236}">
                <a16:creationId xmlns:a16="http://schemas.microsoft.com/office/drawing/2014/main" id="{015AB904-4FB7-4A0D-B43E-03ACF05E1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66" name="Rektangel 65">
            <a:extLst>
              <a:ext uri="{FF2B5EF4-FFF2-40B4-BE49-F238E27FC236}">
                <a16:creationId xmlns:a16="http://schemas.microsoft.com/office/drawing/2014/main" id="{E1AADF25-43E9-4DE0-AD82-4F6052319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CBC2D515-EF3C-4E4E-8BC1-192B21E9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70" name="Textruta 69">
            <a:extLst>
              <a:ext uri="{FF2B5EF4-FFF2-40B4-BE49-F238E27FC236}">
                <a16:creationId xmlns:a16="http://schemas.microsoft.com/office/drawing/2014/main" id="{05F0EB18-1E7B-44E3-8DEA-7DE98E1CF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spcAft>
                <a:spcPts val="600"/>
              </a:spcAft>
            </a:pPr>
            <a:r>
              <a:rPr lang="sv-SE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6B909508-7C45-6A6D-3042-BD8E7F9016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6465" y="256191"/>
            <a:ext cx="1642465" cy="1696852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BD904461-E85A-43E7-AA0B-B7DF596CA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600" y="1953043"/>
            <a:ext cx="9718665" cy="3515034"/>
          </a:xfrm>
          <a:prstGeom prst="parallelogram">
            <a:avLst>
              <a:gd name="adj" fmla="val 102136"/>
            </a:avLst>
          </a:prstGeo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/>
            <a:r>
              <a:rPr lang="en-US" sz="6000" dirty="0" err="1"/>
              <a:t>Hägglunds</a:t>
            </a:r>
            <a:r>
              <a:rPr lang="en-US" sz="6000" dirty="0"/>
              <a:t> </a:t>
            </a:r>
            <a:r>
              <a:rPr lang="en-US" sz="6000" dirty="0" err="1"/>
              <a:t>IoFK</a:t>
            </a:r>
            <a:br>
              <a:rPr lang="en-US" sz="2900" dirty="0"/>
            </a:br>
            <a:r>
              <a:rPr lang="en-US" sz="2900" dirty="0"/>
              <a:t>En </a:t>
            </a:r>
            <a:r>
              <a:rPr lang="en-US" sz="2900" dirty="0" err="1"/>
              <a:t>förening</a:t>
            </a:r>
            <a:r>
              <a:rPr lang="en-US" sz="2900" dirty="0"/>
              <a:t> för </a:t>
            </a:r>
            <a:r>
              <a:rPr lang="en-US" sz="2900" dirty="0" err="1"/>
              <a:t>alla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390302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3E1012-38E9-028C-E9B6-AF2CE6605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ktangel 59">
            <a:extLst>
              <a:ext uri="{FF2B5EF4-FFF2-40B4-BE49-F238E27FC236}">
                <a16:creationId xmlns:a16="http://schemas.microsoft.com/office/drawing/2014/main" id="{6DB330B5-EA8B-E6A3-C51C-1E102D77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 useBgFill="1">
        <p:nvSpPr>
          <p:cNvPr id="62" name="Rektangel 61">
            <a:extLst>
              <a:ext uri="{FF2B5EF4-FFF2-40B4-BE49-F238E27FC236}">
                <a16:creationId xmlns:a16="http://schemas.microsoft.com/office/drawing/2014/main" id="{CDAB50B2-FD3E-0B6B-24F2-6324219A6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pic>
        <p:nvPicPr>
          <p:cNvPr id="64" name="Bild 63">
            <a:extLst>
              <a:ext uri="{FF2B5EF4-FFF2-40B4-BE49-F238E27FC236}">
                <a16:creationId xmlns:a16="http://schemas.microsoft.com/office/drawing/2014/main" id="{38C7D0AC-EFD4-50D9-7765-CAF479A25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09FF4D91-AEE5-3CB6-EFDF-328BA5EB1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351" y="735871"/>
            <a:ext cx="7587899" cy="913183"/>
          </a:xfrm>
          <a:prstGeom prst="parallelogram">
            <a:avLst>
              <a:gd name="adj" fmla="val 99596"/>
            </a:avLst>
          </a:prstGeom>
          <a:solidFill>
            <a:schemeClr val="tx1">
              <a:alpha val="2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sv-SE" dirty="0"/>
              <a:t>Toapappsförsäljning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DF8889B2-CB5B-11AE-9776-812846829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50468132-D1E0-EEE7-705D-D0DC73C7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70" name="Textruta 69">
            <a:extLst>
              <a:ext uri="{FF2B5EF4-FFF2-40B4-BE49-F238E27FC236}">
                <a16:creationId xmlns:a16="http://schemas.microsoft.com/office/drawing/2014/main" id="{193B7630-29C3-1F77-2BB9-66A6C35B6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spcAft>
                <a:spcPts val="600"/>
              </a:spcAft>
            </a:pPr>
            <a:r>
              <a:rPr lang="sv-SE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42F0F7E-B013-FCF7-7751-CE7098CEF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943" y="1651771"/>
            <a:ext cx="8361201" cy="447035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DB67B016-F1BF-C0DD-4839-23F1D649C6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6465" y="256191"/>
            <a:ext cx="1642465" cy="1696852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8BCF9BCC-C59A-9C21-AC9F-A8CC133B5E9B}"/>
              </a:ext>
            </a:extLst>
          </p:cNvPr>
          <p:cNvSpPr txBox="1"/>
          <p:nvPr/>
        </p:nvSpPr>
        <p:spPr>
          <a:xfrm>
            <a:off x="2311270" y="2475781"/>
            <a:ext cx="75653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v-SE" dirty="0"/>
              <a:t>Skickar runt en lista som ni fyller i </a:t>
            </a:r>
          </a:p>
          <a:p>
            <a:pPr marL="285750" indent="-285750">
              <a:buFontTx/>
              <a:buChar char="-"/>
            </a:pPr>
            <a:r>
              <a:rPr lang="sv-SE" dirty="0"/>
              <a:t>320 kr om man vill köpa sig fri (inget tvång, om man vill bidra till </a:t>
            </a:r>
            <a:r>
              <a:rPr lang="sv-SE"/>
              <a:t>föreningenskassa), </a:t>
            </a:r>
            <a:r>
              <a:rPr lang="sv-SE" dirty="0" err="1"/>
              <a:t>swishar</a:t>
            </a:r>
            <a:r>
              <a:rPr lang="sv-SE" dirty="0"/>
              <a:t> vid pappersutlämningen</a:t>
            </a:r>
          </a:p>
          <a:p>
            <a:pPr marL="285750" indent="-285750"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514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ktangel 59">
            <a:extLst>
              <a:ext uri="{FF2B5EF4-FFF2-40B4-BE49-F238E27FC236}">
                <a16:creationId xmlns:a16="http://schemas.microsoft.com/office/drawing/2014/main" id="{3FAD17B9-9E6C-4DD1-9728-97B5E5FCCA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 useBgFill="1">
        <p:nvSpPr>
          <p:cNvPr id="62" name="Rektangel 61">
            <a:extLst>
              <a:ext uri="{FF2B5EF4-FFF2-40B4-BE49-F238E27FC236}">
                <a16:creationId xmlns:a16="http://schemas.microsoft.com/office/drawing/2014/main" id="{D7AC3F90-A588-42FF-B41D-062A8D91B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pic>
        <p:nvPicPr>
          <p:cNvPr id="64" name="Bild 63">
            <a:extLst>
              <a:ext uri="{FF2B5EF4-FFF2-40B4-BE49-F238E27FC236}">
                <a16:creationId xmlns:a16="http://schemas.microsoft.com/office/drawing/2014/main" id="{015AB904-4FB7-4A0D-B43E-03ACF05E1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8B91C57-2090-466E-B05A-DA2821356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352" y="735871"/>
            <a:ext cx="7035328" cy="695765"/>
          </a:xfrm>
          <a:prstGeom prst="parallelogram">
            <a:avLst>
              <a:gd name="adj" fmla="val 99596"/>
            </a:avLst>
          </a:prstGeom>
          <a:solidFill>
            <a:schemeClr val="tx1">
              <a:alpha val="20000"/>
            </a:schemeClr>
          </a:solidFill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 rtl="0"/>
            <a:r>
              <a:rPr lang="sv-SE" dirty="0"/>
              <a:t>Tränare / Lagledare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E1AADF25-43E9-4DE0-AD82-4F6052319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CBC2D515-EF3C-4E4E-8BC1-192B21E9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70" name="Textruta 69">
            <a:extLst>
              <a:ext uri="{FF2B5EF4-FFF2-40B4-BE49-F238E27FC236}">
                <a16:creationId xmlns:a16="http://schemas.microsoft.com/office/drawing/2014/main" id="{05F0EB18-1E7B-44E3-8DEA-7DE98E1CF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spcAft>
                <a:spcPts val="600"/>
              </a:spcAft>
            </a:pPr>
            <a:r>
              <a:rPr lang="sv-SE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FC246C6-27D8-44DA-738F-83A5801E6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206" y="1697340"/>
            <a:ext cx="11352473" cy="3997828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/>
              <a:t>Lagledare</a:t>
            </a:r>
            <a:r>
              <a:rPr lang="en-GB" dirty="0"/>
              <a:t> + </a:t>
            </a:r>
            <a:r>
              <a:rPr lang="en-GB" dirty="0" err="1"/>
              <a:t>matchansvarig</a:t>
            </a:r>
            <a:r>
              <a:rPr lang="en-GB" dirty="0"/>
              <a:t>  </a:t>
            </a:r>
            <a:br>
              <a:rPr lang="en-GB" dirty="0"/>
            </a:br>
            <a:r>
              <a:rPr lang="en-GB" dirty="0"/>
              <a:t>Anna Landfors</a:t>
            </a:r>
            <a:br>
              <a:rPr lang="sv-SE" dirty="0"/>
            </a:br>
            <a:endParaRPr lang="sv-SE" dirty="0"/>
          </a:p>
          <a:p>
            <a:r>
              <a:rPr lang="sv-SE" dirty="0"/>
              <a:t>Ledare </a:t>
            </a:r>
            <a:br>
              <a:rPr lang="sv-SE" dirty="0"/>
            </a:br>
            <a:r>
              <a:rPr lang="sv-SE" dirty="0"/>
              <a:t>Tobias Johansson </a:t>
            </a:r>
            <a:br>
              <a:rPr lang="sv-SE" dirty="0"/>
            </a:br>
            <a:r>
              <a:rPr lang="sv-SE" dirty="0"/>
              <a:t>Björn </a:t>
            </a:r>
            <a:r>
              <a:rPr lang="sv-SE" dirty="0" err="1"/>
              <a:t>Leonhed</a:t>
            </a:r>
            <a:br>
              <a:rPr lang="sv-SE" dirty="0"/>
            </a:br>
            <a:r>
              <a:rPr lang="sv-SE" dirty="0"/>
              <a:t>Joacim </a:t>
            </a:r>
            <a:r>
              <a:rPr lang="sv-SE" dirty="0" err="1"/>
              <a:t>Palmbo</a:t>
            </a:r>
            <a:br>
              <a:rPr lang="sv-SE" dirty="0"/>
            </a:br>
            <a:r>
              <a:rPr lang="sv-SE" dirty="0"/>
              <a:t>Linus Rutegård                                                                                                                                           Madeleine Stark</a:t>
            </a:r>
          </a:p>
          <a:p>
            <a:pPr marL="0" indent="0">
              <a:buNone/>
            </a:pPr>
            <a:r>
              <a:rPr lang="sv-SE" dirty="0"/>
              <a:t>                                                                                                                                                           </a:t>
            </a:r>
            <a:br>
              <a:rPr lang="sv-SE" dirty="0"/>
            </a:b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6B909508-7C45-6A6D-3042-BD8E7F9016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6465" y="256191"/>
            <a:ext cx="1642465" cy="169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099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ktangel 59">
            <a:extLst>
              <a:ext uri="{FF2B5EF4-FFF2-40B4-BE49-F238E27FC236}">
                <a16:creationId xmlns:a16="http://schemas.microsoft.com/office/drawing/2014/main" id="{3FAD17B9-9E6C-4DD1-9728-97B5E5FCCA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 useBgFill="1">
        <p:nvSpPr>
          <p:cNvPr id="62" name="Rektangel 61">
            <a:extLst>
              <a:ext uri="{FF2B5EF4-FFF2-40B4-BE49-F238E27FC236}">
                <a16:creationId xmlns:a16="http://schemas.microsoft.com/office/drawing/2014/main" id="{D7AC3F90-A588-42FF-B41D-062A8D91B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pic>
        <p:nvPicPr>
          <p:cNvPr id="64" name="Bild 63">
            <a:extLst>
              <a:ext uri="{FF2B5EF4-FFF2-40B4-BE49-F238E27FC236}">
                <a16:creationId xmlns:a16="http://schemas.microsoft.com/office/drawing/2014/main" id="{015AB904-4FB7-4A0D-B43E-03ACF05E1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8B91C57-2090-466E-B05A-DA2821356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351" y="735871"/>
            <a:ext cx="7587899" cy="913183"/>
          </a:xfrm>
          <a:prstGeom prst="parallelogram">
            <a:avLst>
              <a:gd name="adj" fmla="val 99596"/>
            </a:avLst>
          </a:prstGeom>
          <a:solidFill>
            <a:schemeClr val="tx1">
              <a:alpha val="20000"/>
            </a:schemeClr>
          </a:solidFill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 rtl="0"/>
            <a:r>
              <a:rPr lang="sv-SE" dirty="0"/>
              <a:t>Övriga roller att fördela i laget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E1AADF25-43E9-4DE0-AD82-4F6052319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CBC2D515-EF3C-4E4E-8BC1-192B21E9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70" name="Textruta 69">
            <a:extLst>
              <a:ext uri="{FF2B5EF4-FFF2-40B4-BE49-F238E27FC236}">
                <a16:creationId xmlns:a16="http://schemas.microsoft.com/office/drawing/2014/main" id="{05F0EB18-1E7B-44E3-8DEA-7DE98E1CF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spcAft>
                <a:spcPts val="600"/>
              </a:spcAft>
            </a:pPr>
            <a:r>
              <a:rPr lang="sv-SE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FC246C6-27D8-44DA-738F-83A5801E6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943" y="1884685"/>
            <a:ext cx="8391372" cy="399782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- Ekonomiansvarig (</a:t>
            </a:r>
            <a:r>
              <a:rPr lang="sv-SE"/>
              <a:t>QRkoden</a:t>
            </a:r>
            <a:r>
              <a:rPr lang="sv-SE" dirty="0"/>
              <a:t> går till Hägglunds så hålla lite koll) Ronny Wahlström</a:t>
            </a:r>
          </a:p>
          <a:p>
            <a:pPr>
              <a:buFontTx/>
              <a:buChar char="-"/>
            </a:pPr>
            <a:r>
              <a:rPr lang="sv-SE" dirty="0"/>
              <a:t>Försäljningsansvarig x 3 (Bestämmer vad som ska säljas avseende betinget och få in pengar till lagkassan) </a:t>
            </a:r>
          </a:p>
          <a:p>
            <a:pPr marL="0" indent="0">
              <a:buNone/>
            </a:pPr>
            <a:r>
              <a:rPr lang="sv-SE" dirty="0"/>
              <a:t>Ida Edlund, Sara Edlund och Sara Lindström </a:t>
            </a:r>
          </a:p>
          <a:p>
            <a:pPr marL="0" indent="0">
              <a:buNone/>
            </a:pPr>
            <a:r>
              <a:rPr lang="sv-SE" dirty="0"/>
              <a:t>- </a:t>
            </a:r>
            <a:r>
              <a:rPr lang="sv-SE" dirty="0" err="1"/>
              <a:t>Fotbollsskoleansvarig</a:t>
            </a:r>
            <a:r>
              <a:rPr lang="sv-SE" dirty="0"/>
              <a:t> (planeringen) utifrån </a:t>
            </a:r>
            <a:r>
              <a:rPr lang="sv-SE" dirty="0" err="1"/>
              <a:t>aktiviteskalendern</a:t>
            </a:r>
            <a:r>
              <a:rPr lang="sv-SE" dirty="0"/>
              <a:t> (Under dessa dagar behöver hela laget ställa upp) 15-18/6 12-16</a:t>
            </a:r>
          </a:p>
          <a:p>
            <a:pPr marL="0" indent="0">
              <a:buNone/>
            </a:pPr>
            <a:r>
              <a:rPr lang="sv-SE" dirty="0"/>
              <a:t>Linus </a:t>
            </a:r>
            <a:r>
              <a:rPr lang="sv-SE" dirty="0" err="1"/>
              <a:t>Afvander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6B909508-7C45-6A6D-3042-BD8E7F9016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6465" y="256191"/>
            <a:ext cx="1642465" cy="169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124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1CCB4B-42D2-57BB-D07F-1AAAD4D06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ktangel 59">
            <a:extLst>
              <a:ext uri="{FF2B5EF4-FFF2-40B4-BE49-F238E27FC236}">
                <a16:creationId xmlns:a16="http://schemas.microsoft.com/office/drawing/2014/main" id="{40358DE0-5138-DEF6-4935-6E44FDEDC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 useBgFill="1">
        <p:nvSpPr>
          <p:cNvPr id="62" name="Rektangel 61">
            <a:extLst>
              <a:ext uri="{FF2B5EF4-FFF2-40B4-BE49-F238E27FC236}">
                <a16:creationId xmlns:a16="http://schemas.microsoft.com/office/drawing/2014/main" id="{0159FDCC-0764-4C4B-64A6-87D8C6E6F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pic>
        <p:nvPicPr>
          <p:cNvPr id="64" name="Bild 63">
            <a:extLst>
              <a:ext uri="{FF2B5EF4-FFF2-40B4-BE49-F238E27FC236}">
                <a16:creationId xmlns:a16="http://schemas.microsoft.com/office/drawing/2014/main" id="{4A9C6B17-C105-B9CB-A858-07CA3C967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5B588D5-8DCE-A09A-CAC6-3056BA2BA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351" y="735871"/>
            <a:ext cx="7587899" cy="913183"/>
          </a:xfrm>
          <a:prstGeom prst="parallelogram">
            <a:avLst>
              <a:gd name="adj" fmla="val 99596"/>
            </a:avLst>
          </a:prstGeom>
          <a:solidFill>
            <a:schemeClr val="tx1">
              <a:alpha val="2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sv-SE" dirty="0"/>
              <a:t>Seriespel </a:t>
            </a:r>
            <a:r>
              <a:rPr lang="sv-SE" dirty="0" err="1"/>
              <a:t>Moälvenserien</a:t>
            </a:r>
            <a:endParaRPr lang="sv-SE" dirty="0"/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818FE9FF-4F3C-CD54-7778-A10897A03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827B4246-1908-E807-ACAD-8E3DA03AF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70" name="Textruta 69">
            <a:extLst>
              <a:ext uri="{FF2B5EF4-FFF2-40B4-BE49-F238E27FC236}">
                <a16:creationId xmlns:a16="http://schemas.microsoft.com/office/drawing/2014/main" id="{4A3D294D-7EEE-3190-7473-999965D54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spcAft>
                <a:spcPts val="600"/>
              </a:spcAft>
            </a:pPr>
            <a:r>
              <a:rPr lang="sv-SE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D7C803F-4D93-4636-AA2A-77DC21367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943" y="1651771"/>
            <a:ext cx="8361201" cy="4470357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r>
              <a:rPr lang="sv-SE" dirty="0"/>
              <a:t>Spel 5 mot 5 3 x 10-15 min</a:t>
            </a:r>
          </a:p>
          <a:p>
            <a:pPr>
              <a:buFontTx/>
              <a:buChar char="-"/>
            </a:pPr>
            <a:r>
              <a:rPr lang="sv-SE" dirty="0"/>
              <a:t>Seriestart 17-24 maj</a:t>
            </a:r>
          </a:p>
          <a:p>
            <a:pPr>
              <a:buFontTx/>
              <a:buChar char="-"/>
            </a:pPr>
            <a:r>
              <a:rPr lang="sv-SE" dirty="0"/>
              <a:t>Anmäla 2 </a:t>
            </a:r>
            <a:r>
              <a:rPr lang="sv-SE" dirty="0" err="1"/>
              <a:t>st</a:t>
            </a:r>
            <a:r>
              <a:rPr lang="sv-SE" dirty="0"/>
              <a:t> lag</a:t>
            </a:r>
          </a:p>
          <a:p>
            <a:pPr>
              <a:buFontTx/>
              <a:buChar char="-"/>
            </a:pPr>
            <a:r>
              <a:rPr lang="sv-SE" dirty="0"/>
              <a:t>Varje match har en matchvärd, fikaansvarig samt linjedomare (Matchvärden ansvarar för att skapa en trygg och positiv matchmiljö, välkomna lag och domare samt hjälpa till om något händer runt matchen)</a:t>
            </a:r>
          </a:p>
          <a:p>
            <a:pPr>
              <a:buFontTx/>
              <a:buChar char="-"/>
            </a:pPr>
            <a:r>
              <a:rPr lang="sv-SE" dirty="0"/>
              <a:t>Sälja fika på hemmamatcher?</a:t>
            </a:r>
          </a:p>
          <a:p>
            <a:pPr>
              <a:buFontTx/>
              <a:buChar char="-"/>
            </a:pPr>
            <a:r>
              <a:rPr lang="sv-SE" dirty="0"/>
              <a:t>Spela gärna ca en match per vecka är rekommendationen </a:t>
            </a:r>
          </a:p>
          <a:p>
            <a:pPr>
              <a:buFontTx/>
              <a:buChar char="-"/>
            </a:pPr>
            <a:r>
              <a:rPr lang="sv-SE" dirty="0"/>
              <a:t>Klubben står för anmälningsavgiften 600 kr per lag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B6A4383-1D1B-183C-03B8-468DED8030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6465" y="256191"/>
            <a:ext cx="1642465" cy="169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669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3A0435-7422-FAA7-F871-598549DB3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ktangel 59">
            <a:extLst>
              <a:ext uri="{FF2B5EF4-FFF2-40B4-BE49-F238E27FC236}">
                <a16:creationId xmlns:a16="http://schemas.microsoft.com/office/drawing/2014/main" id="{F563D958-28C6-C824-C7ED-F69B2ED6A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 useBgFill="1">
        <p:nvSpPr>
          <p:cNvPr id="62" name="Rektangel 61">
            <a:extLst>
              <a:ext uri="{FF2B5EF4-FFF2-40B4-BE49-F238E27FC236}">
                <a16:creationId xmlns:a16="http://schemas.microsoft.com/office/drawing/2014/main" id="{C199D3EE-1171-42FF-C1C9-5CC3CE3BE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pic>
        <p:nvPicPr>
          <p:cNvPr id="64" name="Bild 63">
            <a:extLst>
              <a:ext uri="{FF2B5EF4-FFF2-40B4-BE49-F238E27FC236}">
                <a16:creationId xmlns:a16="http://schemas.microsoft.com/office/drawing/2014/main" id="{9A60BF08-FE0A-5FB7-097D-686615EDD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93E9AD82-0146-A680-3B89-D43A0472D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351" y="735871"/>
            <a:ext cx="7587899" cy="913183"/>
          </a:xfrm>
          <a:prstGeom prst="parallelogram">
            <a:avLst>
              <a:gd name="adj" fmla="val 99596"/>
            </a:avLst>
          </a:prstGeom>
          <a:solidFill>
            <a:schemeClr val="tx1">
              <a:alpha val="20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sv-SE" dirty="0"/>
              <a:t>Domsjöcupen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FDA41B8A-CD88-DE88-9260-ECB30F90F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E090A7D4-A854-FFF6-6AB2-9AFBCE0806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70" name="Textruta 69">
            <a:extLst>
              <a:ext uri="{FF2B5EF4-FFF2-40B4-BE49-F238E27FC236}">
                <a16:creationId xmlns:a16="http://schemas.microsoft.com/office/drawing/2014/main" id="{D29DD0E3-2C26-BCA0-9DBB-C13CBFC3F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spcAft>
                <a:spcPts val="600"/>
              </a:spcAft>
            </a:pPr>
            <a:r>
              <a:rPr lang="sv-SE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674366-0C3D-7554-6B4A-ADECAB883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943" y="1651772"/>
            <a:ext cx="8391372" cy="3997828"/>
          </a:xfrm>
        </p:spPr>
        <p:txBody>
          <a:bodyPr/>
          <a:lstStyle/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99B6D1A-D10B-2EB9-14D9-917BFD3C45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6465" y="256191"/>
            <a:ext cx="1642465" cy="1696852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93EF1518-6D7C-7CBD-5BE7-83DB6A6CCB82}"/>
              </a:ext>
            </a:extLst>
          </p:cNvPr>
          <p:cNvSpPr txBox="1"/>
          <p:nvPr/>
        </p:nvSpPr>
        <p:spPr>
          <a:xfrm>
            <a:off x="2277639" y="2173358"/>
            <a:ext cx="72093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-   27/6 </a:t>
            </a:r>
          </a:p>
          <a:p>
            <a:endParaRPr lang="sv-SE" dirty="0"/>
          </a:p>
          <a:p>
            <a:pPr marL="285750" indent="-285750">
              <a:buFontTx/>
              <a:buChar char="-"/>
            </a:pPr>
            <a:r>
              <a:rPr lang="sv-SE" dirty="0"/>
              <a:t>5 mot 5 2 x 15 min</a:t>
            </a:r>
          </a:p>
          <a:p>
            <a:pPr marL="285750" indent="-285750">
              <a:buFontTx/>
              <a:buChar char="-"/>
            </a:pPr>
            <a:endParaRPr lang="sv-SE" dirty="0"/>
          </a:p>
          <a:p>
            <a:pPr marL="285750" indent="-285750">
              <a:buFontTx/>
              <a:buChar char="-"/>
            </a:pPr>
            <a:r>
              <a:rPr lang="sv-SE" dirty="0"/>
              <a:t>1100 kr/lag (mat ingår ej)</a:t>
            </a:r>
          </a:p>
          <a:p>
            <a:pPr marL="285750" indent="-285750">
              <a:buFontTx/>
              <a:buChar char="-"/>
            </a:pPr>
            <a:endParaRPr lang="sv-SE" dirty="0"/>
          </a:p>
          <a:p>
            <a:pPr marL="285750" indent="-285750"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14639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ktangel 59">
            <a:extLst>
              <a:ext uri="{FF2B5EF4-FFF2-40B4-BE49-F238E27FC236}">
                <a16:creationId xmlns:a16="http://schemas.microsoft.com/office/drawing/2014/main" id="{3FAD17B9-9E6C-4DD1-9728-97B5E5FCCA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 useBgFill="1">
        <p:nvSpPr>
          <p:cNvPr id="62" name="Rektangel 61">
            <a:extLst>
              <a:ext uri="{FF2B5EF4-FFF2-40B4-BE49-F238E27FC236}">
                <a16:creationId xmlns:a16="http://schemas.microsoft.com/office/drawing/2014/main" id="{D7AC3F90-A588-42FF-B41D-062A8D91B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pic>
        <p:nvPicPr>
          <p:cNvPr id="64" name="Bild 63">
            <a:extLst>
              <a:ext uri="{FF2B5EF4-FFF2-40B4-BE49-F238E27FC236}">
                <a16:creationId xmlns:a16="http://schemas.microsoft.com/office/drawing/2014/main" id="{015AB904-4FB7-4A0D-B43E-03ACF05E1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8B91C57-2090-466E-B05A-DA2821356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352" y="735871"/>
            <a:ext cx="7035328" cy="695765"/>
          </a:xfrm>
          <a:prstGeom prst="parallelogram">
            <a:avLst>
              <a:gd name="adj" fmla="val 99596"/>
            </a:avLst>
          </a:prstGeom>
          <a:solidFill>
            <a:schemeClr val="tx1">
              <a:alpha val="20000"/>
            </a:schemeClr>
          </a:solidFill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 rtl="0"/>
            <a:r>
              <a:rPr lang="sv-SE" dirty="0"/>
              <a:t>Träningar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E1AADF25-43E9-4DE0-AD82-4F6052319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CBC2D515-EF3C-4E4E-8BC1-192B21E9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70" name="Textruta 69">
            <a:extLst>
              <a:ext uri="{FF2B5EF4-FFF2-40B4-BE49-F238E27FC236}">
                <a16:creationId xmlns:a16="http://schemas.microsoft.com/office/drawing/2014/main" id="{05F0EB18-1E7B-44E3-8DEA-7DE98E1CF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spcAft>
                <a:spcPts val="600"/>
              </a:spcAft>
            </a:pPr>
            <a:r>
              <a:rPr lang="sv-SE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FC246C6-27D8-44DA-738F-83A5801E6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042" y="1613157"/>
            <a:ext cx="12236600" cy="4263732"/>
          </a:xfrm>
        </p:spPr>
        <p:txBody>
          <a:bodyPr>
            <a:noAutofit/>
          </a:bodyPr>
          <a:lstStyle/>
          <a:p>
            <a:r>
              <a:rPr lang="en-GB" dirty="0" err="1"/>
              <a:t>Träningstider</a:t>
            </a:r>
            <a:r>
              <a:rPr lang="en-GB" dirty="0"/>
              <a:t>: </a:t>
            </a:r>
            <a:br>
              <a:rPr lang="en-GB" dirty="0"/>
            </a:br>
            <a:r>
              <a:rPr lang="en-GB" dirty="0" err="1"/>
              <a:t>Tisdagar</a:t>
            </a:r>
            <a:r>
              <a:rPr lang="en-GB" dirty="0"/>
              <a:t>: 17:00 – 18:00 ( D-</a:t>
            </a:r>
            <a:r>
              <a:rPr lang="en-GB" dirty="0" err="1"/>
              <a:t>planen</a:t>
            </a:r>
            <a:r>
              <a:rPr lang="en-GB" dirty="0"/>
              <a:t>)</a:t>
            </a:r>
            <a:br>
              <a:rPr lang="en-GB" dirty="0"/>
            </a:br>
            <a:r>
              <a:rPr lang="en-GB" dirty="0" err="1"/>
              <a:t>Torsdagar</a:t>
            </a:r>
            <a:r>
              <a:rPr lang="en-GB" dirty="0"/>
              <a:t>: 17:00- 18.00 (D-</a:t>
            </a:r>
            <a:r>
              <a:rPr lang="en-GB" dirty="0" err="1"/>
              <a:t>planen</a:t>
            </a:r>
            <a:r>
              <a:rPr lang="en-GB" dirty="0"/>
              <a:t>)</a:t>
            </a:r>
          </a:p>
          <a:p>
            <a:r>
              <a:rPr lang="en-GB" dirty="0" err="1"/>
              <a:t>Träningsstart</a:t>
            </a:r>
            <a:r>
              <a:rPr lang="en-GB" dirty="0"/>
              <a:t>: 21 </a:t>
            </a:r>
            <a:r>
              <a:rPr lang="en-GB" dirty="0" err="1"/>
              <a:t>april</a:t>
            </a:r>
            <a:endParaRPr lang="en-GB" dirty="0"/>
          </a:p>
          <a:p>
            <a:r>
              <a:rPr lang="en-GB" dirty="0"/>
              <a:t>Krav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benskydd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fotbollsträningarna</a:t>
            </a:r>
            <a:r>
              <a:rPr lang="en-GB" dirty="0"/>
              <a:t> (</a:t>
            </a:r>
            <a:r>
              <a:rPr lang="en-GB" dirty="0" err="1"/>
              <a:t>Försäkringskrav</a:t>
            </a:r>
            <a:r>
              <a:rPr lang="en-GB" dirty="0"/>
              <a:t>) </a:t>
            </a:r>
          </a:p>
          <a:p>
            <a:r>
              <a:rPr lang="en-GB" dirty="0" err="1"/>
              <a:t>Fotbollsskor</a:t>
            </a:r>
            <a:r>
              <a:rPr lang="en-GB" dirty="0"/>
              <a:t> </a:t>
            </a:r>
            <a:r>
              <a:rPr lang="en-GB" dirty="0" err="1"/>
              <a:t>är</a:t>
            </a:r>
            <a:r>
              <a:rPr lang="en-GB" dirty="0"/>
              <a:t> </a:t>
            </a:r>
            <a:r>
              <a:rPr lang="en-GB" dirty="0" err="1"/>
              <a:t>obligatoriskt</a:t>
            </a:r>
            <a:r>
              <a:rPr lang="en-GB" dirty="0"/>
              <a:t>. </a:t>
            </a:r>
            <a:br>
              <a:rPr lang="en-GB" dirty="0"/>
            </a:br>
            <a:r>
              <a:rPr lang="en-GB" dirty="0" err="1"/>
              <a:t>Hägglunds</a:t>
            </a:r>
            <a:r>
              <a:rPr lang="en-GB" dirty="0"/>
              <a:t> </a:t>
            </a:r>
            <a:r>
              <a:rPr lang="en-GB" dirty="0" err="1"/>
              <a:t>har</a:t>
            </a:r>
            <a:r>
              <a:rPr lang="en-GB" dirty="0"/>
              <a:t> </a:t>
            </a:r>
            <a:r>
              <a:rPr lang="en-GB" dirty="0" err="1"/>
              <a:t>insamling</a:t>
            </a:r>
            <a:r>
              <a:rPr lang="en-GB" dirty="0"/>
              <a:t> </a:t>
            </a:r>
            <a:r>
              <a:rPr lang="en-GB" dirty="0" err="1"/>
              <a:t>av</a:t>
            </a:r>
            <a:r>
              <a:rPr lang="en-GB" dirty="0"/>
              <a:t> </a:t>
            </a:r>
            <a:r>
              <a:rPr lang="en-GB" dirty="0" err="1"/>
              <a:t>skor</a:t>
            </a:r>
            <a:r>
              <a:rPr lang="en-GB" dirty="0"/>
              <a:t>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finns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cafeterian</a:t>
            </a:r>
            <a:r>
              <a:rPr lang="en-GB" dirty="0"/>
              <a:t>. </a:t>
            </a:r>
          </a:p>
          <a:p>
            <a:r>
              <a:rPr lang="en-GB" dirty="0"/>
              <a:t>Kom </a:t>
            </a:r>
            <a:r>
              <a:rPr lang="en-GB" dirty="0" err="1"/>
              <a:t>ihåg</a:t>
            </a:r>
            <a:r>
              <a:rPr lang="en-GB" dirty="0"/>
              <a:t> </a:t>
            </a:r>
            <a:r>
              <a:rPr lang="en-GB" dirty="0" err="1"/>
              <a:t>kläder</a:t>
            </a:r>
            <a:r>
              <a:rPr lang="en-GB" dirty="0"/>
              <a:t> </a:t>
            </a:r>
            <a:r>
              <a:rPr lang="en-GB" dirty="0" err="1"/>
              <a:t>efter</a:t>
            </a:r>
            <a:r>
              <a:rPr lang="en-GB" dirty="0"/>
              <a:t> </a:t>
            </a:r>
            <a:r>
              <a:rPr lang="en-GB" dirty="0" err="1"/>
              <a:t>väder</a:t>
            </a:r>
            <a:r>
              <a:rPr lang="en-GB" dirty="0"/>
              <a:t> och </a:t>
            </a:r>
            <a:r>
              <a:rPr lang="en-GB" dirty="0" err="1"/>
              <a:t>vattenflaska</a:t>
            </a:r>
            <a:endParaRPr lang="en-GB" dirty="0"/>
          </a:p>
          <a:p>
            <a:r>
              <a:rPr lang="en-GB" dirty="0" err="1"/>
              <a:t>Smycken</a:t>
            </a:r>
            <a:r>
              <a:rPr lang="en-GB" dirty="0"/>
              <a:t>, </a:t>
            </a:r>
            <a:r>
              <a:rPr lang="en-GB" dirty="0" err="1"/>
              <a:t>örhängen</a:t>
            </a:r>
            <a:r>
              <a:rPr lang="en-GB" dirty="0"/>
              <a:t>, </a:t>
            </a:r>
            <a:r>
              <a:rPr lang="en-GB" dirty="0" err="1"/>
              <a:t>klockor</a:t>
            </a:r>
            <a:r>
              <a:rPr lang="en-GB" dirty="0"/>
              <a:t> och </a:t>
            </a:r>
            <a:r>
              <a:rPr lang="en-GB" dirty="0" err="1"/>
              <a:t>kepsar</a:t>
            </a:r>
            <a:r>
              <a:rPr lang="en-GB" dirty="0"/>
              <a:t> </a:t>
            </a:r>
            <a:r>
              <a:rPr lang="en-GB" dirty="0" err="1"/>
              <a:t>får</a:t>
            </a:r>
            <a:r>
              <a:rPr lang="en-GB" dirty="0"/>
              <a:t> </a:t>
            </a:r>
            <a:r>
              <a:rPr lang="en-GB" dirty="0" err="1"/>
              <a:t>ej</a:t>
            </a:r>
            <a:r>
              <a:rPr lang="en-GB" dirty="0"/>
              <a:t> </a:t>
            </a:r>
            <a:r>
              <a:rPr lang="en-GB" dirty="0" err="1"/>
              <a:t>bäras</a:t>
            </a:r>
            <a:r>
              <a:rPr lang="en-GB" dirty="0"/>
              <a:t> under </a:t>
            </a:r>
            <a:r>
              <a:rPr lang="en-GB" dirty="0" err="1"/>
              <a:t>träning</a:t>
            </a:r>
            <a:endParaRPr lang="en-GB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6B909508-7C45-6A6D-3042-BD8E7F9016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6465" y="256191"/>
            <a:ext cx="1642465" cy="169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545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ktangel 59">
            <a:extLst>
              <a:ext uri="{FF2B5EF4-FFF2-40B4-BE49-F238E27FC236}">
                <a16:creationId xmlns:a16="http://schemas.microsoft.com/office/drawing/2014/main" id="{3FAD17B9-9E6C-4DD1-9728-97B5E5FCCA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 useBgFill="1">
        <p:nvSpPr>
          <p:cNvPr id="62" name="Rektangel 61">
            <a:extLst>
              <a:ext uri="{FF2B5EF4-FFF2-40B4-BE49-F238E27FC236}">
                <a16:creationId xmlns:a16="http://schemas.microsoft.com/office/drawing/2014/main" id="{D7AC3F90-A588-42FF-B41D-062A8D91B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pic>
        <p:nvPicPr>
          <p:cNvPr id="64" name="Bild 63">
            <a:extLst>
              <a:ext uri="{FF2B5EF4-FFF2-40B4-BE49-F238E27FC236}">
                <a16:creationId xmlns:a16="http://schemas.microsoft.com/office/drawing/2014/main" id="{015AB904-4FB7-4A0D-B43E-03ACF05E1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8B91C57-2090-466E-B05A-DA2821356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352" y="735871"/>
            <a:ext cx="7035328" cy="695765"/>
          </a:xfrm>
          <a:prstGeom prst="parallelogram">
            <a:avLst>
              <a:gd name="adj" fmla="val 99596"/>
            </a:avLst>
          </a:prstGeom>
          <a:solidFill>
            <a:schemeClr val="tx1">
              <a:alpha val="20000"/>
            </a:schemeClr>
          </a:solidFill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 rtl="0"/>
            <a:r>
              <a:rPr lang="sv-SE" dirty="0"/>
              <a:t>Avgifter 2026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E1AADF25-43E9-4DE0-AD82-4F6052319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CBC2D515-EF3C-4E4E-8BC1-192B21E9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70" name="Textruta 69">
            <a:extLst>
              <a:ext uri="{FF2B5EF4-FFF2-40B4-BE49-F238E27FC236}">
                <a16:creationId xmlns:a16="http://schemas.microsoft.com/office/drawing/2014/main" id="{05F0EB18-1E7B-44E3-8DEA-7DE98E1CF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spcAft>
                <a:spcPts val="600"/>
              </a:spcAft>
            </a:pPr>
            <a:r>
              <a:rPr lang="sv-SE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FC246C6-27D8-44DA-738F-83A5801E6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6958" y="1953043"/>
            <a:ext cx="9201121" cy="4648766"/>
          </a:xfrm>
        </p:spPr>
        <p:txBody>
          <a:bodyPr>
            <a:normAutofit fontScale="40000" lnSpcReduction="20000"/>
          </a:bodyPr>
          <a:lstStyle/>
          <a:p>
            <a:r>
              <a:rPr lang="en-GB" sz="4200" dirty="0" err="1"/>
              <a:t>Medlemsavgift</a:t>
            </a:r>
            <a:r>
              <a:rPr lang="en-GB" sz="4200" dirty="0"/>
              <a:t> och </a:t>
            </a:r>
            <a:r>
              <a:rPr lang="en-GB" sz="4200" dirty="0" err="1"/>
              <a:t>träningsavgift</a:t>
            </a:r>
            <a:r>
              <a:rPr lang="en-GB" sz="4200" dirty="0"/>
              <a:t>: 900 </a:t>
            </a:r>
            <a:r>
              <a:rPr lang="en-GB" sz="4200" dirty="0" err="1"/>
              <a:t>kr</a:t>
            </a:r>
            <a:endParaRPr lang="en-GB" sz="4200" dirty="0"/>
          </a:p>
          <a:p>
            <a:r>
              <a:rPr lang="en-GB" sz="4200" dirty="0" err="1"/>
              <a:t>Beting</a:t>
            </a:r>
            <a:r>
              <a:rPr lang="en-GB" sz="4200" dirty="0"/>
              <a:t>: 900 </a:t>
            </a:r>
            <a:r>
              <a:rPr lang="en-GB" sz="4200" dirty="0" err="1"/>
              <a:t>kr</a:t>
            </a:r>
            <a:r>
              <a:rPr lang="en-GB" sz="4200" dirty="0"/>
              <a:t> (ska </a:t>
            </a:r>
            <a:r>
              <a:rPr lang="en-GB" sz="4200" dirty="0" err="1"/>
              <a:t>betalas</a:t>
            </a:r>
            <a:r>
              <a:rPr lang="en-GB" sz="4200" dirty="0"/>
              <a:t> in </a:t>
            </a:r>
            <a:r>
              <a:rPr lang="en-GB" sz="4200" dirty="0" err="1"/>
              <a:t>senast</a:t>
            </a:r>
            <a:r>
              <a:rPr lang="en-GB" sz="4200" dirty="0"/>
              <a:t> 31/7)</a:t>
            </a:r>
            <a:br>
              <a:rPr lang="en-GB" sz="4200" dirty="0"/>
            </a:br>
            <a:endParaRPr lang="en-GB" sz="4200" dirty="0"/>
          </a:p>
          <a:p>
            <a:endParaRPr lang="en-GB" sz="4200" dirty="0"/>
          </a:p>
          <a:p>
            <a:r>
              <a:rPr lang="en-GB" sz="4200" dirty="0" err="1"/>
              <a:t>Hägglundsfonden</a:t>
            </a:r>
            <a:r>
              <a:rPr lang="en-GB" sz="4200" dirty="0"/>
              <a:t>:</a:t>
            </a:r>
            <a:br>
              <a:rPr lang="en-GB" sz="4200" dirty="0"/>
            </a:br>
            <a:r>
              <a:rPr lang="sv-SE" sz="4200" dirty="0">
                <a:hlinkClick r:id="rId4"/>
              </a:rPr>
              <a:t>Ansökan stöttning | Hägglunds </a:t>
            </a:r>
            <a:r>
              <a:rPr lang="sv-SE" sz="4200" dirty="0" err="1">
                <a:hlinkClick r:id="rId4"/>
              </a:rPr>
              <a:t>IoFK</a:t>
            </a:r>
            <a:r>
              <a:rPr lang="sv-SE" sz="4200" dirty="0">
                <a:hlinkClick r:id="rId4"/>
              </a:rPr>
              <a:t> (hagglundsfotboll.se)</a:t>
            </a:r>
            <a:br>
              <a:rPr lang="sv-SE" sz="4200" dirty="0"/>
            </a:br>
            <a:br>
              <a:rPr lang="sv-SE" sz="4200" dirty="0"/>
            </a:br>
            <a:r>
              <a:rPr lang="sv-SE" sz="4200" b="0" i="0" dirty="0">
                <a:effectLst/>
                <a:latin typeface="Roboto" panose="02000000000000000000" pitchFamily="2" charset="0"/>
              </a:rPr>
              <a:t>Målet med fonden är att skapa förutsättningar för alla barn, oavsett socioekonomisk bakgrund, att delta i föreningens aktiviteter.</a:t>
            </a:r>
            <a:br>
              <a:rPr lang="sv-SE" sz="4200" dirty="0"/>
            </a:br>
            <a:r>
              <a:rPr lang="sv-SE" sz="4200" b="0" i="0" dirty="0">
                <a:effectLst/>
                <a:latin typeface="Roboto" panose="02000000000000000000" pitchFamily="2" charset="0"/>
              </a:rPr>
              <a:t>Här kan Hägglunds </a:t>
            </a:r>
            <a:r>
              <a:rPr lang="sv-SE" sz="4200" b="0" i="0" dirty="0" err="1">
                <a:effectLst/>
                <a:latin typeface="Roboto" panose="02000000000000000000" pitchFamily="2" charset="0"/>
              </a:rPr>
              <a:t>IoFKs</a:t>
            </a:r>
            <a:r>
              <a:rPr lang="sv-SE" sz="4200" b="0" i="0" dirty="0">
                <a:effectLst/>
                <a:latin typeface="Roboto" panose="02000000000000000000" pitchFamily="2" charset="0"/>
              </a:rPr>
              <a:t> ledare söka bidrag för att stötta spelare i laget, både ekonomiskt och materiellt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br>
              <a:rPr lang="en-GB" dirty="0"/>
            </a:br>
            <a:endParaRPr lang="en-GB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6B909508-7C45-6A6D-3042-BD8E7F9016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66465" y="256191"/>
            <a:ext cx="1642465" cy="169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520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ktangel 59">
            <a:extLst>
              <a:ext uri="{FF2B5EF4-FFF2-40B4-BE49-F238E27FC236}">
                <a16:creationId xmlns:a16="http://schemas.microsoft.com/office/drawing/2014/main" id="{3FAD17B9-9E6C-4DD1-9728-97B5E5FCCA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 useBgFill="1">
        <p:nvSpPr>
          <p:cNvPr id="62" name="Rektangel 61">
            <a:extLst>
              <a:ext uri="{FF2B5EF4-FFF2-40B4-BE49-F238E27FC236}">
                <a16:creationId xmlns:a16="http://schemas.microsoft.com/office/drawing/2014/main" id="{D7AC3F90-A588-42FF-B41D-062A8D91B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pic>
        <p:nvPicPr>
          <p:cNvPr id="64" name="Bild 63">
            <a:extLst>
              <a:ext uri="{FF2B5EF4-FFF2-40B4-BE49-F238E27FC236}">
                <a16:creationId xmlns:a16="http://schemas.microsoft.com/office/drawing/2014/main" id="{015AB904-4FB7-4A0D-B43E-03ACF05E1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" y="0"/>
            <a:ext cx="12189867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8B91C57-2090-466E-B05A-DA2821356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352" y="735871"/>
            <a:ext cx="7035328" cy="695765"/>
          </a:xfrm>
          <a:prstGeom prst="parallelogram">
            <a:avLst>
              <a:gd name="adj" fmla="val 99596"/>
            </a:avLst>
          </a:prstGeom>
          <a:solidFill>
            <a:schemeClr val="tx1">
              <a:alpha val="20000"/>
            </a:schemeClr>
          </a:solidFill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 rtl="0"/>
            <a:r>
              <a:rPr lang="sv-SE" dirty="0"/>
              <a:t>Övriga frågor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E1AADF25-43E9-4DE0-AD82-4F6052319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CBC2D515-EF3C-4E4E-8BC1-192B21E9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70" name="Textruta 69">
            <a:extLst>
              <a:ext uri="{FF2B5EF4-FFF2-40B4-BE49-F238E27FC236}">
                <a16:creationId xmlns:a16="http://schemas.microsoft.com/office/drawing/2014/main" id="{05F0EB18-1E7B-44E3-8DEA-7DE98E1CF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>
              <a:spcAft>
                <a:spcPts val="600"/>
              </a:spcAft>
            </a:pPr>
            <a:r>
              <a:rPr lang="sv-SE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sv-SE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6B909508-7C45-6A6D-3042-BD8E7F9016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6465" y="256191"/>
            <a:ext cx="1642465" cy="169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6094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7453241-7E3B-42A5-BE0A-EDA7F3D107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0C3BE9-B80F-42DD-B3CF-AC060017D1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A758F0-393B-4B1D-982C-AD52A38C8387}">
  <ds:schemaRefs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16c05727-aa75-4e4a-9b5f-8a80a1165891"/>
    <ds:schemaRef ds:uri="http://schemas.microsoft.com/office/2006/documentManagement/types"/>
    <ds:schemaRef ds:uri="http://purl.org/dc/terms/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Designen Madison för träning</Template>
  <TotalTime>3444</TotalTime>
  <Words>391</Words>
  <Application>Microsoft Office PowerPoint</Application>
  <PresentationFormat>Bredbild</PresentationFormat>
  <Paragraphs>64</Paragraphs>
  <Slides>10</Slides>
  <Notes>10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7" baseType="lpstr">
      <vt:lpstr>Arial</vt:lpstr>
      <vt:lpstr>Calibri</vt:lpstr>
      <vt:lpstr>MS Shell Dlg 2</vt:lpstr>
      <vt:lpstr>Roboto</vt:lpstr>
      <vt:lpstr>Wingdings</vt:lpstr>
      <vt:lpstr>Wingdings 3</vt:lpstr>
      <vt:lpstr>Madison</vt:lpstr>
      <vt:lpstr>Föräldramöte F18</vt:lpstr>
      <vt:lpstr>Toapappsförsäljning</vt:lpstr>
      <vt:lpstr>Tränare / Lagledare</vt:lpstr>
      <vt:lpstr>Övriga roller att fördela i laget</vt:lpstr>
      <vt:lpstr>Seriespel Moälvenserien</vt:lpstr>
      <vt:lpstr>Domsjöcupen</vt:lpstr>
      <vt:lpstr>Träningar</vt:lpstr>
      <vt:lpstr>Avgifter 2026</vt:lpstr>
      <vt:lpstr>Övriga frågor</vt:lpstr>
      <vt:lpstr>Hägglunds IoFK En förening för alla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Bollkul 2018</dc:title>
  <dc:creator>Jonathan Rödén</dc:creator>
  <cp:lastModifiedBy>Anna Landfors</cp:lastModifiedBy>
  <cp:revision>21</cp:revision>
  <cp:lastPrinted>2026-04-01T12:48:30Z</cp:lastPrinted>
  <dcterms:created xsi:type="dcterms:W3CDTF">2024-04-24T18:43:50Z</dcterms:created>
  <dcterms:modified xsi:type="dcterms:W3CDTF">2026-04-05T14:07:33Z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