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8"/>
  </p:notesMasterIdLst>
  <p:sldIdLst>
    <p:sldId id="256" r:id="rId2"/>
    <p:sldId id="301" r:id="rId3"/>
    <p:sldId id="259" r:id="rId4"/>
    <p:sldId id="302" r:id="rId5"/>
    <p:sldId id="296" r:id="rId6"/>
    <p:sldId id="297" r:id="rId7"/>
    <p:sldId id="295" r:id="rId8"/>
    <p:sldId id="298" r:id="rId9"/>
    <p:sldId id="261" r:id="rId10"/>
    <p:sldId id="263" r:id="rId11"/>
    <p:sldId id="264" r:id="rId12"/>
    <p:sldId id="265" r:id="rId13"/>
    <p:sldId id="266" r:id="rId14"/>
    <p:sldId id="267" r:id="rId15"/>
    <p:sldId id="271" r:id="rId16"/>
    <p:sldId id="273" r:id="rId17"/>
    <p:sldId id="274" r:id="rId18"/>
    <p:sldId id="275" r:id="rId19"/>
    <p:sldId id="276" r:id="rId20"/>
    <p:sldId id="277" r:id="rId21"/>
    <p:sldId id="289" r:id="rId22"/>
    <p:sldId id="306" r:id="rId23"/>
    <p:sldId id="286" r:id="rId24"/>
    <p:sldId id="287" r:id="rId25"/>
    <p:sldId id="303" r:id="rId26"/>
    <p:sldId id="304" r:id="rId27"/>
  </p:sldIdLst>
  <p:sldSz cx="9144000" cy="6858000" type="screen4x3"/>
  <p:notesSz cx="6796088" cy="992505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360" y="-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796088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sv-SE">
              <a:cs typeface="Lucida Sans Unicode" charset="0"/>
            </a:endParaRPr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sv-SE">
              <a:cs typeface="Lucida Sans Unicode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49688" y="0"/>
            <a:ext cx="2944812" cy="495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Lucida Sans Unicode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3317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7575" y="744538"/>
            <a:ext cx="4960938" cy="3721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79450" y="4714875"/>
            <a:ext cx="5437188" cy="4465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sv-SE" noProof="0" smtClean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0" y="9426575"/>
            <a:ext cx="2946400" cy="496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sv-SE">
              <a:cs typeface="Lucida Sans Unicode" charset="0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49688" y="9426575"/>
            <a:ext cx="2944812" cy="495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Lucida Sans Unicode" charset="0"/>
              </a:defRPr>
            </a:lvl1pPr>
          </a:lstStyle>
          <a:p>
            <a:pPr>
              <a:defRPr/>
            </a:pPr>
            <a:fld id="{0F0C1F0C-449F-490F-97BA-71C3470C9A3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AF289C2-8384-4C1F-AE66-AC6071C8F8AA}" type="slidenum">
              <a:rPr lang="sv-SE" smtClean="0">
                <a:cs typeface="Lucida Sans Unicode" pitchFamily="34" charset="0"/>
              </a:rPr>
              <a:pPr/>
              <a:t>1</a:t>
            </a:fld>
            <a:endParaRPr lang="sv-SE" smtClean="0">
              <a:cs typeface="Lucida Sans Unicode" pitchFamily="34" charset="0"/>
            </a:endParaRPr>
          </a:p>
        </p:txBody>
      </p:sp>
      <p:sp>
        <p:nvSpPr>
          <p:cNvPr id="1536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153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ln/>
        </p:spPr>
        <p:txBody>
          <a:bodyPr wrap="none" anchor="ctr"/>
          <a:lstStyle/>
          <a:p>
            <a:endParaRPr lang="sv-S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BB2FC30-3A50-406F-BBF7-C3C0B00E78B9}" type="slidenum">
              <a:rPr lang="sv-SE" smtClean="0">
                <a:cs typeface="Lucida Sans Unicode" pitchFamily="34" charset="0"/>
              </a:rPr>
              <a:pPr/>
              <a:t>10</a:t>
            </a:fld>
            <a:endParaRPr lang="sv-SE" smtClean="0">
              <a:cs typeface="Lucida Sans Unicode" pitchFamily="34" charset="0"/>
            </a:endParaRPr>
          </a:p>
        </p:txBody>
      </p:sp>
      <p:sp>
        <p:nvSpPr>
          <p:cNvPr id="33795" name="Text Box 1"/>
          <p:cNvSpPr txBox="1">
            <a:spLocks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99963B9-6901-4766-A744-1B7F09D2300B}" type="slidenum">
              <a:rPr lang="sv-SE" sz="12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10</a:t>
            </a:fld>
            <a:endParaRPr lang="sv-SE" sz="1200">
              <a:solidFill>
                <a:srgbClr val="000000"/>
              </a:solidFill>
            </a:endParaRPr>
          </a:p>
        </p:txBody>
      </p:sp>
      <p:sp>
        <p:nvSpPr>
          <p:cNvPr id="33796" name="Rectangle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ln/>
        </p:spPr>
        <p:txBody>
          <a:bodyPr wrap="none" anchor="ctr"/>
          <a:lstStyle/>
          <a:p>
            <a:pPr eaLnBrk="1" hangingPunct="1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sv-SE" smtClean="0">
              <a:latin typeface="Calibri" pitchFamily="34" charset="0"/>
              <a:cs typeface="Lucida Sans Unicode" pitchFamily="34" charset="0"/>
            </a:endParaRPr>
          </a:p>
        </p:txBody>
      </p:sp>
      <p:sp>
        <p:nvSpPr>
          <p:cNvPr id="33798" name="Text Box 4"/>
          <p:cNvSpPr txBox="1">
            <a:spLocks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5AC1F16-9122-4D2E-A55D-6FB3E8827A7D}" type="slidenum">
              <a:rPr lang="sv-SE" sz="12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10</a:t>
            </a:fld>
            <a:endParaRPr lang="sv-SE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30A78A6-FD26-491B-8E87-15733D687A7E}" type="slidenum">
              <a:rPr lang="sv-SE" smtClean="0">
                <a:cs typeface="Lucida Sans Unicode" pitchFamily="34" charset="0"/>
              </a:rPr>
              <a:pPr/>
              <a:t>11</a:t>
            </a:fld>
            <a:endParaRPr lang="sv-SE" smtClean="0">
              <a:cs typeface="Lucida Sans Unicode" pitchFamily="34" charset="0"/>
            </a:endParaRPr>
          </a:p>
        </p:txBody>
      </p:sp>
      <p:sp>
        <p:nvSpPr>
          <p:cNvPr id="3584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ln/>
        </p:spPr>
        <p:txBody>
          <a:bodyPr wrap="none" anchor="ctr"/>
          <a:lstStyle/>
          <a:p>
            <a:endParaRPr lang="sv-S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9183D11-A34C-4D93-A7D9-C26C8CD95246}" type="slidenum">
              <a:rPr lang="sv-SE" smtClean="0">
                <a:cs typeface="Lucida Sans Unicode" pitchFamily="34" charset="0"/>
              </a:rPr>
              <a:pPr/>
              <a:t>12</a:t>
            </a:fld>
            <a:endParaRPr lang="sv-SE" smtClean="0">
              <a:cs typeface="Lucida Sans Unicode" pitchFamily="34" charset="0"/>
            </a:endParaRPr>
          </a:p>
        </p:txBody>
      </p:sp>
      <p:sp>
        <p:nvSpPr>
          <p:cNvPr id="37891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378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ln/>
        </p:spPr>
        <p:txBody>
          <a:bodyPr wrap="none" anchor="ctr"/>
          <a:lstStyle/>
          <a:p>
            <a:endParaRPr lang="sv-S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1C25560-79C4-4F24-A900-45BC17B224C1}" type="slidenum">
              <a:rPr lang="sv-SE" smtClean="0">
                <a:cs typeface="Lucida Sans Unicode" pitchFamily="34" charset="0"/>
              </a:rPr>
              <a:pPr/>
              <a:t>13</a:t>
            </a:fld>
            <a:endParaRPr lang="sv-SE" smtClean="0">
              <a:cs typeface="Lucida Sans Unicode" pitchFamily="34" charset="0"/>
            </a:endParaRPr>
          </a:p>
        </p:txBody>
      </p:sp>
      <p:sp>
        <p:nvSpPr>
          <p:cNvPr id="39939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399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ln/>
        </p:spPr>
        <p:txBody>
          <a:bodyPr wrap="none" anchor="ctr"/>
          <a:lstStyle/>
          <a:p>
            <a:endParaRPr lang="sv-S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1BBD6BC-787B-4FD0-87FD-F70B7146A733}" type="slidenum">
              <a:rPr lang="sv-SE" smtClean="0">
                <a:cs typeface="Lucida Sans Unicode" pitchFamily="34" charset="0"/>
              </a:rPr>
              <a:pPr/>
              <a:t>14</a:t>
            </a:fld>
            <a:endParaRPr lang="sv-SE" smtClean="0">
              <a:cs typeface="Lucida Sans Unicode" pitchFamily="34" charset="0"/>
            </a:endParaRPr>
          </a:p>
        </p:txBody>
      </p:sp>
      <p:sp>
        <p:nvSpPr>
          <p:cNvPr id="4198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419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ln/>
        </p:spPr>
        <p:txBody>
          <a:bodyPr wrap="none" anchor="ctr"/>
          <a:lstStyle/>
          <a:p>
            <a:endParaRPr lang="sv-S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5D4AA00-B18B-4B13-995C-10F4F4E8F07C}" type="slidenum">
              <a:rPr lang="sv-SE" smtClean="0">
                <a:cs typeface="Lucida Sans Unicode" pitchFamily="34" charset="0"/>
              </a:rPr>
              <a:pPr/>
              <a:t>15</a:t>
            </a:fld>
            <a:endParaRPr lang="sv-SE" smtClean="0">
              <a:cs typeface="Lucida Sans Unicode" pitchFamily="34" charset="0"/>
            </a:endParaRPr>
          </a:p>
        </p:txBody>
      </p:sp>
      <p:sp>
        <p:nvSpPr>
          <p:cNvPr id="4403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440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ln/>
        </p:spPr>
        <p:txBody>
          <a:bodyPr wrap="none" anchor="ctr"/>
          <a:lstStyle/>
          <a:p>
            <a:endParaRPr lang="sv-S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2F4A72C-8AB0-45FF-8C75-12F927A984E6}" type="slidenum">
              <a:rPr lang="sv-SE" smtClean="0">
                <a:cs typeface="Lucida Sans Unicode" pitchFamily="34" charset="0"/>
              </a:rPr>
              <a:pPr/>
              <a:t>16</a:t>
            </a:fld>
            <a:endParaRPr lang="sv-SE" smtClean="0">
              <a:cs typeface="Lucida Sans Unicode" pitchFamily="34" charset="0"/>
            </a:endParaRPr>
          </a:p>
        </p:txBody>
      </p:sp>
      <p:sp>
        <p:nvSpPr>
          <p:cNvPr id="4608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460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ln/>
        </p:spPr>
        <p:txBody>
          <a:bodyPr wrap="none" anchor="ctr"/>
          <a:lstStyle/>
          <a:p>
            <a:endParaRPr lang="sv-S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9A74C1D-491F-43A5-94D2-B553EB1126FB}" type="slidenum">
              <a:rPr lang="sv-SE" smtClean="0">
                <a:cs typeface="Lucida Sans Unicode" pitchFamily="34" charset="0"/>
              </a:rPr>
              <a:pPr/>
              <a:t>17</a:t>
            </a:fld>
            <a:endParaRPr lang="sv-SE" smtClean="0">
              <a:cs typeface="Lucida Sans Unicode" pitchFamily="34" charset="0"/>
            </a:endParaRPr>
          </a:p>
        </p:txBody>
      </p:sp>
      <p:sp>
        <p:nvSpPr>
          <p:cNvPr id="48131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481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ln/>
        </p:spPr>
        <p:txBody>
          <a:bodyPr wrap="none" anchor="ctr"/>
          <a:lstStyle/>
          <a:p>
            <a:endParaRPr lang="sv-S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ABC0FF4-DB75-41DA-8558-6C88543F7C40}" type="slidenum">
              <a:rPr lang="sv-SE" smtClean="0">
                <a:cs typeface="Lucida Sans Unicode" pitchFamily="34" charset="0"/>
              </a:rPr>
              <a:pPr/>
              <a:t>18</a:t>
            </a:fld>
            <a:endParaRPr lang="sv-SE" smtClean="0">
              <a:cs typeface="Lucida Sans Unicode" pitchFamily="34" charset="0"/>
            </a:endParaRPr>
          </a:p>
        </p:txBody>
      </p:sp>
      <p:sp>
        <p:nvSpPr>
          <p:cNvPr id="50179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5018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ln/>
        </p:spPr>
        <p:txBody>
          <a:bodyPr wrap="none" anchor="ctr"/>
          <a:lstStyle/>
          <a:p>
            <a:endParaRPr lang="sv-S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E2F1265-BBC1-4FF3-BB81-A5C3DF4F4A76}" type="slidenum">
              <a:rPr lang="sv-SE" smtClean="0">
                <a:cs typeface="Lucida Sans Unicode" pitchFamily="34" charset="0"/>
              </a:rPr>
              <a:pPr/>
              <a:t>19</a:t>
            </a:fld>
            <a:endParaRPr lang="sv-SE" smtClean="0">
              <a:cs typeface="Lucida Sans Unicode" pitchFamily="34" charset="0"/>
            </a:endParaRPr>
          </a:p>
        </p:txBody>
      </p:sp>
      <p:sp>
        <p:nvSpPr>
          <p:cNvPr id="5222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ln/>
        </p:spPr>
        <p:txBody>
          <a:bodyPr wrap="none" anchor="ctr"/>
          <a:lstStyle/>
          <a:p>
            <a:endParaRPr lang="sv-S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 txBox="1">
            <a:spLocks noGrp="1" noChangeArrowheads="1"/>
          </p:cNvSpPr>
          <p:nvPr/>
        </p:nvSpPr>
        <p:spPr bwMode="auto">
          <a:xfrm>
            <a:off x="3849688" y="9426575"/>
            <a:ext cx="2944812" cy="495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6B66E3A-50AD-4D6A-84F6-01C9E7B00734}" type="slidenum">
              <a:rPr lang="sv-SE" sz="12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</a:t>
            </a:fld>
            <a:endParaRPr lang="sv-SE" sz="1200">
              <a:solidFill>
                <a:srgbClr val="000000"/>
              </a:solidFill>
            </a:endParaRPr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ln/>
        </p:spPr>
        <p:txBody>
          <a:bodyPr wrap="none" anchor="ctr"/>
          <a:lstStyle/>
          <a:p>
            <a:endParaRPr lang="sv-S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2147B4A-78E1-4313-A2AD-AC1FBD4AF0D0}" type="slidenum">
              <a:rPr lang="sv-SE" smtClean="0">
                <a:cs typeface="Lucida Sans Unicode" pitchFamily="34" charset="0"/>
              </a:rPr>
              <a:pPr/>
              <a:t>20</a:t>
            </a:fld>
            <a:endParaRPr lang="sv-SE" smtClean="0">
              <a:cs typeface="Lucida Sans Unicode" pitchFamily="34" charset="0"/>
            </a:endParaRPr>
          </a:p>
        </p:txBody>
      </p:sp>
      <p:sp>
        <p:nvSpPr>
          <p:cNvPr id="54275" name="Text Box 1"/>
          <p:cNvSpPr txBox="1">
            <a:spLocks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97BF1AF-506B-4EAE-8DEF-6EB56F34E93D}" type="slidenum">
              <a:rPr lang="sv-SE" sz="12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20</a:t>
            </a:fld>
            <a:endParaRPr lang="sv-SE" sz="1200">
              <a:solidFill>
                <a:srgbClr val="000000"/>
              </a:solidFill>
            </a:endParaRPr>
          </a:p>
        </p:txBody>
      </p:sp>
      <p:sp>
        <p:nvSpPr>
          <p:cNvPr id="54276" name="Rectangle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542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ln/>
        </p:spPr>
        <p:txBody>
          <a:bodyPr wrap="none" anchor="ctr"/>
          <a:lstStyle/>
          <a:p>
            <a:pPr eaLnBrk="1" hangingPunct="1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sv-SE" smtClean="0">
              <a:latin typeface="Calibri" pitchFamily="34" charset="0"/>
              <a:cs typeface="Lucida Sans Unicode" pitchFamily="34" charset="0"/>
            </a:endParaRPr>
          </a:p>
        </p:txBody>
      </p:sp>
      <p:sp>
        <p:nvSpPr>
          <p:cNvPr id="54278" name="Text Box 4"/>
          <p:cNvSpPr txBox="1">
            <a:spLocks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C93F0D7-2E90-4887-A4F9-6CCC2892E4B9}" type="slidenum">
              <a:rPr lang="sv-SE" sz="12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20</a:t>
            </a:fld>
            <a:endParaRPr lang="sv-SE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 txBox="1">
            <a:spLocks noGrp="1" noChangeArrowheads="1"/>
          </p:cNvSpPr>
          <p:nvPr/>
        </p:nvSpPr>
        <p:spPr bwMode="auto">
          <a:xfrm>
            <a:off x="3849688" y="9426575"/>
            <a:ext cx="2944812" cy="495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3172F46-D6DB-4428-AE84-97190D1E850D}" type="slidenum">
              <a:rPr lang="sv-SE" sz="12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22</a:t>
            </a:fld>
            <a:endParaRPr lang="sv-SE" sz="1200">
              <a:solidFill>
                <a:srgbClr val="000000"/>
              </a:solidFill>
            </a:endParaRPr>
          </a:p>
        </p:txBody>
      </p:sp>
      <p:sp>
        <p:nvSpPr>
          <p:cNvPr id="6963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696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ln/>
        </p:spPr>
        <p:txBody>
          <a:bodyPr wrap="none" anchor="ctr"/>
          <a:lstStyle/>
          <a:p>
            <a:endParaRPr lang="sv-S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424BEAC-426B-4B94-BB88-A1C2F4500871}" type="slidenum">
              <a:rPr lang="sv-SE" smtClean="0">
                <a:cs typeface="Lucida Sans Unicode" pitchFamily="34" charset="0"/>
              </a:rPr>
              <a:pPr/>
              <a:t>23</a:t>
            </a:fld>
            <a:endParaRPr lang="sv-SE" smtClean="0">
              <a:cs typeface="Lucida Sans Unicode" pitchFamily="34" charset="0"/>
            </a:endParaRPr>
          </a:p>
        </p:txBody>
      </p:sp>
      <p:sp>
        <p:nvSpPr>
          <p:cNvPr id="5939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593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ln/>
        </p:spPr>
        <p:txBody>
          <a:bodyPr wrap="none" anchor="ctr"/>
          <a:lstStyle/>
          <a:p>
            <a:endParaRPr lang="sv-S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96B2CE8-C978-42FC-B0D5-9D671C585542}" type="slidenum">
              <a:rPr lang="sv-SE" smtClean="0">
                <a:cs typeface="Lucida Sans Unicode" pitchFamily="34" charset="0"/>
              </a:rPr>
              <a:pPr/>
              <a:t>24</a:t>
            </a:fld>
            <a:endParaRPr lang="sv-SE" smtClean="0">
              <a:cs typeface="Lucida Sans Unicode" pitchFamily="34" charset="0"/>
            </a:endParaRPr>
          </a:p>
        </p:txBody>
      </p:sp>
      <p:sp>
        <p:nvSpPr>
          <p:cNvPr id="6144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614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ln/>
        </p:spPr>
        <p:txBody>
          <a:bodyPr wrap="none" anchor="ctr"/>
          <a:lstStyle/>
          <a:p>
            <a:endParaRPr lang="sv-S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 txBox="1">
            <a:spLocks noGrp="1" noChangeArrowheads="1"/>
          </p:cNvSpPr>
          <p:nvPr/>
        </p:nvSpPr>
        <p:spPr bwMode="auto">
          <a:xfrm>
            <a:off x="3849688" y="9426575"/>
            <a:ext cx="2944812" cy="495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A71265C-29D0-4631-9ADA-196A4E76CC15}" type="slidenum">
              <a:rPr lang="sv-SE" sz="12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25</a:t>
            </a:fld>
            <a:endParaRPr lang="sv-SE" sz="1200">
              <a:solidFill>
                <a:srgbClr val="000000"/>
              </a:solidFill>
            </a:endParaRPr>
          </a:p>
        </p:txBody>
      </p:sp>
      <p:sp>
        <p:nvSpPr>
          <p:cNvPr id="634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634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ln/>
        </p:spPr>
        <p:txBody>
          <a:bodyPr wrap="none" anchor="ctr"/>
          <a:lstStyle/>
          <a:p>
            <a:endParaRPr lang="sv-S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 txBox="1">
            <a:spLocks noGrp="1" noChangeArrowheads="1"/>
          </p:cNvSpPr>
          <p:nvPr/>
        </p:nvSpPr>
        <p:spPr bwMode="auto">
          <a:xfrm>
            <a:off x="3849688" y="9426575"/>
            <a:ext cx="2944812" cy="495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74A1455-6756-4DFA-A1D2-88B1CD6AA993}" type="slidenum">
              <a:rPr lang="sv-SE" sz="12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26</a:t>
            </a:fld>
            <a:endParaRPr lang="sv-SE" sz="1200">
              <a:solidFill>
                <a:srgbClr val="000000"/>
              </a:solidFill>
            </a:endParaRPr>
          </a:p>
        </p:txBody>
      </p:sp>
      <p:sp>
        <p:nvSpPr>
          <p:cNvPr id="655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655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ln/>
        </p:spPr>
        <p:txBody>
          <a:bodyPr wrap="none" anchor="ctr"/>
          <a:lstStyle/>
          <a:p>
            <a:endParaRPr lang="sv-S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DF0FF19-E0E9-4F9D-871B-71AAD4301D1A}" type="slidenum">
              <a:rPr lang="sv-SE" smtClean="0">
                <a:cs typeface="Lucida Sans Unicode" pitchFamily="34" charset="0"/>
              </a:rPr>
              <a:pPr/>
              <a:t>3</a:t>
            </a:fld>
            <a:endParaRPr lang="sv-SE" smtClean="0">
              <a:cs typeface="Lucida Sans Unicode" pitchFamily="34" charset="0"/>
            </a:endParaRPr>
          </a:p>
        </p:txBody>
      </p:sp>
      <p:sp>
        <p:nvSpPr>
          <p:cNvPr id="19459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ln/>
        </p:spPr>
        <p:txBody>
          <a:bodyPr wrap="none" anchor="ctr"/>
          <a:lstStyle/>
          <a:p>
            <a:endParaRPr lang="sv-S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 txBox="1">
            <a:spLocks noGrp="1" noChangeArrowheads="1"/>
          </p:cNvSpPr>
          <p:nvPr/>
        </p:nvSpPr>
        <p:spPr bwMode="auto">
          <a:xfrm>
            <a:off x="3849688" y="9426575"/>
            <a:ext cx="2944812" cy="495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299F247-55C3-4B3A-B3EB-81E72D54E9C0}" type="slidenum">
              <a:rPr lang="sv-SE" sz="12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4</a:t>
            </a:fld>
            <a:endParaRPr lang="sv-SE" sz="1200">
              <a:solidFill>
                <a:srgbClr val="000000"/>
              </a:solidFill>
            </a:endParaRP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ln/>
        </p:spPr>
        <p:txBody>
          <a:bodyPr wrap="none" anchor="ctr"/>
          <a:lstStyle/>
          <a:p>
            <a:endParaRPr lang="sv-S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 txBox="1">
            <a:spLocks noGrp="1" noChangeArrowheads="1"/>
          </p:cNvSpPr>
          <p:nvPr/>
        </p:nvSpPr>
        <p:spPr bwMode="auto">
          <a:xfrm>
            <a:off x="3849688" y="9426575"/>
            <a:ext cx="2944812" cy="495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8661D46-0E3E-4F7E-A9F1-C41DFDE806C2}" type="slidenum">
              <a:rPr lang="sv-SE" sz="12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5</a:t>
            </a:fld>
            <a:endParaRPr lang="sv-SE" sz="1200">
              <a:solidFill>
                <a:srgbClr val="000000"/>
              </a:solidFill>
            </a:endParaRPr>
          </a:p>
        </p:txBody>
      </p:sp>
      <p:sp>
        <p:nvSpPr>
          <p:cNvPr id="2355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235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ln/>
        </p:spPr>
        <p:txBody>
          <a:bodyPr wrap="none" anchor="ctr"/>
          <a:lstStyle/>
          <a:p>
            <a:endParaRPr lang="sv-S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 txBox="1">
            <a:spLocks noGrp="1" noChangeArrowheads="1"/>
          </p:cNvSpPr>
          <p:nvPr/>
        </p:nvSpPr>
        <p:spPr bwMode="auto">
          <a:xfrm>
            <a:off x="3849688" y="9426575"/>
            <a:ext cx="2944812" cy="495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B38985E-004A-4436-8C83-11B7150EA9BA}" type="slidenum">
              <a:rPr lang="sv-SE" sz="12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6</a:t>
            </a:fld>
            <a:endParaRPr lang="sv-SE" sz="1200">
              <a:solidFill>
                <a:srgbClr val="000000"/>
              </a:solidFill>
            </a:endParaRPr>
          </a:p>
        </p:txBody>
      </p:sp>
      <p:sp>
        <p:nvSpPr>
          <p:cNvPr id="256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256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ln/>
        </p:spPr>
        <p:txBody>
          <a:bodyPr wrap="none" anchor="ctr"/>
          <a:lstStyle/>
          <a:p>
            <a:endParaRPr lang="sv-S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 txBox="1">
            <a:spLocks noGrp="1" noChangeArrowheads="1"/>
          </p:cNvSpPr>
          <p:nvPr/>
        </p:nvSpPr>
        <p:spPr bwMode="auto">
          <a:xfrm>
            <a:off x="3849688" y="9426575"/>
            <a:ext cx="2944812" cy="495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CCE7D69-1930-4427-877D-03A536ABAE43}" type="slidenum">
              <a:rPr lang="sv-SE" sz="12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7</a:t>
            </a:fld>
            <a:endParaRPr lang="sv-SE" sz="1200">
              <a:solidFill>
                <a:srgbClr val="000000"/>
              </a:solidFill>
            </a:endParaRPr>
          </a:p>
        </p:txBody>
      </p:sp>
      <p:sp>
        <p:nvSpPr>
          <p:cNvPr id="276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276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ln/>
        </p:spPr>
        <p:txBody>
          <a:bodyPr wrap="none" anchor="ctr"/>
          <a:lstStyle/>
          <a:p>
            <a:endParaRPr lang="sv-S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 txBox="1">
            <a:spLocks noGrp="1" noChangeArrowheads="1"/>
          </p:cNvSpPr>
          <p:nvPr/>
        </p:nvSpPr>
        <p:spPr bwMode="auto">
          <a:xfrm>
            <a:off x="3849688" y="9426575"/>
            <a:ext cx="2944812" cy="495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D887CF1-8E8A-4A9F-AA9A-C9540C01A6CB}" type="slidenum">
              <a:rPr lang="sv-SE" sz="12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8</a:t>
            </a:fld>
            <a:endParaRPr lang="sv-SE" sz="1200">
              <a:solidFill>
                <a:srgbClr val="000000"/>
              </a:solidFill>
            </a:endParaRPr>
          </a:p>
        </p:txBody>
      </p:sp>
      <p:sp>
        <p:nvSpPr>
          <p:cNvPr id="296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297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ln/>
        </p:spPr>
        <p:txBody>
          <a:bodyPr wrap="none" anchor="ctr"/>
          <a:lstStyle/>
          <a:p>
            <a:endParaRPr lang="sv-S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9D93C48-21B7-44CF-8B54-1E05CB580BA0}" type="slidenum">
              <a:rPr lang="sv-SE" smtClean="0">
                <a:cs typeface="Lucida Sans Unicode" pitchFamily="34" charset="0"/>
              </a:rPr>
              <a:pPr/>
              <a:t>9</a:t>
            </a:fld>
            <a:endParaRPr lang="sv-SE" smtClean="0">
              <a:cs typeface="Lucida Sans Unicode" pitchFamily="34" charset="0"/>
            </a:endParaRPr>
          </a:p>
        </p:txBody>
      </p:sp>
      <p:sp>
        <p:nvSpPr>
          <p:cNvPr id="3174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317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ln/>
        </p:spPr>
        <p:txBody>
          <a:bodyPr wrap="none" anchor="ctr"/>
          <a:lstStyle/>
          <a:p>
            <a:endParaRPr lang="sv-S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93147-3631-42CC-94DE-793DDC03D5C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16C796-5470-4088-BB92-6CC0D00E82C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128588"/>
            <a:ext cx="2055813" cy="5995987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9800" cy="5995987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47E9B-DE00-49ED-BC9C-458BCDA518F9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50F1D-3382-4395-A51B-48E71D087FB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AFF26-23AF-4DD5-8DFD-D0A76E79F9C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02C914-7669-4CD5-8590-FAC85B473D07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D22B6-B09F-4A92-9F77-7FA865D4C7BF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8F36D4-EE64-4FD2-A328-64D154441A5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C8D7D-6EF2-4839-A219-2127C7956CB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97F30A-8D40-4009-B587-D168E6D65F0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21816-E80C-4F6A-9C6C-301245E638CF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8013" cy="1433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Klicka för att redigera rubriktextens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Klicka för att redigera dispositionstextens format</a:t>
            </a:r>
          </a:p>
          <a:p>
            <a:pPr lvl="1"/>
            <a:r>
              <a:rPr lang="en-GB" smtClean="0"/>
              <a:t>Andra dispositionsnivån</a:t>
            </a:r>
          </a:p>
          <a:p>
            <a:pPr lvl="2"/>
            <a:r>
              <a:rPr lang="en-GB" smtClean="0"/>
              <a:t>Tredje dispositionsnivån</a:t>
            </a:r>
          </a:p>
          <a:p>
            <a:pPr lvl="3"/>
            <a:r>
              <a:rPr lang="en-GB" smtClean="0"/>
              <a:t>Fjärde dispositionsnivån</a:t>
            </a:r>
          </a:p>
          <a:p>
            <a:pPr lvl="4"/>
            <a:r>
              <a:rPr lang="en-GB" smtClean="0"/>
              <a:t>Femte dispositionsnivån</a:t>
            </a:r>
          </a:p>
          <a:p>
            <a:pPr lvl="4"/>
            <a:r>
              <a:rPr lang="en-GB" smtClean="0"/>
              <a:t>Sjätte dispositionsnivån</a:t>
            </a:r>
          </a:p>
          <a:p>
            <a:pPr lvl="4"/>
            <a:r>
              <a:rPr lang="en-GB" smtClean="0"/>
              <a:t>Sjunde dispositionsnivån</a:t>
            </a:r>
          </a:p>
          <a:p>
            <a:pPr lvl="4"/>
            <a:r>
              <a:rPr lang="en-GB" smtClean="0"/>
              <a:t>Åttonde dispositionsnivån</a:t>
            </a:r>
          </a:p>
          <a:p>
            <a:pPr lvl="4"/>
            <a:r>
              <a:rPr lang="en-GB" smtClean="0"/>
              <a:t>Nionde dispositionsnivån</a:t>
            </a:r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sv-SE">
              <a:cs typeface="Lucida Sans Unicode" charset="0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sv-SE">
              <a:cs typeface="Lucida Sans Unicode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cs typeface="Lucida Sans Unicode" charset="0"/>
              </a:defRPr>
            </a:lvl1pPr>
          </a:lstStyle>
          <a:p>
            <a:pPr>
              <a:defRPr/>
            </a:pPr>
            <a:fld id="{67BEDFCA-6EC9-46AB-963F-A71A30BF95A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pic>
        <p:nvPicPr>
          <p:cNvPr id="1031" name="Picture 6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539750" y="449263"/>
            <a:ext cx="739775" cy="10493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032" name="WordArt 7"/>
          <p:cNvSpPr>
            <a:spLocks noChangeArrowheads="1" noChangeShapeType="1" noTextEdit="1"/>
          </p:cNvSpPr>
          <p:nvPr/>
        </p:nvSpPr>
        <p:spPr bwMode="auto">
          <a:xfrm>
            <a:off x="3132138" y="593725"/>
            <a:ext cx="2951162" cy="922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v-SE" sz="3600" kern="10">
                <a:ln w="44280">
                  <a:solidFill>
                    <a:srgbClr val="000000"/>
                  </a:solidFill>
                  <a:miter lim="800000"/>
                  <a:headEnd/>
                  <a:tailEnd/>
                </a:ln>
                <a:solidFill>
                  <a:srgbClr val="FFCC00"/>
                </a:solidFill>
                <a:latin typeface="Arial Black"/>
              </a:rPr>
              <a:t>IF Haga</a:t>
            </a:r>
          </a:p>
        </p:txBody>
      </p:sp>
      <p:pic>
        <p:nvPicPr>
          <p:cNvPr id="1033" name="Picture 8"/>
          <p:cNvPicPr>
            <a:picLocks noChangeAspect="1" noChangeArrowheads="1"/>
          </p:cNvPicPr>
          <p:nvPr/>
        </p:nvPicPr>
        <p:blipFill>
          <a:blip r:embed="rId14"/>
          <a:srcRect l="73839"/>
          <a:stretch>
            <a:fillRect/>
          </a:stretch>
        </p:blipFill>
        <p:spPr bwMode="auto">
          <a:xfrm>
            <a:off x="7880350" y="-26988"/>
            <a:ext cx="1277938" cy="691832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Lucida Sans Unicode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Lucida Sans Unicode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Lucida Sans Unicode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Lucida Sans Unicode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395288" y="1700213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v-SE" sz="4400">
                <a:solidFill>
                  <a:srgbClr val="000000"/>
                </a:solidFill>
              </a:rPr>
              <a:t>Välkommen till information om </a:t>
            </a:r>
          </a:p>
        </p:txBody>
      </p:sp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900113" y="2924175"/>
            <a:ext cx="7272337" cy="17319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v-SE" sz="3600" kern="10">
                <a:ln w="44280">
                  <a:solidFill>
                    <a:srgbClr val="000000"/>
                  </a:solidFill>
                  <a:miter lim="800000"/>
                  <a:headEnd/>
                  <a:tailEnd/>
                </a:ln>
                <a:solidFill>
                  <a:srgbClr val="FFCC00"/>
                </a:solidFill>
                <a:latin typeface="Arial Black"/>
              </a:rPr>
              <a:t>Bollibompa 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468313" y="515778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v-SE" sz="4400">
                <a:solidFill>
                  <a:srgbClr val="000000"/>
                </a:solidFill>
              </a:rPr>
              <a:t>18 maj 2011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395288" y="1700213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v-SE" sz="4400">
                <a:solidFill>
                  <a:srgbClr val="000000"/>
                </a:solidFill>
              </a:rPr>
              <a:t>Målsättning för ungdomslagen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457200" y="3068638"/>
            <a:ext cx="8229600" cy="305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>
              <a:spcBef>
                <a:spcPts val="6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400">
                <a:solidFill>
                  <a:srgbClr val="000000"/>
                </a:solidFill>
              </a:rPr>
              <a:t>Det ska vara kul att spela i Haga !</a:t>
            </a:r>
          </a:p>
          <a:p>
            <a:pPr marL="341313" indent="-341313"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600">
              <a:solidFill>
                <a:srgbClr val="000000"/>
              </a:solidFill>
            </a:endParaRPr>
          </a:p>
          <a:p>
            <a:pPr marL="341313" indent="-341313">
              <a:spcBef>
                <a:spcPts val="6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400">
                <a:solidFill>
                  <a:srgbClr val="000000"/>
                </a:solidFill>
              </a:rPr>
              <a:t>Välutbildade och engagerade ledare</a:t>
            </a:r>
          </a:p>
          <a:p>
            <a:pPr marL="341313" indent="-341313"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600">
              <a:solidFill>
                <a:srgbClr val="000000"/>
              </a:solidFill>
            </a:endParaRPr>
          </a:p>
          <a:p>
            <a:pPr marL="341313" indent="-341313">
              <a:spcBef>
                <a:spcPts val="6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400">
                <a:solidFill>
                  <a:srgbClr val="000000"/>
                </a:solidFill>
              </a:rPr>
              <a:t>Spelarna ska bli välutbildade, vältränade och förstå vad lagkänsla är.</a:t>
            </a:r>
          </a:p>
          <a:p>
            <a:pPr marL="341313" indent="-341313"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600">
              <a:solidFill>
                <a:srgbClr val="000000"/>
              </a:solidFill>
            </a:endParaRPr>
          </a:p>
          <a:p>
            <a:pPr marL="341313" indent="-341313">
              <a:spcBef>
                <a:spcPts val="6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400">
                <a:solidFill>
                  <a:srgbClr val="000000"/>
                </a:solidFill>
              </a:rPr>
              <a:t>3-4 potentiella A-lags spelare per år</a:t>
            </a:r>
          </a:p>
          <a:p>
            <a:pPr marL="341313" indent="-341313"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600">
              <a:solidFill>
                <a:srgbClr val="000000"/>
              </a:solidFill>
            </a:endParaRPr>
          </a:p>
          <a:p>
            <a:pPr marL="341313" indent="-341313">
              <a:spcBef>
                <a:spcPts val="6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400">
                <a:solidFill>
                  <a:srgbClr val="000000"/>
                </a:solidFill>
              </a:rPr>
              <a:t>1-2 potentiella ledare och domare per år</a:t>
            </a:r>
          </a:p>
        </p:txBody>
      </p:sp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2708275"/>
            <a:ext cx="2111375" cy="1412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43663" y="4652963"/>
            <a:ext cx="1728787" cy="165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rrowheads="1"/>
          </p:cNvSpPr>
          <p:nvPr/>
        </p:nvSpPr>
        <p:spPr bwMode="auto">
          <a:xfrm>
            <a:off x="395288" y="1700213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v-SE" sz="4400">
                <a:solidFill>
                  <a:srgbClr val="000000"/>
                </a:solidFill>
              </a:rPr>
              <a:t>Målsättning för Utvecklingslag</a:t>
            </a:r>
          </a:p>
        </p:txBody>
      </p:sp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457200" y="3068638"/>
            <a:ext cx="8229600" cy="50688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3200">
                <a:solidFill>
                  <a:srgbClr val="000000"/>
                </a:solidFill>
              </a:rPr>
              <a:t>Fånga upp egna yngre spelare</a:t>
            </a:r>
          </a:p>
          <a:p>
            <a:pPr marL="341313" indent="-341313">
              <a:spcBef>
                <a:spcPts val="175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700">
              <a:solidFill>
                <a:srgbClr val="000000"/>
              </a:solidFill>
            </a:endParaRPr>
          </a:p>
          <a:p>
            <a: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3200">
                <a:solidFill>
                  <a:srgbClr val="000000"/>
                </a:solidFill>
              </a:rPr>
              <a:t>Utveckla spelare till herrlaget</a:t>
            </a:r>
          </a:p>
          <a:p>
            <a:pPr marL="341313" indent="-341313">
              <a:spcBef>
                <a:spcPts val="175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700">
              <a:solidFill>
                <a:srgbClr val="000000"/>
              </a:solidFill>
            </a:endParaRPr>
          </a:p>
          <a:p>
            <a: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3200">
                <a:solidFill>
                  <a:srgbClr val="000000"/>
                </a:solidFill>
              </a:rPr>
              <a:t>Nära samarbete med herrlaget</a:t>
            </a:r>
          </a:p>
          <a:p>
            <a:pPr marL="341313" indent="-341313"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600">
              <a:solidFill>
                <a:srgbClr val="000000"/>
              </a:solidFill>
            </a:endParaRPr>
          </a:p>
          <a:p>
            <a: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3200">
                <a:solidFill>
                  <a:srgbClr val="000000"/>
                </a:solidFill>
              </a:rPr>
              <a:t>Stabil plattform (ungdom till herr)</a:t>
            </a:r>
          </a:p>
          <a:p>
            <a: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3200">
              <a:solidFill>
                <a:srgbClr val="000000"/>
              </a:solidFill>
            </a:endParaRPr>
          </a:p>
          <a:p>
            <a: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3200">
              <a:solidFill>
                <a:srgbClr val="000000"/>
              </a:solidFill>
            </a:endParaRPr>
          </a:p>
          <a:p>
            <a: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3200">
              <a:solidFill>
                <a:srgbClr val="000000"/>
              </a:solidFill>
            </a:endParaRPr>
          </a:p>
          <a:p>
            <a: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3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1"/>
          <p:cNvSpPr txBox="1">
            <a:spLocks noChangeArrowheads="1"/>
          </p:cNvSpPr>
          <p:nvPr/>
        </p:nvSpPr>
        <p:spPr bwMode="auto">
          <a:xfrm>
            <a:off x="395288" y="1700213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v-SE" sz="4400">
                <a:solidFill>
                  <a:srgbClr val="000000"/>
                </a:solidFill>
              </a:rPr>
              <a:t>Målsättning för damlaget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457200" y="3068638"/>
            <a:ext cx="8229600" cy="38909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3200">
                <a:solidFill>
                  <a:srgbClr val="000000"/>
                </a:solidFill>
              </a:rPr>
              <a:t>Spelidé</a:t>
            </a:r>
          </a:p>
          <a:p>
            <a:pPr marL="341313" indent="-341313">
              <a:spcBef>
                <a:spcPts val="175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700">
              <a:solidFill>
                <a:srgbClr val="000000"/>
              </a:solidFill>
            </a:endParaRPr>
          </a:p>
          <a:p>
            <a: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3200">
                <a:solidFill>
                  <a:srgbClr val="000000"/>
                </a:solidFill>
              </a:rPr>
              <a:t>Utveckling av laget</a:t>
            </a:r>
          </a:p>
          <a:p>
            <a:pPr marL="341313" indent="-341313">
              <a:spcBef>
                <a:spcPts val="175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700">
              <a:solidFill>
                <a:srgbClr val="000000"/>
              </a:solidFill>
            </a:endParaRPr>
          </a:p>
          <a:p>
            <a: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3200">
                <a:solidFill>
                  <a:srgbClr val="000000"/>
                </a:solidFill>
              </a:rPr>
              <a:t>Topplacering i division 4</a:t>
            </a:r>
          </a:p>
          <a:p>
            <a:pPr marL="341313" indent="-341313"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600">
              <a:solidFill>
                <a:srgbClr val="000000"/>
              </a:solidFill>
            </a:endParaRPr>
          </a:p>
          <a:p>
            <a: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3200">
                <a:solidFill>
                  <a:srgbClr val="000000"/>
                </a:solidFill>
              </a:rPr>
              <a:t>Lotsa upp tjejer från F96/97</a:t>
            </a:r>
          </a:p>
          <a:p>
            <a: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3200">
              <a:solidFill>
                <a:srgbClr val="000000"/>
              </a:solidFill>
            </a:endParaRPr>
          </a:p>
          <a:p>
            <a: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3200">
              <a:solidFill>
                <a:srgbClr val="000000"/>
              </a:solidFill>
            </a:endParaRPr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3"/>
          <a:srcRect t="15347" r="13716" b="13783"/>
          <a:stretch>
            <a:fillRect/>
          </a:stretch>
        </p:blipFill>
        <p:spPr bwMode="auto">
          <a:xfrm>
            <a:off x="5435600" y="2636838"/>
            <a:ext cx="3168650" cy="173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395288" y="1700213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v-SE" sz="4400">
                <a:solidFill>
                  <a:srgbClr val="000000"/>
                </a:solidFill>
              </a:rPr>
              <a:t>Målsättning för herrlaget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457200" y="3068638"/>
            <a:ext cx="8229600" cy="37163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3200">
                <a:solidFill>
                  <a:srgbClr val="000000"/>
                </a:solidFill>
              </a:rPr>
              <a:t>Utvecklas både som lag och individuellt, med extra fokus på anfallsspel.</a:t>
            </a:r>
          </a:p>
          <a:p>
            <a:pPr marL="341313" indent="-341313"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600">
              <a:solidFill>
                <a:srgbClr val="000000"/>
              </a:solidFill>
            </a:endParaRPr>
          </a:p>
          <a:p>
            <a: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3200">
                <a:solidFill>
                  <a:srgbClr val="000000"/>
                </a:solidFill>
              </a:rPr>
              <a:t>Resultatmålsättning för 2011</a:t>
            </a:r>
            <a:br>
              <a:rPr lang="sv-SE" sz="3200">
                <a:solidFill>
                  <a:srgbClr val="000000"/>
                </a:solidFill>
              </a:rPr>
            </a:br>
            <a:r>
              <a:rPr lang="sv-SE" sz="3200">
                <a:solidFill>
                  <a:srgbClr val="000000"/>
                </a:solidFill>
              </a:rPr>
              <a:t> Vi tränar för att tillhöra toppen</a:t>
            </a:r>
            <a:br>
              <a:rPr lang="sv-SE" sz="3200">
                <a:solidFill>
                  <a:srgbClr val="000000"/>
                </a:solidFill>
              </a:rPr>
            </a:br>
            <a:r>
              <a:rPr lang="sv-SE" sz="3200">
                <a:solidFill>
                  <a:srgbClr val="000000"/>
                </a:solidFill>
              </a:rPr>
              <a:t>i serien och i framtiden ta klivet</a:t>
            </a:r>
            <a:br>
              <a:rPr lang="sv-SE" sz="3200">
                <a:solidFill>
                  <a:srgbClr val="000000"/>
                </a:solidFill>
              </a:rPr>
            </a:br>
            <a:r>
              <a:rPr lang="sv-SE" sz="3200">
                <a:solidFill>
                  <a:srgbClr val="000000"/>
                </a:solidFill>
              </a:rPr>
              <a:t>upp i division 2.</a:t>
            </a:r>
          </a:p>
        </p:txBody>
      </p:sp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8600" y="4005263"/>
            <a:ext cx="1719263" cy="1838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395288" y="1700213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v-SE" sz="4400">
                <a:solidFill>
                  <a:srgbClr val="000000"/>
                </a:solidFill>
              </a:rPr>
              <a:t>Målsättning för domare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457200" y="3068638"/>
            <a:ext cx="8229600" cy="330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3200">
                <a:solidFill>
                  <a:srgbClr val="000000"/>
                </a:solidFill>
              </a:rPr>
              <a:t>Väl utbildade domare</a:t>
            </a:r>
          </a:p>
          <a:p>
            <a:pPr marL="341313" indent="-341313">
              <a:spcBef>
                <a:spcPts val="175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700">
              <a:solidFill>
                <a:srgbClr val="000000"/>
              </a:solidFill>
            </a:endParaRPr>
          </a:p>
          <a:p>
            <a: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3200">
                <a:solidFill>
                  <a:srgbClr val="000000"/>
                </a:solidFill>
              </a:rPr>
              <a:t>Tydliga i domslut och agerande</a:t>
            </a:r>
          </a:p>
          <a:p>
            <a:pPr marL="341313" indent="-341313">
              <a:spcBef>
                <a:spcPts val="175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700">
              <a:solidFill>
                <a:srgbClr val="000000"/>
              </a:solidFill>
            </a:endParaRPr>
          </a:p>
          <a:p>
            <a: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3200">
                <a:solidFill>
                  <a:srgbClr val="000000"/>
                </a:solidFill>
              </a:rPr>
              <a:t>Egna domare till alla ungdomsmatcher</a:t>
            </a:r>
          </a:p>
          <a:p>
            <a:pPr marL="341313" indent="-341313"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600">
              <a:solidFill>
                <a:srgbClr val="000000"/>
              </a:solidFill>
            </a:endParaRPr>
          </a:p>
          <a:p>
            <a: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3200">
                <a:solidFill>
                  <a:srgbClr val="000000"/>
                </a:solidFill>
              </a:rPr>
              <a:t>Två domare per match </a:t>
            </a:r>
            <a:br>
              <a:rPr lang="sv-SE" sz="3200">
                <a:solidFill>
                  <a:srgbClr val="000000"/>
                </a:solidFill>
              </a:rPr>
            </a:br>
            <a:r>
              <a:rPr lang="sv-SE" sz="3200">
                <a:solidFill>
                  <a:srgbClr val="000000"/>
                </a:solidFill>
              </a:rPr>
              <a:t>(inledningsvis som stöd)</a:t>
            </a:r>
          </a:p>
          <a:p>
            <a: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3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395288" y="1700213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v-SE" sz="4400">
                <a:solidFill>
                  <a:srgbClr val="000000"/>
                </a:solidFill>
              </a:rPr>
              <a:t>Ekonomi – budget 2011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457200" y="3068638"/>
            <a:ext cx="8229600" cy="3600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800">
                <a:solidFill>
                  <a:srgbClr val="000000"/>
                </a:solidFill>
              </a:rPr>
              <a:t>Ekonomi i balans</a:t>
            </a:r>
          </a:p>
          <a:p>
            <a:pPr marL="341313" indent="-341313">
              <a:lnSpc>
                <a:spcPct val="90000"/>
              </a:lnSpc>
              <a:spcBef>
                <a:spcPts val="20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800">
              <a:solidFill>
                <a:srgbClr val="000000"/>
              </a:solidFill>
            </a:endParaRP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800">
                <a:solidFill>
                  <a:srgbClr val="000000"/>
                </a:solidFill>
              </a:rPr>
              <a:t>Budget på 1 266 000 kronor</a:t>
            </a:r>
          </a:p>
          <a:p>
            <a:pPr marL="341313" indent="-341313">
              <a:lnSpc>
                <a:spcPct val="90000"/>
              </a:lnSpc>
              <a:spcBef>
                <a:spcPts val="20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800">
              <a:solidFill>
                <a:srgbClr val="000000"/>
              </a:solidFill>
            </a:endParaRP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800">
                <a:solidFill>
                  <a:srgbClr val="000000"/>
                </a:solidFill>
              </a:rPr>
              <a:t>Nollresultat</a:t>
            </a:r>
          </a:p>
          <a:p>
            <a:pPr marL="341313" indent="-341313">
              <a:lnSpc>
                <a:spcPct val="90000"/>
              </a:lnSpc>
              <a:spcBef>
                <a:spcPts val="175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700">
              <a:solidFill>
                <a:srgbClr val="000000"/>
              </a:solidFill>
            </a:endParaRP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800">
                <a:solidFill>
                  <a:srgbClr val="000000"/>
                </a:solidFill>
              </a:rPr>
              <a:t>Inga lån</a:t>
            </a:r>
          </a:p>
          <a:p>
            <a:pPr marL="341313" indent="-341313">
              <a:lnSpc>
                <a:spcPct val="90000"/>
              </a:lnSpc>
              <a:spcBef>
                <a:spcPts val="175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700">
              <a:solidFill>
                <a:srgbClr val="000000"/>
              </a:solidFill>
            </a:endParaRP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800">
                <a:solidFill>
                  <a:srgbClr val="000000"/>
                </a:solidFill>
              </a:rPr>
              <a:t>Tydlig styrning och budgetuppföljning</a:t>
            </a: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SzPct val="10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800">
                <a:solidFill>
                  <a:srgbClr val="000000"/>
                </a:solidFill>
              </a:rPr>
              <a:t>	-  Alla inköp görs mot rekvisition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395288" y="13414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v-SE" sz="4400">
                <a:solidFill>
                  <a:srgbClr val="000000"/>
                </a:solidFill>
              </a:rPr>
              <a:t>Ekonomi – vad står Haga för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79388" y="2276475"/>
            <a:ext cx="8229600" cy="4465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  <a:buSzPct val="100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sv-SE" sz="2400">
              <a:solidFill>
                <a:srgbClr val="000000"/>
              </a:solidFill>
            </a:endParaRPr>
          </a:p>
          <a:p>
            <a:pPr marL="741363" lvl="1" indent="-284163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sv-SE" sz="2000">
                <a:solidFill>
                  <a:srgbClr val="000000"/>
                </a:solidFill>
              </a:rPr>
              <a:t>Klubblokal inkl. el o vatten</a:t>
            </a:r>
          </a:p>
          <a:p>
            <a:pPr marL="741363" lvl="1" indent="-284163">
              <a:lnSpc>
                <a:spcPct val="90000"/>
              </a:lnSpc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sv-SE" sz="600">
              <a:solidFill>
                <a:srgbClr val="000000"/>
              </a:solidFill>
            </a:endParaRPr>
          </a:p>
          <a:p>
            <a:pPr marL="741363" lvl="1" indent="-284163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sv-SE" sz="2000">
                <a:solidFill>
                  <a:srgbClr val="000000"/>
                </a:solidFill>
              </a:rPr>
              <a:t>Kansli och vaktmästare</a:t>
            </a:r>
          </a:p>
          <a:p>
            <a:pPr marL="741363" lvl="1" indent="-284163">
              <a:lnSpc>
                <a:spcPct val="90000"/>
              </a:lnSpc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sv-SE" sz="600">
              <a:solidFill>
                <a:srgbClr val="000000"/>
              </a:solidFill>
            </a:endParaRPr>
          </a:p>
          <a:p>
            <a:pPr marL="741363" lvl="1" indent="-284163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sv-SE" sz="2000">
                <a:solidFill>
                  <a:srgbClr val="000000"/>
                </a:solidFill>
              </a:rPr>
              <a:t>Fotbollsplaner inkl. skötsel o arrende.</a:t>
            </a:r>
          </a:p>
          <a:p>
            <a:pPr marL="741363" lvl="1" indent="-284163">
              <a:lnSpc>
                <a:spcPct val="90000"/>
              </a:lnSpc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sv-SE" sz="600">
              <a:solidFill>
                <a:srgbClr val="000000"/>
              </a:solidFill>
            </a:endParaRPr>
          </a:p>
          <a:p>
            <a:pPr marL="741363" lvl="1" indent="-284163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sv-SE" sz="2000">
                <a:solidFill>
                  <a:srgbClr val="000000"/>
                </a:solidFill>
              </a:rPr>
              <a:t>Hyra av externa planer o hallar</a:t>
            </a:r>
          </a:p>
          <a:p>
            <a:pPr marL="741363" lvl="1" indent="-284163">
              <a:lnSpc>
                <a:spcPct val="90000"/>
              </a:lnSpc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sv-SE" sz="600">
              <a:solidFill>
                <a:srgbClr val="000000"/>
              </a:solidFill>
            </a:endParaRPr>
          </a:p>
          <a:p>
            <a:pPr marL="741363" lvl="1" indent="-284163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sv-SE" sz="2000">
                <a:solidFill>
                  <a:srgbClr val="000000"/>
                </a:solidFill>
              </a:rPr>
              <a:t>Domarkostnader, försäkringar, anmälningsavgifter o liknande</a:t>
            </a:r>
          </a:p>
          <a:p>
            <a:pPr marL="741363" lvl="1" indent="-284163">
              <a:lnSpc>
                <a:spcPct val="90000"/>
              </a:lnSpc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sv-SE" sz="600">
              <a:solidFill>
                <a:srgbClr val="000000"/>
              </a:solidFill>
            </a:endParaRPr>
          </a:p>
          <a:p>
            <a:pPr marL="741363" lvl="1" indent="-284163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sv-SE" sz="2000">
                <a:solidFill>
                  <a:srgbClr val="000000"/>
                </a:solidFill>
              </a:rPr>
              <a:t>Buss o resekostnader till matcher herr, dam och U-lag</a:t>
            </a:r>
            <a:br>
              <a:rPr lang="sv-SE" sz="2000">
                <a:solidFill>
                  <a:srgbClr val="000000"/>
                </a:solidFill>
              </a:rPr>
            </a:br>
            <a:r>
              <a:rPr lang="sv-SE" sz="2000">
                <a:solidFill>
                  <a:srgbClr val="000000"/>
                </a:solidFill>
              </a:rPr>
              <a:t>(styrelse godkänner före resa)</a:t>
            </a:r>
          </a:p>
          <a:p>
            <a:pPr marL="741363" lvl="1" indent="-284163">
              <a:lnSpc>
                <a:spcPct val="90000"/>
              </a:lnSpc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sv-SE" sz="600">
              <a:solidFill>
                <a:srgbClr val="000000"/>
              </a:solidFill>
            </a:endParaRPr>
          </a:p>
          <a:p>
            <a:pPr marL="741363" lvl="1" indent="-284163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sv-SE" sz="2000">
                <a:solidFill>
                  <a:srgbClr val="000000"/>
                </a:solidFill>
              </a:rPr>
              <a:t>Ny matchdräkt var 3:e år</a:t>
            </a:r>
          </a:p>
          <a:p>
            <a:pPr marL="741363" lvl="1" indent="-284163">
              <a:lnSpc>
                <a:spcPct val="90000"/>
              </a:lnSpc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sv-SE" sz="600">
              <a:solidFill>
                <a:srgbClr val="000000"/>
              </a:solidFill>
            </a:endParaRPr>
          </a:p>
          <a:p>
            <a:pPr marL="741363" lvl="1" indent="-284163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sv-SE" sz="2000">
                <a:solidFill>
                  <a:srgbClr val="000000"/>
                </a:solidFill>
              </a:rPr>
              <a:t>Nya bollar var 3:e år</a:t>
            </a:r>
          </a:p>
          <a:p>
            <a:pPr marL="741363" lvl="1" indent="-284163">
              <a:lnSpc>
                <a:spcPct val="90000"/>
              </a:lnSpc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sv-SE" sz="600">
              <a:solidFill>
                <a:srgbClr val="000000"/>
              </a:solidFill>
            </a:endParaRPr>
          </a:p>
          <a:p>
            <a:pPr marL="741363" lvl="1" indent="-284163">
              <a:lnSpc>
                <a:spcPct val="90000"/>
              </a:lnSpc>
              <a:spcBef>
                <a:spcPts val="150"/>
              </a:spcBef>
              <a:buSzPct val="100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sv-SE" sz="6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395288" y="13414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v-SE" sz="4400">
                <a:solidFill>
                  <a:srgbClr val="000000"/>
                </a:solidFill>
              </a:rPr>
              <a:t>Ekonomi – vad står Haga för</a:t>
            </a:r>
          </a:p>
        </p:txBody>
      </p:sp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179388" y="2420938"/>
            <a:ext cx="8229600" cy="4437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ts val="500"/>
              </a:spcBef>
              <a:buSzPct val="10000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sv-SE" sz="2400">
              <a:solidFill>
                <a:srgbClr val="000000"/>
              </a:solidFill>
            </a:endParaRPr>
          </a:p>
          <a:p>
            <a:pPr marL="741363" lvl="1" indent="-284163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sv-SE" sz="2800">
                <a:solidFill>
                  <a:srgbClr val="000000"/>
                </a:solidFill>
              </a:rPr>
              <a:t>Ett par målvaktshandskar (max 300 kronor) per lag och år</a:t>
            </a:r>
          </a:p>
          <a:p>
            <a:pPr marL="741363" lvl="1" indent="-284163">
              <a:lnSpc>
                <a:spcPct val="90000"/>
              </a:lnSpc>
              <a:spcBef>
                <a:spcPts val="125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sv-SE" sz="1400">
              <a:solidFill>
                <a:srgbClr val="000000"/>
              </a:solidFill>
            </a:endParaRPr>
          </a:p>
          <a:p>
            <a:pPr marL="741363" lvl="1" indent="-284163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sv-SE" sz="2800">
                <a:solidFill>
                  <a:srgbClr val="000000"/>
                </a:solidFill>
              </a:rPr>
              <a:t>Sjukvårdsmaterial</a:t>
            </a:r>
          </a:p>
          <a:p>
            <a:pPr marL="741363" lvl="1" indent="-284163">
              <a:lnSpc>
                <a:spcPct val="90000"/>
              </a:lnSpc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sv-SE" sz="1400">
              <a:solidFill>
                <a:srgbClr val="000000"/>
              </a:solidFill>
            </a:endParaRPr>
          </a:p>
          <a:p>
            <a:pPr marL="741363" lvl="1" indent="-284163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sv-SE" sz="2800">
                <a:solidFill>
                  <a:srgbClr val="000000"/>
                </a:solidFill>
              </a:rPr>
              <a:t>Koner, västar, träningsutrustning</a:t>
            </a:r>
            <a:br>
              <a:rPr lang="sv-SE" sz="2800">
                <a:solidFill>
                  <a:srgbClr val="000000"/>
                </a:solidFill>
              </a:rPr>
            </a:br>
            <a:endParaRPr lang="sv-SE" sz="1400">
              <a:solidFill>
                <a:srgbClr val="000000"/>
              </a:solidFill>
            </a:endParaRPr>
          </a:p>
          <a:p>
            <a:pPr marL="741363" lvl="1" indent="-284163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sv-SE" sz="2800">
                <a:solidFill>
                  <a:srgbClr val="000000"/>
                </a:solidFill>
              </a:rPr>
              <a:t>Bidrag till cup (1 200 kronor/lag)</a:t>
            </a:r>
          </a:p>
          <a:p>
            <a:pPr marL="741363" lvl="1" indent="-284163">
              <a:lnSpc>
                <a:spcPct val="90000"/>
              </a:lnSpc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sv-SE" sz="1400">
              <a:solidFill>
                <a:srgbClr val="000000"/>
              </a:solidFill>
            </a:endParaRPr>
          </a:p>
          <a:p>
            <a:pPr marL="741363" lvl="1" indent="-284163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sv-SE" sz="2800">
                <a:solidFill>
                  <a:srgbClr val="000000"/>
                </a:solidFill>
              </a:rPr>
              <a:t>Utrustning kvitteras ut och ska återlämnas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395288" y="1268413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v-SE" sz="4400">
                <a:solidFill>
                  <a:srgbClr val="000000"/>
                </a:solidFill>
              </a:rPr>
              <a:t>Ekonomi – varje lag</a:t>
            </a:r>
          </a:p>
        </p:txBody>
      </p:sp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323850" y="2205038"/>
            <a:ext cx="8229600" cy="4984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>
              <a:lnSpc>
                <a:spcPct val="80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800">
                <a:solidFill>
                  <a:srgbClr val="000000"/>
                </a:solidFill>
              </a:rPr>
              <a:t>Försäljning av</a:t>
            </a:r>
          </a:p>
          <a:p>
            <a:pPr marL="741363" lvl="1" indent="-284163">
              <a:lnSpc>
                <a:spcPct val="8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400">
                <a:solidFill>
                  <a:srgbClr val="000000"/>
                </a:solidFill>
              </a:rPr>
              <a:t>Vårlotteri (4 per spelare i seriespel – ingen returrätt)</a:t>
            </a:r>
          </a:p>
          <a:p>
            <a:pPr marL="741363" lvl="1" indent="-284163">
              <a:lnSpc>
                <a:spcPct val="8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400">
                <a:solidFill>
                  <a:srgbClr val="000000"/>
                </a:solidFill>
              </a:rPr>
              <a:t>Höstlotteri (4 per spelare i seriespel – ingen returrätt)</a:t>
            </a:r>
          </a:p>
          <a:p>
            <a:pPr marL="741363" lvl="1" indent="-284163">
              <a:lnSpc>
                <a:spcPct val="8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400">
                <a:solidFill>
                  <a:srgbClr val="000000"/>
                </a:solidFill>
              </a:rPr>
              <a:t>Restaurangchansen (1 per spelare i seriespel ingen returrätt) </a:t>
            </a:r>
          </a:p>
          <a:p>
            <a:pPr marL="741363" lvl="1" indent="-284163">
              <a:lnSpc>
                <a:spcPct val="8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400">
                <a:solidFill>
                  <a:srgbClr val="000000"/>
                </a:solidFill>
              </a:rPr>
              <a:t>Hemmavinsten (Inget krav men målsättningen är</a:t>
            </a:r>
            <a:br>
              <a:rPr lang="sv-SE" sz="2400">
                <a:solidFill>
                  <a:srgbClr val="000000"/>
                </a:solidFill>
              </a:rPr>
            </a:br>
            <a:r>
              <a:rPr lang="sv-SE" sz="2400">
                <a:solidFill>
                  <a:srgbClr val="000000"/>
                </a:solidFill>
              </a:rPr>
              <a:t>200 styck för föreningen)</a:t>
            </a:r>
          </a:p>
          <a:p>
            <a:pPr marL="741363" lvl="1" indent="-284163">
              <a:lnSpc>
                <a:spcPct val="8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400">
                <a:solidFill>
                  <a:srgbClr val="000000"/>
                </a:solidFill>
              </a:rPr>
              <a:t>Redovisning ska ske i rätt tid</a:t>
            </a:r>
            <a:br>
              <a:rPr lang="sv-SE" sz="2400">
                <a:solidFill>
                  <a:srgbClr val="000000"/>
                </a:solidFill>
              </a:rPr>
            </a:br>
            <a:endParaRPr lang="sv-SE" sz="1200">
              <a:solidFill>
                <a:srgbClr val="000000"/>
              </a:solidFill>
            </a:endParaRPr>
          </a:p>
          <a:p>
            <a:pPr marL="341313" indent="-341313">
              <a:lnSpc>
                <a:spcPct val="80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800">
                <a:solidFill>
                  <a:srgbClr val="000000"/>
                </a:solidFill>
              </a:rPr>
              <a:t>Hagadagen</a:t>
            </a:r>
          </a:p>
          <a:p>
            <a:pPr marL="341313" indent="-341313">
              <a:lnSpc>
                <a:spcPct val="80000"/>
              </a:lnSpc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1200">
              <a:solidFill>
                <a:srgbClr val="000000"/>
              </a:solidFill>
            </a:endParaRPr>
          </a:p>
          <a:p>
            <a:pPr marL="341313" indent="-341313">
              <a:lnSpc>
                <a:spcPct val="80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800">
                <a:solidFill>
                  <a:srgbClr val="000000"/>
                </a:solidFill>
              </a:rPr>
              <a:t>Vår- och höststädning</a:t>
            </a:r>
            <a:br>
              <a:rPr lang="sv-SE" sz="2800">
                <a:solidFill>
                  <a:srgbClr val="000000"/>
                </a:solidFill>
              </a:rPr>
            </a:br>
            <a:endParaRPr lang="sv-SE" sz="1200">
              <a:solidFill>
                <a:srgbClr val="000000"/>
              </a:solidFill>
            </a:endParaRPr>
          </a:p>
          <a:p>
            <a:pPr marL="341313" indent="-341313">
              <a:lnSpc>
                <a:spcPct val="80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800">
                <a:solidFill>
                  <a:srgbClr val="000000"/>
                </a:solidFill>
              </a:rPr>
              <a:t>Ifyllande av aktivitetsstöd och Sisu i rätt tid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395288" y="1700213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v-SE" sz="4400">
                <a:solidFill>
                  <a:srgbClr val="000000"/>
                </a:solidFill>
              </a:rPr>
              <a:t>Regler för försäljning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457200" y="3068638"/>
            <a:ext cx="8229600" cy="38115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800">
                <a:solidFill>
                  <a:srgbClr val="000000"/>
                </a:solidFill>
              </a:rPr>
              <a:t>Lagkassor tillhör alltid föreningen. Vi har officiella lagkassor i Hagas namn.</a:t>
            </a: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1200">
              <a:solidFill>
                <a:srgbClr val="000000"/>
              </a:solidFill>
            </a:endParaRP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800">
                <a:solidFill>
                  <a:srgbClr val="000000"/>
                </a:solidFill>
              </a:rPr>
              <a:t>All försäljning/aktivitet ska ske i IF Hagas namn och det </a:t>
            </a:r>
            <a:r>
              <a:rPr lang="sv-SE" sz="2800" u="sng">
                <a:solidFill>
                  <a:srgbClr val="000000"/>
                </a:solidFill>
              </a:rPr>
              <a:t>ska</a:t>
            </a:r>
            <a:r>
              <a:rPr lang="sv-SE" sz="2800">
                <a:solidFill>
                  <a:srgbClr val="000000"/>
                </a:solidFill>
              </a:rPr>
              <a:t> anmälas till styrelsen för beslut före det att aktiviteten genomförs.</a:t>
            </a:r>
            <a:br>
              <a:rPr lang="sv-SE" sz="2800">
                <a:solidFill>
                  <a:srgbClr val="000000"/>
                </a:solidFill>
              </a:rPr>
            </a:br>
            <a:endParaRPr lang="sv-SE" sz="1400">
              <a:solidFill>
                <a:srgbClr val="000000"/>
              </a:solidFill>
            </a:endParaRP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800">
                <a:solidFill>
                  <a:srgbClr val="000000"/>
                </a:solidFill>
              </a:rPr>
              <a:t>Om alla delar uppfyllda enligt tidigare är fördelning 80% till laget och 20% till IF Haga.</a:t>
            </a:r>
            <a:br>
              <a:rPr lang="sv-SE" sz="2800">
                <a:solidFill>
                  <a:srgbClr val="000000"/>
                </a:solidFill>
              </a:rPr>
            </a:br>
            <a:endParaRPr lang="sv-SE" sz="28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395288" y="1700213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v-SE" sz="4400">
                <a:solidFill>
                  <a:srgbClr val="000000"/>
                </a:solidFill>
              </a:rPr>
              <a:t>Dagordning</a:t>
            </a:r>
          </a:p>
        </p:txBody>
      </p: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457200" y="3068638"/>
            <a:ext cx="8229600" cy="3221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1588" indent="-1588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3200">
                <a:solidFill>
                  <a:srgbClr val="000000"/>
                </a:solidFill>
              </a:rPr>
              <a:t> Information om IF Haga</a:t>
            </a:r>
          </a:p>
          <a:p>
            <a:pPr marL="1588" indent="-1588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3200">
              <a:solidFill>
                <a:srgbClr val="000000"/>
              </a:solidFill>
            </a:endParaRPr>
          </a:p>
          <a:p>
            <a:pPr marL="1588" indent="-1588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3200">
                <a:solidFill>
                  <a:srgbClr val="000000"/>
                </a:solidFill>
              </a:rPr>
              <a:t> Ledare till F06 och P06</a:t>
            </a:r>
          </a:p>
          <a:p>
            <a:pPr marL="1588" indent="-1588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3200">
              <a:solidFill>
                <a:srgbClr val="000000"/>
              </a:solidFill>
            </a:endParaRPr>
          </a:p>
          <a:p>
            <a:pPr marL="1588" indent="-1588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3200">
                <a:solidFill>
                  <a:srgbClr val="000000"/>
                </a:solidFill>
              </a:rPr>
              <a:t> Utbildning av nya ledare</a:t>
            </a:r>
          </a:p>
          <a:p>
            <a:pPr marL="1588" indent="-1588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3200">
              <a:solidFill>
                <a:srgbClr val="000000"/>
              </a:solidFill>
            </a:endParaRPr>
          </a:p>
          <a:p>
            <a:pPr marL="1588" indent="-1588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3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395288" y="1700213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v-SE" sz="4400">
                <a:solidFill>
                  <a:srgbClr val="000000"/>
                </a:solidFill>
              </a:rPr>
              <a:t>Policy för försäljning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79388" y="2708275"/>
            <a:ext cx="8229600" cy="3600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400">
                <a:solidFill>
                  <a:srgbClr val="000000"/>
                </a:solidFill>
              </a:rPr>
              <a:t>De lag som sköter de av oss gemensamt beslutade aktiviteterna kan fritt hitta på egna aktiviteter</a:t>
            </a:r>
          </a:p>
          <a:p>
            <a:pPr marL="341313" indent="-341313">
              <a:lnSpc>
                <a:spcPct val="90000"/>
              </a:lnSpc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600">
              <a:solidFill>
                <a:srgbClr val="000000"/>
              </a:solidFill>
            </a:endParaRPr>
          </a:p>
          <a:p>
            <a:pPr marL="341313" indent="-341313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400">
                <a:solidFill>
                  <a:srgbClr val="000000"/>
                </a:solidFill>
              </a:rPr>
              <a:t>Dock ska </a:t>
            </a:r>
            <a:r>
              <a:rPr lang="sv-SE" sz="2400" u="sng">
                <a:solidFill>
                  <a:srgbClr val="000000"/>
                </a:solidFill>
              </a:rPr>
              <a:t>alla</a:t>
            </a:r>
            <a:r>
              <a:rPr lang="sv-SE" sz="2400">
                <a:solidFill>
                  <a:srgbClr val="000000"/>
                </a:solidFill>
              </a:rPr>
              <a:t> aktiviteter meddelas Hagas styrelse</a:t>
            </a:r>
          </a:p>
          <a:p>
            <a:pPr marL="741363" lvl="1" indent="-284163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000">
                <a:solidFill>
                  <a:srgbClr val="000000"/>
                </a:solidFill>
              </a:rPr>
              <a:t>Det sker i Hagas namn</a:t>
            </a:r>
          </a:p>
          <a:p>
            <a:pPr marL="741363" lvl="1" indent="-284163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000">
                <a:solidFill>
                  <a:srgbClr val="000000"/>
                </a:solidFill>
              </a:rPr>
              <a:t>Samordning (alla kan inte sälja kallingar samtidigt)</a:t>
            </a:r>
          </a:p>
          <a:p>
            <a:pPr marL="741363" lvl="1" indent="-284163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000">
                <a:solidFill>
                  <a:srgbClr val="000000"/>
                </a:solidFill>
              </a:rPr>
              <a:t>Tips och idéer till andra lag</a:t>
            </a:r>
          </a:p>
          <a:p>
            <a:pPr marL="741363" lvl="1" indent="-284163">
              <a:lnSpc>
                <a:spcPct val="90000"/>
              </a:lnSpc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600">
              <a:solidFill>
                <a:srgbClr val="000000"/>
              </a:solidFill>
            </a:endParaRPr>
          </a:p>
          <a:p>
            <a:pPr marL="341313" indent="-341313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400">
                <a:solidFill>
                  <a:srgbClr val="000000"/>
                </a:solidFill>
              </a:rPr>
              <a:t>Lag som inte fullt ut hanterar gemensamt beslutade aktiviteter måste först kompensera det innan något annat blir aktuellt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7" name="Picture 2" descr="ImageVaultHandl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1797050"/>
            <a:ext cx="8064500" cy="444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298" name="Rectangle 3"/>
          <p:cNvSpPr>
            <a:spLocks noGrp="1" noChangeArrowheads="1"/>
          </p:cNvSpPr>
          <p:nvPr>
            <p:ph type="title"/>
          </p:nvPr>
        </p:nvSpPr>
        <p:spPr>
          <a:xfrm>
            <a:off x="395288" y="1412875"/>
            <a:ext cx="6408737" cy="720725"/>
          </a:xfrm>
        </p:spPr>
        <p:txBody>
          <a:bodyPr/>
          <a:lstStyle/>
          <a:p>
            <a:r>
              <a:rPr lang="sv-SE" sz="2800" smtClean="0"/>
              <a:t>Basnivå</a:t>
            </a:r>
          </a:p>
        </p:txBody>
      </p:sp>
      <p:sp>
        <p:nvSpPr>
          <p:cNvPr id="55299" name="Text Box 4"/>
          <p:cNvSpPr txBox="1">
            <a:spLocks noChangeArrowheads="1"/>
          </p:cNvSpPr>
          <p:nvPr/>
        </p:nvSpPr>
        <p:spPr bwMode="auto">
          <a:xfrm rot="-1524756">
            <a:off x="5508625" y="2492375"/>
            <a:ext cx="14398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sv-SE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1"/>
          <p:cNvSpPr txBox="1">
            <a:spLocks noChangeArrowheads="1"/>
          </p:cNvSpPr>
          <p:nvPr/>
        </p:nvSpPr>
        <p:spPr bwMode="auto">
          <a:xfrm>
            <a:off x="395288" y="1700213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v-SE" sz="4400">
                <a:solidFill>
                  <a:srgbClr val="000000"/>
                </a:solidFill>
              </a:rPr>
              <a:t>Utbildning avspark</a:t>
            </a:r>
          </a:p>
        </p:txBody>
      </p:sp>
      <p:sp>
        <p:nvSpPr>
          <p:cNvPr id="68611" name="Text Box 2"/>
          <p:cNvSpPr txBox="1">
            <a:spLocks noChangeArrowheads="1"/>
          </p:cNvSpPr>
          <p:nvPr/>
        </p:nvSpPr>
        <p:spPr bwMode="auto">
          <a:xfrm>
            <a:off x="457200" y="3068638"/>
            <a:ext cx="8229600" cy="367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>
              <a:lnSpc>
                <a:spcPct val="8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400">
                <a:solidFill>
                  <a:srgbClr val="000000"/>
                </a:solidFill>
              </a:rPr>
              <a:t>23 och 30 maj på Öppna förskolan mittemot Hagagården</a:t>
            </a:r>
            <a:br>
              <a:rPr lang="sv-SE" sz="2400">
                <a:solidFill>
                  <a:srgbClr val="000000"/>
                </a:solidFill>
              </a:rPr>
            </a:br>
            <a:r>
              <a:rPr lang="sv-SE" sz="2400">
                <a:solidFill>
                  <a:srgbClr val="000000"/>
                </a:solidFill>
              </a:rPr>
              <a:t>och D-planen</a:t>
            </a:r>
          </a:p>
          <a:p>
            <a:pPr marL="341313" indent="-341313">
              <a:lnSpc>
                <a:spcPct val="80000"/>
              </a:lnSpc>
              <a:spcBef>
                <a:spcPts val="2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1000">
              <a:solidFill>
                <a:srgbClr val="000000"/>
              </a:solidFill>
            </a:endParaRPr>
          </a:p>
          <a:p>
            <a:pPr marL="341313" indent="-341313">
              <a:lnSpc>
                <a:spcPct val="8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400">
                <a:solidFill>
                  <a:srgbClr val="000000"/>
                </a:solidFill>
              </a:rPr>
              <a:t>Teori blandat med praktik </a:t>
            </a:r>
          </a:p>
          <a:p>
            <a:pPr marL="341313" indent="-341313">
              <a:lnSpc>
                <a:spcPct val="80000"/>
              </a:lnSpc>
              <a:spcBef>
                <a:spcPts val="600"/>
              </a:spcBef>
              <a:buSzPct val="10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400">
                <a:solidFill>
                  <a:srgbClr val="000000"/>
                </a:solidFill>
              </a:rPr>
              <a:t>	- Leda små barn</a:t>
            </a:r>
            <a:br>
              <a:rPr lang="sv-SE" sz="2400">
                <a:solidFill>
                  <a:srgbClr val="000000"/>
                </a:solidFill>
              </a:rPr>
            </a:br>
            <a:r>
              <a:rPr lang="sv-SE" sz="2400">
                <a:solidFill>
                  <a:srgbClr val="000000"/>
                </a:solidFill>
              </a:rPr>
              <a:t>- Lekar</a:t>
            </a:r>
          </a:p>
          <a:p>
            <a:pPr marL="341313" indent="-341313">
              <a:lnSpc>
                <a:spcPct val="80000"/>
              </a:lnSpc>
              <a:spcBef>
                <a:spcPts val="600"/>
              </a:spcBef>
              <a:buSzPct val="10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400">
                <a:solidFill>
                  <a:srgbClr val="000000"/>
                </a:solidFill>
              </a:rPr>
              <a:t>	- grunder i att spela fotboll</a:t>
            </a:r>
          </a:p>
          <a:p>
            <a:pPr marL="341313" indent="-341313">
              <a:lnSpc>
                <a:spcPct val="80000"/>
              </a:lnSpc>
              <a:spcBef>
                <a:spcPts val="600"/>
              </a:spcBef>
              <a:buSzPct val="10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400">
                <a:solidFill>
                  <a:srgbClr val="000000"/>
                </a:solidFill>
              </a:rPr>
              <a:t>	- Får en utbildningspärm med material (del 1)</a:t>
            </a:r>
          </a:p>
          <a:p>
            <a:pPr marL="341313" indent="-341313">
              <a:lnSpc>
                <a:spcPct val="80000"/>
              </a:lnSpc>
              <a:spcBef>
                <a:spcPts val="600"/>
              </a:spcBef>
              <a:buSzPct val="10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1000">
              <a:solidFill>
                <a:srgbClr val="000000"/>
              </a:solidFill>
            </a:endParaRPr>
          </a:p>
          <a:p>
            <a:pPr marL="341313" indent="-341313">
              <a:lnSpc>
                <a:spcPct val="8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400">
                <a:solidFill>
                  <a:srgbClr val="000000"/>
                </a:solidFill>
              </a:rPr>
              <a:t>Instruktör Roald Carlstedt  Smålands</a:t>
            </a:r>
            <a:br>
              <a:rPr lang="sv-SE" sz="2400">
                <a:solidFill>
                  <a:srgbClr val="000000"/>
                </a:solidFill>
              </a:rPr>
            </a:br>
            <a:r>
              <a:rPr lang="sv-SE" sz="2400">
                <a:solidFill>
                  <a:srgbClr val="000000"/>
                </a:solidFill>
              </a:rPr>
              <a:t>Fotbollsförbund m.m.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395288" y="1700213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v-SE" sz="4400">
                <a:solidFill>
                  <a:srgbClr val="000000"/>
                </a:solidFill>
              </a:rPr>
              <a:t>Hagadagen 20 och 21  augusti</a:t>
            </a:r>
          </a:p>
        </p:txBody>
      </p:sp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457200" y="3068638"/>
            <a:ext cx="8229600" cy="3908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>
              <a:lnSpc>
                <a:spcPct val="80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800" b="1">
                <a:solidFill>
                  <a:srgbClr val="000000"/>
                </a:solidFill>
              </a:rPr>
              <a:t>Lördagen den 20 augusti</a:t>
            </a:r>
          </a:p>
          <a:p>
            <a:pPr marL="741363" lvl="1" indent="-284163">
              <a:lnSpc>
                <a:spcPct val="8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400" b="1">
                <a:solidFill>
                  <a:srgbClr val="000000"/>
                </a:solidFill>
              </a:rPr>
              <a:t>Poolspel för pojkar och flickor födda 02 (sjumanna) </a:t>
            </a:r>
          </a:p>
          <a:p>
            <a:pPr marL="741363" lvl="1" indent="-284163">
              <a:lnSpc>
                <a:spcPct val="8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400" b="1">
                <a:solidFill>
                  <a:srgbClr val="000000"/>
                </a:solidFill>
              </a:rPr>
              <a:t>Kalas på kvällen</a:t>
            </a:r>
            <a:br>
              <a:rPr lang="sv-SE" sz="2400" b="1">
                <a:solidFill>
                  <a:srgbClr val="000000"/>
                </a:solidFill>
              </a:rPr>
            </a:br>
            <a:endParaRPr lang="sv-SE" sz="1200" b="1">
              <a:solidFill>
                <a:srgbClr val="000000"/>
              </a:solidFill>
            </a:endParaRPr>
          </a:p>
          <a:p>
            <a:pPr marL="341313" indent="-341313">
              <a:lnSpc>
                <a:spcPct val="80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800" b="1">
                <a:solidFill>
                  <a:srgbClr val="000000"/>
                </a:solidFill>
              </a:rPr>
              <a:t>Söndagen den 21 augusti</a:t>
            </a:r>
          </a:p>
          <a:p>
            <a:pPr marL="741363" lvl="1" indent="-284163">
              <a:lnSpc>
                <a:spcPct val="8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400" b="1">
                <a:solidFill>
                  <a:srgbClr val="000000"/>
                </a:solidFill>
              </a:rPr>
              <a:t>Poolspel för pojkar och flickor födda 03, 04 och 05 (femmanna) </a:t>
            </a:r>
            <a:br>
              <a:rPr lang="sv-SE" sz="2400" b="1">
                <a:solidFill>
                  <a:srgbClr val="000000"/>
                </a:solidFill>
              </a:rPr>
            </a:br>
            <a:endParaRPr lang="sv-SE" sz="1200" b="1">
              <a:solidFill>
                <a:srgbClr val="000000"/>
              </a:solidFill>
            </a:endParaRPr>
          </a:p>
          <a:p>
            <a:pPr marL="341313" indent="-341313">
              <a:lnSpc>
                <a:spcPct val="80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800" b="1">
                <a:solidFill>
                  <a:srgbClr val="000000"/>
                </a:solidFill>
              </a:rPr>
              <a:t>Mål att visa upp Haga från sin bästa sida</a:t>
            </a:r>
            <a:br>
              <a:rPr lang="sv-SE" sz="2800" b="1">
                <a:solidFill>
                  <a:srgbClr val="000000"/>
                </a:solidFill>
              </a:rPr>
            </a:br>
            <a:r>
              <a:rPr lang="sv-SE" sz="2800" b="1">
                <a:solidFill>
                  <a:srgbClr val="000000"/>
                </a:solidFill>
              </a:rPr>
              <a:t>och tjäna en slant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395288" y="1700213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v-SE" sz="4400">
                <a:solidFill>
                  <a:srgbClr val="000000"/>
                </a:solidFill>
              </a:rPr>
              <a:t>Fotbollsskola</a:t>
            </a:r>
          </a:p>
        </p:txBody>
      </p:sp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457200" y="3068638"/>
            <a:ext cx="8229600" cy="3600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800">
                <a:solidFill>
                  <a:srgbClr val="000000"/>
                </a:solidFill>
              </a:rPr>
              <a:t>Vecka 25, 20 till 23 juni, kl. 9 – 12</a:t>
            </a:r>
          </a:p>
          <a:p>
            <a:pPr marL="341313" indent="-341313">
              <a:spcBef>
                <a:spcPts val="175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700">
              <a:solidFill>
                <a:srgbClr val="000000"/>
              </a:solidFill>
            </a:endParaRPr>
          </a:p>
          <a:p>
            <a:pPr marL="341313" indent="-341313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800">
                <a:solidFill>
                  <a:srgbClr val="000000"/>
                </a:solidFill>
              </a:rPr>
              <a:t>Alla pojkar och flickor 6 till 13 år</a:t>
            </a:r>
          </a:p>
          <a:p>
            <a:pPr marL="341313" indent="-341313">
              <a:spcBef>
                <a:spcPts val="175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700">
              <a:solidFill>
                <a:srgbClr val="000000"/>
              </a:solidFill>
            </a:endParaRPr>
          </a:p>
          <a:p>
            <a:pPr marL="341313" indent="-341313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800">
                <a:solidFill>
                  <a:srgbClr val="000000"/>
                </a:solidFill>
              </a:rPr>
              <a:t>Pris 340 kronor</a:t>
            </a:r>
          </a:p>
          <a:p>
            <a:pPr marL="341313" indent="-341313"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600">
              <a:solidFill>
                <a:srgbClr val="000000"/>
              </a:solidFill>
            </a:endParaRPr>
          </a:p>
          <a:p>
            <a:pPr marL="341313" indent="-341313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800">
                <a:solidFill>
                  <a:srgbClr val="000000"/>
                </a:solidFill>
              </a:rPr>
              <a:t>10 ledare behövs födda 95 eller tidigare</a:t>
            </a:r>
            <a:br>
              <a:rPr lang="sv-SE" sz="2800">
                <a:solidFill>
                  <a:srgbClr val="000000"/>
                </a:solidFill>
              </a:rPr>
            </a:br>
            <a:r>
              <a:rPr lang="sv-SE" sz="2800">
                <a:solidFill>
                  <a:srgbClr val="000000"/>
                </a:solidFill>
              </a:rPr>
              <a:t>(utbildas två dagar) – kontakta Kjell</a:t>
            </a:r>
          </a:p>
          <a:p>
            <a:pPr marL="341313" indent="-341313"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600">
              <a:solidFill>
                <a:srgbClr val="000000"/>
              </a:solidFill>
            </a:endParaRPr>
          </a:p>
          <a:p>
            <a:pPr marL="341313" indent="-341313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800">
                <a:solidFill>
                  <a:srgbClr val="000000"/>
                </a:solidFill>
              </a:rPr>
              <a:t>Ansvarig är Kjell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395288" y="1700213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v-SE" sz="4400">
                <a:solidFill>
                  <a:srgbClr val="000000"/>
                </a:solidFill>
              </a:rPr>
              <a:t>Hagas Lilla svarta</a:t>
            </a:r>
          </a:p>
        </p:txBody>
      </p:sp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457200" y="3068638"/>
            <a:ext cx="8578850" cy="3600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400">
                <a:solidFill>
                  <a:srgbClr val="000000"/>
                </a:solidFill>
              </a:rPr>
              <a:t>Vår ledstjärna för hur träning ska ske i olika åldrar</a:t>
            </a:r>
            <a:br>
              <a:rPr lang="sv-SE" sz="2400">
                <a:solidFill>
                  <a:srgbClr val="000000"/>
                </a:solidFill>
              </a:rPr>
            </a:br>
            <a:endParaRPr lang="sv-SE" sz="1000">
              <a:solidFill>
                <a:srgbClr val="000000"/>
              </a:solidFill>
            </a:endParaRPr>
          </a:p>
          <a:p>
            <a:pPr marL="341313" indent="-341313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400">
                <a:solidFill>
                  <a:srgbClr val="000000"/>
                </a:solidFill>
              </a:rPr>
              <a:t>Bollibompa är </a:t>
            </a:r>
            <a:r>
              <a:rPr lang="sv-SE" sz="2400" b="1">
                <a:solidFill>
                  <a:srgbClr val="000000"/>
                </a:solidFill>
              </a:rPr>
              <a:t>lek med fotboll</a:t>
            </a:r>
          </a:p>
          <a:p>
            <a:pPr marL="341313" indent="-341313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1000">
              <a:solidFill>
                <a:srgbClr val="000000"/>
              </a:solidFill>
            </a:endParaRPr>
          </a:p>
          <a:p>
            <a:pPr marL="341313" indent="-341313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400">
                <a:solidFill>
                  <a:srgbClr val="000000"/>
                </a:solidFill>
              </a:rPr>
              <a:t>Varje barn ska ha en boll vid varje träningstillfälle</a:t>
            </a:r>
          </a:p>
          <a:p>
            <a:pPr marL="341313" indent="-341313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1000">
              <a:solidFill>
                <a:srgbClr val="000000"/>
              </a:solidFill>
            </a:endParaRPr>
          </a:p>
          <a:p>
            <a:pPr marL="341313" indent="-341313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400">
                <a:solidFill>
                  <a:srgbClr val="000000"/>
                </a:solidFill>
              </a:rPr>
              <a:t>Leka och smålagsspel ger många tillfällen att röra bollen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395288" y="1700213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v-SE" sz="4400">
                <a:solidFill>
                  <a:srgbClr val="000000"/>
                </a:solidFill>
              </a:rPr>
              <a:t>Lite smått och gott</a:t>
            </a:r>
          </a:p>
        </p:txBody>
      </p:sp>
      <p:sp>
        <p:nvSpPr>
          <p:cNvPr id="64514" name="Text Box 2"/>
          <p:cNvSpPr txBox="1">
            <a:spLocks noChangeArrowheads="1"/>
          </p:cNvSpPr>
          <p:nvPr/>
        </p:nvSpPr>
        <p:spPr bwMode="auto">
          <a:xfrm>
            <a:off x="457200" y="3068638"/>
            <a:ext cx="8578850" cy="3600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400">
                <a:solidFill>
                  <a:srgbClr val="000000"/>
                </a:solidFill>
              </a:rPr>
              <a:t>Kansliet är öppet varje dag – se Laget.se</a:t>
            </a:r>
            <a:br>
              <a:rPr lang="sv-SE" sz="2400">
                <a:solidFill>
                  <a:srgbClr val="000000"/>
                </a:solidFill>
              </a:rPr>
            </a:br>
            <a:endParaRPr lang="sv-SE" sz="1000">
              <a:solidFill>
                <a:srgbClr val="000000"/>
              </a:solidFill>
            </a:endParaRPr>
          </a:p>
          <a:p>
            <a:pPr marL="341313" indent="-341313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400">
                <a:solidFill>
                  <a:srgbClr val="000000"/>
                </a:solidFill>
              </a:rPr>
              <a:t>Låt barnen gärna spela i grusskor (bättre än fotbollsskor)</a:t>
            </a:r>
            <a:endParaRPr lang="sv-SE" sz="2400" b="1">
              <a:solidFill>
                <a:srgbClr val="000000"/>
              </a:solidFill>
            </a:endParaRPr>
          </a:p>
          <a:p>
            <a:pPr marL="341313" indent="-341313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1000">
              <a:solidFill>
                <a:srgbClr val="000000"/>
              </a:solidFill>
            </a:endParaRPr>
          </a:p>
          <a:p>
            <a:pPr marL="341313" indent="-341313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400">
                <a:solidFill>
                  <a:srgbClr val="000000"/>
                </a:solidFill>
              </a:rPr>
              <a:t>Medlemsavgift 200 betalas per den 31 maj</a:t>
            </a:r>
            <a:br>
              <a:rPr lang="sv-SE" sz="2400">
                <a:solidFill>
                  <a:srgbClr val="000000"/>
                </a:solidFill>
              </a:rPr>
            </a:br>
            <a:r>
              <a:rPr lang="sv-SE" sz="2400">
                <a:solidFill>
                  <a:srgbClr val="000000"/>
                </a:solidFill>
              </a:rPr>
              <a:t>(fyra fria prova på gånger) </a:t>
            </a:r>
          </a:p>
          <a:p>
            <a:pPr marL="341313" indent="-341313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10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395288" y="1700213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v-SE" sz="4400">
                <a:solidFill>
                  <a:srgbClr val="000000"/>
                </a:solidFill>
              </a:rPr>
              <a:t>Vision</a:t>
            </a:r>
          </a:p>
        </p:txBody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457200" y="3068638"/>
            <a:ext cx="8229600" cy="3221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1588" indent="-1588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400">
                <a:solidFill>
                  <a:srgbClr val="000000"/>
                </a:solidFill>
              </a:rPr>
              <a:t>IF Haga ska erbjuda och bedriva en kvalitativ och rolig</a:t>
            </a:r>
          </a:p>
          <a:p>
            <a:pPr marL="1588" indent="-1588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400">
                <a:solidFill>
                  <a:srgbClr val="000000"/>
                </a:solidFill>
              </a:rPr>
              <a:t>utbildning av alla flickor, pojkar och ledare i IF Hagas upptagningsområde baserat på en stark föreningskänsla.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3200">
              <a:solidFill>
                <a:srgbClr val="000000"/>
              </a:solidFill>
            </a:endParaRPr>
          </a:p>
          <a:p>
            <a: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3200">
                <a:solidFill>
                  <a:srgbClr val="000000"/>
                </a:solidFill>
              </a:rPr>
              <a:t>Information på Laget.se</a:t>
            </a:r>
            <a:endParaRPr lang="sv-SE" sz="1400">
              <a:solidFill>
                <a:srgbClr val="000000"/>
              </a:solidFill>
            </a:endParaRPr>
          </a:p>
          <a:p>
            <a: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1400">
                <a:solidFill>
                  <a:srgbClr val="000000"/>
                </a:solidFill>
              </a:rPr>
              <a:t/>
            </a:r>
            <a:br>
              <a:rPr lang="sv-SE" sz="1400">
                <a:solidFill>
                  <a:srgbClr val="000000"/>
                </a:solidFill>
              </a:rPr>
            </a:br>
            <a:r>
              <a:rPr lang="sv-SE" sz="3200">
                <a:solidFill>
                  <a:srgbClr val="000000"/>
                </a:solidFill>
              </a:rPr>
              <a:t>- Föreningssida</a:t>
            </a:r>
          </a:p>
          <a:p>
            <a: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1400">
                <a:solidFill>
                  <a:srgbClr val="000000"/>
                </a:solidFill>
              </a:rPr>
              <a:t/>
            </a:r>
            <a:br>
              <a:rPr lang="sv-SE" sz="1400">
                <a:solidFill>
                  <a:srgbClr val="000000"/>
                </a:solidFill>
              </a:rPr>
            </a:br>
            <a:r>
              <a:rPr lang="sv-SE" sz="3200">
                <a:solidFill>
                  <a:srgbClr val="000000"/>
                </a:solidFill>
              </a:rPr>
              <a:t>- Lagsida för varje lag</a:t>
            </a:r>
            <a:br>
              <a:rPr lang="sv-SE" sz="3200">
                <a:solidFill>
                  <a:srgbClr val="000000"/>
                </a:solidFill>
              </a:rPr>
            </a:br>
            <a:endParaRPr lang="sv-SE" sz="3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395288" y="1700213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v-SE" sz="4400">
                <a:solidFill>
                  <a:srgbClr val="000000"/>
                </a:solidFill>
              </a:rPr>
              <a:t>Långsiktiga mål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457200" y="3068638"/>
            <a:ext cx="8229600" cy="3221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>
              <a:lnSpc>
                <a:spcPct val="80000"/>
              </a:lnSpc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600">
              <a:solidFill>
                <a:srgbClr val="000000"/>
              </a:solidFill>
            </a:endParaRPr>
          </a:p>
          <a:p>
            <a:pPr marL="341313" indent="-341313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000">
                <a:solidFill>
                  <a:schemeClr val="tx1"/>
                </a:solidFill>
              </a:rPr>
              <a:t>Ge möjlighet för flickor och pojkar från fem år, att i föreningen få träna och spela fotboll under sakkunnig och utbildad ledning.</a:t>
            </a:r>
            <a:endParaRPr lang="sv-SE" sz="2000">
              <a:solidFill>
                <a:srgbClr val="000000"/>
              </a:solidFill>
            </a:endParaRPr>
          </a:p>
          <a:p>
            <a:pPr marL="341313" indent="-341313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1200">
              <a:solidFill>
                <a:srgbClr val="000000"/>
              </a:solidFill>
            </a:endParaRPr>
          </a:p>
          <a:p>
            <a:pPr marL="341313" indent="-341313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000">
                <a:solidFill>
                  <a:srgbClr val="000000"/>
                </a:solidFill>
              </a:rPr>
              <a:t>I varje årskull barn, ha ett lag för både pojkar och flickor.</a:t>
            </a:r>
          </a:p>
          <a:p>
            <a:pPr marL="341313" indent="-341313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1200">
              <a:solidFill>
                <a:srgbClr val="000000"/>
              </a:solidFill>
            </a:endParaRPr>
          </a:p>
          <a:p>
            <a:pPr marL="341313" indent="-341313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000">
                <a:solidFill>
                  <a:schemeClr val="tx1"/>
                </a:solidFill>
              </a:rPr>
              <a:t>Alltid ha välutbildade och kunniga tränare och ledare.</a:t>
            </a:r>
          </a:p>
          <a:p>
            <a:pPr marL="341313" indent="-341313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1200">
              <a:solidFill>
                <a:srgbClr val="000000"/>
              </a:solidFill>
            </a:endParaRPr>
          </a:p>
          <a:p>
            <a:pPr marL="341313" indent="-341313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000">
                <a:solidFill>
                  <a:srgbClr val="000000"/>
                </a:solidFill>
              </a:rPr>
              <a:t>Varje spelsäsong ha ett fulltaligt representationslag för herrar och damer av division 2 klass.</a:t>
            </a:r>
            <a:br>
              <a:rPr lang="sv-SE" sz="2000">
                <a:solidFill>
                  <a:srgbClr val="000000"/>
                </a:solidFill>
              </a:rPr>
            </a:br>
            <a:endParaRPr lang="sv-SE" sz="2000">
              <a:solidFill>
                <a:srgbClr val="000000"/>
              </a:solidFill>
            </a:endParaRPr>
          </a:p>
          <a:p>
            <a:pPr marL="341313" indent="-341313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000">
                <a:solidFill>
                  <a:schemeClr val="tx1"/>
                </a:solidFill>
              </a:rPr>
              <a:t>A-lagstrupp på såväl dam- som herrsidan ska bestå av minst</a:t>
            </a:r>
            <a:br>
              <a:rPr lang="sv-SE" sz="2000">
                <a:solidFill>
                  <a:schemeClr val="tx1"/>
                </a:solidFill>
              </a:rPr>
            </a:br>
            <a:r>
              <a:rPr lang="sv-SE" sz="2000">
                <a:solidFill>
                  <a:schemeClr val="tx1"/>
                </a:solidFill>
              </a:rPr>
              <a:t>hälften egna spelare fostrade i föreningens ungdomsverksamhet. </a:t>
            </a:r>
            <a:endParaRPr lang="sv-SE" sz="20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ChangeArrowheads="1"/>
          </p:cNvSpPr>
          <p:nvPr/>
        </p:nvSpPr>
        <p:spPr bwMode="auto">
          <a:xfrm>
            <a:off x="395288" y="1700213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v-SE" sz="4400">
                <a:solidFill>
                  <a:srgbClr val="000000"/>
                </a:solidFill>
              </a:rPr>
              <a:t>Långsiktiga mål</a:t>
            </a:r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457200" y="3068638"/>
            <a:ext cx="8229600" cy="3221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>
              <a:lnSpc>
                <a:spcPct val="80000"/>
              </a:lnSpc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600">
              <a:solidFill>
                <a:srgbClr val="000000"/>
              </a:solidFill>
            </a:endParaRPr>
          </a:p>
          <a:p>
            <a:pPr marL="341313" indent="-341313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000">
                <a:solidFill>
                  <a:srgbClr val="000000"/>
                </a:solidFill>
              </a:rPr>
              <a:t>Aktivt medverka till ett samarbete med skolor och övrigt föreningsliv i närområdet.</a:t>
            </a:r>
            <a:endParaRPr lang="sv-SE" sz="2000">
              <a:solidFill>
                <a:schemeClr val="tx1"/>
              </a:solidFill>
            </a:endParaRPr>
          </a:p>
          <a:p>
            <a:pPr marL="341313" indent="-341313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1200">
              <a:solidFill>
                <a:schemeClr val="tx1"/>
              </a:solidFill>
            </a:endParaRPr>
          </a:p>
          <a:p>
            <a:pPr marL="341313" indent="-341313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000">
                <a:solidFill>
                  <a:schemeClr val="tx1"/>
                </a:solidFill>
              </a:rPr>
              <a:t>Aktivt utveckla Hagagården till en samlingsplats för alla Hagaiter och boende i upptagningsområdet</a:t>
            </a:r>
            <a:r>
              <a:rPr lang="sv-SE">
                <a:solidFill>
                  <a:schemeClr val="tx1"/>
                </a:solidFill>
              </a:rPr>
              <a:t>.</a:t>
            </a:r>
            <a:endParaRPr lang="sv-SE" sz="2000">
              <a:solidFill>
                <a:srgbClr val="000000"/>
              </a:solidFill>
            </a:endParaRPr>
          </a:p>
          <a:p>
            <a:pPr marL="341313" indent="-341313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1200">
              <a:solidFill>
                <a:srgbClr val="000000"/>
              </a:solidFill>
            </a:endParaRPr>
          </a:p>
          <a:p>
            <a:pPr marL="341313" indent="-341313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000">
                <a:solidFill>
                  <a:srgbClr val="000000"/>
                </a:solidFill>
              </a:rPr>
              <a:t>Aktivt arbeta med gräsplaner av god kvalitet.</a:t>
            </a:r>
          </a:p>
          <a:p>
            <a:pPr marL="341313" indent="-341313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1200">
              <a:solidFill>
                <a:srgbClr val="000000"/>
              </a:solidFill>
            </a:endParaRPr>
          </a:p>
          <a:p>
            <a:pPr marL="341313" indent="-341313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000">
                <a:solidFill>
                  <a:srgbClr val="000000"/>
                </a:solidFill>
              </a:rPr>
              <a:t>En konstgräsplan ska finnas inom ramen för föreningen.</a:t>
            </a:r>
          </a:p>
          <a:p>
            <a:pPr marL="341313" indent="-341313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1200">
              <a:solidFill>
                <a:srgbClr val="000000"/>
              </a:solidFill>
            </a:endParaRPr>
          </a:p>
          <a:p>
            <a:pPr marL="341313" indent="-341313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000">
                <a:solidFill>
                  <a:srgbClr val="000000"/>
                </a:solidFill>
              </a:rPr>
              <a:t>Vara ett föredöme inom flick-, pojk-, dam- och herrfotboll.</a:t>
            </a:r>
          </a:p>
          <a:p>
            <a:pPr marL="341313" indent="-341313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1200">
              <a:solidFill>
                <a:srgbClr val="000000"/>
              </a:solidFill>
            </a:endParaRPr>
          </a:p>
          <a:p>
            <a:pPr marL="341313" indent="-341313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000">
                <a:solidFill>
                  <a:srgbClr val="000000"/>
                </a:solidFill>
              </a:rPr>
              <a:t>Laget.se är vår huvudkanal när det gäller information.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1"/>
          <p:cNvSpPr txBox="1">
            <a:spLocks noChangeArrowheads="1"/>
          </p:cNvSpPr>
          <p:nvPr/>
        </p:nvSpPr>
        <p:spPr bwMode="auto">
          <a:xfrm>
            <a:off x="395288" y="1700213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v-SE" sz="4400">
                <a:solidFill>
                  <a:srgbClr val="000000"/>
                </a:solidFill>
              </a:rPr>
              <a:t>Värdegrund</a:t>
            </a:r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457200" y="3068638"/>
            <a:ext cx="8229600" cy="3221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>
              <a:lnSpc>
                <a:spcPct val="80000"/>
              </a:lnSpc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000">
                <a:solidFill>
                  <a:srgbClr val="000000"/>
                </a:solidFill>
              </a:rPr>
              <a:t>Bedriver kvalitativ utbildning av spelare och ledare.</a:t>
            </a:r>
          </a:p>
          <a:p>
            <a:pPr marL="341313" indent="-341313">
              <a:lnSpc>
                <a:spcPct val="80000"/>
              </a:lnSpc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600">
              <a:solidFill>
                <a:srgbClr val="000000"/>
              </a:solidFill>
            </a:endParaRPr>
          </a:p>
          <a:p>
            <a:pPr marL="341313" indent="-341313" eaLnBrk="0" hangingPunct="0">
              <a:lnSpc>
                <a:spcPct val="80000"/>
              </a:lnSpc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600">
              <a:solidFill>
                <a:srgbClr val="000000"/>
              </a:solidFill>
            </a:endParaRPr>
          </a:p>
          <a:p>
            <a:pPr marL="341313" indent="-341313" eaLnBrk="0" hangingPunct="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000">
                <a:solidFill>
                  <a:srgbClr val="000000"/>
                </a:solidFill>
              </a:rPr>
              <a:t>Flick- och pojksidan ska behandlas likvärdigt.</a:t>
            </a:r>
          </a:p>
          <a:p>
            <a:pPr marL="341313" indent="-341313" eaLnBrk="0" hangingPunct="0">
              <a:lnSpc>
                <a:spcPct val="80000"/>
              </a:lnSpc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600">
              <a:solidFill>
                <a:srgbClr val="000000"/>
              </a:solidFill>
            </a:endParaRPr>
          </a:p>
          <a:p>
            <a:pPr marL="341313" indent="-341313" eaLnBrk="0" hangingPunct="0">
              <a:lnSpc>
                <a:spcPct val="80000"/>
              </a:lnSpc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600">
              <a:solidFill>
                <a:srgbClr val="000000"/>
              </a:solidFill>
            </a:endParaRPr>
          </a:p>
          <a:p>
            <a:pPr marL="341313" indent="-341313" eaLnBrk="0" hangingPunct="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000">
                <a:solidFill>
                  <a:srgbClr val="000000"/>
                </a:solidFill>
              </a:rPr>
              <a:t>Alla ska ges möjlighet att vara med i klubben.</a:t>
            </a:r>
          </a:p>
          <a:p>
            <a:pPr marL="341313" indent="-341313" eaLnBrk="0" hangingPunct="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1200">
              <a:solidFill>
                <a:srgbClr val="000000"/>
              </a:solidFill>
            </a:endParaRPr>
          </a:p>
          <a:p>
            <a:pPr marL="341313" indent="-341313" eaLnBrk="0" hangingPunct="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000">
                <a:solidFill>
                  <a:srgbClr val="000000"/>
                </a:solidFill>
              </a:rPr>
              <a:t>Uttalad spelidé – vi ska vara bollförande lag.</a:t>
            </a:r>
          </a:p>
          <a:p>
            <a:pPr marL="341313" indent="-341313" eaLnBrk="0" hangingPunct="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1200">
              <a:solidFill>
                <a:srgbClr val="000000"/>
              </a:solidFill>
            </a:endParaRPr>
          </a:p>
          <a:p>
            <a:pPr marL="341313" indent="-341313" eaLnBrk="0" hangingPunct="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000">
                <a:solidFill>
                  <a:srgbClr val="000000"/>
                </a:solidFill>
              </a:rPr>
              <a:t>Ingen toppning är tillåten i ungdomslagen. Matchning sker främst baserat på träningsintensitet, samt vilja och engagemang. </a:t>
            </a:r>
          </a:p>
          <a:p>
            <a:pPr marL="341313" indent="-341313" eaLnBrk="0" hangingPunct="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1200">
              <a:solidFill>
                <a:srgbClr val="000000"/>
              </a:solidFill>
            </a:endParaRPr>
          </a:p>
          <a:p>
            <a:pPr marL="341313" indent="-341313" eaLnBrk="0" hangingPunct="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000">
                <a:solidFill>
                  <a:srgbClr val="000000"/>
                </a:solidFill>
              </a:rPr>
              <a:t>Hagagården ska vara en naturlig samlingsplats för alla Hagaiter.</a:t>
            </a:r>
          </a:p>
          <a:p>
            <a:pPr marL="341313" indent="-341313" eaLnBrk="0" hangingPunct="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1200">
              <a:solidFill>
                <a:srgbClr val="000000"/>
              </a:solidFill>
            </a:endParaRPr>
          </a:p>
          <a:p>
            <a:pPr marL="341313" indent="-341313" eaLnBrk="0" hangingPunct="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000">
                <a:solidFill>
                  <a:srgbClr val="000000"/>
                </a:solidFill>
              </a:rPr>
              <a:t>Vi har en gedigen föreningskänsla (en för alla, alla för en)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395288" y="1700213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v-SE" sz="4400">
                <a:solidFill>
                  <a:srgbClr val="000000"/>
                </a:solidFill>
              </a:rPr>
              <a:t>Värdegrund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457200" y="3068638"/>
            <a:ext cx="8229600" cy="3221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>
              <a:lnSpc>
                <a:spcPct val="80000"/>
              </a:lnSpc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>
                <a:solidFill>
                  <a:schemeClr val="tx1"/>
                </a:solidFill>
              </a:rPr>
              <a:t>Bidra till att ungdomarna i en trygg gemenskap utvecklas som både fotbollsspelare och människor</a:t>
            </a:r>
          </a:p>
          <a:p>
            <a:pPr marL="341313" indent="-341313">
              <a:lnSpc>
                <a:spcPct val="80000"/>
              </a:lnSpc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1200">
              <a:solidFill>
                <a:schemeClr val="tx1"/>
              </a:solidFill>
            </a:endParaRPr>
          </a:p>
          <a:p>
            <a:pPr marL="341313" indent="-341313">
              <a:lnSpc>
                <a:spcPct val="80000"/>
              </a:lnSpc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>
                <a:solidFill>
                  <a:schemeClr val="tx1"/>
                </a:solidFill>
              </a:rPr>
              <a:t>Ge ungdomar med talang och ambitioner möjlighet att utvecklas optimalt som fotbollsspelare</a:t>
            </a:r>
            <a:r>
              <a:rPr lang="sv-SE" sz="2000">
                <a:solidFill>
                  <a:schemeClr val="tx1"/>
                </a:solidFill>
              </a:rPr>
              <a:t>.</a:t>
            </a:r>
          </a:p>
          <a:p>
            <a:pPr marL="341313" indent="-341313">
              <a:lnSpc>
                <a:spcPct val="80000"/>
              </a:lnSpc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600">
              <a:solidFill>
                <a:schemeClr val="tx1"/>
              </a:solidFill>
            </a:endParaRPr>
          </a:p>
          <a:p>
            <a:pPr marL="341313" indent="-341313" eaLnBrk="0" hangingPunct="0">
              <a:lnSpc>
                <a:spcPct val="80000"/>
              </a:lnSpc>
              <a:spcBef>
                <a:spcPts val="1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600">
              <a:solidFill>
                <a:srgbClr val="000000"/>
              </a:solidFill>
            </a:endParaRPr>
          </a:p>
          <a:p>
            <a:pPr marL="341313" indent="-341313" eaLnBrk="0" hangingPunct="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sv-SE" sz="20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1"/>
          <p:cNvSpPr txBox="1">
            <a:spLocks noChangeArrowheads="1"/>
          </p:cNvSpPr>
          <p:nvPr/>
        </p:nvSpPr>
        <p:spPr bwMode="auto">
          <a:xfrm>
            <a:off x="395288" y="1700213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v-SE" sz="4400">
                <a:solidFill>
                  <a:srgbClr val="000000"/>
                </a:solidFill>
              </a:rPr>
              <a:t>IF Haga 2011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457200" y="3068638"/>
            <a:ext cx="8229600" cy="4000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800">
                <a:solidFill>
                  <a:srgbClr val="000000"/>
                </a:solidFill>
              </a:rPr>
              <a:t>Vi är en förening som</a:t>
            </a:r>
          </a:p>
          <a:p>
            <a:pPr marL="741363" lvl="1" indent="-284163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400">
                <a:solidFill>
                  <a:srgbClr val="000000"/>
                </a:solidFill>
              </a:rPr>
              <a:t> </a:t>
            </a:r>
            <a:r>
              <a:rPr lang="sv-SE" sz="2000">
                <a:solidFill>
                  <a:srgbClr val="000000"/>
                </a:solidFill>
              </a:rPr>
              <a:t>Utvecklas tillsammans</a:t>
            </a:r>
            <a:br>
              <a:rPr lang="sv-SE" sz="2000">
                <a:solidFill>
                  <a:srgbClr val="000000"/>
                </a:solidFill>
              </a:rPr>
            </a:br>
            <a:endParaRPr lang="sv-SE" sz="1200">
              <a:solidFill>
                <a:srgbClr val="000000"/>
              </a:solidFill>
            </a:endParaRPr>
          </a:p>
          <a:p>
            <a:pPr marL="741363" lvl="1" indent="-284163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000">
                <a:solidFill>
                  <a:srgbClr val="000000"/>
                </a:solidFill>
              </a:rPr>
              <a:t> Arbetar tillsammans</a:t>
            </a:r>
            <a:br>
              <a:rPr lang="sv-SE" sz="2000">
                <a:solidFill>
                  <a:srgbClr val="000000"/>
                </a:solidFill>
              </a:rPr>
            </a:br>
            <a:endParaRPr lang="sv-SE" sz="1200">
              <a:solidFill>
                <a:srgbClr val="000000"/>
              </a:solidFill>
            </a:endParaRPr>
          </a:p>
          <a:p>
            <a:pPr marL="741363" lvl="1" indent="-284163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000">
                <a:solidFill>
                  <a:srgbClr val="000000"/>
                </a:solidFill>
              </a:rPr>
              <a:t> Har gemensamma regler för alla</a:t>
            </a:r>
            <a:br>
              <a:rPr lang="sv-SE" sz="2000">
                <a:solidFill>
                  <a:srgbClr val="000000"/>
                </a:solidFill>
              </a:rPr>
            </a:br>
            <a:endParaRPr lang="sv-SE" sz="1200">
              <a:solidFill>
                <a:srgbClr val="000000"/>
              </a:solidFill>
            </a:endParaRPr>
          </a:p>
          <a:p>
            <a:pPr marL="741363" lvl="1" indent="-284163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000">
                <a:solidFill>
                  <a:srgbClr val="000000"/>
                </a:solidFill>
              </a:rPr>
              <a:t> Ger tydlighet vad som gäller</a:t>
            </a:r>
            <a:br>
              <a:rPr lang="sv-SE" sz="2000">
                <a:solidFill>
                  <a:srgbClr val="000000"/>
                </a:solidFill>
              </a:rPr>
            </a:br>
            <a:endParaRPr lang="sv-SE" sz="1200">
              <a:solidFill>
                <a:srgbClr val="000000"/>
              </a:solidFill>
            </a:endParaRPr>
          </a:p>
          <a:p>
            <a:pPr marL="741363" lvl="1" indent="-284163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000">
                <a:solidFill>
                  <a:srgbClr val="000000"/>
                </a:solidFill>
              </a:rPr>
              <a:t> Fortsatt renovering av Hagagården</a:t>
            </a:r>
            <a:br>
              <a:rPr lang="sv-SE" sz="2000">
                <a:solidFill>
                  <a:srgbClr val="000000"/>
                </a:solidFill>
              </a:rPr>
            </a:br>
            <a:endParaRPr lang="sv-SE" sz="1200">
              <a:solidFill>
                <a:srgbClr val="000000"/>
              </a:solidFill>
            </a:endParaRPr>
          </a:p>
          <a:p>
            <a:pPr marL="741363" lvl="1" indent="-284163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sv-SE" sz="2000">
                <a:solidFill>
                  <a:srgbClr val="000000"/>
                </a:solidFill>
              </a:rPr>
              <a:t> Tydlig information via Laget.se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Office-te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-tema">
      <a:majorFont>
        <a:latin typeface="Arial"/>
        <a:ea typeface=""/>
        <a:cs typeface="Lucida Sans Unicode"/>
      </a:majorFont>
      <a:minorFont>
        <a:latin typeface="Arial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lnDef>
  </a:objectDefaults>
  <a:extraClrSchemeLst>
    <a:extraClrScheme>
      <a:clrScheme name="Office-t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794</TotalTime>
  <Words>943</Words>
  <Application>Microsoft Office PowerPoint</Application>
  <PresentationFormat>On-screen Show (4:3)</PresentationFormat>
  <Paragraphs>238</Paragraphs>
  <Slides>26</Slides>
  <Notes>25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Formgivningsmall</vt:lpstr>
      </vt:variant>
      <vt:variant>
        <vt:i4>1</vt:i4>
      </vt:variant>
      <vt:variant>
        <vt:lpstr>Bildrubriker</vt:lpstr>
      </vt:variant>
      <vt:variant>
        <vt:i4>26</vt:i4>
      </vt:variant>
    </vt:vector>
  </HeadingPairs>
  <TitlesOfParts>
    <vt:vector size="31" baseType="lpstr">
      <vt:lpstr>Arial</vt:lpstr>
      <vt:lpstr>Lucida Sans Unicode</vt:lpstr>
      <vt:lpstr>Times New Roman</vt:lpstr>
      <vt:lpstr>Calibri</vt:lpstr>
      <vt:lpstr>Office-tema</vt:lpstr>
      <vt:lpstr>Bild 1</vt:lpstr>
      <vt:lpstr>Bild 2</vt:lpstr>
      <vt:lpstr>Bild 3</vt:lpstr>
      <vt:lpstr>Bild 4</vt:lpstr>
      <vt:lpstr>Bild 5</vt:lpstr>
      <vt:lpstr>Bild 6</vt:lpstr>
      <vt:lpstr>Bild 7</vt:lpstr>
      <vt:lpstr>Bild 8</vt:lpstr>
      <vt:lpstr>Bild 9</vt:lpstr>
      <vt:lpstr>Bild 10</vt:lpstr>
      <vt:lpstr>Bild 11</vt:lpstr>
      <vt:lpstr>Bild 12</vt:lpstr>
      <vt:lpstr>Bild 13</vt:lpstr>
      <vt:lpstr>Bild 14</vt:lpstr>
      <vt:lpstr>Bild 15</vt:lpstr>
      <vt:lpstr>Bild 16</vt:lpstr>
      <vt:lpstr>Bild 17</vt:lpstr>
      <vt:lpstr>Bild 18</vt:lpstr>
      <vt:lpstr>Bild 19</vt:lpstr>
      <vt:lpstr>Bild 20</vt:lpstr>
      <vt:lpstr>Basnivå</vt:lpstr>
      <vt:lpstr>Bild 22</vt:lpstr>
      <vt:lpstr>Bild 23</vt:lpstr>
      <vt:lpstr>Bild 24</vt:lpstr>
      <vt:lpstr>Bild 25</vt:lpstr>
      <vt:lpstr>Bild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Välkommen till</dc:title>
  <dc:creator>Åke Svensson</dc:creator>
  <cp:lastModifiedBy>Åke Svensson</cp:lastModifiedBy>
  <cp:revision>170</cp:revision>
  <cp:lastPrinted>1601-01-01T00:00:00Z</cp:lastPrinted>
  <dcterms:created xsi:type="dcterms:W3CDTF">2011-01-07T20:27:14Z</dcterms:created>
  <dcterms:modified xsi:type="dcterms:W3CDTF">2011-05-18T05:05:29Z</dcterms:modified>
</cp:coreProperties>
</file>