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301" r:id="rId3"/>
    <p:sldId id="259" r:id="rId4"/>
    <p:sldId id="302" r:id="rId5"/>
    <p:sldId id="296" r:id="rId6"/>
    <p:sldId id="297" r:id="rId7"/>
    <p:sldId id="295" r:id="rId8"/>
    <p:sldId id="298" r:id="rId9"/>
    <p:sldId id="261" r:id="rId10"/>
    <p:sldId id="263" r:id="rId11"/>
    <p:sldId id="264" r:id="rId12"/>
    <p:sldId id="265" r:id="rId13"/>
    <p:sldId id="266" r:id="rId14"/>
    <p:sldId id="267" r:id="rId15"/>
    <p:sldId id="271" r:id="rId16"/>
    <p:sldId id="273" r:id="rId17"/>
    <p:sldId id="274" r:id="rId18"/>
    <p:sldId id="275" r:id="rId19"/>
    <p:sldId id="276" r:id="rId20"/>
    <p:sldId id="277" r:id="rId21"/>
    <p:sldId id="289" r:id="rId22"/>
    <p:sldId id="306" r:id="rId23"/>
    <p:sldId id="286" r:id="rId24"/>
    <p:sldId id="287" r:id="rId25"/>
    <p:sldId id="303" r:id="rId26"/>
    <p:sldId id="304" r:id="rId27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v-SE">
              <a:cs typeface="Lucida Sans Unicode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v-SE">
              <a:cs typeface="Lucida Sans Unicode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26575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v-SE">
              <a:cs typeface="Lucida Sans Unicode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pPr>
              <a:defRPr/>
            </a:pPr>
            <a:fld id="{0F0C1F0C-449F-490F-97BA-71C3470C9A3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F289C2-8384-4C1F-AE66-AC6071C8F8AA}" type="slidenum">
              <a:rPr lang="sv-SE" smtClean="0">
                <a:cs typeface="Lucida Sans Unicode" pitchFamily="34" charset="0"/>
              </a:rPr>
              <a:pPr/>
              <a:t>1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B2FC30-3A50-406F-BBF7-C3C0B00E78B9}" type="slidenum">
              <a:rPr lang="sv-SE" smtClean="0">
                <a:cs typeface="Lucida Sans Unicode" pitchFamily="34" charset="0"/>
              </a:rPr>
              <a:pPr/>
              <a:t>10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99963B9-6901-4766-A744-1B7F09D2300B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3379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mtClean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5AC1F16-9122-4D2E-A55D-6FB3E8827A7D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sv-S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30A78A6-FD26-491B-8E87-15733D687A7E}" type="slidenum">
              <a:rPr lang="sv-SE" smtClean="0">
                <a:cs typeface="Lucida Sans Unicode" pitchFamily="34" charset="0"/>
              </a:rPr>
              <a:pPr/>
              <a:t>11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183D11-A34C-4D93-A7D9-C26C8CD95246}" type="slidenum">
              <a:rPr lang="sv-SE" smtClean="0">
                <a:cs typeface="Lucida Sans Unicode" pitchFamily="34" charset="0"/>
              </a:rPr>
              <a:pPr/>
              <a:t>12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1C25560-79C4-4F24-A900-45BC17B224C1}" type="slidenum">
              <a:rPr lang="sv-SE" smtClean="0">
                <a:cs typeface="Lucida Sans Unicode" pitchFamily="34" charset="0"/>
              </a:rPr>
              <a:pPr/>
              <a:t>13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BBD6BC-787B-4FD0-87FD-F70B7146A733}" type="slidenum">
              <a:rPr lang="sv-SE" smtClean="0">
                <a:cs typeface="Lucida Sans Unicode" pitchFamily="34" charset="0"/>
              </a:rPr>
              <a:pPr/>
              <a:t>14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5D4AA00-B18B-4B13-995C-10F4F4E8F07C}" type="slidenum">
              <a:rPr lang="sv-SE" smtClean="0">
                <a:cs typeface="Lucida Sans Unicode" pitchFamily="34" charset="0"/>
              </a:rPr>
              <a:pPr/>
              <a:t>15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F4A72C-8AB0-45FF-8C75-12F927A984E6}" type="slidenum">
              <a:rPr lang="sv-SE" smtClean="0">
                <a:cs typeface="Lucida Sans Unicode" pitchFamily="34" charset="0"/>
              </a:rPr>
              <a:pPr/>
              <a:t>16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9A74C1D-491F-43A5-94D2-B553EB1126FB}" type="slidenum">
              <a:rPr lang="sv-SE" smtClean="0">
                <a:cs typeface="Lucida Sans Unicode" pitchFamily="34" charset="0"/>
              </a:rPr>
              <a:pPr/>
              <a:t>17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BC0FF4-DB75-41DA-8558-6C88543F7C40}" type="slidenum">
              <a:rPr lang="sv-SE" smtClean="0">
                <a:cs typeface="Lucida Sans Unicode" pitchFamily="34" charset="0"/>
              </a:rPr>
              <a:pPr/>
              <a:t>18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2F1265-BBC1-4FF3-BB81-A5C3DF4F4A76}" type="slidenum">
              <a:rPr lang="sv-SE" smtClean="0">
                <a:cs typeface="Lucida Sans Unicode" pitchFamily="34" charset="0"/>
              </a:rPr>
              <a:pPr/>
              <a:t>19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6B66E3A-50AD-4D6A-84F6-01C9E7B00734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147B4A-78E1-4313-A2AD-AC1FBD4AF0D0}" type="slidenum">
              <a:rPr lang="sv-SE" smtClean="0">
                <a:cs typeface="Lucida Sans Unicode" pitchFamily="34" charset="0"/>
              </a:rPr>
              <a:pPr/>
              <a:t>20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97BF1AF-506B-4EAE-8DEF-6EB56F34E93D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v-SE" smtClean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93F0D7-2E90-4887-A4F9-6CCC2892E4B9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sv-S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3172F46-D6DB-4428-AE84-97190D1E850D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24BEAC-426B-4B94-BB88-A1C2F4500871}" type="slidenum">
              <a:rPr lang="sv-SE" smtClean="0">
                <a:cs typeface="Lucida Sans Unicode" pitchFamily="34" charset="0"/>
              </a:rPr>
              <a:pPr/>
              <a:t>23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6B2CE8-C978-42FC-B0D5-9D671C585542}" type="slidenum">
              <a:rPr lang="sv-SE" smtClean="0">
                <a:cs typeface="Lucida Sans Unicode" pitchFamily="34" charset="0"/>
              </a:rPr>
              <a:pPr/>
              <a:t>24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A71265C-29D0-4631-9ADA-196A4E76CC15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74A1455-6756-4DFA-A1D2-88B1CD6AA993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DF0FF19-E0E9-4F9D-871B-71AAD4301D1A}" type="slidenum">
              <a:rPr lang="sv-SE" smtClean="0">
                <a:cs typeface="Lucida Sans Unicode" pitchFamily="34" charset="0"/>
              </a:rPr>
              <a:pPr/>
              <a:t>3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299F247-55C3-4B3A-B3EB-81E72D54E9C0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8661D46-0E3E-4F7E-A9F1-C41DFDE806C2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38985E-004A-4436-8C83-11B7150EA9BA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CE7D69-1930-4427-877D-03A536ABAE43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49688" y="9426575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D887CF1-8E8A-4A9F-AA9A-C9540C01A6CB}" type="slidenum">
              <a:rPr lang="sv-SE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9D93C48-21B7-44CF-8B54-1E05CB580BA0}" type="slidenum">
              <a:rPr lang="sv-SE" smtClean="0">
                <a:cs typeface="Lucida Sans Unicode" pitchFamily="34" charset="0"/>
              </a:rPr>
              <a:pPr/>
              <a:t>9</a:t>
            </a:fld>
            <a:endParaRPr lang="sv-SE" smtClean="0">
              <a:cs typeface="Lucida Sans Unicode" pitchFamily="3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</p:spPr>
        <p:txBody>
          <a:bodyPr wrap="none" anchor="ctr"/>
          <a:lstStyle/>
          <a:p>
            <a:endParaRPr lang="sv-S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3147-3631-42CC-94DE-793DDC03D5C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C796-5470-4088-BB92-6CC0D00E82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7E9B-DE00-49ED-BC9C-458BCDA518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0F1D-3382-4395-A51B-48E71D087FB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FF26-23AF-4DD5-8DFD-D0A76E79F9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C914-7669-4CD5-8590-FAC85B473D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D22B6-B09F-4A92-9F77-7FA865D4C7B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F36D4-EE64-4FD2-A328-64D154441A5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8D7D-6EF2-4839-A219-2127C7956C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F30A-8D40-4009-B587-D168E6D65F0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21816-E80C-4F6A-9C6C-301245E638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rubriktextens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för att redigera dispositionstextens format</a:t>
            </a:r>
          </a:p>
          <a:p>
            <a:pPr lvl="1"/>
            <a:r>
              <a:rPr lang="en-GB" smtClean="0"/>
              <a:t>Andra dispositionsnivån</a:t>
            </a:r>
          </a:p>
          <a:p>
            <a:pPr lvl="2"/>
            <a:r>
              <a:rPr lang="en-GB" smtClean="0"/>
              <a:t>Tredje dispositionsnivån</a:t>
            </a:r>
          </a:p>
          <a:p>
            <a:pPr lvl="3"/>
            <a:r>
              <a:rPr lang="en-GB" smtClean="0"/>
              <a:t>Fjärde dispositionsnivån</a:t>
            </a:r>
          </a:p>
          <a:p>
            <a:pPr lvl="4"/>
            <a:r>
              <a:rPr lang="en-GB" smtClean="0"/>
              <a:t>Femte dispositionsnivån</a:t>
            </a:r>
          </a:p>
          <a:p>
            <a:pPr lvl="4"/>
            <a:r>
              <a:rPr lang="en-GB" smtClean="0"/>
              <a:t>Sjätte dispositionsnivån</a:t>
            </a:r>
          </a:p>
          <a:p>
            <a:pPr lvl="4"/>
            <a:r>
              <a:rPr lang="en-GB" smtClean="0"/>
              <a:t>Sjunde dispositionsnivån</a:t>
            </a:r>
          </a:p>
          <a:p>
            <a:pPr lvl="4"/>
            <a:r>
              <a:rPr lang="en-GB" smtClean="0"/>
              <a:t>Åttonde dispositionsnivån</a:t>
            </a:r>
          </a:p>
          <a:p>
            <a:pPr lvl="4"/>
            <a:r>
              <a:rPr lang="en-GB" smtClean="0"/>
              <a:t>Nionde dispositionsnivån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v-SE">
              <a:cs typeface="Lucida Sans Unicode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v-SE">
              <a:cs typeface="Lucida Sans Unicode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pPr>
              <a:defRPr/>
            </a:pPr>
            <a:fld id="{67BEDFCA-6EC9-46AB-963F-A71A30BF95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9750" y="449263"/>
            <a:ext cx="739775" cy="1049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2" name="WordArt 7"/>
          <p:cNvSpPr>
            <a:spLocks noChangeArrowheads="1" noChangeShapeType="1" noTextEdit="1"/>
          </p:cNvSpPr>
          <p:nvPr/>
        </p:nvSpPr>
        <p:spPr bwMode="auto">
          <a:xfrm>
            <a:off x="3132138" y="593725"/>
            <a:ext cx="2951162" cy="92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442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IF Haga</a:t>
            </a:r>
          </a:p>
        </p:txBody>
      </p:sp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/>
          <a:srcRect l="73839"/>
          <a:stretch>
            <a:fillRect/>
          </a:stretch>
        </p:blipFill>
        <p:spPr bwMode="auto">
          <a:xfrm>
            <a:off x="7880350" y="-26988"/>
            <a:ext cx="1277938" cy="6918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Välkommen till information om </a:t>
            </a:r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00113" y="2924175"/>
            <a:ext cx="7272337" cy="1731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4428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Bollibompa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8313" y="515778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18 maj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Målsättning för ungdomslagen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Det ska vara kul att spela i Haga !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Välutbildade och engagerade ledare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Spelarna ska bli välutbildade, vältränade och förstå vad lagkänsla är.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3-4 potentiella A-lags spelare per år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1-2 potentiella ledare och domare per år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708275"/>
            <a:ext cx="2111375" cy="141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652963"/>
            <a:ext cx="1728787" cy="165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Målsättning för Utvecklingslag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5068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Fånga upp egna yngre spelare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Utveckla spelare till herrlaget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Nära samarbete med herrlaget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Stabil plattform (ungdom till herr)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Målsättning för damlaget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890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Spelidé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Utveckling av laget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Topplacering i division 4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Lotsa upp tjejer från F96/97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 t="15347" r="13716" b="13783"/>
          <a:stretch>
            <a:fillRect/>
          </a:stretch>
        </p:blipFill>
        <p:spPr bwMode="auto">
          <a:xfrm>
            <a:off x="5435600" y="2636838"/>
            <a:ext cx="3168650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Målsättning för herrlaget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71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Utvecklas både som lag och individuellt, med extra fokus på anfallsspel.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Resultatmålsättning för 2011</a:t>
            </a:r>
            <a:br>
              <a:rPr lang="sv-SE" sz="32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 Vi tränar för att tillhöra toppen</a:t>
            </a:r>
            <a:br>
              <a:rPr lang="sv-SE" sz="32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i serien och i framtiden ta klivet</a:t>
            </a:r>
            <a:br>
              <a:rPr lang="sv-SE" sz="32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upp i division 2.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8600" y="4005263"/>
            <a:ext cx="1719263" cy="183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Målsättning för domare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30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Väl utbildade domare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Tydliga i domslut och agerande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Egna domare till alla ungdomsmatcher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Två domare per match </a:t>
            </a:r>
            <a:br>
              <a:rPr lang="sv-SE" sz="32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(inledningsvis som stöd)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Ekonomi – budget 2011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Ekonomi i balans</a:t>
            </a:r>
          </a:p>
          <a:p>
            <a:pPr marL="341313" indent="-341313">
              <a:lnSpc>
                <a:spcPct val="90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8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Budget på 1 266 000 kronor</a:t>
            </a:r>
          </a:p>
          <a:p>
            <a:pPr marL="341313" indent="-341313">
              <a:lnSpc>
                <a:spcPct val="90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8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Nollresultat</a:t>
            </a:r>
          </a:p>
          <a:p>
            <a:pPr marL="341313" indent="-341313">
              <a:lnSpc>
                <a:spcPct val="90000"/>
              </a:lnSpc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Inga lån</a:t>
            </a:r>
          </a:p>
          <a:p>
            <a:pPr marL="341313" indent="-341313">
              <a:lnSpc>
                <a:spcPct val="90000"/>
              </a:lnSpc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Tydlig styrning och budgetuppföljning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	-  Alla inköp görs mot rekvisition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395288" y="13414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Ekonomi – vad står Haga för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79388" y="2276475"/>
            <a:ext cx="8229600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2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Klubblokal inkl. el o vatten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Kansli och vaktmästare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Fotbollsplaner inkl. skötsel o arrende.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Hyra av externa planer o hallar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Domarkostnader, försäkringar, anmälningsavgifter o liknande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Buss o resekostnader till matcher herr, dam och U-lag</a:t>
            </a:r>
            <a:br>
              <a:rPr lang="sv-SE" sz="2000">
                <a:solidFill>
                  <a:srgbClr val="000000"/>
                </a:solidFill>
              </a:rPr>
            </a:br>
            <a:r>
              <a:rPr lang="sv-SE" sz="2000">
                <a:solidFill>
                  <a:srgbClr val="000000"/>
                </a:solidFill>
              </a:rPr>
              <a:t>(styrelse godkänner före resa)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Ny matchdräkt var 3:e år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000">
                <a:solidFill>
                  <a:srgbClr val="000000"/>
                </a:solidFill>
              </a:rPr>
              <a:t>Nya bollar var 3:e år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395288" y="13414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Ekonomi – vad står Haga för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79388" y="2420938"/>
            <a:ext cx="8229600" cy="4437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SzPct val="100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2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800">
                <a:solidFill>
                  <a:srgbClr val="000000"/>
                </a:solidFill>
              </a:rPr>
              <a:t>Ett par målvaktshandskar (max 300 kronor) per lag och år</a:t>
            </a:r>
          </a:p>
          <a:p>
            <a:pPr marL="741363" lvl="1" indent="-284163">
              <a:lnSpc>
                <a:spcPct val="90000"/>
              </a:lnSpc>
              <a:spcBef>
                <a:spcPts val="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1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800">
                <a:solidFill>
                  <a:srgbClr val="000000"/>
                </a:solidFill>
              </a:rPr>
              <a:t>Sjukvårdsmaterial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1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800">
                <a:solidFill>
                  <a:srgbClr val="000000"/>
                </a:solidFill>
              </a:rPr>
              <a:t>Koner, västar, träningsutrustning</a:t>
            </a:r>
            <a:br>
              <a:rPr lang="sv-SE" sz="2800">
                <a:solidFill>
                  <a:srgbClr val="000000"/>
                </a:solidFill>
              </a:rPr>
            </a:br>
            <a:endParaRPr lang="sv-SE" sz="1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800">
                <a:solidFill>
                  <a:srgbClr val="000000"/>
                </a:solidFill>
              </a:rPr>
              <a:t>Bidrag till cup (1 200 kronor/lag)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v-SE" sz="14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v-SE" sz="2800">
                <a:solidFill>
                  <a:srgbClr val="000000"/>
                </a:solidFill>
              </a:rPr>
              <a:t>Utrustning kvitteras ut och ska återlämnas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95288" y="12684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Ekonomi – varje lag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23850" y="2205038"/>
            <a:ext cx="8229600" cy="4984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Försäljning av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Vårlotteri (4 per spelare i seriespel – ingen returrätt)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Höstlotteri (4 per spelare i seriespel – ingen returrätt)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Restaurangchansen (1 per spelare i seriespel ingen returrätt) 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Hemmavinsten (Inget krav men målsättningen är</a:t>
            </a:r>
            <a:br>
              <a:rPr lang="sv-SE" sz="2400">
                <a:solidFill>
                  <a:srgbClr val="000000"/>
                </a:solidFill>
              </a:rPr>
            </a:br>
            <a:r>
              <a:rPr lang="sv-SE" sz="2400">
                <a:solidFill>
                  <a:srgbClr val="000000"/>
                </a:solidFill>
              </a:rPr>
              <a:t>200 styck för föreningen)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Redovisning ska ske i rätt tid</a:t>
            </a:r>
            <a:br>
              <a:rPr lang="sv-SE" sz="24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Hagadagen</a:t>
            </a:r>
          </a:p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Vår- och höststädning</a:t>
            </a:r>
            <a:br>
              <a:rPr lang="sv-SE" sz="28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Ifyllande av aktivitetsstöd och Sisu i rätt tid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Regler för försäljning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81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Lagkassor tillhör alltid föreningen. Vi har officiella lagkassor i Hagas namn.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All försäljning/aktivitet ska ske i IF Hagas namn och det </a:t>
            </a:r>
            <a:r>
              <a:rPr lang="sv-SE" sz="2800" u="sng">
                <a:solidFill>
                  <a:srgbClr val="000000"/>
                </a:solidFill>
              </a:rPr>
              <a:t>ska</a:t>
            </a:r>
            <a:r>
              <a:rPr lang="sv-SE" sz="2800">
                <a:solidFill>
                  <a:srgbClr val="000000"/>
                </a:solidFill>
              </a:rPr>
              <a:t> anmälas till styrelsen för beslut före det att aktiviteten genomförs.</a:t>
            </a:r>
            <a:br>
              <a:rPr lang="sv-SE" sz="2800">
                <a:solidFill>
                  <a:srgbClr val="000000"/>
                </a:solidFill>
              </a:rPr>
            </a:br>
            <a:endParaRPr lang="sv-SE" sz="14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Om alla delar uppfyllda enligt tidigare är fördelning 80% till laget och 20% till IF Haga.</a:t>
            </a:r>
            <a:br>
              <a:rPr lang="sv-SE" sz="2800">
                <a:solidFill>
                  <a:srgbClr val="000000"/>
                </a:solidFill>
              </a:rPr>
            </a:br>
            <a:endParaRPr lang="sv-SE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Dagordning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 Information om IF Haga</a:t>
            </a: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 Ledare till F06 och P06</a:t>
            </a: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 Utbildning av nya ledare</a:t>
            </a: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Policy för försäljning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388" y="2708275"/>
            <a:ext cx="82296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De lag som sköter de av oss gemensamt beslutade aktiviteterna kan fritt hitta på egna aktiviteter</a:t>
            </a:r>
          </a:p>
          <a:p>
            <a:pPr marL="341313" indent="-34131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Dock ska </a:t>
            </a:r>
            <a:r>
              <a:rPr lang="sv-SE" sz="2400" u="sng">
                <a:solidFill>
                  <a:srgbClr val="000000"/>
                </a:solidFill>
              </a:rPr>
              <a:t>alla</a:t>
            </a:r>
            <a:r>
              <a:rPr lang="sv-SE" sz="2400">
                <a:solidFill>
                  <a:srgbClr val="000000"/>
                </a:solidFill>
              </a:rPr>
              <a:t> aktiviteter meddelas Hagas styrelse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Det sker i Hagas namn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Samordning (alla kan inte sälja kallingar samtidigt)</a:t>
            </a:r>
          </a:p>
          <a:p>
            <a:pPr marL="741363" lvl="1" indent="-284163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Tips och idéer till andra lag</a:t>
            </a:r>
          </a:p>
          <a:p>
            <a:pPr marL="741363" lvl="1" indent="-284163">
              <a:lnSpc>
                <a:spcPct val="9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Lag som inte fullt ut hanterar gemensamt beslutade aktiviteter måste först kompensera det innan något annat blir aktuellt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ImageVaultHand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797050"/>
            <a:ext cx="80645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6408737" cy="720725"/>
          </a:xfrm>
        </p:spPr>
        <p:txBody>
          <a:bodyPr/>
          <a:lstStyle/>
          <a:p>
            <a:r>
              <a:rPr lang="sv-SE" sz="2800" smtClean="0"/>
              <a:t>Basnivå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 rot="-1524756">
            <a:off x="5508625" y="249237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Utbildning avspark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67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23 och 30 maj på Öppna förskolan mittemot Hagagården</a:t>
            </a:r>
            <a:br>
              <a:rPr lang="sv-SE" sz="2400">
                <a:solidFill>
                  <a:srgbClr val="000000"/>
                </a:solidFill>
              </a:rPr>
            </a:br>
            <a:r>
              <a:rPr lang="sv-SE" sz="2400">
                <a:solidFill>
                  <a:srgbClr val="000000"/>
                </a:solidFill>
              </a:rPr>
              <a:t>och D-planen</a:t>
            </a:r>
          </a:p>
          <a:p>
            <a:pPr marL="341313" indent="-341313">
              <a:lnSpc>
                <a:spcPct val="80000"/>
              </a:lnSpc>
              <a:spcBef>
                <a:spcPts val="2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Teori blandat med praktik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	- Leda små barn</a:t>
            </a:r>
            <a:br>
              <a:rPr lang="sv-SE" sz="2400">
                <a:solidFill>
                  <a:srgbClr val="000000"/>
                </a:solidFill>
              </a:rPr>
            </a:br>
            <a:r>
              <a:rPr lang="sv-SE" sz="2400">
                <a:solidFill>
                  <a:srgbClr val="000000"/>
                </a:solidFill>
              </a:rPr>
              <a:t>- Lekar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	- grunder i att spela fotboll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	- Får en utbildningspärm med material (del 1)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Instruktör Roald Carlstedt  Smålands</a:t>
            </a:r>
            <a:br>
              <a:rPr lang="sv-SE" sz="2400">
                <a:solidFill>
                  <a:srgbClr val="000000"/>
                </a:solidFill>
              </a:rPr>
            </a:br>
            <a:r>
              <a:rPr lang="sv-SE" sz="2400">
                <a:solidFill>
                  <a:srgbClr val="000000"/>
                </a:solidFill>
              </a:rPr>
              <a:t>Fotbollsförbund m.m.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Hagadagen 20 och 21  augusti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90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 b="1">
                <a:solidFill>
                  <a:srgbClr val="000000"/>
                </a:solidFill>
              </a:rPr>
              <a:t>Lördagen den 20 augusti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 b="1">
                <a:solidFill>
                  <a:srgbClr val="000000"/>
                </a:solidFill>
              </a:rPr>
              <a:t>Poolspel för pojkar och flickor födda 02 (sjumanna) 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 b="1">
                <a:solidFill>
                  <a:srgbClr val="000000"/>
                </a:solidFill>
              </a:rPr>
              <a:t>Kalas på kvällen</a:t>
            </a:r>
            <a:br>
              <a:rPr lang="sv-SE" sz="2400" b="1">
                <a:solidFill>
                  <a:srgbClr val="000000"/>
                </a:solidFill>
              </a:rPr>
            </a:br>
            <a:endParaRPr lang="sv-SE" sz="1200" b="1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 b="1">
                <a:solidFill>
                  <a:srgbClr val="000000"/>
                </a:solidFill>
              </a:rPr>
              <a:t>Söndagen den 21 augusti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 b="1">
                <a:solidFill>
                  <a:srgbClr val="000000"/>
                </a:solidFill>
              </a:rPr>
              <a:t>Poolspel för pojkar och flickor födda 03, 04 och 05 (femmanna) </a:t>
            </a:r>
            <a:br>
              <a:rPr lang="sv-SE" sz="2400" b="1">
                <a:solidFill>
                  <a:srgbClr val="000000"/>
                </a:solidFill>
              </a:rPr>
            </a:br>
            <a:endParaRPr lang="sv-SE" sz="1200" b="1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 b="1">
                <a:solidFill>
                  <a:srgbClr val="000000"/>
                </a:solidFill>
              </a:rPr>
              <a:t>Mål att visa upp Haga från sin bästa sida</a:t>
            </a:r>
            <a:br>
              <a:rPr lang="sv-SE" sz="2800" b="1">
                <a:solidFill>
                  <a:srgbClr val="000000"/>
                </a:solidFill>
              </a:rPr>
            </a:br>
            <a:r>
              <a:rPr lang="sv-SE" sz="2800" b="1">
                <a:solidFill>
                  <a:srgbClr val="000000"/>
                </a:solidFill>
              </a:rPr>
              <a:t>och tjäna en slant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Fotbollsskola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Vecka 25, 20 till 23 juni, kl. 9 – 12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Alla pojkar och flickor 6 till 13 år</a:t>
            </a:r>
          </a:p>
          <a:p>
            <a:pPr marL="341313" indent="-341313">
              <a:spcBef>
                <a:spcPts val="1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7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Pris 340 kronor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10 ledare behövs födda 95 eller tidigare</a:t>
            </a:r>
            <a:br>
              <a:rPr lang="sv-SE" sz="2800">
                <a:solidFill>
                  <a:srgbClr val="000000"/>
                </a:solidFill>
              </a:rPr>
            </a:br>
            <a:r>
              <a:rPr lang="sv-SE" sz="2800">
                <a:solidFill>
                  <a:srgbClr val="000000"/>
                </a:solidFill>
              </a:rPr>
              <a:t>(utbildas två dagar) – kontakta Kjell</a:t>
            </a:r>
          </a:p>
          <a:p>
            <a:pPr marL="341313" indent="-341313"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Ansvarig är Kjell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Hagas Lilla svarta</a:t>
            </a: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57885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Vår ledstjärna för hur träning ska ske i olika åldrar</a:t>
            </a:r>
            <a:br>
              <a:rPr lang="sv-SE" sz="2400">
                <a:solidFill>
                  <a:srgbClr val="000000"/>
                </a:solidFill>
              </a:rPr>
            </a:b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Bollibompa är </a:t>
            </a:r>
            <a:r>
              <a:rPr lang="sv-SE" sz="2400" b="1">
                <a:solidFill>
                  <a:srgbClr val="000000"/>
                </a:solidFill>
              </a:rPr>
              <a:t>lek med fotboll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Varje barn ska ha en boll vid varje träningstillfälle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Leka och smålagsspel ger många tillfällen att röra bollen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Lite smått och gott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57885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Kansliet är öppet varje dag – se Laget.se</a:t>
            </a:r>
            <a:br>
              <a:rPr lang="sv-SE" sz="2400">
                <a:solidFill>
                  <a:srgbClr val="000000"/>
                </a:solidFill>
              </a:rPr>
            </a:b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Låt barnen gärna spela i grusskor (bättre än fotbollsskor)</a:t>
            </a:r>
            <a:endParaRPr lang="sv-SE" sz="2400" b="1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Medlemsavgift 200 betalas per den 31 maj</a:t>
            </a:r>
            <a:br>
              <a:rPr lang="sv-SE" sz="2400">
                <a:solidFill>
                  <a:srgbClr val="000000"/>
                </a:solidFill>
              </a:rPr>
            </a:br>
            <a:r>
              <a:rPr lang="sv-SE" sz="2400">
                <a:solidFill>
                  <a:srgbClr val="000000"/>
                </a:solidFill>
              </a:rPr>
              <a:t>(fyra fria prova på gånger) </a:t>
            </a:r>
          </a:p>
          <a:p>
            <a:pPr marL="341313" indent="-341313"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Vision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IF Haga ska erbjuda och bedriva en kvalitativ och rolig</a:t>
            </a:r>
          </a:p>
          <a:p>
            <a:pPr marL="1588" indent="-1588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utbildning av alla flickor, pojkar och ledare i IF Hagas upptagningsområde baserat på en stark föreningskänsla.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32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3200">
                <a:solidFill>
                  <a:srgbClr val="000000"/>
                </a:solidFill>
              </a:rPr>
              <a:t>Information på Laget.se</a:t>
            </a:r>
            <a:endParaRPr lang="sv-SE" sz="140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1400">
                <a:solidFill>
                  <a:srgbClr val="000000"/>
                </a:solidFill>
              </a:rPr>
              <a:t/>
            </a:r>
            <a:br>
              <a:rPr lang="sv-SE" sz="14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- Föreningssida</a:t>
            </a:r>
          </a:p>
          <a:p>
            <a: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1400">
                <a:solidFill>
                  <a:srgbClr val="000000"/>
                </a:solidFill>
              </a:rPr>
              <a:t/>
            </a:r>
            <a:br>
              <a:rPr lang="sv-SE" sz="1400">
                <a:solidFill>
                  <a:srgbClr val="000000"/>
                </a:solidFill>
              </a:rPr>
            </a:br>
            <a:r>
              <a:rPr lang="sv-SE" sz="3200">
                <a:solidFill>
                  <a:srgbClr val="000000"/>
                </a:solidFill>
              </a:rPr>
              <a:t>- Lagsida för varje lag</a:t>
            </a:r>
            <a:br>
              <a:rPr lang="sv-SE" sz="3200">
                <a:solidFill>
                  <a:srgbClr val="000000"/>
                </a:solidFill>
              </a:rPr>
            </a:br>
            <a:endParaRPr lang="sv-SE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Långsiktiga mål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chemeClr val="tx1"/>
                </a:solidFill>
              </a:rPr>
              <a:t>Ge möjlighet för flickor och pojkar från fem år, att i föreningen få träna och spela fotboll under sakkunnig och utbildad ledning.</a:t>
            </a:r>
            <a:endParaRPr lang="sv-SE" sz="20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I varje årskull barn, ha ett lag för både pojkar och flickor.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chemeClr val="tx1"/>
                </a:solidFill>
              </a:rPr>
              <a:t>Alltid ha välutbildade och kunniga tränare och ledare.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Varje spelsäsong ha ett fulltaligt representationslag för herrar och damer av division 2 klass.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20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chemeClr val="tx1"/>
                </a:solidFill>
              </a:rPr>
              <a:t>A-lagstrupp på såväl dam- som herrsidan ska bestå av minst</a:t>
            </a:r>
            <a:br>
              <a:rPr lang="sv-SE" sz="2000">
                <a:solidFill>
                  <a:schemeClr val="tx1"/>
                </a:solidFill>
              </a:rPr>
            </a:br>
            <a:r>
              <a:rPr lang="sv-SE" sz="2000">
                <a:solidFill>
                  <a:schemeClr val="tx1"/>
                </a:solidFill>
              </a:rPr>
              <a:t>hälften egna spelare fostrade i föreningens ungdomsverksamhet. </a:t>
            </a:r>
            <a:endParaRPr lang="sv-SE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Långsiktiga mål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Aktivt medverka till ett samarbete med skolor och övrigt föreningsliv i närområdet.</a:t>
            </a:r>
            <a:endParaRPr lang="sv-SE" sz="2000">
              <a:solidFill>
                <a:schemeClr val="tx1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chemeClr val="tx1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chemeClr val="tx1"/>
                </a:solidFill>
              </a:rPr>
              <a:t>Aktivt utveckla Hagagården till en samlingsplats för alla Hagaiter och boende i upptagningsområdet</a:t>
            </a:r>
            <a:r>
              <a:rPr lang="sv-SE">
                <a:solidFill>
                  <a:schemeClr val="tx1"/>
                </a:solidFill>
              </a:rPr>
              <a:t>.</a:t>
            </a:r>
            <a:endParaRPr lang="sv-SE" sz="20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Aktivt arbeta med gräsplaner av god kvalitet.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En konstgräsplan ska finnas inom ramen för föreningen.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Vara ett föredöme inom flick-, pojk-, dam- och herrfotboll.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Laget.se är vår huvudkanal när det gäller information.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Värdegrund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Bedriver kvalitativ utbildning av spelare och ledare.</a:t>
            </a:r>
          </a:p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Flick- och pojksidan ska behandlas likvärdigt.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Alla ska ges möjlighet att vara med i klubben.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Uttalad spelidé – vi ska vara bollförande lag.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Ingen toppning är tillåten i ungdomslagen. Matchning sker främst baserat på träningsintensitet, samt vilja och engagemang. 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Hagagården ska vara en naturlig samlingsplats för alla Hagaiter.</a:t>
            </a: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Vi har en gedigen föreningskänsla (en för alla, alla för en)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Värdegrund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322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>
                <a:solidFill>
                  <a:schemeClr val="tx1"/>
                </a:solidFill>
              </a:rPr>
              <a:t>Bidra till att ungdomarna i en trygg gemenskap utvecklas som både fotbollsspelare och människor</a:t>
            </a:r>
          </a:p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1200">
              <a:solidFill>
                <a:schemeClr val="tx1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>
                <a:solidFill>
                  <a:schemeClr val="tx1"/>
                </a:solidFill>
              </a:rPr>
              <a:t>Ge ungdomar med talang och ambitioner möjlighet att utvecklas optimalt som fotbollsspelare</a:t>
            </a:r>
            <a:r>
              <a:rPr lang="sv-SE" sz="2000">
                <a:solidFill>
                  <a:schemeClr val="tx1"/>
                </a:solidFill>
              </a:rPr>
              <a:t>.</a:t>
            </a:r>
          </a:p>
          <a:p>
            <a:pPr marL="341313" indent="-341313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chemeClr val="tx1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1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600">
              <a:solidFill>
                <a:srgbClr val="000000"/>
              </a:solidFill>
            </a:endParaRPr>
          </a:p>
          <a:p>
            <a:pPr marL="341313" indent="-341313" eaLnBrk="0" hangingPunc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95288" y="17002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sz="4400">
                <a:solidFill>
                  <a:srgbClr val="000000"/>
                </a:solidFill>
              </a:rPr>
              <a:t>IF Haga 2011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3068638"/>
            <a:ext cx="8229600" cy="400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800">
                <a:solidFill>
                  <a:srgbClr val="000000"/>
                </a:solidFill>
              </a:rPr>
              <a:t>Vi är en förening som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400">
                <a:solidFill>
                  <a:srgbClr val="000000"/>
                </a:solidFill>
              </a:rPr>
              <a:t> </a:t>
            </a:r>
            <a:r>
              <a:rPr lang="sv-SE" sz="2000">
                <a:solidFill>
                  <a:srgbClr val="000000"/>
                </a:solidFill>
              </a:rPr>
              <a:t>Utvecklas tillsammans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 Arbetar tillsammans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 Har gemensamma regler för alla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 Ger tydlighet vad som gäller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 Fortsatt renovering av Hagagården</a:t>
            </a:r>
            <a:br>
              <a:rPr lang="sv-SE" sz="2000">
                <a:solidFill>
                  <a:srgbClr val="000000"/>
                </a:solidFill>
              </a:rPr>
            </a:br>
            <a:endParaRPr lang="sv-SE" sz="1200">
              <a:solidFill>
                <a:srgbClr val="000000"/>
              </a:solidFill>
            </a:endParaRP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sz="2000">
                <a:solidFill>
                  <a:srgbClr val="000000"/>
                </a:solidFill>
              </a:rPr>
              <a:t> Tydlig information via Laget.se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943</Words>
  <Application>Microsoft Office PowerPoint</Application>
  <PresentationFormat>On-screen Show (4:3)</PresentationFormat>
  <Paragraphs>238</Paragraphs>
  <Slides>26</Slides>
  <Notes>25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Formgivningsmall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1" baseType="lpstr">
      <vt:lpstr>Arial</vt:lpstr>
      <vt:lpstr>Lucida Sans Unicode</vt:lpstr>
      <vt:lpstr>Times New Roman</vt:lpstr>
      <vt:lpstr>Calibri</vt:lpstr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  <vt:lpstr>Bild 17</vt:lpstr>
      <vt:lpstr>Bild 18</vt:lpstr>
      <vt:lpstr>Bild 19</vt:lpstr>
      <vt:lpstr>Bild 20</vt:lpstr>
      <vt:lpstr>Basnivå</vt:lpstr>
      <vt:lpstr>Bild 22</vt:lpstr>
      <vt:lpstr>Bild 23</vt:lpstr>
      <vt:lpstr>Bild 24</vt:lpstr>
      <vt:lpstr>Bild 25</vt:lpstr>
      <vt:lpstr>Bild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</dc:title>
  <dc:creator>Åke Svensson</dc:creator>
  <cp:lastModifiedBy>Åke Svensson</cp:lastModifiedBy>
  <cp:revision>170</cp:revision>
  <cp:lastPrinted>1601-01-01T00:00:00Z</cp:lastPrinted>
  <dcterms:created xsi:type="dcterms:W3CDTF">2011-01-07T20:27:14Z</dcterms:created>
  <dcterms:modified xsi:type="dcterms:W3CDTF">2011-05-18T05:05:29Z</dcterms:modified>
</cp:coreProperties>
</file>