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Lst>
  <p:notesMasterIdLst>
    <p:notesMasterId r:id="rId23"/>
  </p:notesMasterIdLst>
  <p:sldIdLst>
    <p:sldId id="256" r:id="rId5"/>
    <p:sldId id="257" r:id="rId6"/>
    <p:sldId id="258" r:id="rId7"/>
    <p:sldId id="259" r:id="rId8"/>
    <p:sldId id="262" r:id="rId9"/>
    <p:sldId id="264" r:id="rId10"/>
    <p:sldId id="301" r:id="rId11"/>
    <p:sldId id="294" r:id="rId12"/>
    <p:sldId id="295" r:id="rId13"/>
    <p:sldId id="292" r:id="rId14"/>
    <p:sldId id="302" r:id="rId15"/>
    <p:sldId id="263" r:id="rId16"/>
    <p:sldId id="293" r:id="rId17"/>
    <p:sldId id="303" r:id="rId18"/>
    <p:sldId id="299" r:id="rId19"/>
    <p:sldId id="296" r:id="rId20"/>
    <p:sldId id="265" r:id="rId21"/>
    <p:sldId id="291"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DB6A1-1E6A-4558-7C2B-196CCACB106D}" v="86" dt="2026-03-16T19:22:27.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5714"/>
  </p:normalViewPr>
  <p:slideViewPr>
    <p:cSldViewPr snapToGrid="0">
      <p:cViewPr varScale="1">
        <p:scale>
          <a:sx n="113" d="100"/>
          <a:sy n="113" d="100"/>
        </p:scale>
        <p:origin x="26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Lonér" userId="cdac25aa-0d3c-418f-b774-382003646731" providerId="ADAL" clId="{21435153-DA3F-4E25-A12E-8CF41E75BE46}"/>
    <pc:docChg chg="modSld">
      <pc:chgData name="Alexander Lonér" userId="cdac25aa-0d3c-418f-b774-382003646731" providerId="ADAL" clId="{21435153-DA3F-4E25-A12E-8CF41E75BE46}" dt="2026-03-17T14:04:36.425" v="1" actId="1076"/>
      <pc:docMkLst>
        <pc:docMk/>
      </pc:docMkLst>
      <pc:sldChg chg="modSp mod">
        <pc:chgData name="Alexander Lonér" userId="cdac25aa-0d3c-418f-b774-382003646731" providerId="ADAL" clId="{21435153-DA3F-4E25-A12E-8CF41E75BE46}" dt="2026-03-17T14:04:36.425" v="1" actId="1076"/>
        <pc:sldMkLst>
          <pc:docMk/>
          <pc:sldMk cId="3786681710" sldId="301"/>
        </pc:sldMkLst>
        <pc:spChg chg="mod">
          <ac:chgData name="Alexander Lonér" userId="cdac25aa-0d3c-418f-b774-382003646731" providerId="ADAL" clId="{21435153-DA3F-4E25-A12E-8CF41E75BE46}" dt="2026-03-17T14:04:33.164" v="0" actId="1076"/>
          <ac:spMkLst>
            <pc:docMk/>
            <pc:sldMk cId="3786681710" sldId="301"/>
            <ac:spMk id="3" creationId="{64A7B604-5877-DD89-F1BD-8E6B9BE7570E}"/>
          </ac:spMkLst>
        </pc:spChg>
        <pc:spChg chg="mod">
          <ac:chgData name="Alexander Lonér" userId="cdac25aa-0d3c-418f-b774-382003646731" providerId="ADAL" clId="{21435153-DA3F-4E25-A12E-8CF41E75BE46}" dt="2026-03-17T14:04:36.425" v="1" actId="1076"/>
          <ac:spMkLst>
            <pc:docMk/>
            <pc:sldMk cId="3786681710" sldId="301"/>
            <ac:spMk id="6" creationId="{FBDE9528-33C6-5061-A514-129715BA7E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71728-C474-AE4C-BF7B-DE79D4FFB52E}" type="datetimeFigureOut">
              <a:rPr lang="sv-SE" smtClean="0"/>
              <a:t>2026-03-17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22600-8C23-B243-A18B-D3F4F78F8382}" type="slidenum">
              <a:rPr lang="sv-SE" smtClean="0"/>
              <a:t>‹#›</a:t>
            </a:fld>
            <a:endParaRPr lang="sv-SE"/>
          </a:p>
        </p:txBody>
      </p:sp>
    </p:spTree>
    <p:extLst>
      <p:ext uri="{BB962C8B-B14F-4D97-AF65-F5344CB8AC3E}">
        <p14:creationId xmlns:p14="http://schemas.microsoft.com/office/powerpoint/2010/main" val="85847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222600-8C23-B243-A18B-D3F4F78F8382}" type="slidenum">
              <a:rPr lang="sv-SE" smtClean="0"/>
              <a:t>1</a:t>
            </a:fld>
            <a:endParaRPr lang="sv-SE"/>
          </a:p>
        </p:txBody>
      </p:sp>
    </p:spTree>
    <p:extLst>
      <p:ext uri="{BB962C8B-B14F-4D97-AF65-F5344CB8AC3E}">
        <p14:creationId xmlns:p14="http://schemas.microsoft.com/office/powerpoint/2010/main" val="231237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36A0-129B-5039-FC92-0496E14263A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A22041-90E6-E6E1-2789-8818D73BEEA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1442B49-9277-6108-1D53-6756EE6B990E}"/>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1E15498-6D83-0EF1-D083-A9933C09BFF8}"/>
              </a:ext>
            </a:extLst>
          </p:cNvPr>
          <p:cNvSpPr>
            <a:spLocks noGrp="1"/>
          </p:cNvSpPr>
          <p:nvPr>
            <p:ph type="sldNum" sz="quarter" idx="5"/>
          </p:nvPr>
        </p:nvSpPr>
        <p:spPr/>
        <p:txBody>
          <a:bodyPr/>
          <a:lstStyle/>
          <a:p>
            <a:fld id="{CE222600-8C23-B243-A18B-D3F4F78F8382}" type="slidenum">
              <a:rPr lang="sv-SE" smtClean="0"/>
              <a:t>10</a:t>
            </a:fld>
            <a:endParaRPr lang="sv-SE"/>
          </a:p>
        </p:txBody>
      </p:sp>
    </p:spTree>
    <p:extLst>
      <p:ext uri="{BB962C8B-B14F-4D97-AF65-F5344CB8AC3E}">
        <p14:creationId xmlns:p14="http://schemas.microsoft.com/office/powerpoint/2010/main" val="84767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E136-C6C8-57E3-4B34-7895D56EFCB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7FDA9F6-0373-15D9-F397-6E79656AE04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119D8BF-A74D-F0F6-EAEE-95B3C40416E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690CF93-F937-51B7-14DF-DECC357D09C8}"/>
              </a:ext>
            </a:extLst>
          </p:cNvPr>
          <p:cNvSpPr>
            <a:spLocks noGrp="1"/>
          </p:cNvSpPr>
          <p:nvPr>
            <p:ph type="sldNum" sz="quarter" idx="5"/>
          </p:nvPr>
        </p:nvSpPr>
        <p:spPr/>
        <p:txBody>
          <a:bodyPr/>
          <a:lstStyle/>
          <a:p>
            <a:fld id="{CE222600-8C23-B243-A18B-D3F4F78F8382}" type="slidenum">
              <a:rPr lang="sv-SE" smtClean="0"/>
              <a:t>11</a:t>
            </a:fld>
            <a:endParaRPr lang="sv-SE"/>
          </a:p>
        </p:txBody>
      </p:sp>
    </p:spTree>
    <p:extLst>
      <p:ext uri="{BB962C8B-B14F-4D97-AF65-F5344CB8AC3E}">
        <p14:creationId xmlns:p14="http://schemas.microsoft.com/office/powerpoint/2010/main" val="395808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53D46-1D1A-1A67-F5CC-9DDD044E62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06DD4F8-D477-48DB-A939-D285766F6F5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AD24F7D-83DF-7025-D552-53C4C745788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E18DA08-6622-3947-28D6-6668682B489F}"/>
              </a:ext>
            </a:extLst>
          </p:cNvPr>
          <p:cNvSpPr>
            <a:spLocks noGrp="1"/>
          </p:cNvSpPr>
          <p:nvPr>
            <p:ph type="sldNum" sz="quarter" idx="5"/>
          </p:nvPr>
        </p:nvSpPr>
        <p:spPr/>
        <p:txBody>
          <a:bodyPr/>
          <a:lstStyle/>
          <a:p>
            <a:fld id="{CE222600-8C23-B243-A18B-D3F4F78F8382}" type="slidenum">
              <a:rPr lang="sv-SE" smtClean="0"/>
              <a:t>12</a:t>
            </a:fld>
            <a:endParaRPr lang="sv-SE"/>
          </a:p>
        </p:txBody>
      </p:sp>
    </p:spTree>
    <p:extLst>
      <p:ext uri="{BB962C8B-B14F-4D97-AF65-F5344CB8AC3E}">
        <p14:creationId xmlns:p14="http://schemas.microsoft.com/office/powerpoint/2010/main" val="3964554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03A9B-532C-7ADD-890A-3838781928A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7A0E14-16B5-27A6-D977-7B3CF481BE8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78DC5E2-33BF-A914-AE34-9DAB751B4FA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6948753-193A-9D04-819F-47B35FEBBA45}"/>
              </a:ext>
            </a:extLst>
          </p:cNvPr>
          <p:cNvSpPr>
            <a:spLocks noGrp="1"/>
          </p:cNvSpPr>
          <p:nvPr>
            <p:ph type="sldNum" sz="quarter" idx="5"/>
          </p:nvPr>
        </p:nvSpPr>
        <p:spPr/>
        <p:txBody>
          <a:bodyPr/>
          <a:lstStyle/>
          <a:p>
            <a:fld id="{CE222600-8C23-B243-A18B-D3F4F78F8382}" type="slidenum">
              <a:rPr lang="sv-SE" smtClean="0"/>
              <a:t>13</a:t>
            </a:fld>
            <a:endParaRPr lang="sv-SE"/>
          </a:p>
        </p:txBody>
      </p:sp>
    </p:spTree>
    <p:extLst>
      <p:ext uri="{BB962C8B-B14F-4D97-AF65-F5344CB8AC3E}">
        <p14:creationId xmlns:p14="http://schemas.microsoft.com/office/powerpoint/2010/main" val="76944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5794F-0FDD-A410-D8A1-F810250AE0D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5A662AD-99E3-E20A-E4D7-8ABAD7CDD74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1FBDADA-1238-57ED-F416-0174D3D891C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7BF0D85-4A1B-6FD3-4C1D-E4E753BA62F8}"/>
              </a:ext>
            </a:extLst>
          </p:cNvPr>
          <p:cNvSpPr>
            <a:spLocks noGrp="1"/>
          </p:cNvSpPr>
          <p:nvPr>
            <p:ph type="sldNum" sz="quarter" idx="5"/>
          </p:nvPr>
        </p:nvSpPr>
        <p:spPr/>
        <p:txBody>
          <a:bodyPr/>
          <a:lstStyle/>
          <a:p>
            <a:fld id="{CE222600-8C23-B243-A18B-D3F4F78F8382}" type="slidenum">
              <a:rPr lang="sv-SE" smtClean="0"/>
              <a:t>14</a:t>
            </a:fld>
            <a:endParaRPr lang="sv-SE"/>
          </a:p>
        </p:txBody>
      </p:sp>
    </p:spTree>
    <p:extLst>
      <p:ext uri="{BB962C8B-B14F-4D97-AF65-F5344CB8AC3E}">
        <p14:creationId xmlns:p14="http://schemas.microsoft.com/office/powerpoint/2010/main" val="1027399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B24F2-1F50-4CBD-21B6-4C180713893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A1C09B1-F15E-1C6F-F6E1-DF4AFC51D2D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71B002D-5D6F-E2BB-99D2-5E8D2EAD46E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DD18F9B-1BB6-80B8-7CD9-7FC838BC5625}"/>
              </a:ext>
            </a:extLst>
          </p:cNvPr>
          <p:cNvSpPr>
            <a:spLocks noGrp="1"/>
          </p:cNvSpPr>
          <p:nvPr>
            <p:ph type="sldNum" sz="quarter" idx="5"/>
          </p:nvPr>
        </p:nvSpPr>
        <p:spPr/>
        <p:txBody>
          <a:bodyPr/>
          <a:lstStyle/>
          <a:p>
            <a:fld id="{CE222600-8C23-B243-A18B-D3F4F78F8382}" type="slidenum">
              <a:rPr lang="sv-SE" smtClean="0"/>
              <a:t>15</a:t>
            </a:fld>
            <a:endParaRPr lang="sv-SE"/>
          </a:p>
        </p:txBody>
      </p:sp>
    </p:spTree>
    <p:extLst>
      <p:ext uri="{BB962C8B-B14F-4D97-AF65-F5344CB8AC3E}">
        <p14:creationId xmlns:p14="http://schemas.microsoft.com/office/powerpoint/2010/main" val="97340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C3EF1-33C8-1EA1-B864-D26E1231E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D5EDE20-4F74-5AC6-7D63-0A9D4171429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3C657E7-E2FE-87DD-06A8-6A1414DE03FE}"/>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C84F85E-8BB0-2458-7CD7-A7912F95EC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22600-8C23-B243-A18B-D3F4F78F8382}"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300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C3EF1-33C8-1EA1-B864-D26E1231E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D5EDE20-4F74-5AC6-7D63-0A9D4171429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3C657E7-E2FE-87DD-06A8-6A1414DE03FE}"/>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C84F85E-8BB0-2458-7CD7-A7912F95EC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22600-8C23-B243-A18B-D3F4F78F8382}"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650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AF6C0-11A2-5BD8-F485-5A9B52A5D63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DE83592-ACC8-862B-187D-2E91478635B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A0525FB-837C-35D1-387E-E1AAD5B4101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C95FE74-17D5-2D08-B93E-580EE3585B23}"/>
              </a:ext>
            </a:extLst>
          </p:cNvPr>
          <p:cNvSpPr>
            <a:spLocks noGrp="1"/>
          </p:cNvSpPr>
          <p:nvPr>
            <p:ph type="sldNum" sz="quarter" idx="5"/>
          </p:nvPr>
        </p:nvSpPr>
        <p:spPr/>
        <p:txBody>
          <a:bodyPr/>
          <a:lstStyle/>
          <a:p>
            <a:fld id="{CE222600-8C23-B243-A18B-D3F4F78F8382}" type="slidenum">
              <a:rPr lang="sv-SE" smtClean="0"/>
              <a:t>2</a:t>
            </a:fld>
            <a:endParaRPr lang="sv-SE"/>
          </a:p>
        </p:txBody>
      </p:sp>
    </p:spTree>
    <p:extLst>
      <p:ext uri="{BB962C8B-B14F-4D97-AF65-F5344CB8AC3E}">
        <p14:creationId xmlns:p14="http://schemas.microsoft.com/office/powerpoint/2010/main" val="117326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2494-471A-A012-BEC6-B14BCF4FC09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35C3A81-D6D8-DF9D-79F5-8DDCB9664EA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AFDFFED-48D1-417F-3724-4AD89465D53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0756E84-F635-9E7F-9FF2-B95C61569BF1}"/>
              </a:ext>
            </a:extLst>
          </p:cNvPr>
          <p:cNvSpPr>
            <a:spLocks noGrp="1"/>
          </p:cNvSpPr>
          <p:nvPr>
            <p:ph type="sldNum" sz="quarter" idx="5"/>
          </p:nvPr>
        </p:nvSpPr>
        <p:spPr/>
        <p:txBody>
          <a:bodyPr/>
          <a:lstStyle/>
          <a:p>
            <a:fld id="{CE222600-8C23-B243-A18B-D3F4F78F8382}" type="slidenum">
              <a:rPr lang="sv-SE" smtClean="0"/>
              <a:t>3</a:t>
            </a:fld>
            <a:endParaRPr lang="sv-SE"/>
          </a:p>
        </p:txBody>
      </p:sp>
    </p:spTree>
    <p:extLst>
      <p:ext uri="{BB962C8B-B14F-4D97-AF65-F5344CB8AC3E}">
        <p14:creationId xmlns:p14="http://schemas.microsoft.com/office/powerpoint/2010/main" val="254764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BAB62-0B94-F443-9195-384444E885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87510D5-E036-B138-D609-97704BB6775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5E6BCC1-F428-4B18-83B4-628A3E6A996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F1E357D-3C26-F7CA-EC48-04A6D8270B95}"/>
              </a:ext>
            </a:extLst>
          </p:cNvPr>
          <p:cNvSpPr>
            <a:spLocks noGrp="1"/>
          </p:cNvSpPr>
          <p:nvPr>
            <p:ph type="sldNum" sz="quarter" idx="5"/>
          </p:nvPr>
        </p:nvSpPr>
        <p:spPr/>
        <p:txBody>
          <a:bodyPr/>
          <a:lstStyle/>
          <a:p>
            <a:fld id="{CE222600-8C23-B243-A18B-D3F4F78F8382}" type="slidenum">
              <a:rPr lang="sv-SE" smtClean="0"/>
              <a:t>4</a:t>
            </a:fld>
            <a:endParaRPr lang="sv-SE"/>
          </a:p>
        </p:txBody>
      </p:sp>
    </p:spTree>
    <p:extLst>
      <p:ext uri="{BB962C8B-B14F-4D97-AF65-F5344CB8AC3E}">
        <p14:creationId xmlns:p14="http://schemas.microsoft.com/office/powerpoint/2010/main" val="382760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F874-13DA-286D-7C20-EA0F2049A31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333D5BA-1896-941B-C5E4-7C177B72FEA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3035F8C-F002-B61B-8CCE-1DDB1523B4C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B364D87-B5DC-CBBA-FB17-D05963A5314A}"/>
              </a:ext>
            </a:extLst>
          </p:cNvPr>
          <p:cNvSpPr>
            <a:spLocks noGrp="1"/>
          </p:cNvSpPr>
          <p:nvPr>
            <p:ph type="sldNum" sz="quarter" idx="5"/>
          </p:nvPr>
        </p:nvSpPr>
        <p:spPr/>
        <p:txBody>
          <a:bodyPr/>
          <a:lstStyle/>
          <a:p>
            <a:fld id="{CE222600-8C23-B243-A18B-D3F4F78F8382}" type="slidenum">
              <a:rPr lang="sv-SE" smtClean="0"/>
              <a:t>5</a:t>
            </a:fld>
            <a:endParaRPr lang="sv-SE"/>
          </a:p>
        </p:txBody>
      </p:sp>
    </p:spTree>
    <p:extLst>
      <p:ext uri="{BB962C8B-B14F-4D97-AF65-F5344CB8AC3E}">
        <p14:creationId xmlns:p14="http://schemas.microsoft.com/office/powerpoint/2010/main" val="40770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E01E9-4F2B-463A-D202-CAAE95EC856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80A270-EA5E-E367-62CA-C15EC21CF74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E2A986D-30CF-24F1-94E3-127D51DD6F0E}"/>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0354A3C-DE4F-5D03-678A-8D793791D544}"/>
              </a:ext>
            </a:extLst>
          </p:cNvPr>
          <p:cNvSpPr>
            <a:spLocks noGrp="1"/>
          </p:cNvSpPr>
          <p:nvPr>
            <p:ph type="sldNum" sz="quarter" idx="5"/>
          </p:nvPr>
        </p:nvSpPr>
        <p:spPr/>
        <p:txBody>
          <a:bodyPr/>
          <a:lstStyle/>
          <a:p>
            <a:fld id="{CE222600-8C23-B243-A18B-D3F4F78F8382}" type="slidenum">
              <a:rPr lang="sv-SE" smtClean="0"/>
              <a:t>6</a:t>
            </a:fld>
            <a:endParaRPr lang="sv-SE"/>
          </a:p>
        </p:txBody>
      </p:sp>
    </p:spTree>
    <p:extLst>
      <p:ext uri="{BB962C8B-B14F-4D97-AF65-F5344CB8AC3E}">
        <p14:creationId xmlns:p14="http://schemas.microsoft.com/office/powerpoint/2010/main" val="130887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9EDB1-D201-1FB3-3D02-3A16B7CD0EE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3B24931-DC49-4A38-F179-A6A4FEF182C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C3A080B-5034-E175-5DF9-4A1CA91AB9D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F6810FC-055E-CF7E-3FBC-61818AFAB184}"/>
              </a:ext>
            </a:extLst>
          </p:cNvPr>
          <p:cNvSpPr>
            <a:spLocks noGrp="1"/>
          </p:cNvSpPr>
          <p:nvPr>
            <p:ph type="sldNum" sz="quarter" idx="5"/>
          </p:nvPr>
        </p:nvSpPr>
        <p:spPr/>
        <p:txBody>
          <a:bodyPr/>
          <a:lstStyle/>
          <a:p>
            <a:fld id="{CE222600-8C23-B243-A18B-D3F4F78F8382}" type="slidenum">
              <a:rPr lang="sv-SE" smtClean="0"/>
              <a:t>7</a:t>
            </a:fld>
            <a:endParaRPr lang="sv-SE"/>
          </a:p>
        </p:txBody>
      </p:sp>
    </p:spTree>
    <p:extLst>
      <p:ext uri="{BB962C8B-B14F-4D97-AF65-F5344CB8AC3E}">
        <p14:creationId xmlns:p14="http://schemas.microsoft.com/office/powerpoint/2010/main" val="95790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82DD6-0501-6514-66C0-A21D645D30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59E840-BD76-B784-6E15-3A15CDE77C7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3AFF20-0876-C7B4-A5D2-91887A2844A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73A652B-A831-73B6-9EBB-49DC3590B807}"/>
              </a:ext>
            </a:extLst>
          </p:cNvPr>
          <p:cNvSpPr>
            <a:spLocks noGrp="1"/>
          </p:cNvSpPr>
          <p:nvPr>
            <p:ph type="sldNum" sz="quarter" idx="5"/>
          </p:nvPr>
        </p:nvSpPr>
        <p:spPr/>
        <p:txBody>
          <a:bodyPr/>
          <a:lstStyle/>
          <a:p>
            <a:fld id="{CE222600-8C23-B243-A18B-D3F4F78F8382}" type="slidenum">
              <a:rPr lang="sv-SE" smtClean="0"/>
              <a:t>8</a:t>
            </a:fld>
            <a:endParaRPr lang="sv-SE"/>
          </a:p>
        </p:txBody>
      </p:sp>
    </p:spTree>
    <p:extLst>
      <p:ext uri="{BB962C8B-B14F-4D97-AF65-F5344CB8AC3E}">
        <p14:creationId xmlns:p14="http://schemas.microsoft.com/office/powerpoint/2010/main" val="53239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8EDBE-207E-9509-6585-20AAE723EBD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DB79323-2657-4F37-6CDB-EE4DF1A4A5B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A909218-27AB-FADD-6A19-D428E85E989E}"/>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2E35EF0-E752-069E-ACB2-3B33383222A9}"/>
              </a:ext>
            </a:extLst>
          </p:cNvPr>
          <p:cNvSpPr>
            <a:spLocks noGrp="1"/>
          </p:cNvSpPr>
          <p:nvPr>
            <p:ph type="sldNum" sz="quarter" idx="5"/>
          </p:nvPr>
        </p:nvSpPr>
        <p:spPr/>
        <p:txBody>
          <a:bodyPr/>
          <a:lstStyle/>
          <a:p>
            <a:fld id="{CE222600-8C23-B243-A18B-D3F4F78F8382}" type="slidenum">
              <a:rPr lang="sv-SE" smtClean="0"/>
              <a:t>9</a:t>
            </a:fld>
            <a:endParaRPr lang="sv-SE"/>
          </a:p>
        </p:txBody>
      </p:sp>
    </p:spTree>
    <p:extLst>
      <p:ext uri="{BB962C8B-B14F-4D97-AF65-F5344CB8AC3E}">
        <p14:creationId xmlns:p14="http://schemas.microsoft.com/office/powerpoint/2010/main" val="150724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3/17/2026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3621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3/17/2026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2002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3/17/2026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256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3/17/2026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5633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3/17/2026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5039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3/17/2026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7750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3/17/2026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9779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3/17/2026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821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3/17/2026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2483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3/17/2026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5822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3/17/2026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0728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3/17/2026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65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8" r:id="rId6"/>
    <p:sldLayoutId id="2147483703" r:id="rId7"/>
    <p:sldLayoutId id="2147483704" r:id="rId8"/>
    <p:sldLayoutId id="2147483705" r:id="rId9"/>
    <p:sldLayoutId id="2147483707" r:id="rId10"/>
    <p:sldLayoutId id="2147483706"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302BA8D-63C0-1252-FF12-72E00FF5D562}"/>
              </a:ext>
            </a:extLst>
          </p:cNvPr>
          <p:cNvSpPr>
            <a:spLocks noGrp="1"/>
          </p:cNvSpPr>
          <p:nvPr>
            <p:ph type="ctrTitle"/>
          </p:nvPr>
        </p:nvSpPr>
        <p:spPr>
          <a:xfrm>
            <a:off x="7444058" y="1277177"/>
            <a:ext cx="3711971" cy="3435791"/>
          </a:xfrm>
        </p:spPr>
        <p:txBody>
          <a:bodyPr>
            <a:normAutofit/>
          </a:bodyPr>
          <a:lstStyle/>
          <a:p>
            <a:r>
              <a:rPr lang="sv-SE" sz="2400" dirty="0">
                <a:latin typeface="+mn-lt"/>
              </a:rPr>
              <a:t>Föräldramöte 2026</a:t>
            </a:r>
          </a:p>
        </p:txBody>
      </p:sp>
      <p:sp>
        <p:nvSpPr>
          <p:cNvPr id="3" name="Underrubrik 2">
            <a:extLst>
              <a:ext uri="{FF2B5EF4-FFF2-40B4-BE49-F238E27FC236}">
                <a16:creationId xmlns:a16="http://schemas.microsoft.com/office/drawing/2014/main" id="{F3EC6D1C-5BE1-9B54-A1EB-6F3E85F2CF39}"/>
              </a:ext>
            </a:extLst>
          </p:cNvPr>
          <p:cNvSpPr>
            <a:spLocks noGrp="1"/>
          </p:cNvSpPr>
          <p:nvPr>
            <p:ph type="subTitle" idx="1"/>
          </p:nvPr>
        </p:nvSpPr>
        <p:spPr>
          <a:xfrm>
            <a:off x="7444058" y="2340717"/>
            <a:ext cx="3711971" cy="4512751"/>
          </a:xfrm>
        </p:spPr>
        <p:txBody>
          <a:bodyPr>
            <a:normAutofit fontScale="55000" lnSpcReduction="20000"/>
          </a:bodyPr>
          <a:lstStyle/>
          <a:p>
            <a:pPr marL="342900" indent="-342900">
              <a:buFont typeface="Arial" panose="020B0604020202020204" pitchFamily="34" charset="0"/>
              <a:buChar char="•"/>
            </a:pPr>
            <a:r>
              <a:rPr lang="sv-SE" sz="3500" dirty="0"/>
              <a:t>Medlemsavgifter</a:t>
            </a:r>
          </a:p>
          <a:p>
            <a:pPr marL="342900" indent="-342900">
              <a:buFont typeface="Arial" panose="020B0604020202020204" pitchFamily="34" charset="0"/>
              <a:buChar char="•"/>
            </a:pPr>
            <a:r>
              <a:rPr lang="sv-SE" sz="3500" dirty="0"/>
              <a:t>Fritidskortet</a:t>
            </a:r>
          </a:p>
          <a:p>
            <a:pPr marL="342900" indent="-342900">
              <a:buFont typeface="Arial" panose="020B0604020202020204" pitchFamily="34" charset="0"/>
              <a:buChar char="•"/>
            </a:pPr>
            <a:r>
              <a:rPr lang="sv-SE" sz="3500" dirty="0"/>
              <a:t>Extraträning &amp; Guldbollskväll</a:t>
            </a:r>
          </a:p>
          <a:p>
            <a:pPr marL="342900" indent="-342900">
              <a:buFont typeface="Arial" panose="020B0604020202020204" pitchFamily="34" charset="0"/>
              <a:buChar char="•"/>
            </a:pPr>
            <a:r>
              <a:rPr lang="sv-SE" sz="3500" dirty="0"/>
              <a:t>Guldklubben</a:t>
            </a:r>
          </a:p>
          <a:p>
            <a:pPr marL="342900" indent="-342900">
              <a:buFont typeface="Arial" panose="020B0604020202020204" pitchFamily="34" charset="0"/>
              <a:buChar char="•"/>
            </a:pPr>
            <a:r>
              <a:rPr lang="sv-SE" sz="3500" dirty="0"/>
              <a:t>Habocupen</a:t>
            </a:r>
          </a:p>
          <a:p>
            <a:pPr marL="342900" indent="-342900">
              <a:buFont typeface="Arial" panose="020B0604020202020204" pitchFamily="34" charset="0"/>
              <a:buChar char="•"/>
            </a:pPr>
            <a:r>
              <a:rPr lang="sv-SE" sz="3500" dirty="0"/>
              <a:t>Habo IF Fotbollsskola</a:t>
            </a:r>
          </a:p>
          <a:p>
            <a:pPr marL="342900" indent="-342900">
              <a:buFont typeface="Arial" panose="020B0604020202020204" pitchFamily="34" charset="0"/>
              <a:buChar char="•"/>
            </a:pPr>
            <a:r>
              <a:rPr lang="sv-SE" sz="3500"/>
              <a:t>Ledarstaben 2026</a:t>
            </a:r>
            <a:endParaRPr lang="sv-SE" sz="3500" dirty="0"/>
          </a:p>
          <a:p>
            <a:pPr marL="342900" indent="-342900">
              <a:buFont typeface="Arial" panose="020B0604020202020204" pitchFamily="34" charset="0"/>
              <a:buChar char="•"/>
            </a:pPr>
            <a:r>
              <a:rPr lang="sv-SE" sz="3500"/>
              <a:t>Träningsmatcher</a:t>
            </a:r>
          </a:p>
          <a:p>
            <a:pPr marL="342900" indent="-342900">
              <a:buFont typeface="Arial" panose="020B0604020202020204" pitchFamily="34" charset="0"/>
              <a:buChar char="•"/>
            </a:pPr>
            <a:r>
              <a:rPr lang="sv-SE" sz="3500"/>
              <a:t>Cuper &amp; seriespel</a:t>
            </a:r>
            <a:endParaRPr lang="sv-SE" sz="3500" dirty="0"/>
          </a:p>
          <a:p>
            <a:pPr marL="342900" indent="-342900">
              <a:buFont typeface="Arial" panose="020B0604020202020204" pitchFamily="34" charset="0"/>
              <a:buChar char="•"/>
            </a:pPr>
            <a:r>
              <a:rPr lang="sv-SE" sz="3500"/>
              <a:t>Träningsupplägg</a:t>
            </a:r>
            <a:endParaRPr lang="sv-SE" sz="3500" dirty="0"/>
          </a:p>
          <a:p>
            <a:pPr marL="342900" indent="-342900">
              <a:buFont typeface="Arial" panose="020B0604020202020204" pitchFamily="34" charset="0"/>
              <a:buChar char="•"/>
            </a:pPr>
            <a:r>
              <a:rPr lang="sv-SE" sz="3500"/>
              <a:t>Lagföräldrarna har ordet</a:t>
            </a:r>
            <a:endParaRPr lang="sv-SE" sz="3500" dirty="0"/>
          </a:p>
          <a:p>
            <a:pPr marL="342900" indent="-342900">
              <a:buFont typeface="Arial" panose="020B0604020202020204" pitchFamily="34" charset="0"/>
              <a:buChar char="•"/>
            </a:pPr>
            <a:endParaRPr lang="sv-SE" sz="2900" dirty="0"/>
          </a:p>
          <a:p>
            <a:pPr marL="457200" indent="-457200">
              <a:buChar char="•"/>
            </a:pPr>
            <a:endParaRPr lang="sv-SE" dirty="0"/>
          </a:p>
          <a:p>
            <a:endParaRPr lang="sv-SE" dirty="0"/>
          </a:p>
        </p:txBody>
      </p:sp>
      <p:cxnSp>
        <p:nvCxnSpPr>
          <p:cNvPr id="56" name="Straight Connector 1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FF22435F-E370-31AD-C211-64DDB4603B80}"/>
              </a:ext>
            </a:extLst>
          </p:cNvPr>
          <p:cNvPicPr>
            <a:picLocks noChangeAspect="1"/>
          </p:cNvPicPr>
          <p:nvPr/>
        </p:nvPicPr>
        <p:blipFill>
          <a:blip r:embed="rId3"/>
          <a:stretch>
            <a:fillRect/>
          </a:stretch>
        </p:blipFill>
        <p:spPr>
          <a:xfrm>
            <a:off x="1426986" y="1080468"/>
            <a:ext cx="5362698" cy="4770750"/>
          </a:xfrm>
          <a:prstGeom prst="rect">
            <a:avLst/>
          </a:prstGeom>
        </p:spPr>
      </p:pic>
      <p:cxnSp>
        <p:nvCxnSpPr>
          <p:cNvPr id="57" name="Straight Connector 13">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94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25228A-B194-6BFA-A11F-C92B9A71B0FE}"/>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7B0C92AA-C28B-872D-880B-217FD16CD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1D0CB00-5B7F-30DF-B234-027CA0EFF074}"/>
              </a:ext>
            </a:extLst>
          </p:cNvPr>
          <p:cNvSpPr>
            <a:spLocks noGrp="1"/>
          </p:cNvSpPr>
          <p:nvPr>
            <p:ph type="ctrTitle"/>
          </p:nvPr>
        </p:nvSpPr>
        <p:spPr>
          <a:xfrm>
            <a:off x="3382178" y="1277177"/>
            <a:ext cx="7773851" cy="3435791"/>
          </a:xfrm>
        </p:spPr>
        <p:txBody>
          <a:bodyPr>
            <a:normAutofit/>
          </a:bodyPr>
          <a:lstStyle/>
          <a:p>
            <a:r>
              <a:rPr lang="sv-SE" sz="2400" dirty="0">
                <a:latin typeface="+mn-lt"/>
              </a:rPr>
              <a:t>Seriespel 2026</a:t>
            </a:r>
          </a:p>
        </p:txBody>
      </p:sp>
      <p:sp>
        <p:nvSpPr>
          <p:cNvPr id="3" name="Underrubrik 2">
            <a:extLst>
              <a:ext uri="{FF2B5EF4-FFF2-40B4-BE49-F238E27FC236}">
                <a16:creationId xmlns:a16="http://schemas.microsoft.com/office/drawing/2014/main" id="{876B791F-4C43-9622-F09D-E4B020F0C7E2}"/>
              </a:ext>
            </a:extLst>
          </p:cNvPr>
          <p:cNvSpPr>
            <a:spLocks noGrp="1"/>
          </p:cNvSpPr>
          <p:nvPr>
            <p:ph type="subTitle" idx="1"/>
          </p:nvPr>
        </p:nvSpPr>
        <p:spPr>
          <a:xfrm>
            <a:off x="3266662" y="2145818"/>
            <a:ext cx="8256104" cy="4192370"/>
          </a:xfrm>
        </p:spPr>
        <p:txBody>
          <a:bodyPr>
            <a:normAutofit/>
          </a:bodyPr>
          <a:lstStyle/>
          <a:p>
            <a:pPr marL="342900" indent="-342900">
              <a:buFont typeface="Arial" panose="020B0604020202020204" pitchFamily="34" charset="0"/>
              <a:buChar char="•"/>
            </a:pPr>
            <a:r>
              <a:rPr lang="sv-SE" sz="2200">
                <a:latin typeface="Calibri"/>
                <a:ea typeface="Calibri"/>
                <a:cs typeface="Calibri"/>
              </a:rPr>
              <a:t>9 mot 9, liten 9 mot 9 - 65x50 m - Speltid: 3x25 min.</a:t>
            </a:r>
            <a:endParaRPr lang="sv-SE"/>
          </a:p>
          <a:p>
            <a:pPr marL="342900" indent="-342900">
              <a:buFont typeface="Arial" panose="020B0604020202020204" pitchFamily="34" charset="0"/>
              <a:buChar char="•"/>
            </a:pPr>
            <a:r>
              <a:rPr lang="sv-SE" sz="2200">
                <a:latin typeface="Calibri"/>
                <a:ea typeface="Calibri"/>
                <a:cs typeface="Calibri"/>
              </a:rPr>
              <a:t>Tre lag i seriespel - Smålands fotbollsförbund.  </a:t>
            </a:r>
            <a:endParaRPr lang="sv-SE"/>
          </a:p>
          <a:p>
            <a:pPr marL="342900" indent="-342900">
              <a:buFont typeface="Arial" panose="020B0604020202020204" pitchFamily="34" charset="0"/>
              <a:buChar char="•"/>
            </a:pPr>
            <a:r>
              <a:rPr lang="sv-SE" sz="2200">
                <a:latin typeface="Calibri"/>
                <a:ea typeface="Calibri"/>
                <a:cs typeface="Calibri"/>
              </a:rPr>
              <a:t>Tre olika nivåer av utmaning - poäng!</a:t>
            </a:r>
          </a:p>
          <a:p>
            <a:pPr marL="342900" indent="-342900">
              <a:buFont typeface="Arial" panose="020B0604020202020204" pitchFamily="34" charset="0"/>
              <a:buChar char="•"/>
            </a:pPr>
            <a:r>
              <a:rPr lang="sv-SE" sz="2200">
                <a:latin typeface="Calibri"/>
                <a:ea typeface="Calibri"/>
                <a:cs typeface="Calibri"/>
              </a:rPr>
              <a:t>Föreningens policy: 40% träningsnärvaro för att få spela match. 65% för </a:t>
            </a:r>
            <a:r>
              <a:rPr lang="sv-SE" sz="2200" dirty="0">
                <a:latin typeface="Calibri"/>
                <a:ea typeface="Calibri"/>
                <a:cs typeface="Calibri"/>
              </a:rPr>
              <a:t>nivå 1.</a:t>
            </a:r>
            <a:endParaRPr lang="sv-SE" dirty="0"/>
          </a:p>
          <a:p>
            <a:pPr marL="342900" indent="-342900">
              <a:buChar char="•"/>
            </a:pPr>
            <a:r>
              <a:rPr lang="sv-SE" sz="2200">
                <a:latin typeface="Calibri"/>
                <a:ea typeface="Calibri"/>
                <a:cs typeface="Calibri"/>
              </a:rPr>
              <a:t>6 spelare kan dubbla mellan lag 1 &amp; 2 och 6 st mellan lag 2 &amp; 3.</a:t>
            </a:r>
            <a:endParaRPr lang="sv-SE" sz="2200" dirty="0">
              <a:latin typeface="Calibri"/>
              <a:ea typeface="Calibri"/>
              <a:cs typeface="Calibri"/>
            </a:endParaRPr>
          </a:p>
          <a:p>
            <a:pPr marL="342900" indent="-342900">
              <a:buChar char="•"/>
            </a:pPr>
            <a:r>
              <a:rPr lang="sv-SE" sz="2200">
                <a:latin typeface="Calibri"/>
                <a:ea typeface="Calibri"/>
                <a:cs typeface="Calibri"/>
              </a:rPr>
              <a:t>2 överåriga och 2 underåriga per lag tillåts. </a:t>
            </a:r>
            <a:endParaRPr lang="sv-SE" sz="2200" dirty="0">
              <a:latin typeface="Calibri"/>
              <a:ea typeface="Calibri"/>
              <a:cs typeface="Calibri"/>
            </a:endParaRPr>
          </a:p>
          <a:p>
            <a:pPr marL="342900" indent="-342900">
              <a:buChar char="•"/>
            </a:pPr>
            <a:r>
              <a:rPr lang="sv-SE" sz="2200" u="sng">
                <a:latin typeface="Calibri"/>
                <a:ea typeface="Calibri"/>
                <a:cs typeface="Calibri"/>
              </a:rPr>
              <a:t>Snabba svar på kallelser</a:t>
            </a:r>
            <a:r>
              <a:rPr lang="sv-SE" sz="2200">
                <a:latin typeface="Calibri"/>
                <a:ea typeface="Calibri"/>
                <a:cs typeface="Calibri"/>
              </a:rPr>
              <a:t> - ett måste för att kunna hantera tre lag!!</a:t>
            </a:r>
            <a:endParaRPr lang="sv-SE" sz="2200" dirty="0">
              <a:latin typeface="Calibri"/>
              <a:ea typeface="Calibri"/>
              <a:cs typeface="Calibri"/>
            </a:endParaRPr>
          </a:p>
          <a:p>
            <a:endParaRPr lang="sv-SE" dirty="0"/>
          </a:p>
        </p:txBody>
      </p:sp>
      <p:cxnSp>
        <p:nvCxnSpPr>
          <p:cNvPr id="56" name="Straight Connector 11">
            <a:extLst>
              <a:ext uri="{FF2B5EF4-FFF2-40B4-BE49-F238E27FC236}">
                <a16:creationId xmlns:a16="http://schemas.microsoft.com/office/drawing/2014/main" id="{658996D0-CB03-8E13-C2F2-5539E39D46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9A465B54-FB7D-7700-05A1-DA77BB73C12D}"/>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E8BFAC17-5F0D-4D96-89F6-ABC13BE86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screenshot of a computer&#10;&#10;AI-generated content may be incorrect.">
            <a:extLst>
              <a:ext uri="{FF2B5EF4-FFF2-40B4-BE49-F238E27FC236}">
                <a16:creationId xmlns:a16="http://schemas.microsoft.com/office/drawing/2014/main" id="{2B6527B0-DF78-EC2B-91D6-77D5C9565AFE}"/>
              </a:ext>
            </a:extLst>
          </p:cNvPr>
          <p:cNvPicPr>
            <a:picLocks noChangeAspect="1"/>
          </p:cNvPicPr>
          <p:nvPr/>
        </p:nvPicPr>
        <p:blipFill>
          <a:blip r:embed="rId4"/>
          <a:stretch>
            <a:fillRect/>
          </a:stretch>
        </p:blipFill>
        <p:spPr>
          <a:xfrm>
            <a:off x="444800" y="2939224"/>
            <a:ext cx="2191436" cy="1434681"/>
          </a:xfrm>
          <a:prstGeom prst="rect">
            <a:avLst/>
          </a:prstGeom>
        </p:spPr>
      </p:pic>
    </p:spTree>
    <p:extLst>
      <p:ext uri="{BB962C8B-B14F-4D97-AF65-F5344CB8AC3E}">
        <p14:creationId xmlns:p14="http://schemas.microsoft.com/office/powerpoint/2010/main" val="191207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00BDC3-82E5-3F47-2594-81FA3E4B6F1A}"/>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9236B724-6A7C-9F63-3A45-8BA1E75B0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040504D-64A3-72E0-4C40-2BCD1C9C264C}"/>
              </a:ext>
            </a:extLst>
          </p:cNvPr>
          <p:cNvSpPr>
            <a:spLocks noGrp="1"/>
          </p:cNvSpPr>
          <p:nvPr>
            <p:ph type="ctrTitle"/>
          </p:nvPr>
        </p:nvSpPr>
        <p:spPr>
          <a:xfrm>
            <a:off x="2109081" y="1277177"/>
            <a:ext cx="9046948" cy="3435791"/>
          </a:xfrm>
        </p:spPr>
        <p:txBody>
          <a:bodyPr>
            <a:normAutofit/>
          </a:bodyPr>
          <a:lstStyle/>
          <a:p>
            <a:r>
              <a:rPr lang="sv-SE" sz="2400" dirty="0">
                <a:latin typeface="+mn-lt"/>
              </a:rPr>
              <a:t>Seriespel 2026</a:t>
            </a:r>
          </a:p>
        </p:txBody>
      </p:sp>
      <p:sp>
        <p:nvSpPr>
          <p:cNvPr id="3" name="Underrubrik 2">
            <a:extLst>
              <a:ext uri="{FF2B5EF4-FFF2-40B4-BE49-F238E27FC236}">
                <a16:creationId xmlns:a16="http://schemas.microsoft.com/office/drawing/2014/main" id="{59B86515-946F-7E6B-1CCC-82776585457F}"/>
              </a:ext>
            </a:extLst>
          </p:cNvPr>
          <p:cNvSpPr>
            <a:spLocks noGrp="1"/>
          </p:cNvSpPr>
          <p:nvPr>
            <p:ph type="subTitle" idx="1"/>
          </p:nvPr>
        </p:nvSpPr>
        <p:spPr>
          <a:xfrm>
            <a:off x="2105077" y="1820575"/>
            <a:ext cx="9650005" cy="3848539"/>
          </a:xfrm>
        </p:spPr>
        <p:txBody>
          <a:bodyPr>
            <a:normAutofit fontScale="92500"/>
          </a:bodyPr>
          <a:lstStyle/>
          <a:p>
            <a:r>
              <a:rPr lang="sv-SE" sz="1800" u="sng">
                <a:latin typeface="Calisto MT"/>
                <a:ea typeface="Calibri"/>
                <a:cs typeface="Calibri"/>
              </a:rPr>
              <a:t>NV2</a:t>
            </a:r>
            <a:br>
              <a:rPr lang="sv-SE" sz="1800" u="sng" dirty="0">
                <a:latin typeface="Calisto MT"/>
                <a:ea typeface="Calibri"/>
                <a:cs typeface="Calibri"/>
              </a:rPr>
            </a:br>
            <a:r>
              <a:rPr lang="sv-SE" sz="1800" b="1">
                <a:latin typeface="Calisto MT"/>
                <a:ea typeface="Calibri"/>
                <a:cs typeface="Calibri"/>
              </a:rPr>
              <a:t>Deltagande lag:</a:t>
            </a:r>
            <a:r>
              <a:rPr lang="sv-SE" sz="1800" b="1" dirty="0">
                <a:latin typeface="Calisto MT"/>
                <a:ea typeface="Calibri"/>
                <a:cs typeface="Calibri"/>
              </a:rPr>
              <a:t> </a:t>
            </a:r>
            <a:br>
              <a:rPr lang="sv-SE" sz="1800" dirty="0">
                <a:latin typeface="Calisto MT"/>
                <a:ea typeface="Calibri"/>
                <a:cs typeface="Calibri"/>
              </a:rPr>
            </a:br>
            <a:r>
              <a:rPr lang="sv-SE" sz="1800">
                <a:latin typeface="Calisto MT"/>
                <a:ea typeface="Calibri"/>
                <a:cs typeface="Calibri"/>
              </a:rPr>
              <a:t>Assyriska 1, Bankeryd 1, Egnahem 1, Habo 1, Hallby 1, Hovslätt 1, Mariebo 1, Råslätt 1, Tabergs SK</a:t>
            </a:r>
            <a:endParaRPr lang="sv-SE" sz="1800" dirty="0">
              <a:latin typeface="Calisto MT"/>
              <a:ea typeface="Calibri"/>
              <a:cs typeface="Calibri"/>
            </a:endParaRPr>
          </a:p>
          <a:p>
            <a:r>
              <a:rPr lang="sv-SE" sz="1800" u="sng">
                <a:latin typeface="Calisto MT"/>
                <a:ea typeface="Calibri"/>
                <a:cs typeface="Calibri"/>
              </a:rPr>
              <a:t>NV3</a:t>
            </a:r>
            <a:br>
              <a:rPr lang="sv-SE" sz="1800" b="1" dirty="0">
                <a:latin typeface="Calisto MT"/>
                <a:ea typeface="Calibri"/>
                <a:cs typeface="Calibri"/>
              </a:rPr>
            </a:br>
            <a:r>
              <a:rPr lang="sv-SE" sz="1800" b="1">
                <a:latin typeface="Calisto MT"/>
                <a:ea typeface="Calibri"/>
                <a:cs typeface="Calibri"/>
              </a:rPr>
              <a:t>Deltagande lag:</a:t>
            </a:r>
            <a:r>
              <a:rPr lang="sv-SE" sz="1800" dirty="0">
                <a:latin typeface="Calisto MT"/>
                <a:ea typeface="Calibri"/>
                <a:cs typeface="Calibri"/>
              </a:rPr>
              <a:t> </a:t>
            </a:r>
            <a:br>
              <a:rPr lang="sv-SE" sz="1800" dirty="0">
                <a:latin typeface="Calisto MT"/>
                <a:ea typeface="Calibri"/>
                <a:cs typeface="Calibri"/>
              </a:rPr>
            </a:br>
            <a:r>
              <a:rPr lang="sv-SE" sz="1800" dirty="0">
                <a:latin typeface="Calisto MT"/>
                <a:ea typeface="Calibri"/>
                <a:cs typeface="Calibri"/>
              </a:rPr>
              <a:t>Aneby, Assyriska 2, Ekhagen 2, Habo 2, HFF 2, Hallby 2, Vista/ÖIS, Tenhult, Tranås</a:t>
            </a:r>
          </a:p>
          <a:p>
            <a:r>
              <a:rPr lang="sv-SE" sz="1800" u="sng">
                <a:ea typeface="Calibri"/>
                <a:cs typeface="Calibri"/>
              </a:rPr>
              <a:t>NV4</a:t>
            </a:r>
            <a:br>
              <a:rPr lang="sv-SE" sz="1800" u="sng" dirty="0">
                <a:ea typeface="Calibri"/>
                <a:cs typeface="Calibri"/>
              </a:rPr>
            </a:br>
            <a:r>
              <a:rPr lang="sv-SE" sz="1800" b="1">
                <a:ea typeface="Calibri"/>
                <a:cs typeface="Calibri"/>
              </a:rPr>
              <a:t>Deltagande lag: </a:t>
            </a:r>
            <a:br>
              <a:rPr lang="sv-SE" sz="1800" u="sng" dirty="0">
                <a:ea typeface="Calibri"/>
                <a:cs typeface="Calibri"/>
              </a:rPr>
            </a:br>
            <a:r>
              <a:rPr lang="sv-SE" sz="1800">
                <a:ea typeface="Calibri"/>
                <a:cs typeface="Calibri"/>
              </a:rPr>
              <a:t>Bankeryd 2, Burseryds IF, Ekhagen 3, Habo 3, Hovslätt 2, IFK Värnamo 3, IK Tord 2, Mullsjö IF, Månsarps IF</a:t>
            </a:r>
            <a:br>
              <a:rPr lang="sv-SE" sz="1600" dirty="0">
                <a:ea typeface="Calibri"/>
                <a:cs typeface="Calibri"/>
              </a:rPr>
            </a:br>
            <a:br>
              <a:rPr lang="sv-SE" sz="1600" dirty="0">
                <a:ea typeface="Calibri"/>
                <a:cs typeface="Calibri"/>
              </a:rPr>
            </a:br>
            <a:endParaRPr lang="sv-SE" sz="1600" dirty="0">
              <a:ea typeface="Calibri"/>
              <a:cs typeface="Calibri"/>
            </a:endParaRPr>
          </a:p>
        </p:txBody>
      </p:sp>
      <p:cxnSp>
        <p:nvCxnSpPr>
          <p:cNvPr id="56" name="Straight Connector 11">
            <a:extLst>
              <a:ext uri="{FF2B5EF4-FFF2-40B4-BE49-F238E27FC236}">
                <a16:creationId xmlns:a16="http://schemas.microsoft.com/office/drawing/2014/main" id="{574E5E3B-E54A-D0F1-99F9-7FF5790689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74BE4A28-39F1-88FE-E6ED-653F074AC6DD}"/>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3B187172-C9E0-D5A5-6398-98A23EC6FD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338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CEDC3C-2EE5-1FCF-BBB2-23A6E575F323}"/>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D1C9714F-2A99-ACD5-90E6-7D19F2F56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C9871CF-CC59-629C-C982-46422D71DE92}"/>
              </a:ext>
            </a:extLst>
          </p:cNvPr>
          <p:cNvSpPr>
            <a:spLocks noGrp="1"/>
          </p:cNvSpPr>
          <p:nvPr>
            <p:ph type="ctrTitle"/>
          </p:nvPr>
        </p:nvSpPr>
        <p:spPr>
          <a:xfrm>
            <a:off x="3382178" y="1277177"/>
            <a:ext cx="7773851" cy="3435791"/>
          </a:xfrm>
        </p:spPr>
        <p:txBody>
          <a:bodyPr>
            <a:normAutofit/>
          </a:bodyPr>
          <a:lstStyle/>
          <a:p>
            <a:r>
              <a:rPr lang="sv-SE" sz="2400" dirty="0">
                <a:latin typeface="+mn-lt"/>
              </a:rPr>
              <a:t>Habocupen 27-28 juni</a:t>
            </a:r>
          </a:p>
        </p:txBody>
      </p:sp>
      <p:sp>
        <p:nvSpPr>
          <p:cNvPr id="3" name="Underrubrik 2">
            <a:extLst>
              <a:ext uri="{FF2B5EF4-FFF2-40B4-BE49-F238E27FC236}">
                <a16:creationId xmlns:a16="http://schemas.microsoft.com/office/drawing/2014/main" id="{A75CD7BA-55C9-8D96-4B01-B60210C15198}"/>
              </a:ext>
            </a:extLst>
          </p:cNvPr>
          <p:cNvSpPr>
            <a:spLocks noGrp="1"/>
          </p:cNvSpPr>
          <p:nvPr>
            <p:ph type="subTitle" idx="1"/>
          </p:nvPr>
        </p:nvSpPr>
        <p:spPr>
          <a:xfrm>
            <a:off x="3260036" y="1961323"/>
            <a:ext cx="8256104" cy="2851637"/>
          </a:xfrm>
        </p:spPr>
        <p:txBody>
          <a:bodyPr>
            <a:noAutofit/>
          </a:bodyPr>
          <a:lstStyle/>
          <a:p>
            <a:endParaRPr lang="sv-SE" sz="2200" dirty="0"/>
          </a:p>
          <a:p>
            <a:pPr marL="342900" indent="-342900">
              <a:buFont typeface="Arial" panose="020B0604020202020204" pitchFamily="34" charset="0"/>
              <a:buChar char="•"/>
            </a:pPr>
            <a:r>
              <a:rPr lang="sv-SE" sz="2200">
                <a:latin typeface="Calibri"/>
                <a:ea typeface="Calibri"/>
                <a:cs typeface="Calibri"/>
              </a:rPr>
              <a:t>3 lag anmälda. 31 spelare enligt intresseanmälan.</a:t>
            </a:r>
          </a:p>
          <a:p>
            <a:pPr marL="342900" indent="-342900">
              <a:buFont typeface="Arial" panose="020B0604020202020204" pitchFamily="34" charset="0"/>
              <a:buChar char="•"/>
            </a:pPr>
            <a:r>
              <a:rPr lang="sv-SE" sz="2200">
                <a:latin typeface="Calibri"/>
                <a:ea typeface="Calibri"/>
                <a:cs typeface="Calibri"/>
              </a:rPr>
              <a:t>Stöd av P12 vid behov</a:t>
            </a:r>
          </a:p>
          <a:p>
            <a:pPr marL="342900" indent="-342900">
              <a:buFont typeface="Arial" panose="020B0604020202020204" pitchFamily="34" charset="0"/>
              <a:buChar char="•"/>
            </a:pPr>
            <a:r>
              <a:rPr lang="sv-SE" sz="2200">
                <a:latin typeface="Calibri"/>
                <a:ea typeface="Calibri"/>
                <a:cs typeface="Calibri"/>
              </a:rPr>
              <a:t>Samlas vid tälten innan varje match om inget annat sägs.</a:t>
            </a:r>
          </a:p>
          <a:p>
            <a:pPr marL="342900" indent="-342900">
              <a:buFont typeface="Arial" panose="020B0604020202020204" pitchFamily="34" charset="0"/>
              <a:buChar char="•"/>
            </a:pPr>
            <a:r>
              <a:rPr lang="sv-SE" sz="2200">
                <a:latin typeface="Calibri"/>
                <a:ea typeface="Calibri"/>
                <a:cs typeface="Calibri"/>
              </a:rPr>
              <a:t>Eventuellt gemensam aktivitet mellan matchdagarna?</a:t>
            </a:r>
          </a:p>
          <a:p>
            <a:r>
              <a:rPr lang="sv-SE" sz="2200" dirty="0"/>
              <a:t> </a:t>
            </a:r>
          </a:p>
        </p:txBody>
      </p:sp>
      <p:cxnSp>
        <p:nvCxnSpPr>
          <p:cNvPr id="56" name="Straight Connector 11">
            <a:extLst>
              <a:ext uri="{FF2B5EF4-FFF2-40B4-BE49-F238E27FC236}">
                <a16:creationId xmlns:a16="http://schemas.microsoft.com/office/drawing/2014/main" id="{7D2CB6DF-5F39-FCD4-6017-A932115B0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A0AEF6F5-50A8-DA91-62AD-ACA346565280}"/>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8F4D120C-5A7D-841A-A0C3-E188FC4CB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screenshot of a computer&#10;&#10;AI-generated content may be incorrect.">
            <a:extLst>
              <a:ext uri="{FF2B5EF4-FFF2-40B4-BE49-F238E27FC236}">
                <a16:creationId xmlns:a16="http://schemas.microsoft.com/office/drawing/2014/main" id="{E6644A2A-3517-BC15-9B09-FD6D4D5801E8}"/>
              </a:ext>
            </a:extLst>
          </p:cNvPr>
          <p:cNvPicPr>
            <a:picLocks noChangeAspect="1"/>
          </p:cNvPicPr>
          <p:nvPr/>
        </p:nvPicPr>
        <p:blipFill>
          <a:blip r:embed="rId4"/>
          <a:stretch>
            <a:fillRect/>
          </a:stretch>
        </p:blipFill>
        <p:spPr>
          <a:xfrm>
            <a:off x="562806" y="1790170"/>
            <a:ext cx="2180394" cy="4233551"/>
          </a:xfrm>
          <a:prstGeom prst="rect">
            <a:avLst/>
          </a:prstGeom>
        </p:spPr>
      </p:pic>
    </p:spTree>
    <p:extLst>
      <p:ext uri="{BB962C8B-B14F-4D97-AF65-F5344CB8AC3E}">
        <p14:creationId xmlns:p14="http://schemas.microsoft.com/office/powerpoint/2010/main" val="391837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556934-665F-D737-D8F3-4A5033F751D9}"/>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6BC58C8B-A9A5-FF59-2E80-98ECC3461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B11F153-629F-10B8-6FF4-EDC61EB7BC09}"/>
              </a:ext>
            </a:extLst>
          </p:cNvPr>
          <p:cNvSpPr>
            <a:spLocks noGrp="1"/>
          </p:cNvSpPr>
          <p:nvPr>
            <p:ph type="ctrTitle"/>
          </p:nvPr>
        </p:nvSpPr>
        <p:spPr>
          <a:xfrm>
            <a:off x="3382178" y="1277177"/>
            <a:ext cx="7773851" cy="3435791"/>
          </a:xfrm>
        </p:spPr>
        <p:txBody>
          <a:bodyPr>
            <a:normAutofit/>
          </a:bodyPr>
          <a:lstStyle/>
          <a:p>
            <a:r>
              <a:rPr lang="sv-SE" sz="2400" dirty="0" err="1">
                <a:latin typeface="+mn-lt"/>
              </a:rPr>
              <a:t>LAXAcupen</a:t>
            </a:r>
            <a:r>
              <a:rPr lang="sv-SE" sz="2400" dirty="0">
                <a:latin typeface="+mn-lt"/>
              </a:rPr>
              <a:t> 23 - 26 juli Halmstad </a:t>
            </a:r>
          </a:p>
        </p:txBody>
      </p:sp>
      <p:sp>
        <p:nvSpPr>
          <p:cNvPr id="3" name="Underrubrik 2">
            <a:extLst>
              <a:ext uri="{FF2B5EF4-FFF2-40B4-BE49-F238E27FC236}">
                <a16:creationId xmlns:a16="http://schemas.microsoft.com/office/drawing/2014/main" id="{08C9BA58-91A4-6F56-DEAE-2414B633C293}"/>
              </a:ext>
            </a:extLst>
          </p:cNvPr>
          <p:cNvSpPr>
            <a:spLocks noGrp="1"/>
          </p:cNvSpPr>
          <p:nvPr>
            <p:ph type="subTitle" idx="1"/>
          </p:nvPr>
        </p:nvSpPr>
        <p:spPr>
          <a:xfrm>
            <a:off x="3260036" y="1961323"/>
            <a:ext cx="8256104" cy="3893672"/>
          </a:xfrm>
        </p:spPr>
        <p:txBody>
          <a:bodyPr>
            <a:normAutofit/>
          </a:bodyPr>
          <a:lstStyle/>
          <a:p>
            <a:pPr marL="342900" indent="-342900">
              <a:buFont typeface="Arial" panose="020B0604020202020204" pitchFamily="34" charset="0"/>
              <a:buChar char="•"/>
            </a:pPr>
            <a:r>
              <a:rPr lang="sv-SE" sz="2200">
                <a:latin typeface="Calibri"/>
                <a:ea typeface="Calibri"/>
                <a:cs typeface="Calibri"/>
              </a:rPr>
              <a:t>2 lag anmälda </a:t>
            </a:r>
          </a:p>
          <a:p>
            <a:pPr marL="342900" indent="-342900">
              <a:buFont typeface="Arial" panose="020B0604020202020204" pitchFamily="34" charset="0"/>
              <a:buChar char="•"/>
            </a:pPr>
            <a:r>
              <a:rPr lang="sv-SE" sz="2200">
                <a:latin typeface="Calibri"/>
                <a:ea typeface="Calibri"/>
                <a:cs typeface="Calibri"/>
              </a:rPr>
              <a:t>2x20 min. Minst fem matcher.</a:t>
            </a:r>
          </a:p>
          <a:p>
            <a:pPr marL="342900" indent="-342900">
              <a:buFont typeface="Arial" panose="020B0604020202020204" pitchFamily="34" charset="0"/>
              <a:buChar char="•"/>
            </a:pPr>
            <a:r>
              <a:rPr lang="sv-SE" sz="2200">
                <a:latin typeface="Calibri"/>
                <a:ea typeface="Calibri"/>
                <a:cs typeface="Calibri"/>
              </a:rPr>
              <a:t>Deltagaravgifter (1 850:-/deltagare).</a:t>
            </a:r>
          </a:p>
          <a:p>
            <a:pPr marL="342900" indent="-342900">
              <a:buFont typeface="Arial" panose="020B0604020202020204" pitchFamily="34" charset="0"/>
              <a:buChar char="•"/>
            </a:pPr>
            <a:r>
              <a:rPr lang="sv-SE" sz="2200">
                <a:latin typeface="Calibri"/>
                <a:ea typeface="Calibri"/>
                <a:cs typeface="Calibri"/>
              </a:rPr>
              <a:t>Boende på skola, 3 nätter + 10 måltider (torsdag-söndag).</a:t>
            </a:r>
          </a:p>
          <a:p>
            <a:pPr marL="342900" indent="-342900">
              <a:buFont typeface="Arial" panose="020B0604020202020204" pitchFamily="34" charset="0"/>
              <a:buChar char="•"/>
            </a:pPr>
            <a:r>
              <a:rPr lang="sv-SE" sz="2200">
                <a:latin typeface="Calibri"/>
                <a:ea typeface="Calibri"/>
                <a:cs typeface="Calibri"/>
              </a:rPr>
              <a:t>Ledare bor tillsammans med spelare.</a:t>
            </a:r>
            <a:endParaRPr lang="sv-SE" sz="2200" dirty="0">
              <a:latin typeface="Calibri"/>
              <a:ea typeface="Calibri"/>
              <a:cs typeface="Calibri"/>
            </a:endParaRPr>
          </a:p>
          <a:p>
            <a:pPr marL="342900" indent="-342900">
              <a:buFont typeface="Arial" panose="020B0604020202020204" pitchFamily="34" charset="0"/>
              <a:buChar char="•"/>
            </a:pPr>
            <a:r>
              <a:rPr lang="sv-SE" sz="2200" dirty="0">
                <a:latin typeface="Calibri"/>
                <a:ea typeface="Calibri"/>
                <a:cs typeface="Calibri"/>
              </a:rPr>
              <a:t>Allergier?</a:t>
            </a:r>
          </a:p>
          <a:p>
            <a:pPr marL="342900" indent="-342900">
              <a:buFont typeface="Arial" panose="020B0604020202020204" pitchFamily="34" charset="0"/>
              <a:buChar char="•"/>
            </a:pPr>
            <a:endParaRPr lang="sv-SE" dirty="0"/>
          </a:p>
          <a:p>
            <a:r>
              <a:rPr lang="sv-SE" dirty="0"/>
              <a:t> </a:t>
            </a:r>
          </a:p>
        </p:txBody>
      </p:sp>
      <p:cxnSp>
        <p:nvCxnSpPr>
          <p:cNvPr id="56" name="Straight Connector 11">
            <a:extLst>
              <a:ext uri="{FF2B5EF4-FFF2-40B4-BE49-F238E27FC236}">
                <a16:creationId xmlns:a16="http://schemas.microsoft.com/office/drawing/2014/main" id="{0EA77C41-D953-8812-EF66-D9B41E4F0C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1BB0C0F6-54C6-19FA-3A81-D36550A0526E}"/>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8A9692E5-C2E6-29FD-40B7-A3E7A33827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Program">
            <a:extLst>
              <a:ext uri="{FF2B5EF4-FFF2-40B4-BE49-F238E27FC236}">
                <a16:creationId xmlns:a16="http://schemas.microsoft.com/office/drawing/2014/main" id="{52B177F4-3248-1F0B-87EC-27B7FBB4D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22" y="2995072"/>
            <a:ext cx="2748492" cy="111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9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395329-A895-7114-EF2A-AEF8AA66A4E5}"/>
            </a:ext>
          </a:extLst>
        </p:cNvPr>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CAA8D6E-0435-8ECC-AC30-9D9D1D547848}"/>
              </a:ext>
            </a:extLst>
          </p:cNvPr>
          <p:cNvSpPr>
            <a:spLocks noGrp="1"/>
          </p:cNvSpPr>
          <p:nvPr>
            <p:ph type="ctrTitle"/>
          </p:nvPr>
        </p:nvSpPr>
        <p:spPr>
          <a:xfrm>
            <a:off x="700088" y="909637"/>
            <a:ext cx="6400800" cy="1307592"/>
          </a:xfrm>
        </p:spPr>
        <p:txBody>
          <a:bodyPr vert="horz" lIns="91440" tIns="45720" rIns="91440" bIns="45720" rtlCol="0" anchor="t">
            <a:normAutofit/>
          </a:bodyPr>
          <a:lstStyle/>
          <a:p>
            <a:r>
              <a:rPr lang="en-US" sz="4000"/>
              <a:t>TRÄNING</a:t>
            </a:r>
            <a:endParaRPr lang="en-US" sz="4000" dirty="0"/>
          </a:p>
        </p:txBody>
      </p:sp>
      <p:cxnSp>
        <p:nvCxnSpPr>
          <p:cNvPr id="81" name="Straight Connector 80">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skärmbild, Teckensnitt, diagram&#10;&#10;AI-genererat innehåll kan vara felaktigt.">
            <a:extLst>
              <a:ext uri="{FF2B5EF4-FFF2-40B4-BE49-F238E27FC236}">
                <a16:creationId xmlns:a16="http://schemas.microsoft.com/office/drawing/2014/main" id="{B96A9222-D158-80A9-2770-C7FA7773138E}"/>
              </a:ext>
            </a:extLst>
          </p:cNvPr>
          <p:cNvPicPr>
            <a:picLocks noChangeAspect="1"/>
          </p:cNvPicPr>
          <p:nvPr/>
        </p:nvPicPr>
        <p:blipFill>
          <a:blip r:embed="rId3"/>
          <a:stretch>
            <a:fillRect/>
          </a:stretch>
        </p:blipFill>
        <p:spPr>
          <a:xfrm>
            <a:off x="4257040" y="2135371"/>
            <a:ext cx="7856220" cy="3454311"/>
          </a:xfrm>
          <a:prstGeom prst="rect">
            <a:avLst/>
          </a:prstGeom>
        </p:spPr>
      </p:pic>
      <p:sp>
        <p:nvSpPr>
          <p:cNvPr id="3" name="Underrubrik 2">
            <a:extLst>
              <a:ext uri="{FF2B5EF4-FFF2-40B4-BE49-F238E27FC236}">
                <a16:creationId xmlns:a16="http://schemas.microsoft.com/office/drawing/2014/main" id="{CD71F666-A99F-D21A-6BAB-1369058D2AB9}"/>
              </a:ext>
            </a:extLst>
          </p:cNvPr>
          <p:cNvSpPr>
            <a:spLocks noGrp="1"/>
          </p:cNvSpPr>
          <p:nvPr>
            <p:ph type="subTitle" idx="1"/>
          </p:nvPr>
        </p:nvSpPr>
        <p:spPr>
          <a:xfrm>
            <a:off x="700088" y="2138358"/>
            <a:ext cx="6400800" cy="3739896"/>
          </a:xfrm>
        </p:spPr>
        <p:txBody>
          <a:bodyPr vert="horz" lIns="91440" tIns="45720" rIns="91440" bIns="45720" rtlCol="0">
            <a:normAutofit/>
          </a:bodyPr>
          <a:lstStyle/>
          <a:p>
            <a:pPr>
              <a:lnSpc>
                <a:spcPct val="100000"/>
              </a:lnSpc>
            </a:pPr>
            <a:r>
              <a:rPr lang="en-US" sz="1700"/>
              <a:t>TRÄNINGSTIDER</a:t>
            </a:r>
            <a:endParaRPr lang="sv-SE"/>
          </a:p>
          <a:p>
            <a:pPr marL="342900" indent="-228600">
              <a:lnSpc>
                <a:spcPct val="100000"/>
              </a:lnSpc>
              <a:buFont typeface="Arial" panose="020B0604020202020204" pitchFamily="34" charset="0"/>
              <a:buChar char="•"/>
            </a:pPr>
            <a:r>
              <a:rPr lang="en-US" sz="1700" dirty="0" err="1"/>
              <a:t>Måndagar</a:t>
            </a:r>
            <a:r>
              <a:rPr lang="en-US" sz="1700" dirty="0"/>
              <a:t> 18.30-20.00, B-plan</a:t>
            </a:r>
          </a:p>
          <a:p>
            <a:pPr marL="342900" indent="-228600">
              <a:lnSpc>
                <a:spcPct val="100000"/>
              </a:lnSpc>
              <a:buFont typeface="Arial" panose="020B0604020202020204" pitchFamily="34" charset="0"/>
              <a:buChar char="•"/>
            </a:pPr>
            <a:r>
              <a:rPr lang="en-US" sz="1700" dirty="0" err="1"/>
              <a:t>Tisdagar</a:t>
            </a:r>
            <a:r>
              <a:rPr lang="en-US" sz="1700" dirty="0"/>
              <a:t> 17.00-18.30, </a:t>
            </a:r>
            <a:r>
              <a:rPr lang="en-US" sz="1700" dirty="0" err="1"/>
              <a:t>konstgräset</a:t>
            </a:r>
            <a:endParaRPr lang="en-US" sz="1700"/>
          </a:p>
          <a:p>
            <a:pPr marL="342900" indent="-228600">
              <a:lnSpc>
                <a:spcPct val="100000"/>
              </a:lnSpc>
              <a:buFont typeface="Arial" panose="020B0604020202020204" pitchFamily="34" charset="0"/>
              <a:buChar char="•"/>
            </a:pPr>
            <a:r>
              <a:rPr lang="en-US" sz="1700" dirty="0" err="1"/>
              <a:t>Torsdagar</a:t>
            </a:r>
            <a:r>
              <a:rPr lang="en-US" sz="1700" dirty="0"/>
              <a:t>  18.30-20.00, </a:t>
            </a:r>
            <a:br>
              <a:rPr lang="en-US" sz="1700" dirty="0"/>
            </a:br>
            <a:r>
              <a:rPr lang="en-US" sz="1700" dirty="0"/>
              <a:t>B-plan (</a:t>
            </a:r>
            <a:r>
              <a:rPr lang="en-US" sz="1700" dirty="0" err="1"/>
              <a:t>delad</a:t>
            </a:r>
            <a:r>
              <a:rPr lang="en-US" sz="1700" dirty="0"/>
              <a:t> med F13)</a:t>
            </a:r>
          </a:p>
          <a:p>
            <a:pPr indent="-228600">
              <a:lnSpc>
                <a:spcPct val="100000"/>
              </a:lnSpc>
              <a:buFont typeface="Arial" panose="020B0604020202020204" pitchFamily="34" charset="0"/>
              <a:buChar char="•"/>
            </a:pPr>
            <a:endParaRPr lang="en-US" sz="1700" dirty="0"/>
          </a:p>
          <a:p>
            <a:pPr>
              <a:lnSpc>
                <a:spcPct val="100000"/>
              </a:lnSpc>
            </a:pPr>
            <a:r>
              <a:rPr lang="en-US" sz="1700"/>
              <a:t>TRÄNINGSUPPLÄGG</a:t>
            </a:r>
            <a:endParaRPr lang="en-US"/>
          </a:p>
          <a:p>
            <a:pPr marL="342900" indent="-228600">
              <a:lnSpc>
                <a:spcPct val="100000"/>
              </a:lnSpc>
              <a:buFont typeface="Arial" panose="020B0604020202020204" pitchFamily="34" charset="0"/>
              <a:buChar char="•"/>
            </a:pPr>
            <a:r>
              <a:rPr lang="en-US" sz="1700" dirty="0"/>
              <a:t>Träning </a:t>
            </a:r>
            <a:r>
              <a:rPr lang="en-US" sz="1700" dirty="0" err="1"/>
              <a:t>utifrån</a:t>
            </a:r>
            <a:r>
              <a:rPr lang="en-US" sz="1700" dirty="0"/>
              <a:t> </a:t>
            </a:r>
            <a:r>
              <a:rPr lang="en-US" sz="1700" dirty="0" err="1"/>
              <a:t>spelets</a:t>
            </a:r>
            <a:r>
              <a:rPr lang="en-US" sz="1700" dirty="0"/>
              <a:t> </a:t>
            </a:r>
            <a:r>
              <a:rPr lang="en-US" sz="1700" dirty="0" err="1"/>
              <a:t>skeden</a:t>
            </a:r>
            <a:r>
              <a:rPr lang="en-US" sz="1700" dirty="0"/>
              <a:t> </a:t>
            </a:r>
            <a:br>
              <a:rPr lang="en-US" sz="1700" dirty="0"/>
            </a:br>
            <a:r>
              <a:rPr lang="en-US" sz="1700" dirty="0"/>
              <a:t>(</a:t>
            </a:r>
            <a:r>
              <a:rPr lang="en-US" sz="1700" dirty="0" err="1"/>
              <a:t>SvFFs</a:t>
            </a:r>
            <a:r>
              <a:rPr lang="en-US" sz="1700" dirty="0"/>
              <a:t> </a:t>
            </a:r>
            <a:r>
              <a:rPr lang="en-US" sz="1700" dirty="0" err="1"/>
              <a:t>spelarutbildningsplan</a:t>
            </a:r>
            <a:r>
              <a:rPr lang="en-US" sz="1700" dirty="0"/>
              <a:t>)  </a:t>
            </a:r>
          </a:p>
          <a:p>
            <a:pPr marL="342900" indent="-228600">
              <a:lnSpc>
                <a:spcPct val="100000"/>
              </a:lnSpc>
              <a:buFont typeface="Arial" panose="020B0604020202020204" pitchFamily="34" charset="0"/>
              <a:buChar char="•"/>
            </a:pPr>
            <a:r>
              <a:rPr lang="en-US" sz="1700" dirty="0" err="1"/>
              <a:t>Individanpassning</a:t>
            </a:r>
            <a:r>
              <a:rPr lang="en-US" sz="1700" dirty="0"/>
              <a:t> 20% - 60% - 20%</a:t>
            </a:r>
          </a:p>
        </p:txBody>
      </p:sp>
      <p:cxnSp>
        <p:nvCxnSpPr>
          <p:cNvPr id="83" name="Straight Connector 82">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413EB00F-5D82-EAEC-2806-2127E9E07EAE}"/>
              </a:ext>
            </a:extLst>
          </p:cNvPr>
          <p:cNvPicPr>
            <a:picLocks noChangeAspect="1"/>
          </p:cNvPicPr>
          <p:nvPr/>
        </p:nvPicPr>
        <p:blipFill>
          <a:blip r:embed="rId4"/>
          <a:stretch>
            <a:fillRect/>
          </a:stretch>
        </p:blipFill>
        <p:spPr>
          <a:xfrm>
            <a:off x="10780250" y="180975"/>
            <a:ext cx="1220760" cy="1092877"/>
          </a:xfrm>
          <a:prstGeom prst="rect">
            <a:avLst/>
          </a:prstGeom>
        </p:spPr>
      </p:pic>
    </p:spTree>
    <p:extLst>
      <p:ext uri="{BB962C8B-B14F-4D97-AF65-F5344CB8AC3E}">
        <p14:creationId xmlns:p14="http://schemas.microsoft.com/office/powerpoint/2010/main" val="16219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39F4BC-5915-216F-DA15-8F85250B7FCB}"/>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EC0D99FA-3DBA-2DBA-11C4-612949357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11">
            <a:extLst>
              <a:ext uri="{FF2B5EF4-FFF2-40B4-BE49-F238E27FC236}">
                <a16:creationId xmlns:a16="http://schemas.microsoft.com/office/drawing/2014/main" id="{C7DBC324-3C7C-8B93-77A7-299461BEAD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13">
            <a:extLst>
              <a:ext uri="{FF2B5EF4-FFF2-40B4-BE49-F238E27FC236}">
                <a16:creationId xmlns:a16="http://schemas.microsoft.com/office/drawing/2014/main" id="{66A5B51D-8D43-0504-1643-119C88AF3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C3487709-8B42-F639-7C87-DA27E37045BA}"/>
              </a:ext>
            </a:extLst>
          </p:cNvPr>
          <p:cNvPicPr>
            <a:picLocks noChangeAspect="1"/>
          </p:cNvPicPr>
          <p:nvPr/>
        </p:nvPicPr>
        <p:blipFill>
          <a:blip r:embed="rId3"/>
          <a:stretch>
            <a:fillRect/>
          </a:stretch>
        </p:blipFill>
        <p:spPr>
          <a:xfrm>
            <a:off x="380384" y="221152"/>
            <a:ext cx="1509910" cy="1343242"/>
          </a:xfrm>
          <a:prstGeom prst="rect">
            <a:avLst/>
          </a:prstGeom>
        </p:spPr>
      </p:pic>
      <p:pic>
        <p:nvPicPr>
          <p:cNvPr id="2" name="Bildobjekt 1" descr="En bild som visar text, skärmbild, Parallell, nummer">
            <a:extLst>
              <a:ext uri="{FF2B5EF4-FFF2-40B4-BE49-F238E27FC236}">
                <a16:creationId xmlns:a16="http://schemas.microsoft.com/office/drawing/2014/main" id="{A13C91C3-E641-3BD2-3AC5-D15B1B7DAF76}"/>
              </a:ext>
            </a:extLst>
          </p:cNvPr>
          <p:cNvPicPr>
            <a:picLocks noChangeAspect="1"/>
          </p:cNvPicPr>
          <p:nvPr/>
        </p:nvPicPr>
        <p:blipFill>
          <a:blip r:embed="rId4"/>
          <a:stretch>
            <a:fillRect/>
          </a:stretch>
        </p:blipFill>
        <p:spPr>
          <a:xfrm>
            <a:off x="375920" y="216612"/>
            <a:ext cx="11236960" cy="6201255"/>
          </a:xfrm>
          <a:prstGeom prst="rect">
            <a:avLst/>
          </a:prstGeom>
        </p:spPr>
      </p:pic>
    </p:spTree>
    <p:extLst>
      <p:ext uri="{BB962C8B-B14F-4D97-AF65-F5344CB8AC3E}">
        <p14:creationId xmlns:p14="http://schemas.microsoft.com/office/powerpoint/2010/main" val="278696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F642-77C1-E2D8-B35F-726DBA2B5D40}"/>
              </a:ext>
            </a:extLst>
          </p:cNvPr>
          <p:cNvSpPr>
            <a:spLocks noGrp="1"/>
          </p:cNvSpPr>
          <p:nvPr>
            <p:ph type="title"/>
          </p:nvPr>
        </p:nvSpPr>
        <p:spPr>
          <a:xfrm rot="20268524">
            <a:off x="1227729" y="2682572"/>
            <a:ext cx="10895704" cy="1307592"/>
          </a:xfrm>
        </p:spPr>
        <p:txBody>
          <a:bodyPr>
            <a:normAutofit/>
          </a:bodyPr>
          <a:lstStyle/>
          <a:p>
            <a:r>
              <a:rPr lang="sv-SE" sz="6000"/>
              <a:t>Lagföräldrarna har ordet </a:t>
            </a:r>
          </a:p>
        </p:txBody>
      </p:sp>
      <p:pic>
        <p:nvPicPr>
          <p:cNvPr id="5" name="Picture 4" descr="A blue shield with gold text and laurel wreath&#10;&#10;AI-generated content may be incorrect.">
            <a:extLst>
              <a:ext uri="{FF2B5EF4-FFF2-40B4-BE49-F238E27FC236}">
                <a16:creationId xmlns:a16="http://schemas.microsoft.com/office/drawing/2014/main" id="{023F471E-93AC-D19B-0007-AD0A71E9F284}"/>
              </a:ext>
            </a:extLst>
          </p:cNvPr>
          <p:cNvPicPr>
            <a:picLocks noChangeAspect="1"/>
          </p:cNvPicPr>
          <p:nvPr/>
        </p:nvPicPr>
        <p:blipFill>
          <a:blip r:embed="rId2"/>
          <a:stretch>
            <a:fillRect/>
          </a:stretch>
        </p:blipFill>
        <p:spPr>
          <a:xfrm>
            <a:off x="368538" y="7088"/>
            <a:ext cx="2410161" cy="1952898"/>
          </a:xfrm>
          <a:prstGeom prst="rect">
            <a:avLst/>
          </a:prstGeom>
        </p:spPr>
      </p:pic>
    </p:spTree>
    <p:extLst>
      <p:ext uri="{BB962C8B-B14F-4D97-AF65-F5344CB8AC3E}">
        <p14:creationId xmlns:p14="http://schemas.microsoft.com/office/powerpoint/2010/main" val="131143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6BADB-0620-F37C-C11D-88B0C6C61A2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C4E7FE-42D3-8C67-EF2F-91B8E071D874}"/>
              </a:ext>
            </a:extLst>
          </p:cNvPr>
          <p:cNvSpPr>
            <a:spLocks noGrp="1"/>
          </p:cNvSpPr>
          <p:nvPr>
            <p:ph type="ctrTitle"/>
          </p:nvPr>
        </p:nvSpPr>
        <p:spPr>
          <a:xfrm>
            <a:off x="3382179" y="1277178"/>
            <a:ext cx="4838796" cy="656644"/>
          </a:xfrm>
        </p:spPr>
        <p:txBody>
          <a:bodyPr>
            <a:normAutofit fontScale="90000"/>
          </a:bodyPr>
          <a:lstStyle/>
          <a:p>
            <a:r>
              <a:rPr lang="sv-SE" sz="2400" b="1" dirty="0">
                <a:latin typeface="+mn-lt"/>
              </a:rPr>
              <a:t>Uppdrag för föreningen</a:t>
            </a:r>
            <a:endParaRPr lang="sv-SE" sz="2400" dirty="0">
              <a:latin typeface="+mn-lt"/>
            </a:endParaRPr>
          </a:p>
        </p:txBody>
      </p:sp>
      <p:pic>
        <p:nvPicPr>
          <p:cNvPr id="5" name="Bildobjekt 4" descr="En bild som visar text, logotyp, emblem, Varumärke&#10;&#10;AI-genererat innehåll kan vara felaktigt.">
            <a:extLst>
              <a:ext uri="{FF2B5EF4-FFF2-40B4-BE49-F238E27FC236}">
                <a16:creationId xmlns:a16="http://schemas.microsoft.com/office/drawing/2014/main" id="{599F8F14-DCA5-F3B2-6F60-146962B919F1}"/>
              </a:ext>
            </a:extLst>
          </p:cNvPr>
          <p:cNvPicPr>
            <a:picLocks noChangeAspect="1"/>
          </p:cNvPicPr>
          <p:nvPr/>
        </p:nvPicPr>
        <p:blipFill>
          <a:blip r:embed="rId3"/>
          <a:stretch>
            <a:fillRect/>
          </a:stretch>
        </p:blipFill>
        <p:spPr>
          <a:xfrm>
            <a:off x="380384" y="221152"/>
            <a:ext cx="1509910" cy="1343242"/>
          </a:xfrm>
          <a:prstGeom prst="rect">
            <a:avLst/>
          </a:prstGeom>
        </p:spPr>
      </p:pic>
      <p:sp>
        <p:nvSpPr>
          <p:cNvPr id="7" name="Platshållare för innehåll 4">
            <a:extLst>
              <a:ext uri="{FF2B5EF4-FFF2-40B4-BE49-F238E27FC236}">
                <a16:creationId xmlns:a16="http://schemas.microsoft.com/office/drawing/2014/main" id="{4C7E05E7-2FC5-EE30-81D0-F5C29AD5E114}"/>
              </a:ext>
            </a:extLst>
          </p:cNvPr>
          <p:cNvSpPr txBox="1">
            <a:spLocks/>
          </p:cNvSpPr>
          <p:nvPr/>
        </p:nvSpPr>
        <p:spPr>
          <a:xfrm>
            <a:off x="800100" y="2471747"/>
            <a:ext cx="5829651" cy="2755784"/>
          </a:xfrm>
          <a:prstGeom prst="rect">
            <a:avLst/>
          </a:prstGeom>
          <a:ln w="28575">
            <a:no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v-SE" sz="3300" b="1" dirty="0"/>
              <a:t>Arbetsuppgifter</a:t>
            </a:r>
          </a:p>
          <a:p>
            <a:r>
              <a:rPr lang="sv-SE" sz="2400" b="1" dirty="0"/>
              <a:t>Arbetsvecka</a:t>
            </a:r>
            <a:r>
              <a:rPr lang="sv-SE" sz="1800" dirty="0"/>
              <a:t> </a:t>
            </a:r>
            <a:r>
              <a:rPr lang="sv-SE" sz="2100" dirty="0"/>
              <a:t>v. 39 (21-27 sep)</a:t>
            </a:r>
          </a:p>
          <a:p>
            <a:pPr lvl="1"/>
            <a:r>
              <a:rPr lang="sv-SE" sz="2100" dirty="0"/>
              <a:t>Bemanning av kiosk</a:t>
            </a:r>
          </a:p>
          <a:p>
            <a:pPr lvl="1"/>
            <a:r>
              <a:rPr lang="sv-SE" sz="2100" dirty="0"/>
              <a:t>Städ av omklädningsrum, klubblokal </a:t>
            </a:r>
            <a:r>
              <a:rPr lang="sv-SE" sz="2100" dirty="0" err="1"/>
              <a:t>etc</a:t>
            </a:r>
            <a:endParaRPr lang="sv-SE" sz="2100" dirty="0"/>
          </a:p>
          <a:p>
            <a:r>
              <a:rPr lang="sv-SE" sz="2400" b="1" dirty="0"/>
              <a:t>Matchvärd/bollvärd </a:t>
            </a:r>
            <a:r>
              <a:rPr lang="sv-SE" sz="2100" dirty="0"/>
              <a:t>sön 27 sep </a:t>
            </a:r>
            <a:r>
              <a:rPr lang="sv-SE" sz="2100" dirty="0" err="1"/>
              <a:t>kl</a:t>
            </a:r>
            <a:r>
              <a:rPr lang="sv-SE" sz="2100" dirty="0"/>
              <a:t> 13 (8 barn +4 vuxna)</a:t>
            </a:r>
          </a:p>
          <a:p>
            <a:r>
              <a:rPr lang="sv-SE" sz="2400" b="1" dirty="0"/>
              <a:t>Habocupen</a:t>
            </a:r>
            <a:r>
              <a:rPr lang="sv-SE" sz="1800" dirty="0"/>
              <a:t> </a:t>
            </a:r>
            <a:r>
              <a:rPr lang="sv-SE" sz="2100" dirty="0"/>
              <a:t>26-28 juni</a:t>
            </a:r>
            <a:endParaRPr lang="sv-SE" sz="2100" b="1" dirty="0"/>
          </a:p>
          <a:p>
            <a:pPr lvl="1"/>
            <a:r>
              <a:rPr lang="sv-SE" sz="2100" dirty="0"/>
              <a:t>Matchvärd söndag</a:t>
            </a:r>
          </a:p>
          <a:p>
            <a:r>
              <a:rPr lang="sv-SE" sz="2400" b="1" dirty="0"/>
              <a:t>Städdag</a:t>
            </a:r>
            <a:r>
              <a:rPr lang="sv-SE" sz="1800" dirty="0"/>
              <a:t> 17 </a:t>
            </a:r>
            <a:r>
              <a:rPr lang="sv-SE" sz="2100" dirty="0"/>
              <a:t>okt</a:t>
            </a:r>
          </a:p>
        </p:txBody>
      </p:sp>
      <p:sp>
        <p:nvSpPr>
          <p:cNvPr id="8" name="Platshållare för innehåll 4">
            <a:extLst>
              <a:ext uri="{FF2B5EF4-FFF2-40B4-BE49-F238E27FC236}">
                <a16:creationId xmlns:a16="http://schemas.microsoft.com/office/drawing/2014/main" id="{2D2D68CB-C928-C037-9DB8-1F7AC29599C4}"/>
              </a:ext>
            </a:extLst>
          </p:cNvPr>
          <p:cNvSpPr txBox="1">
            <a:spLocks/>
          </p:cNvSpPr>
          <p:nvPr/>
        </p:nvSpPr>
        <p:spPr>
          <a:xfrm>
            <a:off x="6928258" y="2471747"/>
            <a:ext cx="4463642" cy="830014"/>
          </a:xfrm>
          <a:prstGeom prst="rect">
            <a:avLst/>
          </a:prstGeom>
          <a:ln w="28575">
            <a:noFill/>
          </a:ln>
        </p:spPr>
        <p:txBody>
          <a:bodyPr vert="horz" lIns="91440" tIns="45720" rIns="91440" bIns="45720" rtlCol="0" anchor="b">
            <a:normAutofit fontScale="92500" lnSpcReduction="2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sv-SE" sz="2800" b="1" dirty="0"/>
              <a:t>Försäljningar</a:t>
            </a:r>
          </a:p>
          <a:p>
            <a:r>
              <a:rPr lang="sv-SE" b="1" dirty="0"/>
              <a:t>Bingolotter </a:t>
            </a:r>
            <a:r>
              <a:rPr lang="sv-SE" dirty="0"/>
              <a:t>(nov-dec)</a:t>
            </a:r>
          </a:p>
        </p:txBody>
      </p:sp>
    </p:spTree>
    <p:extLst>
      <p:ext uri="{BB962C8B-B14F-4D97-AF65-F5344CB8AC3E}">
        <p14:creationId xmlns:p14="http://schemas.microsoft.com/office/powerpoint/2010/main" val="231036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6BADB-0620-F37C-C11D-88B0C6C61A2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C4E7FE-42D3-8C67-EF2F-91B8E071D874}"/>
              </a:ext>
            </a:extLst>
          </p:cNvPr>
          <p:cNvSpPr>
            <a:spLocks noGrp="1"/>
          </p:cNvSpPr>
          <p:nvPr>
            <p:ph type="ctrTitle"/>
          </p:nvPr>
        </p:nvSpPr>
        <p:spPr>
          <a:xfrm>
            <a:off x="3382179" y="1277178"/>
            <a:ext cx="4838796" cy="656644"/>
          </a:xfrm>
        </p:spPr>
        <p:txBody>
          <a:bodyPr>
            <a:normAutofit/>
          </a:bodyPr>
          <a:lstStyle/>
          <a:p>
            <a:r>
              <a:rPr lang="sv-SE" sz="2400" b="1" dirty="0">
                <a:latin typeface="+mn-lt"/>
              </a:rPr>
              <a:t>Uppdrag för laget</a:t>
            </a:r>
            <a:endParaRPr lang="sv-SE" sz="2400" dirty="0">
              <a:latin typeface="+mn-lt"/>
            </a:endParaRPr>
          </a:p>
        </p:txBody>
      </p:sp>
      <p:pic>
        <p:nvPicPr>
          <p:cNvPr id="5" name="Bildobjekt 4" descr="En bild som visar text, logotyp, emblem, Varumärke&#10;&#10;AI-genererat innehåll kan vara felaktigt.">
            <a:extLst>
              <a:ext uri="{FF2B5EF4-FFF2-40B4-BE49-F238E27FC236}">
                <a16:creationId xmlns:a16="http://schemas.microsoft.com/office/drawing/2014/main" id="{599F8F14-DCA5-F3B2-6F60-146962B919F1}"/>
              </a:ext>
            </a:extLst>
          </p:cNvPr>
          <p:cNvPicPr>
            <a:picLocks noChangeAspect="1"/>
          </p:cNvPicPr>
          <p:nvPr/>
        </p:nvPicPr>
        <p:blipFill>
          <a:blip r:embed="rId3"/>
          <a:stretch>
            <a:fillRect/>
          </a:stretch>
        </p:blipFill>
        <p:spPr>
          <a:xfrm>
            <a:off x="380384" y="221152"/>
            <a:ext cx="1509910" cy="1343242"/>
          </a:xfrm>
          <a:prstGeom prst="rect">
            <a:avLst/>
          </a:prstGeom>
        </p:spPr>
      </p:pic>
      <p:sp>
        <p:nvSpPr>
          <p:cNvPr id="7" name="Platshållare för innehåll 4">
            <a:extLst>
              <a:ext uri="{FF2B5EF4-FFF2-40B4-BE49-F238E27FC236}">
                <a16:creationId xmlns:a16="http://schemas.microsoft.com/office/drawing/2014/main" id="{4C7E05E7-2FC5-EE30-81D0-F5C29AD5E114}"/>
              </a:ext>
            </a:extLst>
          </p:cNvPr>
          <p:cNvSpPr txBox="1">
            <a:spLocks/>
          </p:cNvSpPr>
          <p:nvPr/>
        </p:nvSpPr>
        <p:spPr>
          <a:xfrm>
            <a:off x="1283179" y="2471747"/>
            <a:ext cx="5829651" cy="2755784"/>
          </a:xfrm>
          <a:prstGeom prst="rect">
            <a:avLst/>
          </a:prstGeom>
          <a:ln w="28575">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sz="2600" b="1" dirty="0"/>
              <a:t>Arbetsuppgifter</a:t>
            </a:r>
          </a:p>
          <a:p>
            <a:r>
              <a:rPr lang="sv-SE" sz="1900" b="1" dirty="0"/>
              <a:t>Tvätt</a:t>
            </a:r>
          </a:p>
          <a:p>
            <a:r>
              <a:rPr lang="sv-SE" sz="1900" b="1" dirty="0"/>
              <a:t>Matchvärd hemmamatch</a:t>
            </a:r>
            <a:endParaRPr lang="sv-SE" sz="1900" dirty="0"/>
          </a:p>
        </p:txBody>
      </p:sp>
      <p:sp>
        <p:nvSpPr>
          <p:cNvPr id="8" name="Platshållare för innehåll 4">
            <a:extLst>
              <a:ext uri="{FF2B5EF4-FFF2-40B4-BE49-F238E27FC236}">
                <a16:creationId xmlns:a16="http://schemas.microsoft.com/office/drawing/2014/main" id="{2D2D68CB-C928-C037-9DB8-1F7AC29599C4}"/>
              </a:ext>
            </a:extLst>
          </p:cNvPr>
          <p:cNvSpPr txBox="1">
            <a:spLocks/>
          </p:cNvSpPr>
          <p:nvPr/>
        </p:nvSpPr>
        <p:spPr>
          <a:xfrm>
            <a:off x="6729851" y="2487099"/>
            <a:ext cx="4463642" cy="1438452"/>
          </a:xfrm>
          <a:prstGeom prst="rect">
            <a:avLst/>
          </a:prstGeom>
          <a:ln w="28575">
            <a:noFill/>
          </a:ln>
        </p:spPr>
        <p:txBody>
          <a:bodyPr vert="horz" lIns="91440" tIns="45720" rIns="91440" bIns="45720" rtlCol="0" anchor="b">
            <a:normAutofit fontScale="25000" lnSpcReduction="2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sv-SE" sz="10400" b="1" dirty="0"/>
              <a:t>Lagkassan</a:t>
            </a:r>
          </a:p>
          <a:p>
            <a:r>
              <a:rPr lang="sv-SE" sz="7600" b="1" dirty="0"/>
              <a:t>Försäljning</a:t>
            </a:r>
          </a:p>
          <a:p>
            <a:r>
              <a:rPr lang="sv-SE" sz="7600" b="1" dirty="0"/>
              <a:t>Lotteri på Habocupen</a:t>
            </a:r>
          </a:p>
        </p:txBody>
      </p:sp>
    </p:spTree>
    <p:extLst>
      <p:ext uri="{BB962C8B-B14F-4D97-AF65-F5344CB8AC3E}">
        <p14:creationId xmlns:p14="http://schemas.microsoft.com/office/powerpoint/2010/main" val="169907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A1DB0C-406E-E63E-A1A4-5CACD4F0697A}"/>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206D8423-8E31-4E9F-0A40-68781999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4891C34-BD66-4620-FBE2-16815360BFCD}"/>
              </a:ext>
            </a:extLst>
          </p:cNvPr>
          <p:cNvSpPr>
            <a:spLocks noGrp="1"/>
          </p:cNvSpPr>
          <p:nvPr>
            <p:ph type="ctrTitle"/>
          </p:nvPr>
        </p:nvSpPr>
        <p:spPr>
          <a:xfrm>
            <a:off x="3382178" y="1277177"/>
            <a:ext cx="7773851" cy="3435791"/>
          </a:xfrm>
        </p:spPr>
        <p:txBody>
          <a:bodyPr>
            <a:normAutofit/>
          </a:bodyPr>
          <a:lstStyle/>
          <a:p>
            <a:r>
              <a:rPr lang="sv-SE" sz="2400" dirty="0">
                <a:latin typeface="+mn-lt"/>
              </a:rPr>
              <a:t>Medlemsavgifter</a:t>
            </a:r>
          </a:p>
        </p:txBody>
      </p:sp>
      <p:sp>
        <p:nvSpPr>
          <p:cNvPr id="3" name="Underrubrik 2">
            <a:extLst>
              <a:ext uri="{FF2B5EF4-FFF2-40B4-BE49-F238E27FC236}">
                <a16:creationId xmlns:a16="http://schemas.microsoft.com/office/drawing/2014/main" id="{867A98AA-8E08-2C88-307F-B91F6EA27D65}"/>
              </a:ext>
            </a:extLst>
          </p:cNvPr>
          <p:cNvSpPr>
            <a:spLocks noGrp="1"/>
          </p:cNvSpPr>
          <p:nvPr>
            <p:ph type="subTitle" idx="1"/>
          </p:nvPr>
        </p:nvSpPr>
        <p:spPr>
          <a:xfrm>
            <a:off x="3382178" y="2194097"/>
            <a:ext cx="6987648" cy="2470591"/>
          </a:xfrm>
        </p:spPr>
        <p:txBody>
          <a:bodyPr>
            <a:normAutofit/>
          </a:bodyPr>
          <a:lstStyle/>
          <a:p>
            <a:pPr marL="342900" indent="-342900">
              <a:buFont typeface="Arial" panose="020B0604020202020204" pitchFamily="34" charset="0"/>
              <a:buChar char="•"/>
            </a:pPr>
            <a:r>
              <a:rPr lang="sv-SE" dirty="0"/>
              <a:t>All info finns på hemsidan. Medlemsavgifterna är samma, deltagaravgift har justerats och alla får en liten höjning. Vill man nyttja fritidskortet så läs igenom noga på hemsidan. </a:t>
            </a:r>
            <a:endParaRPr lang="sv-SE" sz="2900" dirty="0"/>
          </a:p>
          <a:p>
            <a:pPr marL="457200" indent="-457200">
              <a:buFont typeface="Arial" panose="020B0604020202020204" pitchFamily="34" charset="0"/>
              <a:buChar char="•"/>
            </a:pPr>
            <a:endParaRPr lang="sv-SE" dirty="0"/>
          </a:p>
          <a:p>
            <a:endParaRPr lang="sv-SE" dirty="0"/>
          </a:p>
        </p:txBody>
      </p:sp>
      <p:cxnSp>
        <p:nvCxnSpPr>
          <p:cNvPr id="56" name="Straight Connector 11">
            <a:extLst>
              <a:ext uri="{FF2B5EF4-FFF2-40B4-BE49-F238E27FC236}">
                <a16:creationId xmlns:a16="http://schemas.microsoft.com/office/drawing/2014/main" id="{97755F63-9E00-ED6C-280B-829C715619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1611101B-ACF0-C138-E47F-79962AC761D3}"/>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EBD6A3F7-D4D7-862E-8E40-085632A5E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screenshot of a football game&#10;&#10;AI-generated content may be incorrect.">
            <a:extLst>
              <a:ext uri="{FF2B5EF4-FFF2-40B4-BE49-F238E27FC236}">
                <a16:creationId xmlns:a16="http://schemas.microsoft.com/office/drawing/2014/main" id="{72B5873A-CF6D-4981-20D9-E764E2879AC2}"/>
              </a:ext>
            </a:extLst>
          </p:cNvPr>
          <p:cNvPicPr>
            <a:picLocks noChangeAspect="1"/>
          </p:cNvPicPr>
          <p:nvPr/>
        </p:nvPicPr>
        <p:blipFill>
          <a:blip r:embed="rId4"/>
          <a:stretch>
            <a:fillRect/>
          </a:stretch>
        </p:blipFill>
        <p:spPr>
          <a:xfrm>
            <a:off x="327003" y="2288294"/>
            <a:ext cx="2990341" cy="2397107"/>
          </a:xfrm>
          <a:prstGeom prst="rect">
            <a:avLst/>
          </a:prstGeom>
        </p:spPr>
      </p:pic>
    </p:spTree>
    <p:extLst>
      <p:ext uri="{BB962C8B-B14F-4D97-AF65-F5344CB8AC3E}">
        <p14:creationId xmlns:p14="http://schemas.microsoft.com/office/powerpoint/2010/main" val="44474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D5BC3A-90F9-D58B-438E-307F96684825}"/>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9F1571C0-6852-B214-17E6-02D3A7685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AE4EC9D-5EDF-CCED-266C-28425FD2F0F8}"/>
              </a:ext>
            </a:extLst>
          </p:cNvPr>
          <p:cNvSpPr>
            <a:spLocks noGrp="1"/>
          </p:cNvSpPr>
          <p:nvPr>
            <p:ph type="ctrTitle"/>
          </p:nvPr>
        </p:nvSpPr>
        <p:spPr>
          <a:xfrm>
            <a:off x="3382178" y="1277177"/>
            <a:ext cx="7773851" cy="3435791"/>
          </a:xfrm>
        </p:spPr>
        <p:txBody>
          <a:bodyPr>
            <a:normAutofit/>
          </a:bodyPr>
          <a:lstStyle/>
          <a:p>
            <a:r>
              <a:rPr lang="sv-SE" sz="2400" dirty="0">
                <a:latin typeface="+mn-lt"/>
              </a:rPr>
              <a:t>Fritidskortet</a:t>
            </a:r>
          </a:p>
        </p:txBody>
      </p:sp>
      <p:sp>
        <p:nvSpPr>
          <p:cNvPr id="3" name="Underrubrik 2">
            <a:extLst>
              <a:ext uri="{FF2B5EF4-FFF2-40B4-BE49-F238E27FC236}">
                <a16:creationId xmlns:a16="http://schemas.microsoft.com/office/drawing/2014/main" id="{4AC97D6A-1CAD-1208-57A3-30C75FE3C160}"/>
              </a:ext>
            </a:extLst>
          </p:cNvPr>
          <p:cNvSpPr>
            <a:spLocks noGrp="1"/>
          </p:cNvSpPr>
          <p:nvPr>
            <p:ph type="subTitle" idx="1"/>
          </p:nvPr>
        </p:nvSpPr>
        <p:spPr>
          <a:xfrm>
            <a:off x="3382178" y="2220145"/>
            <a:ext cx="6987648" cy="1616688"/>
          </a:xfrm>
        </p:spPr>
        <p:txBody>
          <a:bodyPr>
            <a:normAutofit/>
          </a:bodyPr>
          <a:lstStyle/>
          <a:p>
            <a:pPr marL="342900" indent="-342900">
              <a:buFont typeface="Arial" panose="020B0604020202020204" pitchFamily="34" charset="0"/>
              <a:buChar char="•"/>
            </a:pPr>
            <a:r>
              <a:rPr lang="sv-SE" dirty="0"/>
              <a:t>Vi är nu anslutna till Fritidskortet vilket gör att du som vårdnadshavare till barn mellan 7–16 år kan använda det för att betala avier från oss. Se hemsidan för mer info hur du går till väga med att betala med fritidskortet.</a:t>
            </a:r>
          </a:p>
          <a:p>
            <a:endParaRPr lang="sv-SE" dirty="0"/>
          </a:p>
        </p:txBody>
      </p:sp>
      <p:cxnSp>
        <p:nvCxnSpPr>
          <p:cNvPr id="56" name="Straight Connector 11">
            <a:extLst>
              <a:ext uri="{FF2B5EF4-FFF2-40B4-BE49-F238E27FC236}">
                <a16:creationId xmlns:a16="http://schemas.microsoft.com/office/drawing/2014/main" id="{0EBF72FD-D162-07F0-DEC5-5564B1BA91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759684E1-1CFC-5420-CBCC-7BC0C12A5AA5}"/>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46940BFE-D237-71E6-160D-AFC62F851F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person smiling at the camera&#10;&#10;AI-generated content may be incorrect.">
            <a:extLst>
              <a:ext uri="{FF2B5EF4-FFF2-40B4-BE49-F238E27FC236}">
                <a16:creationId xmlns:a16="http://schemas.microsoft.com/office/drawing/2014/main" id="{5B03D31E-757E-0D9D-0B2B-D921EB1F989A}"/>
              </a:ext>
            </a:extLst>
          </p:cNvPr>
          <p:cNvPicPr>
            <a:picLocks noChangeAspect="1"/>
          </p:cNvPicPr>
          <p:nvPr/>
        </p:nvPicPr>
        <p:blipFill>
          <a:blip r:embed="rId4"/>
          <a:srcRect t="9786"/>
          <a:stretch>
            <a:fillRect/>
          </a:stretch>
        </p:blipFill>
        <p:spPr>
          <a:xfrm>
            <a:off x="3152025" y="3534489"/>
            <a:ext cx="6987648" cy="2406174"/>
          </a:xfrm>
          <a:prstGeom prst="rect">
            <a:avLst/>
          </a:prstGeom>
        </p:spPr>
      </p:pic>
    </p:spTree>
    <p:extLst>
      <p:ext uri="{BB962C8B-B14F-4D97-AF65-F5344CB8AC3E}">
        <p14:creationId xmlns:p14="http://schemas.microsoft.com/office/powerpoint/2010/main" val="38142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F2609A-00CB-0814-BEEC-EDB23E0568A2}"/>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438F2828-24D7-4888-79F9-D52628C84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34E3053-66D2-6D0E-EEB7-A232F40103CA}"/>
              </a:ext>
            </a:extLst>
          </p:cNvPr>
          <p:cNvSpPr>
            <a:spLocks noGrp="1"/>
          </p:cNvSpPr>
          <p:nvPr>
            <p:ph type="ctrTitle"/>
          </p:nvPr>
        </p:nvSpPr>
        <p:spPr>
          <a:xfrm>
            <a:off x="3382178" y="1277177"/>
            <a:ext cx="7773851" cy="3435791"/>
          </a:xfrm>
        </p:spPr>
        <p:txBody>
          <a:bodyPr>
            <a:normAutofit/>
          </a:bodyPr>
          <a:lstStyle/>
          <a:p>
            <a:r>
              <a:rPr lang="sv-SE" sz="2400" dirty="0">
                <a:latin typeface="+mn-lt"/>
              </a:rPr>
              <a:t>Extraträning &amp; Guldbollskvällar</a:t>
            </a:r>
          </a:p>
        </p:txBody>
      </p:sp>
      <p:sp>
        <p:nvSpPr>
          <p:cNvPr id="3" name="Underrubrik 2">
            <a:extLst>
              <a:ext uri="{FF2B5EF4-FFF2-40B4-BE49-F238E27FC236}">
                <a16:creationId xmlns:a16="http://schemas.microsoft.com/office/drawing/2014/main" id="{6F09608A-0E91-EA62-83E6-1BB287822777}"/>
              </a:ext>
            </a:extLst>
          </p:cNvPr>
          <p:cNvSpPr>
            <a:spLocks noGrp="1"/>
          </p:cNvSpPr>
          <p:nvPr>
            <p:ph type="subTitle" idx="1"/>
          </p:nvPr>
        </p:nvSpPr>
        <p:spPr>
          <a:xfrm>
            <a:off x="3382178" y="2326271"/>
            <a:ext cx="6987648" cy="3000273"/>
          </a:xfrm>
        </p:spPr>
        <p:txBody>
          <a:bodyPr>
            <a:normAutofit/>
          </a:bodyPr>
          <a:lstStyle/>
          <a:p>
            <a:pPr marL="342900" indent="-342900">
              <a:buChar char="•"/>
            </a:pPr>
            <a:r>
              <a:rPr lang="sv-SE" dirty="0"/>
              <a:t>Extraträning startar v.16 och pågår till och med v. 43 (uppehåll v.25–33). Olle </a:t>
            </a:r>
            <a:r>
              <a:rPr lang="sv-SE" err="1"/>
              <a:t>Härdne</a:t>
            </a:r>
            <a:r>
              <a:rPr lang="sv-SE" dirty="0"/>
              <a:t>, som är fotbollsansvarig i Habo IF är ansvarig, och till hjälp har han några av våra kunniga och engagerade ledare.</a:t>
            </a:r>
            <a:endParaRPr lang="sv-SE"/>
          </a:p>
          <a:p>
            <a:pPr marL="342900" indent="-342900">
              <a:buChar char="•"/>
            </a:pPr>
            <a:r>
              <a:rPr lang="sv-SE" dirty="0"/>
              <a:t>Vår ambition är att erbjuda 7 v7, 9 v 9 och målvakter. Mer info om anmälan och kostnad kommer inom kort.</a:t>
            </a:r>
          </a:p>
          <a:p>
            <a:endParaRPr lang="sv-SE" dirty="0"/>
          </a:p>
        </p:txBody>
      </p:sp>
      <p:cxnSp>
        <p:nvCxnSpPr>
          <p:cNvPr id="56" name="Straight Connector 11">
            <a:extLst>
              <a:ext uri="{FF2B5EF4-FFF2-40B4-BE49-F238E27FC236}">
                <a16:creationId xmlns:a16="http://schemas.microsoft.com/office/drawing/2014/main" id="{78224637-8097-439D-8B62-0EE9C2BAF1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51965D28-7390-7F52-62D6-B756703723D5}"/>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CF4E48C0-D3DA-3329-374D-7CDC90EA38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74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5BC46A-A4A3-7B59-8ED5-DD9CB71A9164}"/>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3F6A151F-9DEF-09AB-B71C-BA238C92C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7360AE3-920E-34EB-DF23-DD54ADD7EBEB}"/>
              </a:ext>
            </a:extLst>
          </p:cNvPr>
          <p:cNvSpPr>
            <a:spLocks noGrp="1"/>
          </p:cNvSpPr>
          <p:nvPr>
            <p:ph type="ctrTitle"/>
          </p:nvPr>
        </p:nvSpPr>
        <p:spPr>
          <a:xfrm>
            <a:off x="3382178" y="1277177"/>
            <a:ext cx="7773851" cy="3435791"/>
          </a:xfrm>
        </p:spPr>
        <p:txBody>
          <a:bodyPr>
            <a:normAutofit/>
          </a:bodyPr>
          <a:lstStyle/>
          <a:p>
            <a:r>
              <a:rPr lang="sv-SE" sz="2400" dirty="0">
                <a:latin typeface="+mn-lt"/>
              </a:rPr>
              <a:t>Guldklubben</a:t>
            </a:r>
          </a:p>
        </p:txBody>
      </p:sp>
      <p:sp>
        <p:nvSpPr>
          <p:cNvPr id="3" name="Underrubrik 2">
            <a:extLst>
              <a:ext uri="{FF2B5EF4-FFF2-40B4-BE49-F238E27FC236}">
                <a16:creationId xmlns:a16="http://schemas.microsoft.com/office/drawing/2014/main" id="{C711B2AF-0B21-8480-CF93-8730439A4D95}"/>
              </a:ext>
            </a:extLst>
          </p:cNvPr>
          <p:cNvSpPr>
            <a:spLocks noGrp="1"/>
          </p:cNvSpPr>
          <p:nvPr>
            <p:ph type="subTitle" idx="1"/>
          </p:nvPr>
        </p:nvSpPr>
        <p:spPr>
          <a:xfrm>
            <a:off x="3260035" y="1961323"/>
            <a:ext cx="8666921" cy="4102061"/>
          </a:xfrm>
        </p:spPr>
        <p:txBody>
          <a:bodyPr>
            <a:normAutofit fontScale="70000" lnSpcReduction="20000"/>
          </a:bodyPr>
          <a:lstStyle/>
          <a:p>
            <a:r>
              <a:rPr lang="sv-SE" dirty="0"/>
              <a:t>Nyligt har ni fått en enkät skickad till er. Den är viktig för oss.</a:t>
            </a:r>
          </a:p>
          <a:p>
            <a:r>
              <a:rPr lang="sv-SE" dirty="0"/>
              <a:t>Vi vill inte gissa hur våra barn upplever trygghet, utveckling och glädje utan vi vill veta.</a:t>
            </a:r>
            <a:br>
              <a:rPr lang="sv-SE" dirty="0"/>
            </a:br>
            <a:r>
              <a:rPr lang="sv-SE" dirty="0"/>
              <a:t>Era svar hjälper oss att följa upp och faktiskt bli bättre över tid.</a:t>
            </a:r>
          </a:p>
          <a:p>
            <a:r>
              <a:rPr lang="sv-SE" dirty="0"/>
              <a:t>I Habo IF har vi valt att ta ett tydligare ansvar för vår värdegrund.</a:t>
            </a:r>
            <a:br>
              <a:rPr lang="sv-SE" dirty="0"/>
            </a:br>
            <a:r>
              <a:rPr lang="sv-SE" dirty="0"/>
              <a:t>Det handlar inte om fina ord på en vägg.</a:t>
            </a:r>
            <a:br>
              <a:rPr lang="sv-SE" dirty="0"/>
            </a:br>
            <a:r>
              <a:rPr lang="sv-SE" dirty="0"/>
              <a:t>Det handlar om hur det känns att vara här.</a:t>
            </a:r>
          </a:p>
          <a:p>
            <a:r>
              <a:rPr lang="sv-SE" dirty="0"/>
              <a:t>Därför arbetar vi aktivt med </a:t>
            </a:r>
            <a:r>
              <a:rPr lang="sv-SE" b="1" dirty="0"/>
              <a:t>tre </a:t>
            </a:r>
            <a:r>
              <a:rPr lang="sv-SE" b="1" dirty="0" err="1"/>
              <a:t>guldord</a:t>
            </a:r>
            <a:r>
              <a:rPr lang="sv-SE" b="1" dirty="0"/>
              <a:t>:</a:t>
            </a:r>
          </a:p>
          <a:p>
            <a:r>
              <a:rPr lang="sv-SE" b="1" dirty="0"/>
              <a:t>Gemenskap – </a:t>
            </a:r>
            <a:r>
              <a:rPr lang="sv-SE" dirty="0"/>
              <a:t>här jobbar vi bland annat med trygghet, tillhörighet och mod att vara sig själv.</a:t>
            </a:r>
            <a:br>
              <a:rPr lang="sv-SE" dirty="0"/>
            </a:br>
            <a:r>
              <a:rPr lang="sv-SE" b="1" dirty="0"/>
              <a:t>Utveckling – </a:t>
            </a:r>
            <a:r>
              <a:rPr lang="sv-SE" dirty="0"/>
              <a:t>Vi ger barnen verktyg att våga prova, att det är ok att göra misstag och att vi växer tillsammans. </a:t>
            </a:r>
            <a:br>
              <a:rPr lang="sv-SE" dirty="0"/>
            </a:br>
            <a:r>
              <a:rPr lang="sv-SE" b="1" dirty="0"/>
              <a:t>Glädje – </a:t>
            </a:r>
            <a:r>
              <a:rPr lang="sv-SE" dirty="0"/>
              <a:t>glädje är summan av trygghet, självkänsla, mod och utveckling. </a:t>
            </a:r>
          </a:p>
          <a:p>
            <a:r>
              <a:rPr lang="sv-SE" dirty="0"/>
              <a:t>Och det här är inget extra projekt.</a:t>
            </a:r>
            <a:br>
              <a:rPr lang="sv-SE" dirty="0"/>
            </a:br>
            <a:r>
              <a:rPr lang="sv-SE" dirty="0"/>
              <a:t>Det är hur vi vill vara varje dag, på träning och match.</a:t>
            </a:r>
          </a:p>
          <a:p>
            <a:r>
              <a:rPr lang="sv-SE" dirty="0"/>
              <a:t>Vi vill att varje barn ska känna sig trygg, våga prova, utvecklas och känna energi och glädje. Och vi vet att det inte sker av sig själv. Det kräver medvetet arbete.</a:t>
            </a:r>
          </a:p>
          <a:p>
            <a:r>
              <a:rPr lang="sv-SE" dirty="0"/>
              <a:t>Det är det arbetet vi nu gör tillsammans.</a:t>
            </a:r>
          </a:p>
          <a:p>
            <a:endParaRPr lang="sv-SE" dirty="0"/>
          </a:p>
        </p:txBody>
      </p:sp>
      <p:cxnSp>
        <p:nvCxnSpPr>
          <p:cNvPr id="56" name="Straight Connector 11">
            <a:extLst>
              <a:ext uri="{FF2B5EF4-FFF2-40B4-BE49-F238E27FC236}">
                <a16:creationId xmlns:a16="http://schemas.microsoft.com/office/drawing/2014/main" id="{ECDE5195-BE58-070D-5028-6D304E390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0ABA2F5E-2A55-8D35-F91C-D0E67DC11B59}"/>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CFBCCA9F-CA19-C698-B241-024C28FDEC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26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A87EF7-41F0-2FDE-48D6-1E38CFBCC847}"/>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C3C61A95-017C-8B86-E356-338C91859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0827469-4C6B-937F-9AF9-265051D4C774}"/>
              </a:ext>
            </a:extLst>
          </p:cNvPr>
          <p:cNvSpPr>
            <a:spLocks noGrp="1"/>
          </p:cNvSpPr>
          <p:nvPr>
            <p:ph type="ctrTitle"/>
          </p:nvPr>
        </p:nvSpPr>
        <p:spPr>
          <a:xfrm>
            <a:off x="3382178" y="1277177"/>
            <a:ext cx="7773851" cy="3435791"/>
          </a:xfrm>
        </p:spPr>
        <p:txBody>
          <a:bodyPr>
            <a:normAutofit/>
          </a:bodyPr>
          <a:lstStyle/>
          <a:p>
            <a:r>
              <a:rPr lang="sv-SE" sz="2400" dirty="0">
                <a:latin typeface="+mn-lt"/>
              </a:rPr>
              <a:t>Habo </a:t>
            </a:r>
            <a:r>
              <a:rPr lang="sv-SE" sz="2400">
                <a:latin typeface="+mn-lt"/>
              </a:rPr>
              <a:t>if fotbollsSkola</a:t>
            </a:r>
            <a:endParaRPr lang="sv-SE" sz="2400" dirty="0">
              <a:latin typeface="+mn-lt"/>
            </a:endParaRPr>
          </a:p>
        </p:txBody>
      </p:sp>
      <p:sp>
        <p:nvSpPr>
          <p:cNvPr id="3" name="Underrubrik 2">
            <a:extLst>
              <a:ext uri="{FF2B5EF4-FFF2-40B4-BE49-F238E27FC236}">
                <a16:creationId xmlns:a16="http://schemas.microsoft.com/office/drawing/2014/main" id="{FE19AC71-BC09-D6D2-B4B6-869858500989}"/>
              </a:ext>
            </a:extLst>
          </p:cNvPr>
          <p:cNvSpPr>
            <a:spLocks noGrp="1"/>
          </p:cNvSpPr>
          <p:nvPr>
            <p:ph type="subTitle" idx="1"/>
          </p:nvPr>
        </p:nvSpPr>
        <p:spPr>
          <a:xfrm>
            <a:off x="3260036" y="1961323"/>
            <a:ext cx="8256104" cy="510207"/>
          </a:xfrm>
        </p:spPr>
        <p:txBody>
          <a:bodyPr>
            <a:normAutofit/>
          </a:bodyPr>
          <a:lstStyle/>
          <a:p>
            <a:pPr marL="342900" indent="-342900">
              <a:buChar char="•"/>
            </a:pPr>
            <a:r>
              <a:rPr lang="sv-SE" sz="2200" dirty="0">
                <a:latin typeface="Calibri"/>
                <a:ea typeface="Calibri"/>
                <a:cs typeface="Calibri"/>
              </a:rPr>
              <a:t>Planeras till vecka 25. Mer info kommer inom kort.</a:t>
            </a:r>
            <a:endParaRPr lang="sv-SE"/>
          </a:p>
        </p:txBody>
      </p:sp>
      <p:cxnSp>
        <p:nvCxnSpPr>
          <p:cNvPr id="56" name="Straight Connector 11">
            <a:extLst>
              <a:ext uri="{FF2B5EF4-FFF2-40B4-BE49-F238E27FC236}">
                <a16:creationId xmlns:a16="http://schemas.microsoft.com/office/drawing/2014/main" id="{AC957D4B-C327-5281-7E6D-7EEF835F59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87A13938-3904-8724-C91D-1930690B0368}"/>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4CE195F5-C573-4838-B123-D19830CFE8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451DC1-1B4A-811C-8EA8-B321A2855E28}"/>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B63129BF-4C86-0E3F-16E6-F9E00460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CAB8A45-1297-7C6F-4F4F-D5042C63D8DB}"/>
              </a:ext>
            </a:extLst>
          </p:cNvPr>
          <p:cNvSpPr>
            <a:spLocks noGrp="1"/>
          </p:cNvSpPr>
          <p:nvPr>
            <p:ph type="ctrTitle"/>
          </p:nvPr>
        </p:nvSpPr>
        <p:spPr>
          <a:xfrm>
            <a:off x="3605698" y="1277177"/>
            <a:ext cx="7550331" cy="3435791"/>
          </a:xfrm>
        </p:spPr>
        <p:txBody>
          <a:bodyPr>
            <a:normAutofit/>
          </a:bodyPr>
          <a:lstStyle/>
          <a:p>
            <a:r>
              <a:rPr lang="sv-SE" sz="2400" b="1">
                <a:latin typeface="+mn-lt"/>
              </a:rPr>
              <a:t>LEDARSTABEN 2026</a:t>
            </a:r>
          </a:p>
        </p:txBody>
      </p:sp>
      <p:sp>
        <p:nvSpPr>
          <p:cNvPr id="3" name="Underrubrik 2">
            <a:extLst>
              <a:ext uri="{FF2B5EF4-FFF2-40B4-BE49-F238E27FC236}">
                <a16:creationId xmlns:a16="http://schemas.microsoft.com/office/drawing/2014/main" id="{64A7B604-5877-DD89-F1BD-8E6B9BE7570E}"/>
              </a:ext>
            </a:extLst>
          </p:cNvPr>
          <p:cNvSpPr>
            <a:spLocks noGrp="1"/>
          </p:cNvSpPr>
          <p:nvPr>
            <p:ph type="subTitle" idx="1"/>
          </p:nvPr>
        </p:nvSpPr>
        <p:spPr>
          <a:xfrm>
            <a:off x="800100" y="1946043"/>
            <a:ext cx="5605212" cy="4973977"/>
          </a:xfrm>
        </p:spPr>
        <p:txBody>
          <a:bodyPr vert="horz" lIns="91440" tIns="45720" rIns="91440" bIns="45720" rtlCol="0" anchor="b">
            <a:noAutofit/>
          </a:bodyPr>
          <a:lstStyle/>
          <a:p>
            <a:endParaRPr lang="sv-SE" sz="1800" dirty="0">
              <a:latin typeface="Calibri"/>
              <a:ea typeface="Calibri"/>
              <a:cs typeface="Calibri"/>
            </a:endParaRPr>
          </a:p>
          <a:p>
            <a:endParaRPr lang="sv-SE" sz="1800" dirty="0">
              <a:latin typeface="Calibri"/>
              <a:ea typeface="Calibri"/>
              <a:cs typeface="Calibri"/>
            </a:endParaRPr>
          </a:p>
          <a:p>
            <a:r>
              <a:rPr lang="sv-SE" sz="1800" dirty="0">
                <a:latin typeface="Calibri"/>
                <a:ea typeface="Calibri"/>
                <a:cs typeface="Calibri"/>
              </a:rPr>
              <a:t>LAGLEDARE - Alexander Lonér</a:t>
            </a:r>
            <a:r>
              <a:rPr lang="sv-SE" dirty="0">
                <a:latin typeface="Calisto MT"/>
                <a:ea typeface="Calibri"/>
                <a:cs typeface="Calibri"/>
              </a:rPr>
              <a:t>   </a:t>
            </a:r>
            <a:endParaRPr lang="sv-SE" dirty="0"/>
          </a:p>
          <a:p>
            <a:r>
              <a:rPr lang="sv-SE" sz="1800" dirty="0">
                <a:latin typeface="Calibri"/>
                <a:ea typeface="Calibri"/>
                <a:cs typeface="Calibri"/>
              </a:rPr>
              <a:t>TRÄNARE:</a:t>
            </a:r>
          </a:p>
          <a:p>
            <a:pPr marL="800100" lvl="1" indent="-342900" algn="l">
              <a:buChar char="•"/>
            </a:pPr>
            <a:r>
              <a:rPr lang="sv-SE" sz="1800" dirty="0">
                <a:latin typeface="Calibri"/>
                <a:ea typeface="Calibri"/>
                <a:cs typeface="Calibri"/>
              </a:rPr>
              <a:t>Martin </a:t>
            </a:r>
            <a:r>
              <a:rPr lang="sv-SE" sz="1800" dirty="0" err="1">
                <a:latin typeface="Calibri"/>
                <a:ea typeface="Calibri"/>
                <a:cs typeface="Calibri"/>
              </a:rPr>
              <a:t>Gårlin</a:t>
            </a:r>
            <a:r>
              <a:rPr lang="sv-SE" sz="1800" dirty="0">
                <a:latin typeface="Calibri"/>
                <a:ea typeface="Calibri"/>
                <a:cs typeface="Calibri"/>
              </a:rPr>
              <a:t>, huvudtränare</a:t>
            </a:r>
          </a:p>
          <a:p>
            <a:pPr marL="800100" lvl="1" indent="-342900" algn="l">
              <a:buChar char="•"/>
            </a:pPr>
            <a:r>
              <a:rPr lang="sv-SE" sz="1800" dirty="0">
                <a:latin typeface="Calibri"/>
                <a:ea typeface="Calibri"/>
                <a:cs typeface="Calibri"/>
              </a:rPr>
              <a:t>Kristoffer </a:t>
            </a:r>
            <a:r>
              <a:rPr lang="sv-SE" sz="1800" dirty="0" err="1">
                <a:latin typeface="Calibri"/>
                <a:ea typeface="Calibri"/>
                <a:cs typeface="Calibri"/>
              </a:rPr>
              <a:t>Bakos</a:t>
            </a:r>
            <a:r>
              <a:rPr lang="sv-SE" sz="1800" dirty="0">
                <a:latin typeface="Calibri"/>
                <a:ea typeface="Calibri"/>
                <a:cs typeface="Calibri"/>
              </a:rPr>
              <a:t>, </a:t>
            </a:r>
            <a:r>
              <a:rPr lang="sv-SE" sz="1800" dirty="0" err="1">
                <a:latin typeface="Calibri"/>
                <a:ea typeface="Calibri"/>
                <a:cs typeface="Calibri"/>
              </a:rPr>
              <a:t>fysansvarig</a:t>
            </a:r>
            <a:endParaRPr lang="sv-SE" dirty="0"/>
          </a:p>
          <a:p>
            <a:pPr marL="800100" lvl="1" indent="-342900" algn="l">
              <a:buChar char="•"/>
            </a:pPr>
            <a:r>
              <a:rPr lang="sv-SE" sz="1800" dirty="0">
                <a:latin typeface="Calibri"/>
                <a:ea typeface="Calibri"/>
                <a:cs typeface="Calibri"/>
              </a:rPr>
              <a:t>Andreas Janeke, materialansvarig </a:t>
            </a:r>
          </a:p>
          <a:p>
            <a:pPr marL="800100" lvl="1" indent="-342900" algn="l">
              <a:buChar char="•"/>
            </a:pPr>
            <a:r>
              <a:rPr lang="sv-SE" sz="1800" dirty="0">
                <a:latin typeface="Calibri"/>
                <a:ea typeface="Calibri"/>
                <a:cs typeface="Calibri"/>
              </a:rPr>
              <a:t>Richard Svensson, målvaktstränare</a:t>
            </a:r>
          </a:p>
          <a:p>
            <a:pPr marL="800100" lvl="1" indent="-342900" algn="l">
              <a:buChar char="•"/>
            </a:pPr>
            <a:r>
              <a:rPr lang="sv-SE" sz="1800" dirty="0">
                <a:latin typeface="Calibri"/>
                <a:ea typeface="Calibri"/>
                <a:cs typeface="Calibri"/>
              </a:rPr>
              <a:t>Christian Sjöqvist, trygghetsansvarig</a:t>
            </a:r>
          </a:p>
          <a:p>
            <a:pPr marL="800100" lvl="1" indent="-342900" algn="l">
              <a:buChar char="•"/>
            </a:pPr>
            <a:r>
              <a:rPr lang="sv-SE" sz="1800" dirty="0">
                <a:latin typeface="Calibri"/>
                <a:ea typeface="Calibri"/>
                <a:cs typeface="Calibri"/>
              </a:rPr>
              <a:t>Joakim Svensson, assisterande tränare</a:t>
            </a:r>
          </a:p>
          <a:p>
            <a:pPr marL="800100" lvl="1" indent="-342900" algn="l">
              <a:buChar char="•"/>
            </a:pPr>
            <a:r>
              <a:rPr lang="sv-SE" sz="1800" dirty="0">
                <a:latin typeface="Calibri"/>
                <a:ea typeface="Calibri"/>
                <a:cs typeface="Calibri"/>
              </a:rPr>
              <a:t>Josef </a:t>
            </a:r>
            <a:r>
              <a:rPr lang="sv-SE" sz="1800" dirty="0" err="1">
                <a:latin typeface="Calibri"/>
                <a:ea typeface="Calibri"/>
                <a:cs typeface="Calibri"/>
              </a:rPr>
              <a:t>Larenholtz</a:t>
            </a:r>
            <a:endParaRPr lang="sv-SE" sz="1800" dirty="0">
              <a:latin typeface="Calibri"/>
              <a:ea typeface="Calibri"/>
              <a:cs typeface="Calibri"/>
            </a:endParaRPr>
          </a:p>
          <a:p>
            <a:pPr marL="800100" lvl="1" indent="-342900" algn="l">
              <a:buChar char="•"/>
            </a:pPr>
            <a:r>
              <a:rPr lang="sv-SE" sz="1800" dirty="0">
                <a:latin typeface="Calibri"/>
                <a:ea typeface="Calibri"/>
                <a:cs typeface="Calibri"/>
              </a:rPr>
              <a:t>Håkan Palm</a:t>
            </a:r>
          </a:p>
          <a:p>
            <a:pPr marL="800100" lvl="1" indent="-342900" algn="l">
              <a:buChar char="•"/>
            </a:pPr>
            <a:r>
              <a:rPr lang="sv-SE" sz="1800" dirty="0">
                <a:latin typeface="Calibri"/>
                <a:ea typeface="Calibri"/>
                <a:cs typeface="Calibri"/>
              </a:rPr>
              <a:t>Michael Edgren</a:t>
            </a:r>
          </a:p>
          <a:p>
            <a:pPr marL="800100" lvl="1" indent="-342900" algn="l">
              <a:buChar char="•"/>
            </a:pPr>
            <a:endParaRPr lang="sv-SE" sz="1800" dirty="0">
              <a:latin typeface="Calibri"/>
              <a:ea typeface="Calibri"/>
              <a:cs typeface="Calibri"/>
            </a:endParaRPr>
          </a:p>
          <a:p>
            <a:pPr algn="l"/>
            <a:r>
              <a:rPr lang="sv-SE" sz="1800" dirty="0"/>
              <a:t> </a:t>
            </a:r>
          </a:p>
        </p:txBody>
      </p:sp>
      <p:cxnSp>
        <p:nvCxnSpPr>
          <p:cNvPr id="56" name="Straight Connector 11">
            <a:extLst>
              <a:ext uri="{FF2B5EF4-FFF2-40B4-BE49-F238E27FC236}">
                <a16:creationId xmlns:a16="http://schemas.microsoft.com/office/drawing/2014/main" id="{C827D070-B49F-2A82-9D3A-F608F6288C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C3922B40-4B0E-0CFE-91FE-D7789CCC17E2}"/>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276D69F8-9A14-8ACE-50C5-80CDB39CC7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Underrubrik 2">
            <a:extLst>
              <a:ext uri="{FF2B5EF4-FFF2-40B4-BE49-F238E27FC236}">
                <a16:creationId xmlns:a16="http://schemas.microsoft.com/office/drawing/2014/main" id="{FBDE9528-33C6-5061-A514-129715BA7E7B}"/>
              </a:ext>
            </a:extLst>
          </p:cNvPr>
          <p:cNvSpPr txBox="1">
            <a:spLocks/>
          </p:cNvSpPr>
          <p:nvPr/>
        </p:nvSpPr>
        <p:spPr>
          <a:xfrm>
            <a:off x="6263538" y="2125939"/>
            <a:ext cx="5614504" cy="1738266"/>
          </a:xfrm>
          <a:prstGeom prst="rect">
            <a:avLst/>
          </a:prstGeom>
        </p:spPr>
        <p:txBody>
          <a:bodyPr vert="horz" lIns="91440" tIns="45720" rIns="91440" bIns="45720" rtlCol="0" anchor="b">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sz="1800" dirty="0">
              <a:latin typeface="Calibri"/>
              <a:ea typeface="Calibri"/>
              <a:cs typeface="Calibri"/>
            </a:endParaRPr>
          </a:p>
          <a:p>
            <a:r>
              <a:rPr lang="sv-SE" sz="1800" dirty="0">
                <a:latin typeface="Calibri"/>
                <a:ea typeface="Calibri"/>
                <a:cs typeface="Calibri"/>
              </a:rPr>
              <a:t>LAGFÖRÄLDRAR:</a:t>
            </a:r>
          </a:p>
          <a:p>
            <a:pPr marL="800100" lvl="1" indent="-342900" algn="l">
              <a:buFont typeface="Arial" panose="020B0604020202020204" pitchFamily="34" charset="0"/>
              <a:buChar char="•"/>
            </a:pPr>
            <a:r>
              <a:rPr lang="sv-SE" sz="1800" dirty="0">
                <a:latin typeface="Calibri"/>
                <a:ea typeface="Calibri"/>
                <a:cs typeface="Calibri"/>
              </a:rPr>
              <a:t>Jill Berg</a:t>
            </a:r>
          </a:p>
          <a:p>
            <a:pPr marL="800100" lvl="1" indent="-342900" algn="l">
              <a:buFont typeface="Arial" panose="020B0604020202020204" pitchFamily="34" charset="0"/>
              <a:buChar char="•"/>
            </a:pPr>
            <a:r>
              <a:rPr lang="sv-SE" sz="1800" dirty="0">
                <a:latin typeface="Calibri"/>
                <a:ea typeface="Calibri"/>
                <a:cs typeface="Calibri"/>
              </a:rPr>
              <a:t>Frida Haglund</a:t>
            </a:r>
          </a:p>
          <a:p>
            <a:pPr marL="800100" lvl="1" indent="-342900" algn="l">
              <a:buFont typeface="Arial" panose="020B0604020202020204" pitchFamily="34" charset="0"/>
              <a:buChar char="•"/>
            </a:pPr>
            <a:r>
              <a:rPr lang="sv-SE" sz="1800" dirty="0">
                <a:latin typeface="Calibri"/>
                <a:ea typeface="Calibri"/>
                <a:cs typeface="Calibri"/>
              </a:rPr>
              <a:t>Emelie </a:t>
            </a:r>
            <a:r>
              <a:rPr lang="sv-SE" sz="1800" dirty="0" err="1">
                <a:latin typeface="Calibri"/>
                <a:ea typeface="Calibri"/>
                <a:cs typeface="Calibri"/>
              </a:rPr>
              <a:t>Arbhede</a:t>
            </a:r>
            <a:endParaRPr lang="sv-SE" sz="1800" dirty="0">
              <a:latin typeface="Calibri"/>
              <a:ea typeface="Calibri"/>
              <a:cs typeface="Calibri"/>
            </a:endParaRPr>
          </a:p>
          <a:p>
            <a:pPr marL="800100" lvl="1" indent="-342900" algn="l">
              <a:buFont typeface="Arial" panose="020B0604020202020204" pitchFamily="34" charset="0"/>
              <a:buChar char="•"/>
            </a:pPr>
            <a:r>
              <a:rPr lang="sv-SE" sz="1800" dirty="0">
                <a:latin typeface="Calibri"/>
                <a:ea typeface="Calibri"/>
                <a:cs typeface="Calibri"/>
              </a:rPr>
              <a:t>Karin Einarsson</a:t>
            </a:r>
          </a:p>
        </p:txBody>
      </p:sp>
    </p:spTree>
    <p:extLst>
      <p:ext uri="{BB962C8B-B14F-4D97-AF65-F5344CB8AC3E}">
        <p14:creationId xmlns:p14="http://schemas.microsoft.com/office/powerpoint/2010/main" val="378668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38C549-6415-49E2-2D95-D42ECC6AED9A}"/>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A7CFF00D-7A2B-9D14-0CE0-463A11068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7F9B201-B310-7CEF-31BD-09609FE22C97}"/>
              </a:ext>
            </a:extLst>
          </p:cNvPr>
          <p:cNvSpPr>
            <a:spLocks noGrp="1"/>
          </p:cNvSpPr>
          <p:nvPr>
            <p:ph type="ctrTitle"/>
          </p:nvPr>
        </p:nvSpPr>
        <p:spPr>
          <a:xfrm>
            <a:off x="3382178" y="1277177"/>
            <a:ext cx="7773851" cy="3435791"/>
          </a:xfrm>
        </p:spPr>
        <p:txBody>
          <a:bodyPr>
            <a:normAutofit/>
          </a:bodyPr>
          <a:lstStyle/>
          <a:p>
            <a:r>
              <a:rPr lang="sv-SE" sz="2400" dirty="0">
                <a:latin typeface="+mn-lt"/>
              </a:rPr>
              <a:t>träningsmatcher</a:t>
            </a:r>
          </a:p>
        </p:txBody>
      </p:sp>
      <p:sp>
        <p:nvSpPr>
          <p:cNvPr id="3" name="Underrubrik 2">
            <a:extLst>
              <a:ext uri="{FF2B5EF4-FFF2-40B4-BE49-F238E27FC236}">
                <a16:creationId xmlns:a16="http://schemas.microsoft.com/office/drawing/2014/main" id="{D3661D80-5AAB-2367-1EF8-1D112C83D50C}"/>
              </a:ext>
            </a:extLst>
          </p:cNvPr>
          <p:cNvSpPr>
            <a:spLocks noGrp="1"/>
          </p:cNvSpPr>
          <p:nvPr>
            <p:ph type="subTitle" idx="1"/>
          </p:nvPr>
        </p:nvSpPr>
        <p:spPr>
          <a:xfrm>
            <a:off x="3266662" y="2145818"/>
            <a:ext cx="8256104" cy="3436156"/>
          </a:xfrm>
        </p:spPr>
        <p:txBody>
          <a:bodyPr>
            <a:normAutofit/>
          </a:bodyPr>
          <a:lstStyle/>
          <a:p>
            <a:endParaRPr lang="sv-SE" sz="2200" dirty="0">
              <a:latin typeface="Calibri"/>
              <a:ea typeface="Calibri"/>
              <a:cs typeface="Calibri"/>
            </a:endParaRPr>
          </a:p>
          <a:p>
            <a:pPr marL="342900" indent="-342900">
              <a:buChar char="•"/>
            </a:pPr>
            <a:r>
              <a:rPr lang="sv-SE" sz="2200">
                <a:latin typeface="Calibri"/>
                <a:ea typeface="Calibri"/>
                <a:cs typeface="Calibri"/>
              </a:rPr>
              <a:t>Tränat sedan mitten av november.</a:t>
            </a:r>
            <a:endParaRPr lang="sv-SE">
              <a:latin typeface="Calisto MT"/>
              <a:ea typeface="Calibri"/>
              <a:cs typeface="Calibri"/>
            </a:endParaRPr>
          </a:p>
          <a:p>
            <a:pPr marL="342900" indent="-342900">
              <a:buChar char="•"/>
            </a:pPr>
            <a:r>
              <a:rPr lang="sv-SE" sz="2200">
                <a:latin typeface="Calibri"/>
                <a:ea typeface="Calibri"/>
                <a:cs typeface="Calibri"/>
              </a:rPr>
              <a:t>För närvarande 35 spelare i truppen.</a:t>
            </a:r>
            <a:endParaRPr lang="sv-SE"/>
          </a:p>
          <a:p>
            <a:pPr marL="342900" indent="-342900">
              <a:buFont typeface="Arial" panose="020B0604020202020204" pitchFamily="34" charset="0"/>
              <a:buChar char="•"/>
            </a:pPr>
            <a:r>
              <a:rPr lang="sv-SE" sz="2200">
                <a:latin typeface="Calibri"/>
                <a:ea typeface="Calibri"/>
                <a:cs typeface="Calibri"/>
              </a:rPr>
              <a:t>Genomförda matcher:</a:t>
            </a:r>
            <a:endParaRPr lang="sv-SE">
              <a:latin typeface="Calisto MT"/>
              <a:ea typeface="Calibri"/>
              <a:cs typeface="Calibri"/>
            </a:endParaRPr>
          </a:p>
          <a:p>
            <a:pPr marL="800100" lvl="1" indent="-342900" algn="l">
              <a:buFont typeface="Courier New" panose="020B0604020202020204" pitchFamily="34" charset="0"/>
              <a:buChar char="o"/>
            </a:pPr>
            <a:r>
              <a:rPr lang="sv-SE" sz="2200">
                <a:latin typeface="Calibri"/>
                <a:ea typeface="Calibri"/>
                <a:cs typeface="Calibri"/>
              </a:rPr>
              <a:t>Mullsjö + Hovslätt, Tenhult &amp; Bankeryd. </a:t>
            </a:r>
            <a:endParaRPr lang="sv-SE"/>
          </a:p>
          <a:p>
            <a:pPr marL="342900" indent="-342900">
              <a:buFont typeface="Arial" panose="020B0604020202020204" pitchFamily="34" charset="0"/>
              <a:buChar char="•"/>
            </a:pPr>
            <a:r>
              <a:rPr lang="sv-SE" sz="2200">
                <a:latin typeface="Calibri"/>
                <a:ea typeface="Calibri"/>
                <a:cs typeface="Calibri"/>
              </a:rPr>
              <a:t>Fokus på de som varit med på vinterträningen.</a:t>
            </a:r>
            <a:endParaRPr lang="sv-SE"/>
          </a:p>
          <a:p>
            <a:pPr marL="342900" indent="-342900">
              <a:buFont typeface="Arial" panose="020B0604020202020204" pitchFamily="34" charset="0"/>
              <a:buChar char="•"/>
            </a:pPr>
            <a:r>
              <a:rPr lang="sv-SE" sz="2200">
                <a:latin typeface="Calibri"/>
                <a:ea typeface="Calibri"/>
                <a:cs typeface="Calibri"/>
              </a:rPr>
              <a:t>Dubbbelmöte mot IFK Falköping 29 mars – Slätten. </a:t>
            </a:r>
          </a:p>
          <a:p>
            <a:endParaRPr lang="sv-SE" dirty="0"/>
          </a:p>
        </p:txBody>
      </p:sp>
      <p:cxnSp>
        <p:nvCxnSpPr>
          <p:cNvPr id="56" name="Straight Connector 11">
            <a:extLst>
              <a:ext uri="{FF2B5EF4-FFF2-40B4-BE49-F238E27FC236}">
                <a16:creationId xmlns:a16="http://schemas.microsoft.com/office/drawing/2014/main" id="{E801B558-5DBD-D837-7FED-EA3B794479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E9D9BB3A-AE9C-8871-5B5D-51E38F669BEA}"/>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49ADD4F5-40D8-99EF-BF94-87FAFC5B6B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10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937598-1A05-FC9E-FCCD-CBB546DEF490}"/>
            </a:ext>
          </a:extLst>
        </p:cNvPr>
        <p:cNvGrpSpPr/>
        <p:nvPr/>
      </p:nvGrpSpPr>
      <p:grpSpPr>
        <a:xfrm>
          <a:off x="0" y="0"/>
          <a:ext cx="0" cy="0"/>
          <a:chOff x="0" y="0"/>
          <a:chExt cx="0" cy="0"/>
        </a:xfrm>
      </p:grpSpPr>
      <p:sp useBgFill="1">
        <p:nvSpPr>
          <p:cNvPr id="55" name="Rectangle 9">
            <a:extLst>
              <a:ext uri="{FF2B5EF4-FFF2-40B4-BE49-F238E27FC236}">
                <a16:creationId xmlns:a16="http://schemas.microsoft.com/office/drawing/2014/main" id="{08F62F00-A0F9-057C-CA7C-29962A97D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5CF1ED7-C969-A53D-AC28-6A9929867BC7}"/>
              </a:ext>
            </a:extLst>
          </p:cNvPr>
          <p:cNvSpPr>
            <a:spLocks noGrp="1"/>
          </p:cNvSpPr>
          <p:nvPr>
            <p:ph type="ctrTitle"/>
          </p:nvPr>
        </p:nvSpPr>
        <p:spPr>
          <a:xfrm>
            <a:off x="3382178" y="1277177"/>
            <a:ext cx="7773851" cy="3435791"/>
          </a:xfrm>
        </p:spPr>
        <p:txBody>
          <a:bodyPr>
            <a:normAutofit/>
          </a:bodyPr>
          <a:lstStyle/>
          <a:p>
            <a:r>
              <a:rPr lang="sv-SE" sz="2400">
                <a:latin typeface="+mn-lt"/>
              </a:rPr>
              <a:t>Lassabollen 18 April </a:t>
            </a:r>
            <a:r>
              <a:rPr lang="sv-SE" sz="2400" err="1">
                <a:latin typeface="+mn-lt"/>
              </a:rPr>
              <a:t>ulricehamn</a:t>
            </a:r>
            <a:endParaRPr lang="sv-SE" sz="2400">
              <a:latin typeface="+mn-lt"/>
            </a:endParaRPr>
          </a:p>
        </p:txBody>
      </p:sp>
      <p:sp>
        <p:nvSpPr>
          <p:cNvPr id="3" name="Underrubrik 2">
            <a:extLst>
              <a:ext uri="{FF2B5EF4-FFF2-40B4-BE49-F238E27FC236}">
                <a16:creationId xmlns:a16="http://schemas.microsoft.com/office/drawing/2014/main" id="{F39ED4E5-AF7F-8A1E-9BEE-7EADAD30EA55}"/>
              </a:ext>
            </a:extLst>
          </p:cNvPr>
          <p:cNvSpPr>
            <a:spLocks noGrp="1"/>
          </p:cNvSpPr>
          <p:nvPr>
            <p:ph type="subTitle" idx="1"/>
          </p:nvPr>
        </p:nvSpPr>
        <p:spPr>
          <a:xfrm>
            <a:off x="3287927" y="2776683"/>
            <a:ext cx="8256104" cy="2804295"/>
          </a:xfrm>
        </p:spPr>
        <p:txBody>
          <a:bodyPr vert="horz" lIns="91440" tIns="45720" rIns="91440" bIns="45720" rtlCol="0" anchor="b">
            <a:noAutofit/>
          </a:bodyPr>
          <a:lstStyle/>
          <a:p>
            <a:pPr marL="342900" indent="-342900">
              <a:buFont typeface="Arial" panose="020B0604020202020204" pitchFamily="34" charset="0"/>
              <a:buChar char="•"/>
            </a:pPr>
            <a:endParaRPr lang="sv-SE" sz="2400" dirty="0">
              <a:latin typeface="Calibri"/>
              <a:ea typeface="Calibri"/>
              <a:cs typeface="Calibri"/>
            </a:endParaRPr>
          </a:p>
          <a:p>
            <a:pPr marL="342900" indent="-342900">
              <a:buFont typeface="Arial" panose="020B0604020202020204" pitchFamily="34" charset="0"/>
              <a:buChar char="•"/>
            </a:pPr>
            <a:endParaRPr lang="sv-SE" sz="2200" dirty="0">
              <a:latin typeface="Calibri"/>
              <a:ea typeface="Calibri"/>
              <a:cs typeface="Calibri"/>
            </a:endParaRPr>
          </a:p>
          <a:p>
            <a:pPr marL="342900" indent="-342900">
              <a:buFont typeface="Arial" panose="020B0604020202020204" pitchFamily="34" charset="0"/>
              <a:buChar char="•"/>
            </a:pPr>
            <a:r>
              <a:rPr lang="sv-SE" sz="2200">
                <a:latin typeface="Calibri"/>
                <a:ea typeface="Calibri"/>
                <a:cs typeface="Calibri"/>
              </a:rPr>
              <a:t>2 lag anmälda</a:t>
            </a:r>
            <a:endParaRPr lang="sv-SE" sz="2200"/>
          </a:p>
          <a:p>
            <a:pPr marL="342900" indent="-342900">
              <a:buFont typeface="Arial" panose="020B0604020202020204" pitchFamily="34" charset="0"/>
              <a:buChar char="•"/>
            </a:pPr>
            <a:r>
              <a:rPr lang="sv-SE" sz="2200">
                <a:latin typeface="Calibri"/>
                <a:ea typeface="Calibri"/>
                <a:cs typeface="Calibri"/>
              </a:rPr>
              <a:t>Totalt 20 lag  </a:t>
            </a:r>
          </a:p>
          <a:p>
            <a:pPr marL="342900" indent="-342900">
              <a:buFont typeface="Arial" panose="020B0604020202020204" pitchFamily="34" charset="0"/>
              <a:buChar char="•"/>
            </a:pPr>
            <a:r>
              <a:rPr lang="sv-SE" sz="2200">
                <a:latin typeface="Calibri"/>
                <a:ea typeface="Calibri"/>
                <a:cs typeface="Calibri"/>
              </a:rPr>
              <a:t>3 matcher per lag (2x25 min)</a:t>
            </a:r>
            <a:endParaRPr lang="sv-SE" sz="2200" dirty="0">
              <a:latin typeface="Calibri"/>
              <a:ea typeface="Calibri"/>
              <a:cs typeface="Calibri"/>
            </a:endParaRPr>
          </a:p>
          <a:p>
            <a:pPr marL="342900" indent="-342900">
              <a:buFont typeface="Arial" panose="020B0604020202020204" pitchFamily="34" charset="0"/>
              <a:buChar char="•"/>
            </a:pPr>
            <a:r>
              <a:rPr lang="sv-SE" sz="2200">
                <a:latin typeface="Calibri"/>
                <a:ea typeface="Calibri"/>
                <a:cs typeface="Calibri"/>
              </a:rPr>
              <a:t>Konstgräs</a:t>
            </a:r>
            <a:endParaRPr lang="sv-SE" sz="2200" dirty="0">
              <a:latin typeface="Calibri"/>
              <a:ea typeface="Calibri"/>
              <a:cs typeface="Calibri"/>
            </a:endParaRPr>
          </a:p>
          <a:p>
            <a:pPr marL="342900" indent="-342900">
              <a:buFont typeface="Arial" panose="020B0604020202020204" pitchFamily="34" charset="0"/>
              <a:buChar char="•"/>
            </a:pPr>
            <a:r>
              <a:rPr lang="sv-SE" sz="2200" dirty="0">
                <a:latin typeface="Calibri"/>
                <a:ea typeface="Calibri"/>
                <a:cs typeface="Calibri"/>
              </a:rPr>
              <a:t>Samling Slätten innan avfärd</a:t>
            </a:r>
          </a:p>
          <a:p>
            <a:pPr marL="342900" indent="-342900">
              <a:buChar char="•"/>
            </a:pPr>
            <a:endParaRPr lang="sv-SE" sz="2400" dirty="0">
              <a:latin typeface="Calibri"/>
              <a:ea typeface="Calibri"/>
              <a:cs typeface="Calibri"/>
            </a:endParaRPr>
          </a:p>
          <a:p>
            <a:endParaRPr lang="sv-SE" dirty="0"/>
          </a:p>
        </p:txBody>
      </p:sp>
      <p:cxnSp>
        <p:nvCxnSpPr>
          <p:cNvPr id="56" name="Straight Connector 11">
            <a:extLst>
              <a:ext uri="{FF2B5EF4-FFF2-40B4-BE49-F238E27FC236}">
                <a16:creationId xmlns:a16="http://schemas.microsoft.com/office/drawing/2014/main" id="{28D99FC5-116B-788C-2AAA-D629281A34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text, logotyp, emblem, Varumärke&#10;&#10;AI-genererat innehåll kan vara felaktigt.">
            <a:extLst>
              <a:ext uri="{FF2B5EF4-FFF2-40B4-BE49-F238E27FC236}">
                <a16:creationId xmlns:a16="http://schemas.microsoft.com/office/drawing/2014/main" id="{4DA7CEDB-1A64-9F09-3E8A-65CFEE3F784D}"/>
              </a:ext>
            </a:extLst>
          </p:cNvPr>
          <p:cNvPicPr>
            <a:picLocks noChangeAspect="1"/>
          </p:cNvPicPr>
          <p:nvPr/>
        </p:nvPicPr>
        <p:blipFill>
          <a:blip r:embed="rId3"/>
          <a:stretch>
            <a:fillRect/>
          </a:stretch>
        </p:blipFill>
        <p:spPr>
          <a:xfrm>
            <a:off x="380384" y="221152"/>
            <a:ext cx="1509910" cy="1343242"/>
          </a:xfrm>
          <a:prstGeom prst="rect">
            <a:avLst/>
          </a:prstGeom>
        </p:spPr>
      </p:pic>
      <p:cxnSp>
        <p:nvCxnSpPr>
          <p:cNvPr id="57" name="Straight Connector 13">
            <a:extLst>
              <a:ext uri="{FF2B5EF4-FFF2-40B4-BE49-F238E27FC236}">
                <a16:creationId xmlns:a16="http://schemas.microsoft.com/office/drawing/2014/main" id="{326A7893-0A85-697F-94E8-CC50D25C40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71618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93fc5d-fcdd-4690-bd64-47124977a2a7">
      <Terms xmlns="http://schemas.microsoft.com/office/infopath/2007/PartnerControls"/>
    </lcf76f155ced4ddcb4097134ff3c332f>
    <TaxCatchAll xmlns="f634c94b-9d84-486b-b6d1-8d6439f306b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EA3FD735BFAFC498B58F28284412942" ma:contentTypeVersion="13" ma:contentTypeDescription="Skapa ett nytt dokument." ma:contentTypeScope="" ma:versionID="68a90a937acfa0fa713b10358aa8c2d7">
  <xsd:schema xmlns:xsd="http://www.w3.org/2001/XMLSchema" xmlns:xs="http://www.w3.org/2001/XMLSchema" xmlns:p="http://schemas.microsoft.com/office/2006/metadata/properties" xmlns:ns2="a593fc5d-fcdd-4690-bd64-47124977a2a7" xmlns:ns3="f634c94b-9d84-486b-b6d1-8d6439f306b6" targetNamespace="http://schemas.microsoft.com/office/2006/metadata/properties" ma:root="true" ma:fieldsID="2918cb7391b34a31cbcebbc4e61082a2" ns2:_="" ns3:_="">
    <xsd:import namespace="a593fc5d-fcdd-4690-bd64-47124977a2a7"/>
    <xsd:import namespace="f634c94b-9d84-486b-b6d1-8d6439f306b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3fc5d-fcdd-4690-bd64-47124977a2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d3fbc588-5908-40d5-a648-7ba989aa8c4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34c94b-9d84-486b-b6d1-8d6439f306b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d96a830-46a7-4bb0-afa9-db1000487f3c}" ma:internalName="TaxCatchAll" ma:showField="CatchAllData" ma:web="f634c94b-9d84-486b-b6d1-8d6439f306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23F173-0C25-4400-8418-227212BE4CA3}">
  <ds:schemaRef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f634c94b-9d84-486b-b6d1-8d6439f306b6"/>
    <ds:schemaRef ds:uri="http://purl.org/dc/elements/1.1/"/>
    <ds:schemaRef ds:uri="http://schemas.microsoft.com/office/2006/metadata/properties"/>
    <ds:schemaRef ds:uri="a593fc5d-fcdd-4690-bd64-47124977a2a7"/>
    <ds:schemaRef ds:uri="http://www.w3.org/XML/1998/namespace"/>
    <ds:schemaRef ds:uri="http://purl.org/dc/dcmitype/"/>
  </ds:schemaRefs>
</ds:datastoreItem>
</file>

<file path=customXml/itemProps2.xml><?xml version="1.0" encoding="utf-8"?>
<ds:datastoreItem xmlns:ds="http://schemas.openxmlformats.org/officeDocument/2006/customXml" ds:itemID="{4B7A5F41-C11F-4AB7-9935-F0A2670BE9BB}">
  <ds:schemaRefs>
    <ds:schemaRef ds:uri="a593fc5d-fcdd-4690-bd64-47124977a2a7"/>
    <ds:schemaRef ds:uri="f634c94b-9d84-486b-b6d1-8d6439f306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573E94-E78F-48ED-BCEC-F1036BCD766C}">
  <ds:schemaRefs>
    <ds:schemaRef ds:uri="http://schemas.microsoft.com/sharepoint/v3/contenttype/forms"/>
  </ds:schemaRefs>
</ds:datastoreItem>
</file>

<file path=docMetadata/LabelInfo.xml><?xml version="1.0" encoding="utf-8"?>
<clbl:labelList xmlns:clbl="http://schemas.microsoft.com/office/2020/mipLabelMetadata">
  <clbl:label id="{f1e00699-b9ab-45f2-a265-f6b4279fd09a}" enabled="0" method="" siteId="{f1e00699-b9ab-45f2-a265-f6b4279fd09a}" removed="1"/>
</clbl:labelList>
</file>

<file path=docProps/app.xml><?xml version="1.0" encoding="utf-8"?>
<Properties xmlns="http://schemas.openxmlformats.org/officeDocument/2006/extended-properties" xmlns:vt="http://schemas.openxmlformats.org/officeDocument/2006/docPropsVTypes">
  <TotalTime>7389</TotalTime>
  <Words>912</Words>
  <Application>Microsoft Office PowerPoint</Application>
  <PresentationFormat>Widescreen</PresentationFormat>
  <Paragraphs>142</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Calisto MT</vt:lpstr>
      <vt:lpstr>Courier New</vt:lpstr>
      <vt:lpstr>Univers Condensed</vt:lpstr>
      <vt:lpstr>ChronicleVTI</vt:lpstr>
      <vt:lpstr>Föräldramöte 2026</vt:lpstr>
      <vt:lpstr>Medlemsavgifter</vt:lpstr>
      <vt:lpstr>Fritidskortet</vt:lpstr>
      <vt:lpstr>Extraträning &amp; Guldbollskvällar</vt:lpstr>
      <vt:lpstr>Guldklubben</vt:lpstr>
      <vt:lpstr>Habo if fotbollsSkola</vt:lpstr>
      <vt:lpstr>LEDARSTABEN 2026</vt:lpstr>
      <vt:lpstr>träningsmatcher</vt:lpstr>
      <vt:lpstr>Lassabollen 18 April ulricehamn</vt:lpstr>
      <vt:lpstr>Seriespel 2026</vt:lpstr>
      <vt:lpstr>Seriespel 2026</vt:lpstr>
      <vt:lpstr>Habocupen 27-28 juni</vt:lpstr>
      <vt:lpstr>LAXAcupen 23 - 26 juli Halmstad </vt:lpstr>
      <vt:lpstr>TRÄNING</vt:lpstr>
      <vt:lpstr>PowerPoint Presentation</vt:lpstr>
      <vt:lpstr>Lagföräldrarna har ordet </vt:lpstr>
      <vt:lpstr>Uppdrag för föreningen</vt:lpstr>
      <vt:lpstr>Uppdrag för laget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Niklas Bohman</dc:creator>
  <cp:lastModifiedBy>Alexander Lonér</cp:lastModifiedBy>
  <cp:revision>564</cp:revision>
  <cp:lastPrinted>2026-02-27T08:51:50Z</cp:lastPrinted>
  <dcterms:created xsi:type="dcterms:W3CDTF">2026-01-23T10:39:06Z</dcterms:created>
  <dcterms:modified xsi:type="dcterms:W3CDTF">2026-03-17T14:04:42Z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0x0101002EA3FD735BFAFC498B58F28284412942</vt:lpwstr>
  </property>
  <property fmtid="{D5CDD505-2E9C-101B-9397-08002B2CF9AE}" pid="3" name="MediaServiceImageTags">
    <vt:lpwstr/>
  </property>
  <property fmtid="{D5CDD505-2E9C-101B-9397-08002B2CF9AE}" pid="4" name="MSIP_Label_3003369b-3c06-4c8d-9d26-34742dbd83d4_Enabled">
    <vt:lpwstr>true</vt:lpwstr>
  </property>
  <property fmtid="{D5CDD505-2E9C-101B-9397-08002B2CF9AE}" pid="5" name="MSIP_Label_3003369b-3c06-4c8d-9d26-34742dbd83d4_SetDate">
    <vt:lpwstr>2026-03-16T19:36:34Z</vt:lpwstr>
  </property>
  <property fmtid="{D5CDD505-2E9C-101B-9397-08002B2CF9AE}" pid="6" name="MSIP_Label_3003369b-3c06-4c8d-9d26-34742dbd83d4_Method">
    <vt:lpwstr>Privileged</vt:lpwstr>
  </property>
  <property fmtid="{D5CDD505-2E9C-101B-9397-08002B2CF9AE}" pid="7" name="MSIP_Label_3003369b-3c06-4c8d-9d26-34742dbd83d4_Name">
    <vt:lpwstr>Öppen</vt:lpwstr>
  </property>
  <property fmtid="{D5CDD505-2E9C-101B-9397-08002B2CF9AE}" pid="8" name="MSIP_Label_3003369b-3c06-4c8d-9d26-34742dbd83d4_SiteId">
    <vt:lpwstr>01a454d1-960e-4eed-a3f0-6c638d74f68d</vt:lpwstr>
  </property>
  <property fmtid="{D5CDD505-2E9C-101B-9397-08002B2CF9AE}" pid="9" name="MSIP_Label_3003369b-3c06-4c8d-9d26-34742dbd83d4_ActionId">
    <vt:lpwstr>77324563-247a-45a1-8c79-f6276218a3f7</vt:lpwstr>
  </property>
  <property fmtid="{D5CDD505-2E9C-101B-9397-08002B2CF9AE}" pid="10" name="MSIP_Label_3003369b-3c06-4c8d-9d26-34742dbd83d4_ContentBits">
    <vt:lpwstr>0</vt:lpwstr>
  </property>
  <property fmtid="{D5CDD505-2E9C-101B-9397-08002B2CF9AE}" pid="11" name="MSIP_Label_3003369b-3c06-4c8d-9d26-34742dbd83d4_Tag">
    <vt:lpwstr>10, 0, 1, 1</vt:lpwstr>
  </property>
</Properties>
</file>