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7" r:id="rId4"/>
    <p:sldId id="269" r:id="rId5"/>
    <p:sldId id="259" r:id="rId6"/>
    <p:sldId id="265" r:id="rId7"/>
    <p:sldId id="260" r:id="rId8"/>
    <p:sldId id="261" r:id="rId9"/>
    <p:sldId id="262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67" r:id="rId1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1A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4" autoAdjust="0"/>
    <p:restoredTop sz="94660"/>
  </p:normalViewPr>
  <p:slideViewPr>
    <p:cSldViewPr snapToGrid="0">
      <p:cViewPr varScale="1">
        <p:scale>
          <a:sx n="68" d="100"/>
          <a:sy n="68" d="100"/>
        </p:scale>
        <p:origin x="46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A6D5E951-B21C-4F1D-B5EA-686E6DDB8D7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53A4FBD-AF1D-4E0A-A4FD-352A6BFE36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95885"/>
            <a:ext cx="9144000" cy="2387600"/>
          </a:xfrm>
        </p:spPr>
        <p:txBody>
          <a:bodyPr anchor="b"/>
          <a:lstStyle>
            <a:lvl1pPr algn="ctr">
              <a:defRPr sz="6000" b="1">
                <a:solidFill>
                  <a:schemeClr val="bg1"/>
                </a:solidFill>
                <a:latin typeface="Adelle Sans" panose="02000503000000020004" pitchFamily="50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EF6B7EA-CD42-4BC2-A7DC-DCDE8C5D42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23242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pic>
        <p:nvPicPr>
          <p:cNvPr id="9" name="Bildobjekt 8" descr="En bild som visar tecken&#10;&#10;Automatiskt genererad beskrivning">
            <a:extLst>
              <a:ext uri="{FF2B5EF4-FFF2-40B4-BE49-F238E27FC236}">
                <a16:creationId xmlns:a16="http://schemas.microsoft.com/office/drawing/2014/main" id="{BBD5F12F-1AB3-4092-BC32-AFA69CA57D1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3127" y="301922"/>
            <a:ext cx="3285745" cy="3126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95466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9BDDB68D-85B2-438B-9EA8-86DB25BF844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9F3317F-DD83-48E2-A3C0-8608F0CF2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89480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pic>
        <p:nvPicPr>
          <p:cNvPr id="8" name="Bildobjekt 7" descr="En bild som visar tecken&#10;&#10;Automatiskt genererad beskrivning">
            <a:extLst>
              <a:ext uri="{FF2B5EF4-FFF2-40B4-BE49-F238E27FC236}">
                <a16:creationId xmlns:a16="http://schemas.microsoft.com/office/drawing/2014/main" id="{C54CC665-7FF6-4F47-8239-ABE1187E2CB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1466" y="271195"/>
            <a:ext cx="2769068" cy="2635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77740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54262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7AE5D20-33E9-4345-9E8F-C67F4CE56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814449F-C617-4B1F-8DF3-BA5535B28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84CE0E3-4B98-4036-8B54-EE4097660D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5655080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C802D11-14E7-4ACC-BFDE-1305691C9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105A1ED8-9C41-432A-AC82-DBE63A9B36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0768C95-6234-4AB4-BD0C-13DCF3F4FA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22774436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CE442C3-8D37-4EFF-A16B-A9C388413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F455EF8-74A7-45E9-805B-824B3F7D2B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3142838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FE59AE88-9C9D-4CE4-A7A8-FD3342A98A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47088B4-7826-4264-8A8F-B5A3F330DD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0758022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47D9B4A-6546-4B8F-82EC-F77D3DD7E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12429E4-B7D7-4A15-AAFB-4A5A7034AF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8457137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C8A2CE8-238E-4748-8B25-511FC1643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0E72981-136C-4F5B-9594-4E8C1177A8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852737"/>
            <a:ext cx="10515600" cy="300459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79284392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samt standar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C64640-6F7D-4EE1-8000-D8985D9D4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AB74D529-4D9F-49C7-86C6-0ABA57960DF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792288"/>
            <a:ext cx="10515600" cy="344805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Lägg till din text…</a:t>
            </a:r>
          </a:p>
        </p:txBody>
      </p:sp>
    </p:spTree>
    <p:extLst>
      <p:ext uri="{BB962C8B-B14F-4D97-AF65-F5344CB8AC3E}">
        <p14:creationId xmlns:p14="http://schemas.microsoft.com/office/powerpoint/2010/main" val="184346448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 logo vänster, text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14D080F2-6ADF-4C10-9688-9A99A9A24FC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AB74D529-4D9F-49C7-86C6-0ABA57960DF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78437" y="1615656"/>
            <a:ext cx="4649638" cy="344805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Lägg till din text…</a:t>
            </a:r>
          </a:p>
        </p:txBody>
      </p:sp>
      <p:pic>
        <p:nvPicPr>
          <p:cNvPr id="5" name="Bildobjekt 4" descr="En bild som visar tecken&#10;&#10;Automatiskt genererad beskrivning">
            <a:extLst>
              <a:ext uri="{FF2B5EF4-FFF2-40B4-BE49-F238E27FC236}">
                <a16:creationId xmlns:a16="http://schemas.microsoft.com/office/drawing/2014/main" id="{2D9AE29F-F3AA-41A4-AF8C-44F1916F16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728" y="961018"/>
            <a:ext cx="4998942" cy="4757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99580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samt faktaru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C64640-6F7D-4EE1-8000-D8985D9D4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FC32242-2CA1-4126-88B6-7E296C7714A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59112" y="1690688"/>
            <a:ext cx="6073775" cy="3557587"/>
          </a:xfrm>
          <a:solidFill>
            <a:schemeClr val="accent3"/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T w="0"/>
          </a:sp3d>
        </p:spPr>
        <p:txBody>
          <a:bodyPr lIns="180000" tIns="180000" rIns="180000" bIns="180000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556981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samt dubbla faktarut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C64640-6F7D-4EE1-8000-D8985D9D4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FC32242-2CA1-4126-88B6-7E296C7714A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1" y="1690688"/>
            <a:ext cx="4863860" cy="3557587"/>
          </a:xfrm>
          <a:solidFill>
            <a:schemeClr val="accent3"/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T w="0"/>
          </a:sp3d>
        </p:spPr>
        <p:txBody>
          <a:bodyPr lIns="180000" tIns="180000" rIns="180000" bIns="180000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text 4">
            <a:extLst>
              <a:ext uri="{FF2B5EF4-FFF2-40B4-BE49-F238E27FC236}">
                <a16:creationId xmlns:a16="http://schemas.microsoft.com/office/drawing/2014/main" id="{C449C993-0AF3-43AB-9A58-04A1FB39D68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489941" y="1690688"/>
            <a:ext cx="4863860" cy="3557587"/>
          </a:xfrm>
          <a:solidFill>
            <a:schemeClr val="accent3"/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T w="0"/>
          </a:sp3d>
        </p:spPr>
        <p:txBody>
          <a:bodyPr lIns="180000" tIns="180000" rIns="180000" bIns="180000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3264418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0316C5C-A73C-4D6D-AA94-A3BFA6792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D568856-C920-46B1-BABF-E6DA9CCA0B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D58792E-B1EA-4FB9-859A-1906FE46E5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91061604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1F1DB42-833E-4FC7-A021-E932390D8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37491D3-DE53-4128-ACA6-500BB20BC4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2D09FCE-61E9-4F48-8F02-BB929836B8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23F35FA4-1843-44C3-BF8E-57AD71C1AC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B2EF35D8-114A-4ABF-A92B-030D01F14F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385101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0098E5CB-A0AB-43E3-A7CB-74D20A42CC40}"/>
              </a:ext>
            </a:extLst>
          </p:cNvPr>
          <p:cNvSpPr/>
          <p:nvPr userDrawn="1"/>
        </p:nvSpPr>
        <p:spPr>
          <a:xfrm>
            <a:off x="0" y="6222380"/>
            <a:ext cx="12192000" cy="6356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43B7691-F5FD-45C5-B4ED-AEC255753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F77CE30-1255-4708-8728-5D9E47F078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9" name="Bildobjekt 8" descr="En bild som visar tecken&#10;&#10;Automatiskt genererad beskrivning">
            <a:extLst>
              <a:ext uri="{FF2B5EF4-FFF2-40B4-BE49-F238E27FC236}">
                <a16:creationId xmlns:a16="http://schemas.microsoft.com/office/drawing/2014/main" id="{B9C30CDC-FF7E-46DF-801C-09635A07F553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0516" y="5349999"/>
            <a:ext cx="1490967" cy="1418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402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0" r:id="rId4"/>
    <p:sldLayoutId id="2147483663" r:id="rId5"/>
    <p:sldLayoutId id="2147483661" r:id="rId6"/>
    <p:sldLayoutId id="2147483662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delle Sans" panose="02000503000000020004" pitchFamily="50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delle Sans" panose="02000503000000020004" pitchFamily="50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delle Sans" panose="02000503000000020004" pitchFamily="50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delle Sans" panose="02000503000000020004" pitchFamily="50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delle Sans" panose="02000503000000020004" pitchFamily="50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delle Sans" panose="02000503000000020004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haboif.favvos.com/" TargetMode="Externa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>
                <a:latin typeface="+mn-lt"/>
              </a:rPr>
              <a:t>Föräldramöte F15</a:t>
            </a:r>
            <a:br>
              <a:rPr lang="sv-SE" dirty="0" smtClean="0">
                <a:latin typeface="+mn-lt"/>
              </a:rPr>
            </a:br>
            <a:endParaRPr lang="sv-SE" dirty="0">
              <a:latin typeface="+mn-lt"/>
            </a:endParaRPr>
          </a:p>
        </p:txBody>
      </p:sp>
      <p:sp>
        <p:nvSpPr>
          <p:cNvPr id="6" name="Underrubrik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>
                <a:latin typeface="+mn-lt"/>
              </a:rPr>
              <a:t>17 mars 2025</a:t>
            </a:r>
            <a:endParaRPr lang="sv-S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6539631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v-SE" sz="3600" dirty="0" smtClean="0">
                <a:latin typeface="+mn-lt"/>
              </a:rPr>
              <a:t>Arbetsinsatser</a:t>
            </a:r>
            <a:endParaRPr lang="sv-SE" sz="3600" dirty="0">
              <a:latin typeface="+mn-lt"/>
            </a:endParaRPr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0"/>
          </p:nvPr>
        </p:nvSpPr>
        <p:spPr>
          <a:xfrm>
            <a:off x="838200" y="1556618"/>
            <a:ext cx="10515600" cy="344805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600" dirty="0" smtClean="0">
                <a:latin typeface="+mn-lt"/>
              </a:rPr>
              <a:t>Städdag </a:t>
            </a:r>
            <a:r>
              <a:rPr lang="sv-SE" sz="2600" dirty="0">
                <a:latin typeface="+mn-lt"/>
              </a:rPr>
              <a:t>13/4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600" dirty="0">
                <a:latin typeface="+mn-lt"/>
              </a:rPr>
              <a:t>Arbetsvecka Slätten v. </a:t>
            </a:r>
            <a:r>
              <a:rPr lang="sv-SE" sz="2600" dirty="0" smtClean="0">
                <a:latin typeface="+mn-lt"/>
              </a:rPr>
              <a:t>21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600" dirty="0" smtClean="0">
                <a:latin typeface="+mn-lt"/>
              </a:rPr>
              <a:t>Boll-/matchvärdar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600" dirty="0" smtClean="0">
                <a:latin typeface="+mn-lt"/>
              </a:rPr>
              <a:t>Arbetsinsats Habocupen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600" dirty="0">
              <a:latin typeface="+mn-lt"/>
            </a:endParaRPr>
          </a:p>
          <a:p>
            <a:endParaRPr lang="sv-SE" sz="2600" dirty="0" smtClean="0">
              <a:latin typeface="+mn-lt"/>
            </a:endParaRPr>
          </a:p>
          <a:p>
            <a:r>
              <a:rPr lang="sv-SE" sz="2600" dirty="0" smtClean="0">
                <a:latin typeface="+mn-lt"/>
              </a:rPr>
              <a:t>Bokning/schema via </a:t>
            </a:r>
            <a:r>
              <a:rPr lang="sv-SE" sz="2600" dirty="0" err="1" smtClean="0">
                <a:latin typeface="+mn-lt"/>
              </a:rPr>
              <a:t>Favvos</a:t>
            </a:r>
            <a:r>
              <a:rPr lang="sv-SE" sz="2600" dirty="0">
                <a:latin typeface="+mn-lt"/>
              </a:rPr>
              <a:t> (</a:t>
            </a:r>
            <a:r>
              <a:rPr lang="sv-SE" sz="2600" dirty="0">
                <a:latin typeface="+mn-lt"/>
                <a:hlinkClick r:id="rId2"/>
              </a:rPr>
              <a:t>https://haboif.favvos.com</a:t>
            </a:r>
            <a:r>
              <a:rPr lang="sv-SE" sz="2600" dirty="0" smtClean="0">
                <a:latin typeface="+mn-lt"/>
                <a:hlinkClick r:id="rId2"/>
              </a:rPr>
              <a:t>/</a:t>
            </a:r>
            <a:r>
              <a:rPr lang="sv-SE" sz="2600" dirty="0" smtClean="0">
                <a:latin typeface="+mn-lt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1620511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v-SE" sz="3600" dirty="0" smtClean="0">
                <a:latin typeface="+mn-lt"/>
              </a:rPr>
              <a:t>Arbetsvecka</a:t>
            </a:r>
            <a:endParaRPr lang="sv-SE" sz="3600" dirty="0">
              <a:latin typeface="+mn-lt"/>
            </a:endParaRPr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0"/>
          </p:nvPr>
        </p:nvSpPr>
        <p:spPr>
          <a:xfrm>
            <a:off x="838200" y="1556618"/>
            <a:ext cx="10515600" cy="344805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600" dirty="0" smtClean="0">
                <a:latin typeface="+mn-lt"/>
              </a:rPr>
              <a:t>Bemanning </a:t>
            </a:r>
            <a:r>
              <a:rPr lang="sv-SE" sz="2600" dirty="0">
                <a:latin typeface="+mn-lt"/>
              </a:rPr>
              <a:t>av kiosken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600" dirty="0" smtClean="0">
                <a:latin typeface="+mn-lt"/>
              </a:rPr>
              <a:t>Städ </a:t>
            </a:r>
            <a:r>
              <a:rPr lang="sv-SE" sz="2600" dirty="0">
                <a:latin typeface="+mn-lt"/>
              </a:rPr>
              <a:t>av omklädningsrum 1-4 (ungdom), dam- och herromklädningsrum, korridor </a:t>
            </a:r>
            <a:r>
              <a:rPr lang="sv-SE" sz="2600" dirty="0" smtClean="0">
                <a:latin typeface="+mn-lt"/>
              </a:rPr>
              <a:t>utanför dam/herr </a:t>
            </a:r>
            <a:r>
              <a:rPr lang="sv-SE" sz="2600" dirty="0">
                <a:latin typeface="+mn-lt"/>
              </a:rPr>
              <a:t>samt domarrummet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600" dirty="0" smtClean="0">
                <a:latin typeface="+mn-lt"/>
              </a:rPr>
              <a:t>Städ </a:t>
            </a:r>
            <a:r>
              <a:rPr lang="sv-SE" sz="2600" dirty="0">
                <a:latin typeface="+mn-lt"/>
              </a:rPr>
              <a:t>av klubblokal, kök, korridor och toalett utanför kansliet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600" dirty="0" smtClean="0">
                <a:latin typeface="+mn-lt"/>
              </a:rPr>
              <a:t>Städning </a:t>
            </a:r>
            <a:r>
              <a:rPr lang="sv-SE" sz="2600" dirty="0">
                <a:latin typeface="+mn-lt"/>
              </a:rPr>
              <a:t>av offentliga toaletter vid minigolfbanan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600" dirty="0">
                <a:latin typeface="+mn-lt"/>
              </a:rPr>
              <a:t>Match- och </a:t>
            </a:r>
            <a:r>
              <a:rPr lang="sv-SE" sz="2600" dirty="0" smtClean="0">
                <a:latin typeface="+mn-lt"/>
              </a:rPr>
              <a:t>bollvärd (vissa få undantag)</a:t>
            </a:r>
            <a:endParaRPr lang="sv-SE" sz="2600" dirty="0">
              <a:latin typeface="+mn-lt"/>
            </a:endParaRPr>
          </a:p>
          <a:p>
            <a:pPr lvl="1" indent="0">
              <a:buNone/>
            </a:pPr>
            <a:r>
              <a:rPr lang="sv-SE" sz="2600" b="1" dirty="0" smtClean="0">
                <a:latin typeface="+mn-lt"/>
              </a:rPr>
              <a:t>Undantag: </a:t>
            </a:r>
            <a:r>
              <a:rPr lang="sv-SE" sz="2600" dirty="0" smtClean="0">
                <a:latin typeface="+mn-lt"/>
              </a:rPr>
              <a:t>F16 </a:t>
            </a:r>
            <a:r>
              <a:rPr lang="sv-SE" sz="2600" dirty="0">
                <a:latin typeface="+mn-lt"/>
              </a:rPr>
              <a:t>ansvarar för boll-/matchvärdar vid match </a:t>
            </a:r>
            <a:r>
              <a:rPr lang="sv-SE" sz="2600" dirty="0" smtClean="0">
                <a:latin typeface="+mn-lt"/>
              </a:rPr>
              <a:t>24/5</a:t>
            </a:r>
            <a:endParaRPr lang="sv-SE" sz="260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6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263772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v-SE" sz="3600" dirty="0" smtClean="0">
                <a:latin typeface="+mn-lt"/>
              </a:rPr>
              <a:t>Öppettider i kiosken</a:t>
            </a:r>
            <a:endParaRPr lang="sv-SE" sz="3600" dirty="0">
              <a:latin typeface="+mn-lt"/>
            </a:endParaRPr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0"/>
          </p:nvPr>
        </p:nvSpPr>
        <p:spPr>
          <a:xfrm>
            <a:off x="838200" y="1556618"/>
            <a:ext cx="10515600" cy="3448050"/>
          </a:xfrm>
        </p:spPr>
        <p:txBody>
          <a:bodyPr>
            <a:normAutofit lnSpcReduction="10000"/>
          </a:bodyPr>
          <a:lstStyle/>
          <a:p>
            <a:r>
              <a:rPr lang="sv-SE" sz="2600" dirty="0" smtClean="0">
                <a:latin typeface="+mn-lt"/>
              </a:rPr>
              <a:t>Mån-fre:	17:00-20:00</a:t>
            </a:r>
            <a:endParaRPr lang="sv-SE" sz="2600" dirty="0">
              <a:latin typeface="+mn-lt"/>
            </a:endParaRPr>
          </a:p>
          <a:p>
            <a:r>
              <a:rPr lang="sv-SE" sz="2600" dirty="0" err="1" smtClean="0">
                <a:latin typeface="+mn-lt"/>
              </a:rPr>
              <a:t>Lör</a:t>
            </a:r>
            <a:r>
              <a:rPr lang="sv-SE" sz="2600" dirty="0" smtClean="0">
                <a:latin typeface="+mn-lt"/>
              </a:rPr>
              <a:t>-sön:	09.30-18:00</a:t>
            </a:r>
            <a:endParaRPr lang="sv-SE" sz="2600" dirty="0">
              <a:latin typeface="+mn-lt"/>
            </a:endParaRPr>
          </a:p>
          <a:p>
            <a:endParaRPr lang="sv-SE" sz="2600" dirty="0">
              <a:latin typeface="+mn-lt"/>
            </a:endParaRPr>
          </a:p>
          <a:p>
            <a:r>
              <a:rPr lang="sv-SE" sz="2600" dirty="0" smtClean="0">
                <a:latin typeface="+mn-lt"/>
              </a:rPr>
              <a:t>Vid match för junior- eller </a:t>
            </a:r>
            <a:r>
              <a:rPr lang="sv-SE" sz="2600" dirty="0">
                <a:latin typeface="+mn-lt"/>
              </a:rPr>
              <a:t>seniorlag </a:t>
            </a:r>
            <a:r>
              <a:rPr lang="sv-SE" sz="2600" dirty="0" smtClean="0">
                <a:latin typeface="+mn-lt"/>
              </a:rPr>
              <a:t>ska kiosken hållas öppen </a:t>
            </a:r>
            <a:r>
              <a:rPr lang="sv-SE" sz="2600" dirty="0">
                <a:latin typeface="+mn-lt"/>
              </a:rPr>
              <a:t>från </a:t>
            </a:r>
            <a:r>
              <a:rPr lang="sv-SE" sz="2600" b="1" dirty="0">
                <a:latin typeface="+mn-lt"/>
              </a:rPr>
              <a:t>30 min innan matchstart och 15 min efter matchen</a:t>
            </a:r>
            <a:r>
              <a:rPr lang="sv-SE" sz="2600" dirty="0" smtClean="0">
                <a:latin typeface="+mn-lt"/>
              </a:rPr>
              <a:t>.</a:t>
            </a:r>
          </a:p>
          <a:p>
            <a:endParaRPr lang="sv-SE" sz="2600" dirty="0" smtClean="0">
              <a:latin typeface="+mn-lt"/>
            </a:endParaRPr>
          </a:p>
          <a:p>
            <a:r>
              <a:rPr lang="sv-SE" sz="2600" dirty="0" smtClean="0">
                <a:latin typeface="+mn-lt"/>
              </a:rPr>
              <a:t>Kod till Kiosken </a:t>
            </a:r>
            <a:r>
              <a:rPr lang="sv-SE" sz="2600" dirty="0">
                <a:latin typeface="+mn-lt"/>
              </a:rPr>
              <a:t>och Klubblokalen (dörren vid altanen). </a:t>
            </a:r>
            <a:r>
              <a:rPr lang="sv-SE" sz="2600" b="1" dirty="0">
                <a:latin typeface="+mn-lt"/>
              </a:rPr>
              <a:t>Koden får </a:t>
            </a:r>
            <a:r>
              <a:rPr lang="sv-SE" sz="2600" b="1" dirty="0" smtClean="0">
                <a:latin typeface="+mn-lt"/>
              </a:rPr>
              <a:t>endast spridas </a:t>
            </a:r>
            <a:r>
              <a:rPr lang="sv-SE" sz="2600" b="1" dirty="0">
                <a:latin typeface="+mn-lt"/>
              </a:rPr>
              <a:t>till de som behöver </a:t>
            </a:r>
            <a:r>
              <a:rPr lang="sv-SE" sz="2600" b="1" dirty="0" smtClean="0">
                <a:latin typeface="+mn-lt"/>
              </a:rPr>
              <a:t>den.</a:t>
            </a:r>
            <a:endParaRPr lang="sv-SE" sz="26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49616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v-SE" sz="3600" dirty="0" smtClean="0">
                <a:latin typeface="+mn-lt"/>
              </a:rPr>
              <a:t>Boll-/matchvärdar</a:t>
            </a:r>
            <a:endParaRPr lang="sv-SE" sz="3600" dirty="0">
              <a:latin typeface="+mn-lt"/>
            </a:endParaRPr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0"/>
          </p:nvPr>
        </p:nvSpPr>
        <p:spPr>
          <a:xfrm>
            <a:off x="838200" y="1556618"/>
            <a:ext cx="10515600" cy="344805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600" dirty="0" smtClean="0">
                <a:latin typeface="+mn-lt"/>
              </a:rPr>
              <a:t>19/5 (D)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600" dirty="0" smtClean="0">
                <a:latin typeface="+mn-lt"/>
              </a:rPr>
              <a:t>24/6 (D)</a:t>
            </a:r>
          </a:p>
          <a:p>
            <a:endParaRPr lang="sv-SE" sz="2600" dirty="0" smtClean="0">
              <a:latin typeface="+mn-lt"/>
            </a:endParaRPr>
          </a:p>
          <a:p>
            <a:r>
              <a:rPr lang="sv-SE" sz="2600" dirty="0" smtClean="0">
                <a:latin typeface="+mn-lt"/>
              </a:rPr>
              <a:t>Ev</a:t>
            </a:r>
            <a:r>
              <a:rPr lang="sv-SE" sz="2600" dirty="0">
                <a:latin typeface="+mn-lt"/>
              </a:rPr>
              <a:t>. kan </a:t>
            </a:r>
            <a:r>
              <a:rPr lang="sv-SE" sz="2600" dirty="0" smtClean="0">
                <a:latin typeface="+mn-lt"/>
              </a:rPr>
              <a:t>match </a:t>
            </a:r>
            <a:r>
              <a:rPr lang="sv-SE" sz="2600" dirty="0">
                <a:latin typeface="+mn-lt"/>
              </a:rPr>
              <a:t>tillkomma </a:t>
            </a:r>
            <a:r>
              <a:rPr lang="sv-SE" sz="2600" dirty="0" smtClean="0">
                <a:latin typeface="+mn-lt"/>
              </a:rPr>
              <a:t>när </a:t>
            </a:r>
            <a:r>
              <a:rPr lang="sv-SE" sz="2600" dirty="0">
                <a:latin typeface="+mn-lt"/>
              </a:rPr>
              <a:t>spelschema för juniorlag fastställts</a:t>
            </a:r>
            <a:r>
              <a:rPr lang="sv-SE" sz="2600" dirty="0" smtClean="0">
                <a:latin typeface="+mn-lt"/>
              </a:rPr>
              <a:t>.</a:t>
            </a:r>
          </a:p>
          <a:p>
            <a:endParaRPr lang="sv-SE" sz="2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0558946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v-SE" sz="3600" dirty="0">
                <a:latin typeface="+mn-lt"/>
              </a:rPr>
              <a:t>Arbetsinsats </a:t>
            </a:r>
            <a:r>
              <a:rPr lang="sv-SE" sz="3600" dirty="0" smtClean="0">
                <a:latin typeface="+mn-lt"/>
              </a:rPr>
              <a:t>Habocupen</a:t>
            </a:r>
            <a:endParaRPr lang="sv-SE" sz="3600" dirty="0">
              <a:latin typeface="+mn-lt"/>
            </a:endParaRPr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0"/>
          </p:nvPr>
        </p:nvSpPr>
        <p:spPr>
          <a:xfrm>
            <a:off x="838200" y="1556618"/>
            <a:ext cx="10515600" cy="3448050"/>
          </a:xfrm>
        </p:spPr>
        <p:txBody>
          <a:bodyPr>
            <a:normAutofit/>
          </a:bodyPr>
          <a:lstStyle/>
          <a:p>
            <a:r>
              <a:rPr lang="sv-SE" sz="2600" b="1" dirty="0" smtClean="0">
                <a:latin typeface="+mn-lt"/>
              </a:rPr>
              <a:t>Kök</a:t>
            </a:r>
            <a:r>
              <a:rPr lang="sv-SE" sz="2600" dirty="0" smtClean="0">
                <a:latin typeface="+mn-lt"/>
              </a:rPr>
              <a:t> (samma som förra året)</a:t>
            </a:r>
          </a:p>
          <a:p>
            <a:r>
              <a:rPr lang="sv-SE" sz="2600" dirty="0" smtClean="0">
                <a:latin typeface="+mn-lt"/>
              </a:rPr>
              <a:t>F15 ska </a:t>
            </a:r>
            <a:r>
              <a:rPr lang="sv-SE" sz="2600" dirty="0">
                <a:latin typeface="+mn-lt"/>
              </a:rPr>
              <a:t>förbereda sallad till grillen samt </a:t>
            </a:r>
            <a:r>
              <a:rPr lang="sv-SE" sz="2600" dirty="0" smtClean="0">
                <a:latin typeface="+mn-lt"/>
              </a:rPr>
              <a:t>göra smörgåsar </a:t>
            </a:r>
            <a:r>
              <a:rPr lang="sv-SE" sz="2600" dirty="0">
                <a:latin typeface="+mn-lt"/>
              </a:rPr>
              <a:t>och koka kaffe.</a:t>
            </a:r>
          </a:p>
          <a:p>
            <a:endParaRPr lang="sv-SE" sz="2400" dirty="0" smtClean="0">
              <a:latin typeface="+mn-lt"/>
            </a:endParaRPr>
          </a:p>
          <a:p>
            <a:endParaRPr lang="sv-SE" sz="2400" dirty="0" smtClean="0">
              <a:latin typeface="+mn-lt"/>
            </a:endParaRPr>
          </a:p>
          <a:p>
            <a:endParaRPr lang="sv-SE" sz="2400" dirty="0" smtClean="0">
              <a:latin typeface="+mn-lt"/>
            </a:endParaRPr>
          </a:p>
          <a:p>
            <a:endParaRPr lang="sv-SE" sz="2400" dirty="0">
              <a:latin typeface="+mn-lt"/>
            </a:endParaRPr>
          </a:p>
          <a:p>
            <a:r>
              <a:rPr lang="sv-SE" sz="2400" dirty="0" smtClean="0">
                <a:latin typeface="+mn-lt"/>
              </a:rPr>
              <a:t>Klubben söker </a:t>
            </a:r>
            <a:r>
              <a:rPr lang="sv-SE" sz="2400" b="1" dirty="0" smtClean="0">
                <a:latin typeface="+mn-lt"/>
              </a:rPr>
              <a:t>föräldrar som </a:t>
            </a:r>
            <a:r>
              <a:rPr lang="sv-SE" sz="2400" b="1" dirty="0">
                <a:latin typeface="+mn-lt"/>
              </a:rPr>
              <a:t>kan ta </a:t>
            </a:r>
            <a:r>
              <a:rPr lang="sv-SE" sz="2400" b="1" dirty="0" smtClean="0">
                <a:latin typeface="+mn-lt"/>
              </a:rPr>
              <a:t>sjukvårdspass</a:t>
            </a:r>
            <a:r>
              <a:rPr lang="sv-SE" sz="2400" dirty="0" smtClean="0">
                <a:latin typeface="+mn-lt"/>
              </a:rPr>
              <a:t>. Meddela kontaktföräldrar.</a:t>
            </a:r>
          </a:p>
        </p:txBody>
      </p:sp>
    </p:spTree>
    <p:extLst>
      <p:ext uri="{BB962C8B-B14F-4D97-AF65-F5344CB8AC3E}">
        <p14:creationId xmlns:p14="http://schemas.microsoft.com/office/powerpoint/2010/main" val="328308244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v-SE" sz="3600" dirty="0" smtClean="0">
                <a:latin typeface="+mn-lt"/>
              </a:rPr>
              <a:t>Ekonomi och försäljning</a:t>
            </a:r>
            <a:endParaRPr lang="sv-SE" sz="3600" dirty="0">
              <a:latin typeface="+mn-lt"/>
            </a:endParaRPr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0"/>
          </p:nvPr>
        </p:nvSpPr>
        <p:spPr>
          <a:xfrm>
            <a:off x="838200" y="1556618"/>
            <a:ext cx="10515600" cy="3448050"/>
          </a:xfrm>
        </p:spPr>
        <p:txBody>
          <a:bodyPr>
            <a:noAutofit/>
          </a:bodyPr>
          <a:lstStyle/>
          <a:p>
            <a:r>
              <a:rPr lang="sv-SE" sz="1600" dirty="0">
                <a:latin typeface="+mn-lt"/>
              </a:rPr>
              <a:t>Cirka 30 000 kr (+ förväntat </a:t>
            </a:r>
            <a:r>
              <a:rPr lang="sv-SE" sz="1600" dirty="0" err="1">
                <a:latin typeface="+mn-lt"/>
              </a:rPr>
              <a:t>cupstöd</a:t>
            </a:r>
            <a:r>
              <a:rPr lang="sv-SE" sz="1600" dirty="0">
                <a:latin typeface="+mn-lt"/>
              </a:rPr>
              <a:t> 5 000 kr) i lagkassan. Bra jobbat alla!</a:t>
            </a:r>
          </a:p>
          <a:p>
            <a:endParaRPr lang="sv-SE" sz="1600" b="1" dirty="0" smtClean="0">
              <a:latin typeface="+mn-lt"/>
            </a:endParaRPr>
          </a:p>
          <a:p>
            <a:r>
              <a:rPr lang="sv-SE" sz="1600" b="1" dirty="0" smtClean="0">
                <a:latin typeface="+mn-lt"/>
              </a:rPr>
              <a:t>Försäljningar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1600" dirty="0" smtClean="0">
                <a:latin typeface="+mn-lt"/>
              </a:rPr>
              <a:t>RC-</a:t>
            </a:r>
            <a:r>
              <a:rPr lang="sv-SE" sz="1600" dirty="0" err="1" smtClean="0">
                <a:latin typeface="+mn-lt"/>
              </a:rPr>
              <a:t>appen</a:t>
            </a:r>
            <a:r>
              <a:rPr lang="sv-SE" sz="1600" dirty="0" smtClean="0">
                <a:latin typeface="+mn-lt"/>
              </a:rPr>
              <a:t>, pågår </a:t>
            </a:r>
            <a:r>
              <a:rPr lang="sv-SE" sz="1600" i="1" dirty="0" smtClean="0">
                <a:latin typeface="+mn-lt"/>
              </a:rPr>
              <a:t>(förtjänst ej inräknad i ovanstående summa)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1600" dirty="0" smtClean="0">
                <a:latin typeface="+mn-lt"/>
              </a:rPr>
              <a:t>Bingolotto, uppesittarkvällen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1600" b="1" dirty="0" smtClean="0">
              <a:latin typeface="+mn-lt"/>
            </a:endParaRPr>
          </a:p>
          <a:p>
            <a:r>
              <a:rPr lang="sv-SE" sz="1600" dirty="0" smtClean="0">
                <a:latin typeface="+mn-lt"/>
              </a:rPr>
              <a:t>Inget </a:t>
            </a:r>
            <a:r>
              <a:rPr lang="sv-SE" sz="1600" dirty="0" err="1" smtClean="0">
                <a:latin typeface="+mn-lt"/>
              </a:rPr>
              <a:t>cupstöd</a:t>
            </a:r>
            <a:r>
              <a:rPr lang="sv-SE" sz="1600" dirty="0" smtClean="0">
                <a:latin typeface="+mn-lt"/>
              </a:rPr>
              <a:t> nästa år.</a:t>
            </a:r>
          </a:p>
          <a:p>
            <a:endParaRPr lang="sv-SE" sz="1600" dirty="0">
              <a:latin typeface="+mn-lt"/>
            </a:endParaRPr>
          </a:p>
          <a:p>
            <a:r>
              <a:rPr lang="sv-SE" sz="1600" b="1" i="1" dirty="0" smtClean="0">
                <a:latin typeface="+mn-lt"/>
              </a:rPr>
              <a:t>Förslag:</a:t>
            </a:r>
          </a:p>
          <a:p>
            <a:r>
              <a:rPr lang="sv-SE" sz="1600" dirty="0" smtClean="0">
                <a:latin typeface="+mn-lt"/>
              </a:rPr>
              <a:t>Kakservice?</a:t>
            </a:r>
            <a:r>
              <a:rPr lang="sv-SE" sz="1600" dirty="0">
                <a:latin typeface="+mn-lt"/>
              </a:rPr>
              <a:t> </a:t>
            </a:r>
            <a:r>
              <a:rPr lang="sv-SE" sz="1600" dirty="0" smtClean="0">
                <a:latin typeface="+mn-lt"/>
              </a:rPr>
              <a:t>Ex: 10 burkar/barn, genererar ca 15 000 kronor till lagkassan</a:t>
            </a:r>
          </a:p>
          <a:p>
            <a:r>
              <a:rPr lang="sv-SE" sz="1600" dirty="0" smtClean="0">
                <a:latin typeface="+mn-lt"/>
              </a:rPr>
              <a:t>Chips?</a:t>
            </a:r>
          </a:p>
          <a:p>
            <a:r>
              <a:rPr lang="sv-SE" sz="1600" dirty="0" smtClean="0">
                <a:latin typeface="+mn-lt"/>
              </a:rPr>
              <a:t>Toapapper?</a:t>
            </a:r>
            <a:endParaRPr lang="sv-SE" sz="1600" b="1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4184996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v-SE" sz="3600" dirty="0" smtClean="0">
                <a:latin typeface="+mn-lt"/>
              </a:rPr>
              <a:t>Kontaktförälder</a:t>
            </a:r>
            <a:endParaRPr lang="sv-SE" sz="3600" dirty="0">
              <a:latin typeface="+mn-lt"/>
            </a:endParaRPr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0"/>
          </p:nvPr>
        </p:nvSpPr>
        <p:spPr>
          <a:xfrm>
            <a:off x="839416" y="2429222"/>
            <a:ext cx="4681736" cy="3448050"/>
          </a:xfrm>
        </p:spPr>
        <p:txBody>
          <a:bodyPr>
            <a:normAutofit fontScale="55000" lnSpcReduction="20000"/>
          </a:bodyPr>
          <a:lstStyle/>
          <a:p>
            <a:r>
              <a:rPr lang="sv-SE" sz="2600" b="1" dirty="0" smtClean="0">
                <a:latin typeface="+mn-lt"/>
              </a:rPr>
              <a:t>Engagemang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500" dirty="0">
                <a:latin typeface="+mn-lt"/>
              </a:rPr>
              <a:t>Ansvarar för schemaläggning och att föräldragruppen sköter sina uppgifter på klubbgemensamma aktiviter som:</a:t>
            </a:r>
          </a:p>
          <a:p>
            <a:pPr marL="1028700" lvl="1" indent="-342900"/>
            <a:r>
              <a:rPr lang="sv-SE" sz="2500" dirty="0">
                <a:latin typeface="+mn-lt"/>
              </a:rPr>
              <a:t>Arbetsvecka</a:t>
            </a:r>
          </a:p>
          <a:p>
            <a:pPr marL="1028700" lvl="1" indent="-342900"/>
            <a:r>
              <a:rPr lang="sv-SE" sz="2500" dirty="0" smtClean="0">
                <a:latin typeface="+mn-lt"/>
              </a:rPr>
              <a:t>Städdag</a:t>
            </a:r>
          </a:p>
          <a:p>
            <a:pPr marL="1028700" lvl="1" indent="-342900"/>
            <a:r>
              <a:rPr lang="sv-SE" sz="2500" dirty="0" smtClean="0">
                <a:latin typeface="+mn-lt"/>
              </a:rPr>
              <a:t>Hemmamatch </a:t>
            </a:r>
            <a:r>
              <a:rPr lang="sv-SE" sz="2500" dirty="0">
                <a:latin typeface="+mn-lt"/>
              </a:rPr>
              <a:t>för senior (se dokumentet Lagens </a:t>
            </a:r>
            <a:r>
              <a:rPr lang="sv-SE" sz="2500" dirty="0" smtClean="0">
                <a:latin typeface="+mn-lt"/>
              </a:rPr>
              <a:t>arbetsveckor)</a:t>
            </a:r>
          </a:p>
          <a:p>
            <a:pPr marL="1028700" lvl="1" indent="-342900"/>
            <a:r>
              <a:rPr lang="sv-SE" sz="2500" dirty="0" smtClean="0">
                <a:latin typeface="+mn-lt"/>
              </a:rPr>
              <a:t>Försäljningar </a:t>
            </a:r>
            <a:r>
              <a:rPr lang="sv-SE" sz="2500" dirty="0">
                <a:latin typeface="+mn-lt"/>
              </a:rPr>
              <a:t>som ordnas genom </a:t>
            </a:r>
            <a:r>
              <a:rPr lang="sv-SE" sz="2500" dirty="0" smtClean="0">
                <a:latin typeface="+mn-lt"/>
              </a:rPr>
              <a:t>föreningen</a:t>
            </a:r>
          </a:p>
          <a:p>
            <a:pPr marL="1028700" lvl="1" indent="-342900"/>
            <a:r>
              <a:rPr lang="sv-SE" sz="2500" dirty="0" smtClean="0">
                <a:latin typeface="+mn-lt"/>
              </a:rPr>
              <a:t>Organiserar </a:t>
            </a:r>
            <a:r>
              <a:rPr lang="sv-SE" sz="2500" dirty="0" err="1">
                <a:latin typeface="+mn-lt"/>
              </a:rPr>
              <a:t>ev</a:t>
            </a:r>
            <a:r>
              <a:rPr lang="sv-SE" sz="2500" dirty="0">
                <a:latin typeface="+mn-lt"/>
              </a:rPr>
              <a:t> trivselaktiviteter utanför fotbollen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500" dirty="0" smtClean="0">
                <a:latin typeface="+mn-lt"/>
              </a:rPr>
              <a:t>Ansvarar </a:t>
            </a:r>
            <a:r>
              <a:rPr lang="sv-SE" sz="2500" dirty="0">
                <a:latin typeface="+mn-lt"/>
              </a:rPr>
              <a:t>för att ordna med körschema om det </a:t>
            </a:r>
            <a:r>
              <a:rPr lang="sv-SE" sz="2500" dirty="0" smtClean="0">
                <a:latin typeface="+mn-lt"/>
              </a:rPr>
              <a:t>behövs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500" dirty="0" smtClean="0">
                <a:latin typeface="+mn-lt"/>
              </a:rPr>
              <a:t>Ansvarar </a:t>
            </a:r>
            <a:r>
              <a:rPr lang="sv-SE" sz="2500" dirty="0">
                <a:latin typeface="+mn-lt"/>
              </a:rPr>
              <a:t>för att organisera tvätt av </a:t>
            </a:r>
            <a:r>
              <a:rPr lang="sv-SE" sz="2500" dirty="0" smtClean="0">
                <a:latin typeface="+mn-lt"/>
              </a:rPr>
              <a:t>matchkläder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500" dirty="0" smtClean="0">
                <a:latin typeface="+mn-lt"/>
              </a:rPr>
              <a:t>Samverka </a:t>
            </a:r>
            <a:r>
              <a:rPr lang="sv-SE" sz="2500" dirty="0">
                <a:latin typeface="+mn-lt"/>
              </a:rPr>
              <a:t>med lagets Trygghetsansvarig vid tillsättning av Matchvärdar vid </a:t>
            </a:r>
            <a:r>
              <a:rPr lang="sv-SE" sz="2500" dirty="0" smtClean="0">
                <a:latin typeface="+mn-lt"/>
              </a:rPr>
              <a:t>lagets hemmamatcher</a:t>
            </a:r>
            <a:endParaRPr lang="sv-SE" sz="2500" dirty="0">
              <a:latin typeface="+mn-lt"/>
            </a:endParaRPr>
          </a:p>
        </p:txBody>
      </p:sp>
      <p:sp>
        <p:nvSpPr>
          <p:cNvPr id="4" name="Platshållare för text 2"/>
          <p:cNvSpPr txBox="1">
            <a:spLocks/>
          </p:cNvSpPr>
          <p:nvPr/>
        </p:nvSpPr>
        <p:spPr>
          <a:xfrm>
            <a:off x="6721303" y="2501404"/>
            <a:ext cx="4680520" cy="2664296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Adelle Sans" panose="0200050300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delle Sans" panose="0200050300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delle Sans" panose="0200050300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delle Sans" panose="0200050300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delle Sans" panose="0200050300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2600" b="1" dirty="0" smtClean="0">
                <a:latin typeface="+mn-lt"/>
              </a:rPr>
              <a:t>Ekonomi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600" dirty="0">
                <a:latin typeface="+mn-lt"/>
              </a:rPr>
              <a:t>K</a:t>
            </a:r>
            <a:r>
              <a:rPr lang="sv-SE" sz="2600" dirty="0" smtClean="0">
                <a:latin typeface="+mn-lt"/>
              </a:rPr>
              <a:t>ontaktperson för lagets lagkassa och kassör i Digitala Lagkassan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600" dirty="0" smtClean="0">
                <a:latin typeface="+mn-lt"/>
              </a:rPr>
              <a:t>Ansvarar för lagets egna försäljningar samt de som genomförs av föreningen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600" dirty="0" smtClean="0">
              <a:latin typeface="+mn-lt"/>
            </a:endParaRPr>
          </a:p>
          <a:p>
            <a:r>
              <a:rPr lang="sv-SE" sz="2600" b="1" dirty="0" smtClean="0">
                <a:latin typeface="+mn-lt"/>
              </a:rPr>
              <a:t>Habocupen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600" dirty="0" smtClean="0">
                <a:latin typeface="+mn-lt"/>
              </a:rPr>
              <a:t>Områdesansvarig för lagets uppgifter under Habocupen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600" dirty="0" smtClean="0">
                <a:latin typeface="+mn-lt"/>
              </a:rPr>
              <a:t>Ansvarar tillsammans med Cupsamordnaren för schemaläggning av funktionärer på lagets arbetspass (görs i </a:t>
            </a:r>
            <a:r>
              <a:rPr lang="sv-SE" sz="2600" dirty="0" err="1" smtClean="0">
                <a:latin typeface="+mn-lt"/>
              </a:rPr>
              <a:t>Favvos</a:t>
            </a:r>
            <a:r>
              <a:rPr lang="sv-SE" sz="2600" dirty="0" smtClean="0">
                <a:latin typeface="+mn-lt"/>
              </a:rPr>
              <a:t>)</a:t>
            </a:r>
            <a:endParaRPr lang="sv-SE" sz="2600" dirty="0">
              <a:latin typeface="+mn-lt"/>
            </a:endParaRPr>
          </a:p>
        </p:txBody>
      </p:sp>
      <p:sp>
        <p:nvSpPr>
          <p:cNvPr id="5" name="Platshållare för text 2"/>
          <p:cNvSpPr txBox="1">
            <a:spLocks/>
          </p:cNvSpPr>
          <p:nvPr/>
        </p:nvSpPr>
        <p:spPr>
          <a:xfrm>
            <a:off x="839416" y="1412776"/>
            <a:ext cx="9289032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Adelle Sans" panose="0200050300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delle Sans" panose="0200050300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delle Sans" panose="0200050300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delle Sans" panose="0200050300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delle Sans" panose="0200050300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 smtClean="0">
                <a:solidFill>
                  <a:srgbClr val="FF0000"/>
                </a:solidFill>
                <a:latin typeface="+mn-lt"/>
              </a:rPr>
              <a:t>Behov </a:t>
            </a:r>
            <a:r>
              <a:rPr lang="sv-SE" dirty="0">
                <a:solidFill>
                  <a:srgbClr val="FF0000"/>
                </a:solidFill>
                <a:latin typeface="+mn-lt"/>
              </a:rPr>
              <a:t>av ytterligare en kontaktförälder</a:t>
            </a:r>
            <a:r>
              <a:rPr lang="sv-SE" dirty="0" smtClean="0">
                <a:solidFill>
                  <a:srgbClr val="FF0000"/>
                </a:solidFill>
                <a:latin typeface="+mn-lt"/>
              </a:rPr>
              <a:t>.</a:t>
            </a:r>
          </a:p>
          <a:p>
            <a:r>
              <a:rPr lang="sv-SE" dirty="0">
                <a:latin typeface="+mn-lt"/>
              </a:rPr>
              <a:t>Planerar och organiserar uppgifter och aktiviteter utanför fotbollsplanen. Fungerar som kontaktperson(er) gentemot </a:t>
            </a:r>
            <a:r>
              <a:rPr lang="sv-SE" dirty="0" smtClean="0">
                <a:latin typeface="+mn-lt"/>
              </a:rPr>
              <a:t>kansli i frågor gällande följande områden:</a:t>
            </a:r>
            <a:endParaRPr lang="sv-SE" dirty="0">
              <a:latin typeface="+mn-lt"/>
            </a:endParaRPr>
          </a:p>
          <a:p>
            <a:endParaRPr lang="sv-SE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1155949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11956" y="1826280"/>
            <a:ext cx="10515600" cy="1325563"/>
          </a:xfrm>
        </p:spPr>
        <p:txBody>
          <a:bodyPr/>
          <a:lstStyle/>
          <a:p>
            <a:r>
              <a:rPr lang="sv-SE" dirty="0" smtClean="0">
                <a:latin typeface="+mn-lt"/>
              </a:rPr>
              <a:t>FRÅGOR?</a:t>
            </a:r>
            <a:endParaRPr lang="sv-S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6997144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v-SE" dirty="0" smtClean="0">
                <a:latin typeface="+mn-lt"/>
              </a:rPr>
              <a:t>Ledare och ansvarsområden</a:t>
            </a:r>
            <a:endParaRPr lang="sv-SE" dirty="0">
              <a:latin typeface="+mn-lt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sv-SE" b="1" dirty="0" smtClean="0">
                <a:latin typeface="+mn-lt"/>
              </a:rPr>
              <a:t>Huvudtränare </a:t>
            </a:r>
            <a:r>
              <a:rPr lang="sv-SE" b="1" dirty="0">
                <a:latin typeface="+mn-lt"/>
              </a:rPr>
              <a:t>och lagledare:</a:t>
            </a:r>
          </a:p>
          <a:p>
            <a:pPr marL="285750" indent="-285750"/>
            <a:r>
              <a:rPr lang="sv-SE" dirty="0">
                <a:latin typeface="+mn-lt"/>
              </a:rPr>
              <a:t>Andreas Stråth</a:t>
            </a:r>
          </a:p>
          <a:p>
            <a:pPr marL="285750" indent="-285750"/>
            <a:r>
              <a:rPr lang="sv-SE" dirty="0">
                <a:latin typeface="+mn-lt"/>
              </a:rPr>
              <a:t>Christian Sjöqvist</a:t>
            </a:r>
          </a:p>
          <a:p>
            <a:pPr marL="285750" indent="-285750"/>
            <a:r>
              <a:rPr lang="sv-SE" dirty="0">
                <a:latin typeface="+mn-lt"/>
              </a:rPr>
              <a:t>Martin </a:t>
            </a:r>
            <a:r>
              <a:rPr lang="sv-SE" dirty="0" smtClean="0">
                <a:latin typeface="+mn-lt"/>
              </a:rPr>
              <a:t>Sandgren</a:t>
            </a:r>
          </a:p>
          <a:p>
            <a:pPr marL="285750" indent="-285750"/>
            <a:endParaRPr lang="sv-SE" dirty="0" smtClean="0">
              <a:latin typeface="+mn-lt"/>
            </a:endParaRPr>
          </a:p>
          <a:p>
            <a:pPr marL="0" indent="0">
              <a:buNone/>
            </a:pPr>
            <a:r>
              <a:rPr lang="sv-SE" b="1" dirty="0" smtClean="0">
                <a:latin typeface="+mn-lt"/>
              </a:rPr>
              <a:t>Tränare</a:t>
            </a:r>
            <a:r>
              <a:rPr lang="sv-SE" b="1" dirty="0">
                <a:latin typeface="+mn-lt"/>
              </a:rPr>
              <a:t>:</a:t>
            </a:r>
          </a:p>
          <a:p>
            <a:pPr marL="285750" indent="-285750"/>
            <a:r>
              <a:rPr lang="sv-SE" dirty="0">
                <a:latin typeface="+mn-lt"/>
              </a:rPr>
              <a:t>Alexandra </a:t>
            </a:r>
            <a:r>
              <a:rPr lang="sv-SE" dirty="0" smtClean="0">
                <a:latin typeface="+mn-lt"/>
              </a:rPr>
              <a:t>Gustafsson</a:t>
            </a:r>
          </a:p>
          <a:p>
            <a:pPr marL="285750" indent="-285750"/>
            <a:r>
              <a:rPr lang="sv-SE" dirty="0" smtClean="0">
                <a:latin typeface="+mn-lt"/>
              </a:rPr>
              <a:t>Andreas Eriksson</a:t>
            </a:r>
          </a:p>
          <a:p>
            <a:pPr marL="285750" indent="-285750"/>
            <a:r>
              <a:rPr lang="sv-SE" dirty="0" err="1" smtClean="0">
                <a:latin typeface="+mn-lt"/>
              </a:rPr>
              <a:t>Asheberom</a:t>
            </a:r>
            <a:r>
              <a:rPr lang="sv-SE" dirty="0" smtClean="0">
                <a:latin typeface="+mn-lt"/>
              </a:rPr>
              <a:t> </a:t>
            </a:r>
            <a:r>
              <a:rPr lang="sv-SE" dirty="0" err="1" smtClean="0">
                <a:latin typeface="+mn-lt"/>
              </a:rPr>
              <a:t>Gherense</a:t>
            </a:r>
            <a:endParaRPr lang="sv-SE" dirty="0" smtClean="0">
              <a:latin typeface="+mn-lt"/>
            </a:endParaRPr>
          </a:p>
          <a:p>
            <a:pPr marL="285750" indent="-285750"/>
            <a:r>
              <a:rPr lang="sv-SE" dirty="0" smtClean="0">
                <a:latin typeface="+mn-lt"/>
              </a:rPr>
              <a:t>Jesper Stendahl</a:t>
            </a:r>
          </a:p>
          <a:p>
            <a:pPr marL="285750" indent="-285750"/>
            <a:r>
              <a:rPr lang="sv-SE" dirty="0" smtClean="0">
                <a:latin typeface="+mn-lt"/>
              </a:rPr>
              <a:t>Marie Abrahamsson</a:t>
            </a:r>
          </a:p>
          <a:p>
            <a:pPr marL="285750" indent="-285750"/>
            <a:r>
              <a:rPr lang="sv-SE" dirty="0" smtClean="0">
                <a:latin typeface="+mn-lt"/>
              </a:rPr>
              <a:t>Sofie Fagerkvist </a:t>
            </a:r>
            <a:r>
              <a:rPr lang="sv-SE" dirty="0">
                <a:latin typeface="+mn-lt"/>
              </a:rPr>
              <a:t>(NY</a:t>
            </a:r>
            <a:r>
              <a:rPr lang="sv-SE" dirty="0" smtClean="0">
                <a:latin typeface="+mn-lt"/>
              </a:rPr>
              <a:t>)</a:t>
            </a:r>
          </a:p>
          <a:p>
            <a:pPr marL="285750" indent="-285750"/>
            <a:endParaRPr lang="sv-SE" dirty="0" smtClean="0">
              <a:latin typeface="+mn-lt"/>
            </a:endParaRPr>
          </a:p>
          <a:p>
            <a:pPr marL="0" indent="0">
              <a:buNone/>
            </a:pPr>
            <a:r>
              <a:rPr lang="sv-SE" b="1" dirty="0">
                <a:latin typeface="+mn-lt"/>
              </a:rPr>
              <a:t>Trygghetsansvarig:</a:t>
            </a:r>
          </a:p>
          <a:p>
            <a:r>
              <a:rPr lang="sv-SE" dirty="0">
                <a:latin typeface="+mn-lt"/>
              </a:rPr>
              <a:t>Fredrik Widell</a:t>
            </a:r>
          </a:p>
          <a:p>
            <a:pPr marL="285750" indent="-285750"/>
            <a:endParaRPr lang="sv-SE" dirty="0">
              <a:latin typeface="+mn-lt"/>
            </a:endParaRPr>
          </a:p>
          <a:p>
            <a:pPr marL="285750" indent="-285750"/>
            <a:endParaRPr lang="sv-SE" dirty="0">
              <a:latin typeface="+mn-lt"/>
            </a:endParaRPr>
          </a:p>
          <a:p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sv-SE" b="1" dirty="0" smtClean="0">
                <a:latin typeface="+mn-lt"/>
              </a:rPr>
              <a:t>Materialansvarig</a:t>
            </a:r>
            <a:r>
              <a:rPr lang="sv-SE" b="1" dirty="0">
                <a:latin typeface="+mn-lt"/>
              </a:rPr>
              <a:t>:</a:t>
            </a:r>
          </a:p>
          <a:p>
            <a:r>
              <a:rPr lang="sv-SE" dirty="0">
                <a:latin typeface="+mn-lt"/>
              </a:rPr>
              <a:t>Björn Kjellgren</a:t>
            </a:r>
          </a:p>
          <a:p>
            <a:pPr marL="0" indent="0">
              <a:buNone/>
            </a:pPr>
            <a:endParaRPr lang="sv-SE" b="1" dirty="0">
              <a:latin typeface="+mn-lt"/>
            </a:endParaRPr>
          </a:p>
          <a:p>
            <a:pPr marL="0" indent="0">
              <a:buNone/>
            </a:pPr>
            <a:r>
              <a:rPr lang="sv-SE" b="1" dirty="0" smtClean="0">
                <a:latin typeface="+mn-lt"/>
              </a:rPr>
              <a:t>Målvaktstränare</a:t>
            </a:r>
            <a:r>
              <a:rPr lang="sv-SE" b="1" dirty="0">
                <a:latin typeface="+mn-lt"/>
              </a:rPr>
              <a:t>:</a:t>
            </a:r>
          </a:p>
          <a:p>
            <a:r>
              <a:rPr lang="sv-SE" dirty="0">
                <a:latin typeface="+mn-lt"/>
              </a:rPr>
              <a:t>Jonny </a:t>
            </a:r>
            <a:r>
              <a:rPr lang="sv-SE" dirty="0" smtClean="0">
                <a:latin typeface="+mn-lt"/>
              </a:rPr>
              <a:t>Lindqvist</a:t>
            </a:r>
          </a:p>
          <a:p>
            <a:pPr marL="0" indent="0">
              <a:buNone/>
            </a:pPr>
            <a:endParaRPr lang="sv-SE" b="1" dirty="0">
              <a:latin typeface="+mn-lt"/>
            </a:endParaRPr>
          </a:p>
          <a:p>
            <a:pPr marL="0" indent="0">
              <a:buNone/>
            </a:pPr>
            <a:r>
              <a:rPr lang="sv-SE" b="1" dirty="0">
                <a:latin typeface="+mn-lt"/>
              </a:rPr>
              <a:t>K</a:t>
            </a:r>
            <a:r>
              <a:rPr lang="sv-SE" b="1" dirty="0" smtClean="0">
                <a:latin typeface="+mn-lt"/>
              </a:rPr>
              <a:t>ontaktförälder:</a:t>
            </a:r>
            <a:endParaRPr lang="sv-SE" b="1" dirty="0">
              <a:latin typeface="+mn-lt"/>
            </a:endParaRPr>
          </a:p>
          <a:p>
            <a:r>
              <a:rPr lang="sv-SE" dirty="0">
                <a:latin typeface="+mn-lt"/>
              </a:rPr>
              <a:t>Calle </a:t>
            </a:r>
            <a:r>
              <a:rPr lang="sv-SE" dirty="0" smtClean="0">
                <a:latin typeface="+mn-lt"/>
              </a:rPr>
              <a:t>Andersson</a:t>
            </a:r>
          </a:p>
          <a:p>
            <a:r>
              <a:rPr lang="sv-SE" dirty="0" smtClean="0">
                <a:latin typeface="+mn-lt"/>
              </a:rPr>
              <a:t> </a:t>
            </a:r>
            <a:r>
              <a:rPr lang="sv-SE" dirty="0">
                <a:latin typeface="+mn-lt"/>
              </a:rPr>
              <a:t>Martin </a:t>
            </a:r>
            <a:r>
              <a:rPr lang="sv-SE" dirty="0" err="1" smtClean="0">
                <a:latin typeface="+mn-lt"/>
              </a:rPr>
              <a:t>Haugan</a:t>
            </a:r>
            <a:endParaRPr lang="sv-SE" dirty="0" smtClean="0">
              <a:latin typeface="+mn-lt"/>
            </a:endParaRPr>
          </a:p>
          <a:p>
            <a:r>
              <a:rPr lang="sv-SE" dirty="0" smtClean="0">
                <a:latin typeface="+mn-lt"/>
              </a:rPr>
              <a:t>Behov </a:t>
            </a:r>
            <a:r>
              <a:rPr lang="sv-SE" dirty="0">
                <a:latin typeface="+mn-lt"/>
              </a:rPr>
              <a:t>av 1 person </a:t>
            </a:r>
            <a:r>
              <a:rPr lang="sv-SE" dirty="0" smtClean="0">
                <a:latin typeface="+mn-lt"/>
              </a:rPr>
              <a:t>till</a:t>
            </a:r>
            <a:endParaRPr lang="sv-SE" dirty="0">
              <a:latin typeface="+mn-lt"/>
            </a:endParaRPr>
          </a:p>
          <a:p>
            <a:endParaRPr lang="sv-S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526274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v-SE" sz="3600" dirty="0" smtClean="0">
                <a:latin typeface="+mn-lt"/>
              </a:rPr>
              <a:t>Träningstider</a:t>
            </a:r>
            <a:endParaRPr lang="sv-SE" sz="3600" dirty="0">
              <a:latin typeface="+mn-lt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2400" b="1" dirty="0" smtClean="0">
                <a:latin typeface="+mn-lt"/>
              </a:rPr>
              <a:t>Försäsong:</a:t>
            </a:r>
            <a:endParaRPr lang="sv-SE" sz="2400" b="1" dirty="0">
              <a:latin typeface="+mn-lt"/>
            </a:endParaRPr>
          </a:p>
          <a:p>
            <a:r>
              <a:rPr lang="sv-SE" sz="2000" b="1" dirty="0" smtClean="0">
                <a:latin typeface="+mn-lt"/>
              </a:rPr>
              <a:t>Tisdagar kl. </a:t>
            </a:r>
            <a:r>
              <a:rPr lang="sv-SE" sz="2000" b="1" dirty="0">
                <a:latin typeface="+mn-lt"/>
              </a:rPr>
              <a:t>17:00-18:00 </a:t>
            </a:r>
            <a:r>
              <a:rPr lang="sv-SE" sz="2000" dirty="0">
                <a:latin typeface="+mn-lt"/>
              </a:rPr>
              <a:t>(</a:t>
            </a:r>
            <a:r>
              <a:rPr lang="sv-SE" sz="2000" dirty="0" smtClean="0">
                <a:latin typeface="+mn-lt"/>
              </a:rPr>
              <a:t>konstgräs, plan C)</a:t>
            </a:r>
            <a:endParaRPr lang="sv-SE" sz="2000" dirty="0">
              <a:latin typeface="+mn-lt"/>
            </a:endParaRPr>
          </a:p>
          <a:p>
            <a:r>
              <a:rPr lang="sv-SE" sz="2000" dirty="0" smtClean="0">
                <a:latin typeface="+mn-lt"/>
              </a:rPr>
              <a:t>Från april även </a:t>
            </a:r>
            <a:r>
              <a:rPr lang="sv-SE" sz="2000" b="1" dirty="0" smtClean="0">
                <a:latin typeface="+mn-lt"/>
              </a:rPr>
              <a:t>torsdagar kl. 17:00-18:00</a:t>
            </a:r>
            <a:r>
              <a:rPr lang="sv-SE" sz="2000" dirty="0" smtClean="0">
                <a:latin typeface="+mn-lt"/>
              </a:rPr>
              <a:t> (konstgräs, plan C)</a:t>
            </a:r>
            <a:endParaRPr lang="sv-SE" sz="2000" dirty="0">
              <a:latin typeface="+mn-lt"/>
            </a:endParaRPr>
          </a:p>
          <a:p>
            <a:endParaRPr lang="sv-SE" sz="2400" dirty="0">
              <a:latin typeface="+mn-lt"/>
            </a:endParaRPr>
          </a:p>
          <a:p>
            <a:pPr marL="0" indent="0">
              <a:buNone/>
            </a:pPr>
            <a:r>
              <a:rPr lang="sv-SE" sz="2400" b="1" dirty="0" smtClean="0">
                <a:latin typeface="+mn-lt"/>
              </a:rPr>
              <a:t>Maj – oktober </a:t>
            </a:r>
            <a:r>
              <a:rPr lang="sv-SE" sz="2400" dirty="0" smtClean="0">
                <a:latin typeface="+mn-lt"/>
              </a:rPr>
              <a:t>(från gräspremiär)</a:t>
            </a:r>
          </a:p>
          <a:p>
            <a:r>
              <a:rPr lang="sv-SE" sz="2000" b="1" dirty="0" smtClean="0">
                <a:latin typeface="+mn-lt"/>
              </a:rPr>
              <a:t>Måndagar kl. </a:t>
            </a:r>
            <a:r>
              <a:rPr lang="sv-SE" sz="2000" b="1" dirty="0">
                <a:latin typeface="+mn-lt"/>
              </a:rPr>
              <a:t>17:30-19:00 </a:t>
            </a:r>
            <a:r>
              <a:rPr lang="sv-SE" sz="2000" dirty="0" smtClean="0">
                <a:latin typeface="+mn-lt"/>
              </a:rPr>
              <a:t>(konstgräs, </a:t>
            </a:r>
            <a:r>
              <a:rPr lang="sv-SE" sz="2000" dirty="0">
                <a:latin typeface="+mn-lt"/>
              </a:rPr>
              <a:t>plan </a:t>
            </a:r>
            <a:r>
              <a:rPr lang="sv-SE" sz="2000" dirty="0" smtClean="0">
                <a:latin typeface="+mn-lt"/>
              </a:rPr>
              <a:t>C)</a:t>
            </a:r>
            <a:endParaRPr lang="sv-SE" sz="2000" dirty="0">
              <a:latin typeface="+mn-lt"/>
            </a:endParaRPr>
          </a:p>
          <a:p>
            <a:r>
              <a:rPr lang="sv-SE" sz="2000" b="1" dirty="0" smtClean="0">
                <a:latin typeface="+mn-lt"/>
              </a:rPr>
              <a:t>Onsdagar kl. </a:t>
            </a:r>
            <a:r>
              <a:rPr lang="sv-SE" sz="2000" b="1" dirty="0">
                <a:latin typeface="+mn-lt"/>
              </a:rPr>
              <a:t>17:00-18:30 </a:t>
            </a:r>
            <a:r>
              <a:rPr lang="sv-SE" sz="2000" dirty="0">
                <a:latin typeface="+mn-lt"/>
              </a:rPr>
              <a:t>(</a:t>
            </a:r>
            <a:r>
              <a:rPr lang="sv-SE" sz="2000" dirty="0" smtClean="0">
                <a:latin typeface="+mn-lt"/>
              </a:rPr>
              <a:t>Plan E, 7 </a:t>
            </a:r>
            <a:r>
              <a:rPr lang="sv-SE" sz="2000" dirty="0">
                <a:latin typeface="+mn-lt"/>
              </a:rPr>
              <a:t>mot </a:t>
            </a:r>
            <a:r>
              <a:rPr lang="sv-SE" sz="2000" dirty="0" smtClean="0">
                <a:latin typeface="+mn-lt"/>
              </a:rPr>
              <a:t>7-plan)</a:t>
            </a:r>
            <a:endParaRPr lang="sv-SE" sz="2000" dirty="0">
              <a:latin typeface="+mn-lt"/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3665446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v-SE" sz="3600" dirty="0" smtClean="0">
                <a:latin typeface="+mn-lt"/>
              </a:rPr>
              <a:t>Viktiga datum</a:t>
            </a:r>
            <a:endParaRPr lang="sv-SE" sz="3600" dirty="0">
              <a:latin typeface="+mn-lt"/>
            </a:endParaRPr>
          </a:p>
        </p:txBody>
      </p:sp>
      <p:sp>
        <p:nvSpPr>
          <p:cNvPr id="7" name="Platshållare för innehåll 6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sz="2400" b="1" dirty="0">
                <a:latin typeface="+mn-lt"/>
              </a:rPr>
              <a:t>6 april</a:t>
            </a:r>
          </a:p>
          <a:p>
            <a:r>
              <a:rPr lang="sv-SE" sz="2000" dirty="0">
                <a:latin typeface="+mn-lt"/>
              </a:rPr>
              <a:t>Träningsmatch mot </a:t>
            </a:r>
            <a:r>
              <a:rPr lang="sv-SE" sz="2000" dirty="0" err="1">
                <a:latin typeface="+mn-lt"/>
              </a:rPr>
              <a:t>Banarp</a:t>
            </a:r>
            <a:r>
              <a:rPr lang="sv-SE" sz="2000" dirty="0">
                <a:latin typeface="+mn-lt"/>
              </a:rPr>
              <a:t> och Bottnaryd (hemma)</a:t>
            </a:r>
          </a:p>
          <a:p>
            <a:pPr marL="0" indent="0">
              <a:buNone/>
            </a:pPr>
            <a:endParaRPr lang="sv-SE" sz="1600" dirty="0">
              <a:latin typeface="+mn-lt"/>
            </a:endParaRPr>
          </a:p>
          <a:p>
            <a:pPr marL="0" indent="0">
              <a:buNone/>
            </a:pPr>
            <a:r>
              <a:rPr lang="sv-SE" sz="2400" b="1" dirty="0">
                <a:latin typeface="+mn-lt"/>
              </a:rPr>
              <a:t>13 april</a:t>
            </a:r>
          </a:p>
          <a:p>
            <a:r>
              <a:rPr lang="sv-SE" sz="2000" dirty="0">
                <a:latin typeface="+mn-lt"/>
              </a:rPr>
              <a:t>Träningsmatch mot  Bankeryd (</a:t>
            </a:r>
            <a:r>
              <a:rPr lang="sv-SE" sz="2000" dirty="0" smtClean="0">
                <a:latin typeface="+mn-lt"/>
              </a:rPr>
              <a:t>borta)</a:t>
            </a:r>
          </a:p>
          <a:p>
            <a:endParaRPr lang="sv-SE" sz="1600" dirty="0" smtClean="0">
              <a:latin typeface="+mn-lt"/>
            </a:endParaRPr>
          </a:p>
          <a:p>
            <a:pPr marL="0" indent="0">
              <a:buNone/>
            </a:pPr>
            <a:r>
              <a:rPr lang="sv-SE" sz="2000" dirty="0" smtClean="0">
                <a:latin typeface="+mn-lt"/>
              </a:rPr>
              <a:t>Halva </a:t>
            </a:r>
            <a:r>
              <a:rPr lang="sv-SE" sz="2000" dirty="0">
                <a:latin typeface="+mn-lt"/>
              </a:rPr>
              <a:t>gruppen spelar </a:t>
            </a:r>
            <a:r>
              <a:rPr lang="sv-SE" sz="2000" dirty="0" smtClean="0">
                <a:latin typeface="+mn-lt"/>
              </a:rPr>
              <a:t>6</a:t>
            </a:r>
            <a:r>
              <a:rPr lang="sv-SE" sz="2000" dirty="0">
                <a:latin typeface="+mn-lt"/>
              </a:rPr>
              <a:t> </a:t>
            </a:r>
            <a:r>
              <a:rPr lang="sv-SE" sz="2000" dirty="0" smtClean="0">
                <a:latin typeface="+mn-lt"/>
              </a:rPr>
              <a:t>april </a:t>
            </a:r>
            <a:r>
              <a:rPr lang="sv-SE" sz="2000" dirty="0">
                <a:latin typeface="+mn-lt"/>
              </a:rPr>
              <a:t>och andra halvan </a:t>
            </a:r>
            <a:r>
              <a:rPr lang="sv-SE" sz="2000" dirty="0" smtClean="0">
                <a:latin typeface="+mn-lt"/>
              </a:rPr>
              <a:t>13</a:t>
            </a:r>
            <a:r>
              <a:rPr lang="sv-SE" sz="2000" dirty="0">
                <a:latin typeface="+mn-lt"/>
              </a:rPr>
              <a:t> </a:t>
            </a:r>
            <a:r>
              <a:rPr lang="sv-SE" sz="2000" dirty="0" smtClean="0">
                <a:latin typeface="+mn-lt"/>
              </a:rPr>
              <a:t>april. Debut 7-manna.</a:t>
            </a:r>
            <a:endParaRPr lang="sv-SE" sz="2000" dirty="0">
              <a:latin typeface="+mn-lt"/>
            </a:endParaRPr>
          </a:p>
          <a:p>
            <a:pPr marL="0" indent="0">
              <a:buNone/>
            </a:pPr>
            <a:endParaRPr lang="sv-SE" dirty="0">
              <a:latin typeface="+mn-lt"/>
            </a:endParaRPr>
          </a:p>
        </p:txBody>
      </p:sp>
      <p:sp>
        <p:nvSpPr>
          <p:cNvPr id="8" name="Platshållare för innehåll 7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sz="2400" b="1" dirty="0">
                <a:latin typeface="+mn-lt"/>
              </a:rPr>
              <a:t>26 – 27 april</a:t>
            </a:r>
          </a:p>
          <a:p>
            <a:r>
              <a:rPr lang="sv-SE" sz="2000" dirty="0" err="1">
                <a:latin typeface="+mn-lt"/>
              </a:rPr>
              <a:t>Giffcupen</a:t>
            </a:r>
            <a:r>
              <a:rPr lang="sv-SE" sz="2000" dirty="0">
                <a:latin typeface="+mn-lt"/>
              </a:rPr>
              <a:t> (Tidaholm)</a:t>
            </a:r>
          </a:p>
          <a:p>
            <a:pPr marL="0" indent="0">
              <a:buNone/>
            </a:pPr>
            <a:endParaRPr lang="sv-SE" sz="1600" dirty="0">
              <a:latin typeface="+mn-lt"/>
            </a:endParaRPr>
          </a:p>
          <a:p>
            <a:pPr marL="0" indent="0">
              <a:buNone/>
            </a:pPr>
            <a:r>
              <a:rPr lang="sv-SE" sz="2400" b="1" dirty="0">
                <a:latin typeface="+mn-lt"/>
              </a:rPr>
              <a:t>28 – 29 juni</a:t>
            </a:r>
          </a:p>
          <a:p>
            <a:r>
              <a:rPr lang="sv-SE" sz="2000" dirty="0">
                <a:latin typeface="+mn-lt"/>
              </a:rPr>
              <a:t>Habocupen</a:t>
            </a:r>
          </a:p>
          <a:p>
            <a:pPr marL="0" indent="0">
              <a:buNone/>
            </a:pPr>
            <a:endParaRPr lang="sv-SE" sz="1600" dirty="0">
              <a:latin typeface="+mn-lt"/>
            </a:endParaRPr>
          </a:p>
          <a:p>
            <a:pPr marL="0" indent="0">
              <a:buNone/>
            </a:pPr>
            <a:r>
              <a:rPr lang="sv-SE" sz="2400" b="1" dirty="0">
                <a:latin typeface="+mn-lt"/>
              </a:rPr>
              <a:t>Maj – september</a:t>
            </a:r>
          </a:p>
          <a:p>
            <a:r>
              <a:rPr lang="sv-SE" sz="2000" dirty="0" smtClean="0">
                <a:latin typeface="+mn-lt"/>
              </a:rPr>
              <a:t>Seriespel – 3 lag anmälda</a:t>
            </a:r>
            <a:endParaRPr lang="sv-SE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0838232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v-SE" sz="3200" dirty="0" smtClean="0">
                <a:latin typeface="+mn-lt"/>
              </a:rPr>
              <a:t>Ny struktur för träningar/mindre grupper </a:t>
            </a:r>
            <a:endParaRPr lang="sv-SE" sz="3200" dirty="0">
              <a:latin typeface="+mn-lt"/>
            </a:endParaRPr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0"/>
          </p:nvPr>
        </p:nvSpPr>
        <p:spPr>
          <a:xfrm>
            <a:off x="650449" y="1414021"/>
            <a:ext cx="11425287" cy="4157220"/>
          </a:xfrm>
        </p:spPr>
        <p:txBody>
          <a:bodyPr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1800" dirty="0">
                <a:latin typeface="+mn-lt"/>
              </a:rPr>
              <a:t>T</a:t>
            </a:r>
            <a:r>
              <a:rPr lang="sv-SE" sz="1800" dirty="0" smtClean="0">
                <a:latin typeface="+mn-lt"/>
              </a:rPr>
              <a:t>illgång till två 7-mannaplaner alternativt en halv 11-mannaplan varje träning från maj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1800" dirty="0" smtClean="0">
                <a:latin typeface="+mn-lt"/>
              </a:rPr>
              <a:t>Träning på konstgräs 1 ggr/vecka under säsong. Positivt då det främjar ”många touch” och ”trygghet med boll”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1800" dirty="0" smtClean="0">
                <a:latin typeface="+mn-lt"/>
              </a:rPr>
              <a:t>Stor spelyta ger möjlighet till att dela gruppen i två träningsgrupper under alla våra träningar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1800" dirty="0" smtClean="0">
                <a:latin typeface="+mn-lt"/>
              </a:rPr>
              <a:t>Alltid två träningsgrupper parallellt men alltid samma träningsupplägg. Vi blir cirka 20-25 barn/träningsgrupp och cirka 5 tränare/träningsgrupp vid varje tillfälle  </a:t>
            </a:r>
            <a:endParaRPr lang="sv-SE" sz="1800" dirty="0">
              <a:latin typeface="+mn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1800" dirty="0" smtClean="0">
                <a:latin typeface="+mn-lt"/>
              </a:rPr>
              <a:t>Gruppindelningen kommer ske enligt </a:t>
            </a:r>
            <a:r>
              <a:rPr lang="sv-SE" sz="1800" dirty="0">
                <a:latin typeface="+mn-lt"/>
              </a:rPr>
              <a:t>3</a:t>
            </a:r>
            <a:r>
              <a:rPr lang="sv-SE" sz="1800" dirty="0" smtClean="0">
                <a:latin typeface="+mn-lt"/>
              </a:rPr>
              <a:t> träningsblock under säsong. 2 träningsblock under våren och 1 under hösten (</a:t>
            </a:r>
            <a:r>
              <a:rPr lang="sv-SE" sz="1800" dirty="0">
                <a:latin typeface="+mn-lt"/>
              </a:rPr>
              <a:t>se </a:t>
            </a:r>
            <a:r>
              <a:rPr lang="sv-SE" sz="1800" b="1" dirty="0">
                <a:latin typeface="+mn-lt"/>
              </a:rPr>
              <a:t>E</a:t>
            </a:r>
            <a:r>
              <a:rPr lang="sv-SE" sz="1800" b="1" dirty="0" smtClean="0">
                <a:latin typeface="+mn-lt"/>
              </a:rPr>
              <a:t>xceldokument</a:t>
            </a:r>
            <a:r>
              <a:rPr lang="sv-SE" sz="1800" dirty="0">
                <a:latin typeface="+mn-lt"/>
              </a:rPr>
              <a:t>) </a:t>
            </a:r>
            <a:endParaRPr lang="sv-SE" sz="1800" dirty="0" smtClean="0">
              <a:latin typeface="+mn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1800" dirty="0" smtClean="0">
                <a:latin typeface="+mn-lt"/>
              </a:rPr>
              <a:t>Syftet med mindre grupper är att </a:t>
            </a:r>
            <a:r>
              <a:rPr lang="sv-SE" sz="1800" b="1" dirty="0" smtClean="0">
                <a:latin typeface="+mn-lt"/>
              </a:rPr>
              <a:t>SE</a:t>
            </a:r>
            <a:r>
              <a:rPr lang="sv-SE" sz="1800" dirty="0" smtClean="0">
                <a:latin typeface="+mn-lt"/>
              </a:rPr>
              <a:t> och även kunna </a:t>
            </a:r>
            <a:r>
              <a:rPr lang="sv-SE" sz="1800" b="1" dirty="0" smtClean="0">
                <a:latin typeface="+mn-lt"/>
              </a:rPr>
              <a:t>UTVECKLA</a:t>
            </a:r>
            <a:r>
              <a:rPr lang="sv-SE" sz="1800" dirty="0" smtClean="0">
                <a:latin typeface="+mn-lt"/>
              </a:rPr>
              <a:t> alla barn i de mindre grupperna samt att skapa </a:t>
            </a:r>
            <a:r>
              <a:rPr lang="sv-SE" sz="1800" b="1" dirty="0" smtClean="0">
                <a:latin typeface="+mn-lt"/>
              </a:rPr>
              <a:t>GODA RELATIONER </a:t>
            </a:r>
            <a:r>
              <a:rPr lang="sv-SE" sz="1800" dirty="0" smtClean="0">
                <a:latin typeface="+mn-lt"/>
              </a:rPr>
              <a:t>men ända behålla lagkänslan </a:t>
            </a:r>
            <a:r>
              <a:rPr lang="sv-SE" sz="1800" b="1" dirty="0" smtClean="0">
                <a:latin typeface="+mn-lt"/>
              </a:rPr>
              <a:t>i hela 2015-gruppen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1800" dirty="0" smtClean="0">
                <a:latin typeface="+mn-lt"/>
              </a:rPr>
              <a:t>Vi tror att barnen kommer spela fotboll längre upp i ålder med just denna strategi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1800" dirty="0" smtClean="0">
                <a:latin typeface="+mn-lt"/>
              </a:rPr>
              <a:t>Strategin kommer från föreningen </a:t>
            </a:r>
            <a:endParaRPr lang="sv-SE" sz="1800" dirty="0">
              <a:latin typeface="+mn-lt"/>
            </a:endParaRPr>
          </a:p>
          <a:p>
            <a:r>
              <a:rPr lang="sv-SE" sz="1800" dirty="0">
                <a:latin typeface="+mn-lt"/>
              </a:rPr>
              <a:t> </a:t>
            </a:r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402438042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v-SE" sz="3600" dirty="0" smtClean="0">
                <a:latin typeface="+mn-lt"/>
              </a:rPr>
              <a:t>Seriespel</a:t>
            </a:r>
            <a:endParaRPr lang="sv-SE" sz="3600" dirty="0">
              <a:latin typeface="+mn-lt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400" dirty="0">
                <a:latin typeface="+mn-lt"/>
              </a:rPr>
              <a:t>F</a:t>
            </a:r>
            <a:r>
              <a:rPr lang="sv-SE" sz="2400" dirty="0" smtClean="0">
                <a:latin typeface="+mn-lt"/>
              </a:rPr>
              <a:t>ärdigt </a:t>
            </a:r>
            <a:r>
              <a:rPr lang="sv-SE" sz="2400" dirty="0">
                <a:latin typeface="+mn-lt"/>
              </a:rPr>
              <a:t>spelschema för </a:t>
            </a:r>
            <a:r>
              <a:rPr lang="sv-SE" sz="2400" dirty="0" smtClean="0">
                <a:latin typeface="+mn-lt"/>
              </a:rPr>
              <a:t>hela säsongen </a:t>
            </a:r>
            <a:r>
              <a:rPr lang="sv-SE" sz="2400" dirty="0">
                <a:latin typeface="+mn-lt"/>
              </a:rPr>
              <a:t>(se </a:t>
            </a:r>
            <a:r>
              <a:rPr lang="sv-SE" sz="2400" b="1" dirty="0" smtClean="0">
                <a:latin typeface="+mn-lt"/>
              </a:rPr>
              <a:t>Exceldokument</a:t>
            </a:r>
            <a:r>
              <a:rPr lang="sv-SE" sz="2400" dirty="0">
                <a:latin typeface="+mn-lt"/>
              </a:rPr>
              <a:t>)</a:t>
            </a:r>
            <a:r>
              <a:rPr lang="sv-SE" sz="2400" dirty="0" smtClean="0">
                <a:latin typeface="+mn-lt"/>
              </a:rPr>
              <a:t> </a:t>
            </a:r>
          </a:p>
          <a:p>
            <a:endParaRPr lang="sv-SE" sz="2400" b="1" dirty="0" smtClean="0">
              <a:latin typeface="+mn-lt"/>
            </a:endParaRPr>
          </a:p>
          <a:p>
            <a:r>
              <a:rPr lang="sv-SE" sz="2400" dirty="0">
                <a:latin typeface="+mn-lt"/>
              </a:rPr>
              <a:t>8 grupper med spelare och </a:t>
            </a:r>
            <a:r>
              <a:rPr lang="sv-SE" sz="2400" dirty="0" smtClean="0">
                <a:latin typeface="+mn-lt"/>
              </a:rPr>
              <a:t>1 – 2 ansvariga </a:t>
            </a:r>
            <a:r>
              <a:rPr lang="sv-SE" sz="2400" dirty="0">
                <a:latin typeface="+mn-lt"/>
              </a:rPr>
              <a:t>ledare/grupp</a:t>
            </a:r>
          </a:p>
          <a:p>
            <a:pPr lvl="1"/>
            <a:r>
              <a:rPr lang="sv-SE" sz="1800" dirty="0">
                <a:latin typeface="+mn-lt"/>
              </a:rPr>
              <a:t>Lättare att se och följa utveckling om vi ledare har huvudansvar för några barn </a:t>
            </a:r>
            <a:r>
              <a:rPr lang="sv-SE" sz="1800" dirty="0" smtClean="0">
                <a:latin typeface="+mn-lt"/>
              </a:rPr>
              <a:t>var</a:t>
            </a:r>
          </a:p>
          <a:p>
            <a:pPr marL="457200" lvl="1" indent="0">
              <a:buNone/>
            </a:pPr>
            <a:endParaRPr lang="sv-SE" sz="1800" b="1" dirty="0">
              <a:latin typeface="+mn-lt"/>
            </a:endParaRPr>
          </a:p>
          <a:p>
            <a:r>
              <a:rPr lang="sv-SE" sz="2400" dirty="0">
                <a:latin typeface="+mn-lt"/>
              </a:rPr>
              <a:t>Räkna med </a:t>
            </a:r>
            <a:r>
              <a:rPr lang="sv-SE" sz="2400" dirty="0" smtClean="0">
                <a:latin typeface="+mn-lt"/>
              </a:rPr>
              <a:t>match 3 av 4 helger under säsong/seriespel</a:t>
            </a:r>
          </a:p>
          <a:p>
            <a:endParaRPr lang="sv-SE" sz="2400" dirty="0" smtClean="0">
              <a:latin typeface="+mn-lt"/>
            </a:endParaRPr>
          </a:p>
          <a:p>
            <a:r>
              <a:rPr lang="sv-SE" sz="2400" dirty="0">
                <a:latin typeface="+mn-lt"/>
              </a:rPr>
              <a:t>Vi kallar </a:t>
            </a:r>
            <a:r>
              <a:rPr lang="sv-SE" sz="2400" dirty="0" smtClean="0">
                <a:latin typeface="+mn-lt"/>
              </a:rPr>
              <a:t>12 spelare </a:t>
            </a:r>
            <a:r>
              <a:rPr lang="sv-SE" sz="2400" dirty="0">
                <a:latin typeface="+mn-lt"/>
              </a:rPr>
              <a:t>till varje seriematch, målet är att alltid åka med minst 10 spelare. Vi ledare kommunicerar om fler </a:t>
            </a:r>
            <a:r>
              <a:rPr lang="sv-SE" sz="2400" dirty="0" smtClean="0">
                <a:latin typeface="+mn-lt"/>
              </a:rPr>
              <a:t>spelare behövs</a:t>
            </a:r>
          </a:p>
          <a:p>
            <a:pPr marL="457200" lvl="1" indent="0">
              <a:buNone/>
            </a:pPr>
            <a:endParaRPr lang="sv-SE" dirty="0" smtClean="0">
              <a:latin typeface="+mn-lt"/>
            </a:endParaRPr>
          </a:p>
          <a:p>
            <a:pPr marL="457200" lvl="1" indent="0">
              <a:buNone/>
            </a:pPr>
            <a:endParaRPr lang="sv-SE" dirty="0">
              <a:latin typeface="+mn-lt"/>
            </a:endParaRPr>
          </a:p>
          <a:p>
            <a:pPr marL="457200" lvl="1" indent="0">
              <a:buNone/>
            </a:pPr>
            <a:endParaRPr lang="sv-SE" dirty="0" smtClean="0">
              <a:latin typeface="+mn-lt"/>
            </a:endParaRPr>
          </a:p>
          <a:p>
            <a:pPr marL="457200" lvl="1" indent="0">
              <a:buNone/>
            </a:pPr>
            <a:endParaRPr lang="sv-SE" dirty="0">
              <a:latin typeface="+mn-lt"/>
            </a:endParaRPr>
          </a:p>
          <a:p>
            <a:endParaRPr lang="sv-SE" dirty="0">
              <a:latin typeface="+mn-lt"/>
            </a:endParaRPr>
          </a:p>
          <a:p>
            <a:endParaRPr lang="sv-S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0542374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v-SE" sz="3200" dirty="0" smtClean="0">
                <a:latin typeface="+mn-lt"/>
              </a:rPr>
              <a:t>Laget.se och rutiner</a:t>
            </a:r>
            <a:endParaRPr lang="sv-SE" sz="3200" dirty="0">
              <a:latin typeface="+mn-lt"/>
            </a:endParaRPr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0"/>
          </p:nvPr>
        </p:nvSpPr>
        <p:spPr>
          <a:xfrm>
            <a:off x="838200" y="1528337"/>
            <a:ext cx="10515600" cy="3448050"/>
          </a:xfrm>
        </p:spPr>
        <p:txBody>
          <a:bodyPr>
            <a:normAutofit fontScale="925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 smtClean="0">
                <a:latin typeface="+mn-lt"/>
              </a:rPr>
              <a:t>Alltid samling på Slätten för avresa vid bortamatch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 smtClean="0">
                <a:latin typeface="+mn-lt"/>
              </a:rPr>
              <a:t>Vi </a:t>
            </a:r>
            <a:r>
              <a:rPr lang="sv-SE" sz="1800" dirty="0">
                <a:latin typeface="+mn-lt"/>
              </a:rPr>
              <a:t>uppmanar till </a:t>
            </a:r>
            <a:r>
              <a:rPr lang="sv-SE" sz="1800" dirty="0" smtClean="0">
                <a:latin typeface="+mn-lt"/>
              </a:rPr>
              <a:t>dusch </a:t>
            </a:r>
            <a:r>
              <a:rPr lang="sv-SE" sz="1800" dirty="0">
                <a:latin typeface="+mn-lt"/>
              </a:rPr>
              <a:t>efter match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 smtClean="0">
                <a:latin typeface="+mn-lt"/>
              </a:rPr>
              <a:t>Hjälp av mammor i omklädningsrummet före och efter match, ledargruppen består enbart av tre kvinnliga ledare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 smtClean="0">
                <a:latin typeface="+mn-lt"/>
              </a:rPr>
              <a:t>Vi är restriktiva med mobil vid alla samlingar, oavsett träning eller match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 smtClean="0">
                <a:latin typeface="+mn-lt"/>
              </a:rPr>
              <a:t>Anmälan till kommande helgens seriespel skickas ut söndagen innan, svar förväntas senast onsdag kl. 20:00 (ett fåtal vardagsmatcher kan förekomma)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 smtClean="0">
                <a:latin typeface="+mn-lt"/>
              </a:rPr>
              <a:t>Svara på träningsanmälan i god tid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 smtClean="0">
                <a:latin typeface="+mn-lt"/>
              </a:rPr>
              <a:t>Föreningskläder matchkläder på match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 err="1" smtClean="0">
                <a:latin typeface="+mn-lt"/>
              </a:rPr>
              <a:t>Tvättschema</a:t>
            </a:r>
            <a:r>
              <a:rPr lang="sv-SE" sz="1800" dirty="0" smtClean="0">
                <a:latin typeface="+mn-lt"/>
              </a:rPr>
              <a:t> för matchställ och ansvariga matchvärdar kommer annonseras i </a:t>
            </a:r>
            <a:r>
              <a:rPr lang="sv-SE" sz="1800" b="1" dirty="0">
                <a:latin typeface="+mn-lt"/>
              </a:rPr>
              <a:t>E</a:t>
            </a:r>
            <a:r>
              <a:rPr lang="sv-SE" sz="1800" b="1" dirty="0" smtClean="0">
                <a:latin typeface="+mn-lt"/>
              </a:rPr>
              <a:t>xceldokumentet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 smtClean="0">
                <a:latin typeface="+mn-lt"/>
              </a:rPr>
              <a:t>Vid akut sjukdom – kontakta ansvariga ledare för ditt barns grupp</a:t>
            </a:r>
          </a:p>
          <a:p>
            <a:endParaRPr lang="sv-SE" dirty="0" smtClean="0">
              <a:latin typeface="+mn-lt"/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215418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v-SE" sz="3600" dirty="0" smtClean="0">
                <a:latin typeface="+mn-lt"/>
              </a:rPr>
              <a:t>Samarbete i spelformen 7 mot 7</a:t>
            </a:r>
            <a:endParaRPr lang="sv-SE" sz="3600" dirty="0">
              <a:latin typeface="+mn-lt"/>
            </a:endParaRPr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400" dirty="0" smtClean="0">
                <a:latin typeface="+mn-lt"/>
              </a:rPr>
              <a:t>Ambitionen är att samarbeta/hjälpas åt </a:t>
            </a:r>
            <a:r>
              <a:rPr lang="sv-SE" sz="2400" dirty="0">
                <a:latin typeface="+mn-lt"/>
              </a:rPr>
              <a:t>över </a:t>
            </a:r>
            <a:r>
              <a:rPr lang="sv-SE" sz="2400" dirty="0" smtClean="0">
                <a:latin typeface="+mn-lt"/>
              </a:rPr>
              <a:t>åldersgränserna i samma spelform, i vårt fall kommer vi stötta F14</a:t>
            </a:r>
          </a:p>
          <a:p>
            <a:endParaRPr lang="sv-SE" sz="2400" dirty="0">
              <a:latin typeface="+mn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400" dirty="0" smtClean="0">
                <a:latin typeface="+mn-lt"/>
              </a:rPr>
              <a:t>Kommer finnas möjlighet att träna och spela </a:t>
            </a:r>
            <a:r>
              <a:rPr lang="sv-SE" sz="2400" dirty="0">
                <a:latin typeface="+mn-lt"/>
              </a:rPr>
              <a:t>med </a:t>
            </a:r>
            <a:r>
              <a:rPr lang="sv-SE" sz="2400" dirty="0" smtClean="0">
                <a:latin typeface="+mn-lt"/>
              </a:rPr>
              <a:t>F14 under året om man vill</a:t>
            </a:r>
          </a:p>
          <a:p>
            <a:endParaRPr lang="sv-SE" sz="2400" dirty="0" smtClean="0">
              <a:latin typeface="+mn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400" dirty="0" smtClean="0">
                <a:latin typeface="+mn-lt"/>
              </a:rPr>
              <a:t>Vi vet inte exakt hur detta kommer ske men vi återkommer när gräs- och seriepremiär närmar sig</a:t>
            </a:r>
          </a:p>
          <a:p>
            <a:r>
              <a:rPr lang="sv-SE" sz="2800" dirty="0" smtClean="0">
                <a:latin typeface="+mn-lt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5258635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v-SE" sz="3600" dirty="0" smtClean="0">
                <a:latin typeface="+mn-lt"/>
              </a:rPr>
              <a:t>Trygghetsrollen</a:t>
            </a:r>
            <a:endParaRPr lang="sv-SE" sz="3600" dirty="0">
              <a:latin typeface="+mn-lt"/>
            </a:endParaRPr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sz="2400" dirty="0" smtClean="0">
                <a:latin typeface="+mn-lt"/>
              </a:rPr>
              <a:t>Ett nytt grepp från föreningen!</a:t>
            </a:r>
          </a:p>
          <a:p>
            <a:endParaRPr lang="sv-SE" sz="240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b="1" dirty="0">
                <a:latin typeface="+mn-lt"/>
              </a:rPr>
              <a:t>Värdegrund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b="1" dirty="0">
                <a:latin typeface="+mn-lt"/>
              </a:rPr>
              <a:t>Trygg </a:t>
            </a:r>
            <a:r>
              <a:rPr lang="sv-SE" sz="2400" b="1" dirty="0" smtClean="0">
                <a:latin typeface="+mn-lt"/>
              </a:rPr>
              <a:t>idrott</a:t>
            </a:r>
            <a:endParaRPr lang="sv-SE" sz="2400" b="1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b="1" dirty="0">
                <a:latin typeface="+mn-lt"/>
              </a:rPr>
              <a:t>Matchvärdar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b="1" dirty="0" smtClean="0">
                <a:latin typeface="+mn-lt"/>
              </a:rPr>
              <a:t>Guldklubben </a:t>
            </a:r>
            <a:r>
              <a:rPr lang="sv-SE" sz="2400" dirty="0" smtClean="0">
                <a:latin typeface="+mn-lt"/>
              </a:rPr>
              <a:t>(startar på träningar i april)</a:t>
            </a:r>
            <a:endParaRPr lang="sv-SE" sz="2400" dirty="0">
              <a:latin typeface="+mn-lt"/>
            </a:endParaRPr>
          </a:p>
          <a:p>
            <a:pPr lvl="1"/>
            <a:r>
              <a:rPr lang="sv-SE" dirty="0">
                <a:latin typeface="+mj-lt"/>
              </a:rPr>
              <a:t>Glädje, </a:t>
            </a:r>
            <a:r>
              <a:rPr lang="sv-SE" dirty="0" smtClean="0">
                <a:latin typeface="+mj-lt"/>
              </a:rPr>
              <a:t>gemenskap </a:t>
            </a:r>
            <a:r>
              <a:rPr lang="sv-SE" dirty="0">
                <a:latin typeface="+mj-lt"/>
              </a:rPr>
              <a:t>och </a:t>
            </a:r>
            <a:r>
              <a:rPr lang="sv-SE" dirty="0" smtClean="0">
                <a:latin typeface="+mj-lt"/>
              </a:rPr>
              <a:t>utveckling</a:t>
            </a:r>
          </a:p>
          <a:p>
            <a:pPr lvl="1"/>
            <a:r>
              <a:rPr lang="sv-SE" sz="2600" dirty="0">
                <a:latin typeface="+mj-lt"/>
              </a:rPr>
              <a:t>V</a:t>
            </a:r>
            <a:r>
              <a:rPr lang="sv-SE" sz="2600" dirty="0" smtClean="0">
                <a:latin typeface="+mj-lt"/>
              </a:rPr>
              <a:t>arje vecka utses 2-4 guldlirare baserat på guldorden</a:t>
            </a:r>
          </a:p>
          <a:p>
            <a:pPr lvl="1"/>
            <a:r>
              <a:rPr lang="sv-SE" sz="2600" dirty="0" smtClean="0">
                <a:latin typeface="+mj-lt"/>
              </a:rPr>
              <a:t>Detta </a:t>
            </a:r>
            <a:r>
              <a:rPr lang="sv-SE" sz="2600" dirty="0">
                <a:latin typeface="+mj-lt"/>
              </a:rPr>
              <a:t>ger ett utmärkt tillfälle att samtala om guldorden och önskade </a:t>
            </a:r>
            <a:r>
              <a:rPr lang="sv-SE" sz="2600" dirty="0" smtClean="0">
                <a:latin typeface="+mj-lt"/>
              </a:rPr>
              <a:t>beteenden</a:t>
            </a:r>
            <a:endParaRPr lang="sv-SE" sz="2600" dirty="0">
              <a:latin typeface="+mj-lt"/>
            </a:endParaRPr>
          </a:p>
          <a:p>
            <a:endParaRPr lang="sv-SE" sz="2400" dirty="0">
              <a:latin typeface="+mn-lt"/>
            </a:endParaRPr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8668" y="459392"/>
            <a:ext cx="6652007" cy="2981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52656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Habo IF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03C61"/>
      </a:accent1>
      <a:accent2>
        <a:srgbClr val="005D9C"/>
      </a:accent2>
      <a:accent3>
        <a:srgbClr val="D2B267"/>
      </a:accent3>
      <a:accent4>
        <a:srgbClr val="FFFFFF"/>
      </a:accent4>
      <a:accent5>
        <a:srgbClr val="FFFFFF"/>
      </a:accent5>
      <a:accent6>
        <a:srgbClr val="FFFFFF"/>
      </a:accent6>
      <a:hlink>
        <a:srgbClr val="103C61"/>
      </a:hlink>
      <a:folHlink>
        <a:srgbClr val="005D9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aboif.potx" id="{3C347902-1F77-47F8-BE3D-5155FA2CF097}" vid="{3A6BFA23-A926-48BA-A14B-5C55224771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Office-tema</Template>
  <TotalTime>1328</TotalTime>
  <Words>968</Words>
  <Application>Microsoft Office PowerPoint</Application>
  <PresentationFormat>Bredbild</PresentationFormat>
  <Paragraphs>172</Paragraphs>
  <Slides>17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17</vt:i4>
      </vt:variant>
    </vt:vector>
  </HeadingPairs>
  <TitlesOfParts>
    <vt:vector size="22" baseType="lpstr">
      <vt:lpstr>Adelle Sans</vt:lpstr>
      <vt:lpstr>Arial</vt:lpstr>
      <vt:lpstr>Calibri</vt:lpstr>
      <vt:lpstr>Calibri Light</vt:lpstr>
      <vt:lpstr>Office-tema</vt:lpstr>
      <vt:lpstr>Föräldramöte F15 </vt:lpstr>
      <vt:lpstr>Ledare och ansvarsområden</vt:lpstr>
      <vt:lpstr>Träningstider</vt:lpstr>
      <vt:lpstr>Viktiga datum</vt:lpstr>
      <vt:lpstr>Ny struktur för träningar/mindre grupper </vt:lpstr>
      <vt:lpstr>Seriespel</vt:lpstr>
      <vt:lpstr>Laget.se och rutiner</vt:lpstr>
      <vt:lpstr>Samarbete i spelformen 7 mot 7</vt:lpstr>
      <vt:lpstr>Trygghetsrollen</vt:lpstr>
      <vt:lpstr>Arbetsinsatser</vt:lpstr>
      <vt:lpstr>Arbetsvecka</vt:lpstr>
      <vt:lpstr>Öppettider i kiosken</vt:lpstr>
      <vt:lpstr>Boll-/matchvärdar</vt:lpstr>
      <vt:lpstr>Arbetsinsats Habocupen</vt:lpstr>
      <vt:lpstr>Ekonomi och försäljning</vt:lpstr>
      <vt:lpstr>Kontaktförälder</vt:lpstr>
      <vt:lpstr>FRÅGOR?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Habo IF</dc:creator>
  <cp:lastModifiedBy>Sandgren Martin</cp:lastModifiedBy>
  <cp:revision>53</cp:revision>
  <dcterms:created xsi:type="dcterms:W3CDTF">2021-04-16T14:43:40Z</dcterms:created>
  <dcterms:modified xsi:type="dcterms:W3CDTF">2025-03-17T16:26:38Z</dcterms:modified>
</cp:coreProperties>
</file>