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9" r:id="rId4"/>
  </p:sldMasterIdLst>
  <p:notesMasterIdLst>
    <p:notesMasterId r:id="rId19"/>
  </p:notesMasterIdLst>
  <p:sldIdLst>
    <p:sldId id="256" r:id="rId5"/>
    <p:sldId id="265" r:id="rId6"/>
    <p:sldId id="258" r:id="rId7"/>
    <p:sldId id="260" r:id="rId8"/>
    <p:sldId id="259" r:id="rId9"/>
    <p:sldId id="261" r:id="rId10"/>
    <p:sldId id="266" r:id="rId11"/>
    <p:sldId id="262" r:id="rId12"/>
    <p:sldId id="264" r:id="rId13"/>
    <p:sldId id="267" r:id="rId14"/>
    <p:sldId id="268" r:id="rId15"/>
    <p:sldId id="270" r:id="rId16"/>
    <p:sldId id="263" r:id="rId17"/>
    <p:sldId id="269" r:id="rId1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D71728-C474-AE4C-BF7B-DE79D4FFB52E}" type="datetimeFigureOut">
              <a:rPr lang="sv-SE" smtClean="0"/>
              <a:t>2026-03-15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222600-8C23-B243-A18B-D3F4F78F8382}" type="slidenum">
              <a:rPr lang="sv-SE" smtClean="0"/>
              <a:t>‹#›</a:t>
            </a:fld>
            <a:endParaRPr lang="sv-SE"/>
          </a:p>
        </p:txBody>
      </p:sp>
    </p:spTree>
    <p:extLst>
      <p:ext uri="{BB962C8B-B14F-4D97-AF65-F5344CB8AC3E}">
        <p14:creationId xmlns:p14="http://schemas.microsoft.com/office/powerpoint/2010/main" val="858471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E222600-8C23-B243-A18B-D3F4F78F8382}" type="slidenum">
              <a:rPr lang="sv-SE" smtClean="0"/>
              <a:t>1</a:t>
            </a:fld>
            <a:endParaRPr lang="sv-SE"/>
          </a:p>
        </p:txBody>
      </p:sp>
    </p:spTree>
    <p:extLst>
      <p:ext uri="{BB962C8B-B14F-4D97-AF65-F5344CB8AC3E}">
        <p14:creationId xmlns:p14="http://schemas.microsoft.com/office/powerpoint/2010/main" val="2312376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B9F15-B0EF-FBDC-DEB6-4ED10A95102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40E125C-2DDE-37BD-D95B-57F4EE50689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DF6C024D-054B-BCCC-C6CB-50B915B3602E}"/>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92A8BB5C-1E75-4E3D-4FF6-962F58B0BA97}"/>
              </a:ext>
            </a:extLst>
          </p:cNvPr>
          <p:cNvSpPr>
            <a:spLocks noGrp="1"/>
          </p:cNvSpPr>
          <p:nvPr>
            <p:ph type="sldNum" sz="quarter" idx="5"/>
          </p:nvPr>
        </p:nvSpPr>
        <p:spPr/>
        <p:txBody>
          <a:bodyPr/>
          <a:lstStyle/>
          <a:p>
            <a:fld id="{CE222600-8C23-B243-A18B-D3F4F78F8382}" type="slidenum">
              <a:rPr lang="sv-SE" smtClean="0"/>
              <a:t>10</a:t>
            </a:fld>
            <a:endParaRPr lang="sv-SE"/>
          </a:p>
        </p:txBody>
      </p:sp>
    </p:spTree>
    <p:extLst>
      <p:ext uri="{BB962C8B-B14F-4D97-AF65-F5344CB8AC3E}">
        <p14:creationId xmlns:p14="http://schemas.microsoft.com/office/powerpoint/2010/main" val="1670551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E0025-F14A-A7F9-FE56-9B0BE5EB498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BE8418D-69D5-AC05-0EE9-0A14A7D972B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22D22843-C48F-81F4-DF7C-4F36D52F6702}"/>
              </a:ext>
            </a:extLst>
          </p:cNvPr>
          <p:cNvSpPr>
            <a:spLocks noGrp="1"/>
          </p:cNvSpPr>
          <p:nvPr>
            <p:ph type="body" idx="1"/>
          </p:nvPr>
        </p:nvSpPr>
        <p:spPr/>
        <p:txBody>
          <a:bodyPr/>
          <a:lstStyle/>
          <a:p>
            <a:r>
              <a:rPr lang="sv-SE"/>
              <a:t>Vi ser gärna att man kommer igång att träna from april, i alla fall en träning per vecka fram till ev vintersporter slutat</a:t>
            </a:r>
          </a:p>
        </p:txBody>
      </p:sp>
      <p:sp>
        <p:nvSpPr>
          <p:cNvPr id="4" name="Platshållare för bildnummer 3">
            <a:extLst>
              <a:ext uri="{FF2B5EF4-FFF2-40B4-BE49-F238E27FC236}">
                <a16:creationId xmlns:a16="http://schemas.microsoft.com/office/drawing/2014/main" id="{0D8FE477-E3FA-F3F5-6412-DCD541ADF2B6}"/>
              </a:ext>
            </a:extLst>
          </p:cNvPr>
          <p:cNvSpPr>
            <a:spLocks noGrp="1"/>
          </p:cNvSpPr>
          <p:nvPr>
            <p:ph type="sldNum" sz="quarter" idx="5"/>
          </p:nvPr>
        </p:nvSpPr>
        <p:spPr/>
        <p:txBody>
          <a:bodyPr/>
          <a:lstStyle/>
          <a:p>
            <a:fld id="{CE222600-8C23-B243-A18B-D3F4F78F8382}" type="slidenum">
              <a:rPr lang="sv-SE" smtClean="0"/>
              <a:t>11</a:t>
            </a:fld>
            <a:endParaRPr lang="sv-SE"/>
          </a:p>
        </p:txBody>
      </p:sp>
    </p:spTree>
    <p:extLst>
      <p:ext uri="{BB962C8B-B14F-4D97-AF65-F5344CB8AC3E}">
        <p14:creationId xmlns:p14="http://schemas.microsoft.com/office/powerpoint/2010/main" val="4267550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203CC-7C27-70CA-1E52-126EBC00F04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3510503-7009-C749-C759-854812BC8372}"/>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C25B7AD-95B7-C396-EC94-29A7EA894F80}"/>
              </a:ext>
            </a:extLst>
          </p:cNvPr>
          <p:cNvSpPr>
            <a:spLocks noGrp="1"/>
          </p:cNvSpPr>
          <p:nvPr>
            <p:ph type="body" idx="1"/>
          </p:nvPr>
        </p:nvSpPr>
        <p:spPr/>
        <p:txBody>
          <a:bodyPr/>
          <a:lstStyle/>
          <a:p>
            <a:r>
              <a:rPr lang="sv-SE"/>
              <a:t>Spelarna som är födda 2011 behöver fylla i en ny spelarregistrering och lämna in</a:t>
            </a:r>
          </a:p>
          <a:p>
            <a:endParaRPr lang="sv-SE"/>
          </a:p>
          <a:p>
            <a:r>
              <a:rPr lang="sv-SE"/>
              <a:t>Gemensamt Instagramkonto kommer</a:t>
            </a:r>
          </a:p>
          <a:p>
            <a:endParaRPr lang="sv-SE"/>
          </a:p>
          <a:p>
            <a:r>
              <a:rPr lang="sv-SE"/>
              <a:t>Laget.se, vi ser att spelarna själv har appen och kan svara på kallelser och att vi också kan skicka mail till dem. Uppmuntra dem att använda sig av laget.se. Vi vill också att ni svarar så snabb som möjligt svara ja eller nej på kallelser som kommer. Det underlättar mycket för oss när vi tex ska planera träning.</a:t>
            </a:r>
          </a:p>
          <a:p>
            <a:endParaRPr lang="sv-SE"/>
          </a:p>
          <a:p>
            <a:r>
              <a:rPr lang="sv-SE"/>
              <a:t>En whatsapp grupp för föräldrar kommer skapas för snabb kommunikation oss emellan</a:t>
            </a:r>
          </a:p>
        </p:txBody>
      </p:sp>
      <p:sp>
        <p:nvSpPr>
          <p:cNvPr id="4" name="Platshållare för bildnummer 3">
            <a:extLst>
              <a:ext uri="{FF2B5EF4-FFF2-40B4-BE49-F238E27FC236}">
                <a16:creationId xmlns:a16="http://schemas.microsoft.com/office/drawing/2014/main" id="{39DD29AB-F0F9-5572-86F9-1FD7B2A05773}"/>
              </a:ext>
            </a:extLst>
          </p:cNvPr>
          <p:cNvSpPr>
            <a:spLocks noGrp="1"/>
          </p:cNvSpPr>
          <p:nvPr>
            <p:ph type="sldNum" sz="quarter" idx="5"/>
          </p:nvPr>
        </p:nvSpPr>
        <p:spPr/>
        <p:txBody>
          <a:bodyPr/>
          <a:lstStyle/>
          <a:p>
            <a:fld id="{CE222600-8C23-B243-A18B-D3F4F78F8382}" type="slidenum">
              <a:rPr lang="sv-SE" smtClean="0"/>
              <a:t>12</a:t>
            </a:fld>
            <a:endParaRPr lang="sv-SE"/>
          </a:p>
        </p:txBody>
      </p:sp>
    </p:spTree>
    <p:extLst>
      <p:ext uri="{BB962C8B-B14F-4D97-AF65-F5344CB8AC3E}">
        <p14:creationId xmlns:p14="http://schemas.microsoft.com/office/powerpoint/2010/main" val="2327339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9BBC1-BE9B-1B14-6227-AFDEE82327B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3A3D8DD-D585-2B23-7267-FB1A7C09927E}"/>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D77C1C8E-168C-354D-9D5A-CF4FFAD0BA3A}"/>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F22168CE-DA54-0163-8B1E-017A5E612B28}"/>
              </a:ext>
            </a:extLst>
          </p:cNvPr>
          <p:cNvSpPr>
            <a:spLocks noGrp="1"/>
          </p:cNvSpPr>
          <p:nvPr>
            <p:ph type="sldNum" sz="quarter" idx="5"/>
          </p:nvPr>
        </p:nvSpPr>
        <p:spPr/>
        <p:txBody>
          <a:bodyPr/>
          <a:lstStyle/>
          <a:p>
            <a:fld id="{CE222600-8C23-B243-A18B-D3F4F78F8382}" type="slidenum">
              <a:rPr lang="sv-SE" smtClean="0"/>
              <a:t>13</a:t>
            </a:fld>
            <a:endParaRPr lang="sv-SE"/>
          </a:p>
        </p:txBody>
      </p:sp>
    </p:spTree>
    <p:extLst>
      <p:ext uri="{BB962C8B-B14F-4D97-AF65-F5344CB8AC3E}">
        <p14:creationId xmlns:p14="http://schemas.microsoft.com/office/powerpoint/2010/main" val="3001942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32765-A6E2-2EBD-F656-5632F28402D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58FF1A9-2DCC-37EC-A584-462DA313988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C2B1522-7912-4BB7-C5A4-CA4F4D904A42}"/>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AE32B716-24C4-0BE7-FF32-A168DE614A36}"/>
              </a:ext>
            </a:extLst>
          </p:cNvPr>
          <p:cNvSpPr>
            <a:spLocks noGrp="1"/>
          </p:cNvSpPr>
          <p:nvPr>
            <p:ph type="sldNum" sz="quarter" idx="5"/>
          </p:nvPr>
        </p:nvSpPr>
        <p:spPr/>
        <p:txBody>
          <a:bodyPr/>
          <a:lstStyle/>
          <a:p>
            <a:fld id="{CE222600-8C23-B243-A18B-D3F4F78F8382}" type="slidenum">
              <a:rPr lang="sv-SE" smtClean="0"/>
              <a:t>14</a:t>
            </a:fld>
            <a:endParaRPr lang="sv-SE"/>
          </a:p>
        </p:txBody>
      </p:sp>
    </p:spTree>
    <p:extLst>
      <p:ext uri="{BB962C8B-B14F-4D97-AF65-F5344CB8AC3E}">
        <p14:creationId xmlns:p14="http://schemas.microsoft.com/office/powerpoint/2010/main" val="3697929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C26FD-8159-8FE0-D4C8-C368FB77751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F8F7473-1C32-E22D-E743-53D60ED6B59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829CF727-B6F4-8B07-EA6A-3CB0FAF77033}"/>
              </a:ext>
            </a:extLst>
          </p:cNvPr>
          <p:cNvSpPr>
            <a:spLocks noGrp="1"/>
          </p:cNvSpPr>
          <p:nvPr>
            <p:ph type="body" idx="1"/>
          </p:nvPr>
        </p:nvSpPr>
        <p:spPr/>
        <p:txBody>
          <a:bodyPr/>
          <a:lstStyle/>
          <a:p>
            <a:r>
              <a:rPr lang="sv-SE"/>
              <a:t>Sofie </a:t>
            </a:r>
          </a:p>
        </p:txBody>
      </p:sp>
      <p:sp>
        <p:nvSpPr>
          <p:cNvPr id="4" name="Platshållare för bildnummer 3">
            <a:extLst>
              <a:ext uri="{FF2B5EF4-FFF2-40B4-BE49-F238E27FC236}">
                <a16:creationId xmlns:a16="http://schemas.microsoft.com/office/drawing/2014/main" id="{C78CA535-97D0-85D4-EE4D-3ECA9BFB9802}"/>
              </a:ext>
            </a:extLst>
          </p:cNvPr>
          <p:cNvSpPr>
            <a:spLocks noGrp="1"/>
          </p:cNvSpPr>
          <p:nvPr>
            <p:ph type="sldNum" sz="quarter" idx="5"/>
          </p:nvPr>
        </p:nvSpPr>
        <p:spPr/>
        <p:txBody>
          <a:bodyPr/>
          <a:lstStyle/>
          <a:p>
            <a:fld id="{CE222600-8C23-B243-A18B-D3F4F78F8382}" type="slidenum">
              <a:rPr lang="sv-SE" smtClean="0"/>
              <a:t>2</a:t>
            </a:fld>
            <a:endParaRPr lang="sv-SE"/>
          </a:p>
        </p:txBody>
      </p:sp>
    </p:spTree>
    <p:extLst>
      <p:ext uri="{BB962C8B-B14F-4D97-AF65-F5344CB8AC3E}">
        <p14:creationId xmlns:p14="http://schemas.microsoft.com/office/powerpoint/2010/main" val="91853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C3EF1-33C8-1EA1-B864-D26E1231E8E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D5EDE20-4F74-5AC6-7D63-0A9D41714290}"/>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3C657E7-E2FE-87DD-06A8-6A1414DE03FE}"/>
              </a:ext>
            </a:extLst>
          </p:cNvPr>
          <p:cNvSpPr>
            <a:spLocks noGrp="1"/>
          </p:cNvSpPr>
          <p:nvPr>
            <p:ph type="body" idx="1"/>
          </p:nvPr>
        </p:nvSpPr>
        <p:spPr/>
        <p:txBody>
          <a:bodyPr/>
          <a:lstStyle/>
          <a:p>
            <a:r>
              <a:rPr lang="sv-SE"/>
              <a:t>Pernilla</a:t>
            </a:r>
          </a:p>
        </p:txBody>
      </p:sp>
      <p:sp>
        <p:nvSpPr>
          <p:cNvPr id="4" name="Platshållare för bildnummer 3">
            <a:extLst>
              <a:ext uri="{FF2B5EF4-FFF2-40B4-BE49-F238E27FC236}">
                <a16:creationId xmlns:a16="http://schemas.microsoft.com/office/drawing/2014/main" id="{1C84F85E-8BB0-2458-7CD7-A7912F95EC06}"/>
              </a:ext>
            </a:extLst>
          </p:cNvPr>
          <p:cNvSpPr>
            <a:spLocks noGrp="1"/>
          </p:cNvSpPr>
          <p:nvPr>
            <p:ph type="sldNum" sz="quarter" idx="5"/>
          </p:nvPr>
        </p:nvSpPr>
        <p:spPr/>
        <p:txBody>
          <a:bodyPr/>
          <a:lstStyle/>
          <a:p>
            <a:fld id="{CE222600-8C23-B243-A18B-D3F4F78F8382}" type="slidenum">
              <a:rPr lang="sv-SE" smtClean="0"/>
              <a:t>3</a:t>
            </a:fld>
            <a:endParaRPr lang="sv-SE"/>
          </a:p>
        </p:txBody>
      </p:sp>
    </p:spTree>
    <p:extLst>
      <p:ext uri="{BB962C8B-B14F-4D97-AF65-F5344CB8AC3E}">
        <p14:creationId xmlns:p14="http://schemas.microsoft.com/office/powerpoint/2010/main" val="803009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F45E0-6AE5-48DB-FE9F-1550E046091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EC3DAC8-82FF-B638-A138-48D045C9A12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5E9AF090-A89E-DA9A-ABCA-B966943B2E98}"/>
              </a:ext>
            </a:extLst>
          </p:cNvPr>
          <p:cNvSpPr>
            <a:spLocks noGrp="1"/>
          </p:cNvSpPr>
          <p:nvPr>
            <p:ph type="body" idx="1"/>
          </p:nvPr>
        </p:nvSpPr>
        <p:spPr/>
        <p:txBody>
          <a:bodyPr/>
          <a:lstStyle/>
          <a:p>
            <a:r>
              <a:rPr lang="sv-SE"/>
              <a:t>Pga av förändringar i seriesystemen och antalet spelare så kommer vi har ett  11 mot 11 lag och ett 9 mot 9 lag. För frågor eller mer info kring  serie, laguttagning och annat som rör matchspel kontakta Daniel.</a:t>
            </a:r>
          </a:p>
        </p:txBody>
      </p:sp>
      <p:sp>
        <p:nvSpPr>
          <p:cNvPr id="4" name="Platshållare för bildnummer 3">
            <a:extLst>
              <a:ext uri="{FF2B5EF4-FFF2-40B4-BE49-F238E27FC236}">
                <a16:creationId xmlns:a16="http://schemas.microsoft.com/office/drawing/2014/main" id="{8B0D07E6-1E64-6ACC-5D80-27962FBD13FC}"/>
              </a:ext>
            </a:extLst>
          </p:cNvPr>
          <p:cNvSpPr>
            <a:spLocks noGrp="1"/>
          </p:cNvSpPr>
          <p:nvPr>
            <p:ph type="sldNum" sz="quarter" idx="5"/>
          </p:nvPr>
        </p:nvSpPr>
        <p:spPr/>
        <p:txBody>
          <a:bodyPr/>
          <a:lstStyle/>
          <a:p>
            <a:fld id="{CE222600-8C23-B243-A18B-D3F4F78F8382}" type="slidenum">
              <a:rPr lang="sv-SE" smtClean="0"/>
              <a:t>4</a:t>
            </a:fld>
            <a:endParaRPr lang="sv-SE"/>
          </a:p>
        </p:txBody>
      </p:sp>
    </p:spTree>
    <p:extLst>
      <p:ext uri="{BB962C8B-B14F-4D97-AF65-F5344CB8AC3E}">
        <p14:creationId xmlns:p14="http://schemas.microsoft.com/office/powerpoint/2010/main" val="1177239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9B5DE-A3EA-B00D-54F9-2AD34FB73C6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E8F3D12-3FC9-CE6D-B859-B00288E761F9}"/>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822E4BC-316F-1C71-8824-1D25CC594D0B}"/>
              </a:ext>
            </a:extLst>
          </p:cNvPr>
          <p:cNvSpPr>
            <a:spLocks noGrp="1"/>
          </p:cNvSpPr>
          <p:nvPr>
            <p:ph type="body" idx="1"/>
          </p:nvPr>
        </p:nvSpPr>
        <p:spPr/>
        <p:txBody>
          <a:bodyPr/>
          <a:lstStyle/>
          <a:p>
            <a:r>
              <a:rPr lang="sv-SE"/>
              <a:t>För mer information om träningsupplägg ta kontakt med Matti</a:t>
            </a:r>
          </a:p>
        </p:txBody>
      </p:sp>
      <p:sp>
        <p:nvSpPr>
          <p:cNvPr id="4" name="Platshållare för bildnummer 3">
            <a:extLst>
              <a:ext uri="{FF2B5EF4-FFF2-40B4-BE49-F238E27FC236}">
                <a16:creationId xmlns:a16="http://schemas.microsoft.com/office/drawing/2014/main" id="{A13ABBAF-9441-C07F-7489-7E10B83E2D82}"/>
              </a:ext>
            </a:extLst>
          </p:cNvPr>
          <p:cNvSpPr>
            <a:spLocks noGrp="1"/>
          </p:cNvSpPr>
          <p:nvPr>
            <p:ph type="sldNum" sz="quarter" idx="5"/>
          </p:nvPr>
        </p:nvSpPr>
        <p:spPr/>
        <p:txBody>
          <a:bodyPr/>
          <a:lstStyle/>
          <a:p>
            <a:fld id="{CE222600-8C23-B243-A18B-D3F4F78F8382}" type="slidenum">
              <a:rPr lang="sv-SE" smtClean="0"/>
              <a:t>5</a:t>
            </a:fld>
            <a:endParaRPr lang="sv-SE"/>
          </a:p>
        </p:txBody>
      </p:sp>
    </p:spTree>
    <p:extLst>
      <p:ext uri="{BB962C8B-B14F-4D97-AF65-F5344CB8AC3E}">
        <p14:creationId xmlns:p14="http://schemas.microsoft.com/office/powerpoint/2010/main" val="2330852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EE03A-B778-19C4-395F-E3E38B18C5D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E773D77-5C04-CD2C-DBC0-27215FBD38A7}"/>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B070186-3045-6766-8BB5-8F48CE0E1F07}"/>
              </a:ext>
            </a:extLst>
          </p:cNvPr>
          <p:cNvSpPr>
            <a:spLocks noGrp="1"/>
          </p:cNvSpPr>
          <p:nvPr>
            <p:ph type="body" idx="1"/>
          </p:nvPr>
        </p:nvSpPr>
        <p:spPr/>
        <p:txBody>
          <a:bodyPr/>
          <a:lstStyle/>
          <a:p>
            <a:r>
              <a:rPr lang="sv-SE"/>
              <a:t>Lassabollen utgår då samma spelare i stort sett anmält sig till båda cuperna. Två cuper var för att försöka göra det möjligt för alla som vill att spela en försäsongscup.</a:t>
            </a:r>
          </a:p>
          <a:p>
            <a:endParaRPr lang="sv-SE"/>
          </a:p>
          <a:p>
            <a:r>
              <a:rPr lang="sv-SE"/>
              <a:t>Vi behöver veta omgående vilka som definitivt kan spela Eskilscupen, kort svarstid så vi behöver säkra en plats snarast</a:t>
            </a:r>
          </a:p>
          <a:p>
            <a:endParaRPr lang="sv-SE"/>
          </a:p>
          <a:p>
            <a:endParaRPr lang="sv-SE"/>
          </a:p>
          <a:p>
            <a:endParaRPr lang="sv-SE"/>
          </a:p>
        </p:txBody>
      </p:sp>
      <p:sp>
        <p:nvSpPr>
          <p:cNvPr id="4" name="Platshållare för bildnummer 3">
            <a:extLst>
              <a:ext uri="{FF2B5EF4-FFF2-40B4-BE49-F238E27FC236}">
                <a16:creationId xmlns:a16="http://schemas.microsoft.com/office/drawing/2014/main" id="{3E738846-6C1B-C3C0-B96C-8C60694D8241}"/>
              </a:ext>
            </a:extLst>
          </p:cNvPr>
          <p:cNvSpPr>
            <a:spLocks noGrp="1"/>
          </p:cNvSpPr>
          <p:nvPr>
            <p:ph type="sldNum" sz="quarter" idx="5"/>
          </p:nvPr>
        </p:nvSpPr>
        <p:spPr/>
        <p:txBody>
          <a:bodyPr/>
          <a:lstStyle/>
          <a:p>
            <a:fld id="{CE222600-8C23-B243-A18B-D3F4F78F8382}" type="slidenum">
              <a:rPr lang="sv-SE" smtClean="0"/>
              <a:t>6</a:t>
            </a:fld>
            <a:endParaRPr lang="sv-SE"/>
          </a:p>
        </p:txBody>
      </p:sp>
    </p:spTree>
    <p:extLst>
      <p:ext uri="{BB962C8B-B14F-4D97-AF65-F5344CB8AC3E}">
        <p14:creationId xmlns:p14="http://schemas.microsoft.com/office/powerpoint/2010/main" val="1814352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BB708-1957-3336-D858-87AD2BD5F16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3A37444-28F8-902D-B3B8-6169D56AD19E}"/>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189A9F7-C7B2-A14F-249C-65068284BB7C}"/>
              </a:ext>
            </a:extLst>
          </p:cNvPr>
          <p:cNvSpPr>
            <a:spLocks noGrp="1"/>
          </p:cNvSpPr>
          <p:nvPr>
            <p:ph type="body" idx="1"/>
          </p:nvPr>
        </p:nvSpPr>
        <p:spPr/>
        <p:txBody>
          <a:bodyPr/>
          <a:lstStyle/>
          <a:p>
            <a:r>
              <a:rPr lang="sv-SE"/>
              <a:t>Består av gruppspel + slutspel för de som går vidare</a:t>
            </a:r>
          </a:p>
          <a:p>
            <a:r>
              <a:rPr lang="sv-SE"/>
              <a:t>Gruppspel består av 3 matcher. </a:t>
            </a:r>
          </a:p>
          <a:p>
            <a:r>
              <a:rPr lang="sv-SE"/>
              <a:t>Det är totalt 6 grupper i DM F15 och 8 lag tar sig vidare till kvartsfinaler. Samtliga gruppsegrare samt de två bästa tvåorna. </a:t>
            </a:r>
          </a:p>
          <a:p>
            <a:r>
              <a:rPr lang="sv-SE"/>
              <a:t>Gruppspelet ska vara färdigspelat senast 24 maj. </a:t>
            </a:r>
          </a:p>
          <a:p>
            <a:r>
              <a:rPr lang="sv-SE"/>
              <a:t>Vi ser över schemat just nu. </a:t>
            </a:r>
          </a:p>
        </p:txBody>
      </p:sp>
      <p:sp>
        <p:nvSpPr>
          <p:cNvPr id="4" name="Platshållare för bildnummer 3">
            <a:extLst>
              <a:ext uri="{FF2B5EF4-FFF2-40B4-BE49-F238E27FC236}">
                <a16:creationId xmlns:a16="http://schemas.microsoft.com/office/drawing/2014/main" id="{9B4E5835-1805-5A5C-0FD2-0A318E661852}"/>
              </a:ext>
            </a:extLst>
          </p:cNvPr>
          <p:cNvSpPr>
            <a:spLocks noGrp="1"/>
          </p:cNvSpPr>
          <p:nvPr>
            <p:ph type="sldNum" sz="quarter" idx="5"/>
          </p:nvPr>
        </p:nvSpPr>
        <p:spPr/>
        <p:txBody>
          <a:bodyPr/>
          <a:lstStyle/>
          <a:p>
            <a:fld id="{CE222600-8C23-B243-A18B-D3F4F78F8382}" type="slidenum">
              <a:rPr lang="sv-SE" smtClean="0"/>
              <a:t>7</a:t>
            </a:fld>
            <a:endParaRPr lang="sv-SE"/>
          </a:p>
        </p:txBody>
      </p:sp>
    </p:spTree>
    <p:extLst>
      <p:ext uri="{BB962C8B-B14F-4D97-AF65-F5344CB8AC3E}">
        <p14:creationId xmlns:p14="http://schemas.microsoft.com/office/powerpoint/2010/main" val="544091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194AD-B1FC-1B43-65DC-E4A2420E322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FAEE610-3AD6-A090-1613-5EBACE9B592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EB2531A-BD86-9B7D-46DE-C2A4A3592622}"/>
              </a:ext>
            </a:extLst>
          </p:cNvPr>
          <p:cNvSpPr>
            <a:spLocks noGrp="1"/>
          </p:cNvSpPr>
          <p:nvPr>
            <p:ph type="body" idx="1"/>
          </p:nvPr>
        </p:nvSpPr>
        <p:spPr/>
        <p:txBody>
          <a:bodyPr/>
          <a:lstStyle/>
          <a:p>
            <a:r>
              <a:rPr lang="sv-SE"/>
              <a:t>Vi behöver verkligen minst en och helst fler kontaktföräldrar som kan hjälpa Emma.</a:t>
            </a:r>
          </a:p>
          <a:p>
            <a:endParaRPr lang="sv-SE"/>
          </a:p>
          <a:p>
            <a:r>
              <a:rPr lang="sv-SE"/>
              <a:t>Vätterundan:  Vi bemannar ett område i Jönköping runt Vättersnäs och Öster. Här behöver vi en gäng med föräldrar (man måste vara över 18 år). Vi står i olika pass från fre kväll-lör em. Förra året hade vi 25 pass (varje pass var 4h), och ingen förändring inför i år vad vi vet. Så räkna med samma antal.</a:t>
            </a:r>
          </a:p>
          <a:p>
            <a:endParaRPr lang="sv-SE"/>
          </a:p>
          <a:p>
            <a:r>
              <a:rPr lang="sv-SE"/>
              <a:t>Habocupen: Här tilldelas samtliga familjer ett arbetspass. Vi tänker att tjejerna kommer kunna hjälpa till en del, så det kan vara så att vissa föräldrar blir tilldelade ett pass inom ett annat område om det behövs.</a:t>
            </a:r>
          </a:p>
          <a:p>
            <a:endParaRPr lang="sv-SE"/>
          </a:p>
          <a:p>
            <a:r>
              <a:rPr lang="sv-SE"/>
              <a:t>Jönköping marathon: Vi hoppas på detta uppdrag även i år. Detta är också ett uppdrag som spelarna kan hjälpa till med, men en del vuxna behövs.</a:t>
            </a:r>
          </a:p>
          <a:p>
            <a:endParaRPr lang="sv-SE"/>
          </a:p>
          <a:p>
            <a:r>
              <a:rPr lang="sv-SE"/>
              <a:t>Schema för arbetsveckan kommer lite längre fram.</a:t>
            </a:r>
          </a:p>
          <a:p>
            <a:endParaRPr lang="sv-SE"/>
          </a:p>
          <a:p>
            <a:endParaRPr lang="sv-SE"/>
          </a:p>
        </p:txBody>
      </p:sp>
      <p:sp>
        <p:nvSpPr>
          <p:cNvPr id="4" name="Platshållare för bildnummer 3">
            <a:extLst>
              <a:ext uri="{FF2B5EF4-FFF2-40B4-BE49-F238E27FC236}">
                <a16:creationId xmlns:a16="http://schemas.microsoft.com/office/drawing/2014/main" id="{8DF3141B-101D-D167-211A-55998B021828}"/>
              </a:ext>
            </a:extLst>
          </p:cNvPr>
          <p:cNvSpPr>
            <a:spLocks noGrp="1"/>
          </p:cNvSpPr>
          <p:nvPr>
            <p:ph type="sldNum" sz="quarter" idx="5"/>
          </p:nvPr>
        </p:nvSpPr>
        <p:spPr/>
        <p:txBody>
          <a:bodyPr/>
          <a:lstStyle/>
          <a:p>
            <a:fld id="{CE222600-8C23-B243-A18B-D3F4F78F8382}" type="slidenum">
              <a:rPr lang="sv-SE" smtClean="0"/>
              <a:t>8</a:t>
            </a:fld>
            <a:endParaRPr lang="sv-SE"/>
          </a:p>
        </p:txBody>
      </p:sp>
    </p:spTree>
    <p:extLst>
      <p:ext uri="{BB962C8B-B14F-4D97-AF65-F5344CB8AC3E}">
        <p14:creationId xmlns:p14="http://schemas.microsoft.com/office/powerpoint/2010/main" val="4237941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FD5ED-47E9-2955-D783-7F3E27BF296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BD67F75-CA8D-EF82-3F7B-3ACC85698DD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5E1F291-08CD-3616-DB1C-1D1DD4B56879}"/>
              </a:ext>
            </a:extLst>
          </p:cNvPr>
          <p:cNvSpPr>
            <a:spLocks noGrp="1"/>
          </p:cNvSpPr>
          <p:nvPr>
            <p:ph type="body" idx="1"/>
          </p:nvPr>
        </p:nvSpPr>
        <p:spPr/>
        <p:txBody>
          <a:bodyPr/>
          <a:lstStyle/>
          <a:p>
            <a:r>
              <a:rPr lang="sv-SE"/>
              <a:t>Medlemsavgifter för 2026: All info finns på hemsidan. Medlemsavgifterna är samma, deltagaravgift har justerats och alla får en liten höjning. Vill man nyttja fritidskortet så läs igenom noga på hemsidan.</a:t>
            </a:r>
          </a:p>
          <a:p>
            <a:endParaRPr lang="sv-SE"/>
          </a:p>
          <a:p>
            <a:r>
              <a:rPr lang="sv-SE"/>
              <a:t>Fritidskortet: Vi är nu anslutna till Fritidskortet vilket gör att du som vårdnadshavare till barn mellan 7–16 år kan använda det för att betala avier från oss. Se hemsidan för mer info hur du går till väga med att betala med fritidskortet.</a:t>
            </a:r>
          </a:p>
          <a:p>
            <a:endParaRPr lang="sv-SE"/>
          </a:p>
          <a:p>
            <a:r>
              <a:rPr lang="sv-SE"/>
              <a:t>Extraträning &amp; Guldbollskvällar: Extraträning startar v.16 och pågår till och med v. 43 (uppehåll v.25–33). Olle Härdne, som är fotbollsutvecklare i Habo IF är ansvarig, och till hjälp har han några av våra kunniga och engagerade ledare.</a:t>
            </a:r>
          </a:p>
          <a:p>
            <a:r>
              <a:rPr lang="sv-SE"/>
              <a:t>Vår ambition är att erbjuda 7 v7, 9 v 9 och målvakter. Mer info om anmälan och kostnad kommer inom kort.</a:t>
            </a:r>
          </a:p>
          <a:p>
            <a:endParaRPr lang="sv-SE"/>
          </a:p>
          <a:p>
            <a:r>
              <a:rPr lang="sv-SE"/>
              <a:t>Guldklubben:</a:t>
            </a:r>
          </a:p>
          <a:p>
            <a:r>
              <a:rPr lang="sv-SE"/>
              <a:t>Nyligt har ni fått en enkät skickad till er. Den är viktig för oss.</a:t>
            </a:r>
          </a:p>
          <a:p>
            <a:r>
              <a:rPr lang="sv-SE"/>
              <a:t>Vi vill inte gissa hur våra barn upplever trygghet, utveckling och glädje utan vi vill veta. Era svar hjälper oss att följa upp och faktiskt bli bättre över tid.</a:t>
            </a:r>
          </a:p>
          <a:p>
            <a:r>
              <a:rPr lang="sv-SE"/>
              <a:t>I Habo IF har vi valt att ta ett tydligare ansvar för vår värdegrund. Det handlar inte om fina ord på en vägg. Det handlar om hur det känns att vara här.</a:t>
            </a:r>
          </a:p>
          <a:p>
            <a:r>
              <a:rPr lang="sv-SE"/>
              <a:t>Därför arbetar vi aktivt med tre guldord:</a:t>
            </a:r>
          </a:p>
          <a:p>
            <a:r>
              <a:rPr lang="sv-SE"/>
              <a:t>Gemenskap – här jobbar vi bland annat med trygghet, tillhörighet och mod att vara sig själv. Utveckling – Vi ger barnen verktyg att våga prova, att det är ok att göra misstag och att vi växer tillsammans. Glädje – glädje är summan av trygghet, självkänsla, mod och utveckling.</a:t>
            </a:r>
          </a:p>
          <a:p>
            <a:r>
              <a:rPr lang="sv-SE"/>
              <a:t>Och det här är inget extra projekt. Det är hur vi vill vara varje dag, på träning och match.</a:t>
            </a:r>
          </a:p>
          <a:p>
            <a:r>
              <a:rPr lang="sv-SE"/>
              <a:t>Vi vill att varje barn ska känna sig trygg, våga prova, utvecklas och känna energi och glädje. Och vi vet att det inte sker av sig själv. Det kräver medvetet arbete.</a:t>
            </a:r>
          </a:p>
          <a:p>
            <a:r>
              <a:rPr lang="sv-SE"/>
              <a:t>Det är det arbetet vi nu gör tillsammans.</a:t>
            </a:r>
          </a:p>
          <a:p>
            <a:endParaRPr lang="sv-SE"/>
          </a:p>
          <a:p>
            <a:r>
              <a:rPr lang="sv-SE"/>
              <a:t>Habocupen:</a:t>
            </a:r>
          </a:p>
          <a:p>
            <a:r>
              <a:rPr lang="sv-SE"/>
              <a:t>Årets viktigaste aktivitet i Habo IF och föreningens enskilt största inkomstkälla. En höjdpunkt för våra egna spelare och tillresta ungdomar. Det är oerhört viktigt att alla ställer upp och bemannar lagens arbetsuppgifter. Samtliga lag från FP-19 och äldre tilldelas arbetsuppgifter.</a:t>
            </a:r>
          </a:p>
          <a:p>
            <a:r>
              <a:rPr lang="sv-SE"/>
              <a:t>Inbjudan till att anmäla sig till pass kommer under våren. Ta chansen att välja det pass som passar dig, annars blir du tilldelad ett pass.</a:t>
            </a:r>
          </a:p>
          <a:p>
            <a:endParaRPr lang="sv-SE"/>
          </a:p>
          <a:p>
            <a:r>
              <a:rPr lang="sv-SE"/>
              <a:t>Vi vill bli fler</a:t>
            </a:r>
          </a:p>
          <a:p>
            <a:r>
              <a:rPr lang="sv-SE"/>
              <a:t>Habo IF är en förening som konstant växer och utvecklas och vi vill mycket framåt. För att fortsätta utveckla föreningen i den riktningen vi slagit in på skulle vi behöva fler som engagerar sig. Vi arbetar nu med att fylla följande kommittéer: Anläggning, Sport, Kommunikation och Event. Känner du att du har kompetens och ett driv att vara med och utveckla Habo IF i någon av dessa kommittéer? Kontakta kansliet för mer info.</a:t>
            </a:r>
          </a:p>
          <a:p>
            <a:endParaRPr lang="sv-SE"/>
          </a:p>
          <a:p>
            <a:r>
              <a:rPr lang="sv-SE"/>
              <a:t>Bingolotter Uppesittarkvällen 3 lotter/spelare</a:t>
            </a:r>
          </a:p>
          <a:p>
            <a:endParaRPr lang="sv-SE"/>
          </a:p>
          <a:p>
            <a:endParaRPr lang="sv-SE"/>
          </a:p>
        </p:txBody>
      </p:sp>
      <p:sp>
        <p:nvSpPr>
          <p:cNvPr id="4" name="Platshållare för bildnummer 3">
            <a:extLst>
              <a:ext uri="{FF2B5EF4-FFF2-40B4-BE49-F238E27FC236}">
                <a16:creationId xmlns:a16="http://schemas.microsoft.com/office/drawing/2014/main" id="{C8A83870-DA66-F119-C4BF-3276EEAC35EA}"/>
              </a:ext>
            </a:extLst>
          </p:cNvPr>
          <p:cNvSpPr>
            <a:spLocks noGrp="1"/>
          </p:cNvSpPr>
          <p:nvPr>
            <p:ph type="sldNum" sz="quarter" idx="5"/>
          </p:nvPr>
        </p:nvSpPr>
        <p:spPr/>
        <p:txBody>
          <a:bodyPr/>
          <a:lstStyle/>
          <a:p>
            <a:fld id="{CE222600-8C23-B243-A18B-D3F4F78F8382}" type="slidenum">
              <a:rPr lang="sv-SE" smtClean="0"/>
              <a:t>9</a:t>
            </a:fld>
            <a:endParaRPr lang="sv-SE"/>
          </a:p>
        </p:txBody>
      </p:sp>
    </p:spTree>
    <p:extLst>
      <p:ext uri="{BB962C8B-B14F-4D97-AF65-F5344CB8AC3E}">
        <p14:creationId xmlns:p14="http://schemas.microsoft.com/office/powerpoint/2010/main" val="3366155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704088" y="889820"/>
            <a:ext cx="9989574" cy="3598606"/>
          </a:xfrm>
        </p:spPr>
        <p:txBody>
          <a:bodyPr anchor="t">
            <a:normAutofit/>
          </a:bodyPr>
          <a:lstStyle>
            <a:lvl1pPr algn="l">
              <a:defRPr sz="5400"/>
            </a:lvl1pPr>
          </a:lstStyle>
          <a:p>
            <a:r>
              <a:rPr lang="en-US"/>
              <a:t>Click to edit Master title style</a:t>
            </a:r>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704088"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D1D1EADE-8E88-4C7C-8AC5-FB148DE4940E}" type="datetime1">
              <a:rPr lang="en-US" smtClean="0"/>
              <a:t>3/15/2026</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436219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EC3C8B9C-477D-492A-96AD-1FC2CC997A73}" type="datetime1">
              <a:rPr lang="en-US" smtClean="0"/>
              <a:t>3/15/2026</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620025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768927" y="997973"/>
            <a:ext cx="8473395"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42D3AED5-E26D-4E29-B1B3-7847B6779594}" type="datetime1">
              <a:rPr lang="en-US" smtClean="0"/>
              <a:t>3/15/2026</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025697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157B6794-849E-4626-908B-D15793550EFB}" type="datetime1">
              <a:rPr lang="en-US" smtClean="0"/>
              <a:t>3/15/2026</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956333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63DB64E7-5594-42A3-ADBF-E95A7ACEAD64}" type="datetime1">
              <a:rPr lang="en-US" smtClean="0"/>
              <a:t>3/15/2026</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450398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14400"/>
            <a:ext cx="10691265" cy="1307592"/>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04088"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81344"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18462B0B-D248-4FFB-8695-AD7FA4B1284A}" type="datetime1">
              <a:rPr lang="en-US" smtClean="0"/>
              <a:t>3/15/2026</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977509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704087" y="929147"/>
            <a:ext cx="10689336" cy="798451"/>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04088"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04088"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81344"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81344"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D0378EFB-9159-4510-B73F-4F0409ADE937}" type="datetime1">
              <a:rPr lang="en-US" smtClean="0"/>
              <a:t>3/15/2026</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697791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89BC9412-2452-4BED-A324-9D8C115361AD}" type="datetime1">
              <a:rPr lang="en-US" smtClean="0"/>
              <a:t>3/15/2026</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88215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F5318F62-D251-40E8-A23C-F4CFE9FEAB41}" type="datetime1">
              <a:rPr lang="en-US" smtClean="0"/>
              <a:t>3/15/2026</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524835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704088" y="1069848"/>
            <a:ext cx="4093599" cy="1316736"/>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1069848"/>
            <a:ext cx="6172200" cy="4791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704088" y="2551176"/>
            <a:ext cx="4093599" cy="3319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44F76144-149E-4874-93A5-554A0357CF82}" type="datetime1">
              <a:rPr lang="en-US" smtClean="0"/>
              <a:t>3/15/2026</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758223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704088" y="1066800"/>
            <a:ext cx="4103431" cy="1317523"/>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704088"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50BA65D8-0540-4835-AE5C-25D29DBA01BE}" type="datetime1">
              <a:rPr lang="en-US" smtClean="0"/>
              <a:t>3/15/2026</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507284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14400"/>
            <a:ext cx="10691265" cy="1307592"/>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21992"/>
            <a:ext cx="10691265" cy="3739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49564" cy="365125"/>
          </a:xfrm>
          <a:prstGeom prst="rect">
            <a:avLst/>
          </a:prstGeom>
        </p:spPr>
        <p:txBody>
          <a:bodyPr vert="horz" lIns="91440" tIns="45720" rIns="91440" bIns="45720" rtlCol="0" anchor="ctr"/>
          <a:lstStyle>
            <a:lvl1pPr algn="r">
              <a:defRPr sz="1050">
                <a:solidFill>
                  <a:schemeClr val="tx1"/>
                </a:solidFill>
                <a:latin typeface="+mj-lt"/>
              </a:defRPr>
            </a:lvl1pPr>
          </a:lstStyle>
          <a:p>
            <a:fld id="{E31BA835-12AC-4E8F-955A-EA3F4DE2791F}" type="datetime1">
              <a:rPr lang="en-US" smtClean="0"/>
              <a:t>3/15/2026</a:t>
            </a:fld>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04088"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87E7843D-FF13-4365-9478-9625B70A2705}" type="slidenum">
              <a:rPr lang="en-US" smtClean="0"/>
              <a:t>‹#›</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2656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8" r:id="rId6"/>
    <p:sldLayoutId id="2147483703" r:id="rId7"/>
    <p:sldLayoutId id="2147483704" r:id="rId8"/>
    <p:sldLayoutId id="2147483705" r:id="rId9"/>
    <p:sldLayoutId id="2147483707" r:id="rId10"/>
    <p:sldLayoutId id="2147483706" r:id="rId11"/>
  </p:sldLayoutIdLst>
  <p:hf sldNum="0" hdr="0" ft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9">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4302BA8D-63C0-1252-FF12-72E00FF5D562}"/>
              </a:ext>
            </a:extLst>
          </p:cNvPr>
          <p:cNvSpPr>
            <a:spLocks noGrp="1"/>
          </p:cNvSpPr>
          <p:nvPr>
            <p:ph type="ctrTitle"/>
          </p:nvPr>
        </p:nvSpPr>
        <p:spPr>
          <a:xfrm>
            <a:off x="7444058" y="1277177"/>
            <a:ext cx="3711971" cy="3435791"/>
          </a:xfrm>
        </p:spPr>
        <p:txBody>
          <a:bodyPr>
            <a:normAutofit/>
          </a:bodyPr>
          <a:lstStyle/>
          <a:p>
            <a:r>
              <a:rPr lang="sv-SE" sz="2400" b="1">
                <a:latin typeface="+mn-lt"/>
              </a:rPr>
              <a:t>VÄLKOMNA! </a:t>
            </a:r>
            <a:br>
              <a:rPr lang="sv-SE" sz="2400" b="1">
                <a:latin typeface="+mn-lt"/>
              </a:rPr>
            </a:br>
            <a:br>
              <a:rPr lang="sv-SE" sz="2400" b="1">
                <a:latin typeface="+mn-lt"/>
              </a:rPr>
            </a:br>
            <a:r>
              <a:rPr lang="sv-SE" sz="2400" b="1">
                <a:latin typeface="+mn-lt"/>
              </a:rPr>
              <a:t>Föräldramöte 2026</a:t>
            </a:r>
            <a:br>
              <a:rPr lang="sv-SE" sz="2400" b="1">
                <a:latin typeface="+mn-lt"/>
              </a:rPr>
            </a:br>
            <a:br>
              <a:rPr lang="sv-SE" sz="2400" b="1">
                <a:latin typeface="+mn-lt"/>
              </a:rPr>
            </a:br>
            <a:r>
              <a:rPr lang="sv-SE" sz="2400" b="1">
                <a:latin typeface="+mn-lt"/>
              </a:rPr>
              <a:t>f11/f12</a:t>
            </a:r>
          </a:p>
        </p:txBody>
      </p:sp>
      <p:sp>
        <p:nvSpPr>
          <p:cNvPr id="3" name="Underrubrik 2">
            <a:extLst>
              <a:ext uri="{FF2B5EF4-FFF2-40B4-BE49-F238E27FC236}">
                <a16:creationId xmlns:a16="http://schemas.microsoft.com/office/drawing/2014/main" id="{F3EC6D1C-5BE1-9B54-A1EB-6F3E85F2CF39}"/>
              </a:ext>
            </a:extLst>
          </p:cNvPr>
          <p:cNvSpPr>
            <a:spLocks noGrp="1"/>
          </p:cNvSpPr>
          <p:nvPr>
            <p:ph type="subTitle" idx="1"/>
          </p:nvPr>
        </p:nvSpPr>
        <p:spPr>
          <a:xfrm>
            <a:off x="7444058" y="2696317"/>
            <a:ext cx="3711971" cy="2470591"/>
          </a:xfrm>
        </p:spPr>
        <p:txBody>
          <a:bodyPr>
            <a:normAutofit/>
          </a:bodyPr>
          <a:lstStyle/>
          <a:p>
            <a:pPr marL="342900" indent="-342900">
              <a:buFont typeface="Arial" panose="020B0604020202020204" pitchFamily="34" charset="0"/>
              <a:buChar char="•"/>
            </a:pPr>
            <a:endParaRPr lang="sv-SE" sz="2900"/>
          </a:p>
          <a:p>
            <a:pPr marL="457200" indent="-457200">
              <a:buFont typeface="Arial" panose="020B0604020202020204" pitchFamily="34" charset="0"/>
              <a:buChar char="•"/>
            </a:pPr>
            <a:endParaRPr lang="sv-SE"/>
          </a:p>
          <a:p>
            <a:endParaRPr lang="sv-SE"/>
          </a:p>
        </p:txBody>
      </p:sp>
      <p:cxnSp>
        <p:nvCxnSpPr>
          <p:cNvPr id="56" name="Straight Connector 11">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Bildobjekt 4" descr="En bild som visar text, logotyp, emblem, Varumärke&#10;&#10;AI-genererat innehåll kan vara felaktigt.">
            <a:extLst>
              <a:ext uri="{FF2B5EF4-FFF2-40B4-BE49-F238E27FC236}">
                <a16:creationId xmlns:a16="http://schemas.microsoft.com/office/drawing/2014/main" id="{FF22435F-E370-31AD-C211-64DDB4603B80}"/>
              </a:ext>
            </a:extLst>
          </p:cNvPr>
          <p:cNvPicPr>
            <a:picLocks noChangeAspect="1"/>
          </p:cNvPicPr>
          <p:nvPr/>
        </p:nvPicPr>
        <p:blipFill>
          <a:blip r:embed="rId3"/>
          <a:stretch>
            <a:fillRect/>
          </a:stretch>
        </p:blipFill>
        <p:spPr>
          <a:xfrm>
            <a:off x="1426986" y="1080468"/>
            <a:ext cx="5362698" cy="4770750"/>
          </a:xfrm>
          <a:prstGeom prst="rect">
            <a:avLst/>
          </a:prstGeom>
        </p:spPr>
      </p:pic>
      <p:cxnSp>
        <p:nvCxnSpPr>
          <p:cNvPr id="57" name="Straight Connector 13">
            <a:extLst>
              <a:ext uri="{FF2B5EF4-FFF2-40B4-BE49-F238E27FC236}">
                <a16:creationId xmlns:a16="http://schemas.microsoft.com/office/drawing/2014/main" id="{D7CC41EB-2D81-4303-9171-6401B388BA3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885"/>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7948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F0B4E-0A14-AB50-BAF0-E0A28B427463}"/>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C6F89C94-6E90-3886-1A81-570581AA53E2}"/>
              </a:ext>
            </a:extLst>
          </p:cNvPr>
          <p:cNvSpPr>
            <a:spLocks noGrp="1"/>
          </p:cNvSpPr>
          <p:nvPr>
            <p:ph type="ctrTitle"/>
          </p:nvPr>
        </p:nvSpPr>
        <p:spPr>
          <a:xfrm>
            <a:off x="3382178" y="1277178"/>
            <a:ext cx="7773851" cy="624646"/>
          </a:xfrm>
        </p:spPr>
        <p:txBody>
          <a:bodyPr>
            <a:normAutofit fontScale="90000"/>
          </a:bodyPr>
          <a:lstStyle/>
          <a:p>
            <a:r>
              <a:rPr lang="sv-SE" sz="2800" b="1">
                <a:latin typeface="+mn-lt"/>
              </a:rPr>
              <a:t>Lördag 14/3</a:t>
            </a:r>
            <a:br>
              <a:rPr lang="sv-SE" sz="2800" b="1">
                <a:latin typeface="+mn-lt"/>
              </a:rPr>
            </a:br>
            <a:br>
              <a:rPr lang="sv-SE" sz="2800" b="1">
                <a:latin typeface="+mn-lt"/>
              </a:rPr>
            </a:br>
            <a:br>
              <a:rPr lang="sv-SE" sz="2400">
                <a:latin typeface="+mn-lt"/>
              </a:rPr>
            </a:br>
            <a:br>
              <a:rPr lang="sv-SE" sz="2400">
                <a:latin typeface="+mn-lt"/>
              </a:rPr>
            </a:br>
            <a:br>
              <a:rPr lang="sv-SE" sz="2400">
                <a:latin typeface="+mn-lt"/>
              </a:rPr>
            </a:br>
            <a:br>
              <a:rPr lang="sv-SE" sz="2400">
                <a:latin typeface="+mn-lt"/>
              </a:rPr>
            </a:br>
            <a:br>
              <a:rPr lang="sv-SE" sz="2400">
                <a:latin typeface="+mn-lt"/>
              </a:rPr>
            </a:br>
            <a:endParaRPr lang="sv-SE" sz="2400">
              <a:latin typeface="+mn-lt"/>
            </a:endParaRPr>
          </a:p>
        </p:txBody>
      </p:sp>
      <p:sp>
        <p:nvSpPr>
          <p:cNvPr id="3" name="Underrubrik 2">
            <a:extLst>
              <a:ext uri="{FF2B5EF4-FFF2-40B4-BE49-F238E27FC236}">
                <a16:creationId xmlns:a16="http://schemas.microsoft.com/office/drawing/2014/main" id="{04FA1591-3D3D-A067-FAF5-3C70F53E3E6D}"/>
              </a:ext>
            </a:extLst>
          </p:cNvPr>
          <p:cNvSpPr>
            <a:spLocks noGrp="1"/>
          </p:cNvSpPr>
          <p:nvPr>
            <p:ph type="subTitle" idx="1"/>
          </p:nvPr>
        </p:nvSpPr>
        <p:spPr>
          <a:xfrm>
            <a:off x="1315193" y="3158836"/>
            <a:ext cx="10031680" cy="3186546"/>
          </a:xfrm>
        </p:spPr>
        <p:txBody>
          <a:bodyPr>
            <a:normAutofit/>
          </a:bodyPr>
          <a:lstStyle/>
          <a:p>
            <a:pPr marL="457200" indent="-457200">
              <a:buFont typeface="Arial" panose="020B0604020202020204" pitchFamily="34" charset="0"/>
              <a:buChar char="•"/>
            </a:pPr>
            <a:r>
              <a:rPr lang="sv-SE" sz="2700"/>
              <a:t>Försäsongsuppstart med aktivitet – lära känna &amp; få en genomgång vad som gäller inför säsongen</a:t>
            </a:r>
          </a:p>
          <a:p>
            <a:pPr marL="457200" indent="-457200">
              <a:buFont typeface="Arial" panose="020B0604020202020204" pitchFamily="34" charset="0"/>
              <a:buChar char="•"/>
            </a:pPr>
            <a:r>
              <a:rPr lang="sv-SE" sz="2700"/>
              <a:t>Första träningsmatchen i 11 mot 11 – vi möter Tenhults IF </a:t>
            </a:r>
            <a:r>
              <a:rPr lang="sv-SE" sz="2700" err="1"/>
              <a:t>kl</a:t>
            </a:r>
            <a:r>
              <a:rPr lang="sv-SE" sz="2700"/>
              <a:t> 16!</a:t>
            </a:r>
          </a:p>
          <a:p>
            <a:pPr marL="457200" indent="-457200">
              <a:buFont typeface="Arial" panose="020B0604020202020204" pitchFamily="34" charset="0"/>
              <a:buChar char="•"/>
            </a:pPr>
            <a:r>
              <a:rPr lang="sv-SE" sz="2700"/>
              <a:t>Ta med egen lunch + </a:t>
            </a:r>
            <a:r>
              <a:rPr lang="sv-SE" sz="2700" err="1"/>
              <a:t>mellis</a:t>
            </a:r>
            <a:endParaRPr lang="sv-SE" sz="2700"/>
          </a:p>
          <a:p>
            <a:endParaRPr lang="sv-SE" sz="1800"/>
          </a:p>
          <a:p>
            <a:pPr marL="457200" indent="-457200">
              <a:buFont typeface="Arial" panose="020B0604020202020204" pitchFamily="34" charset="0"/>
              <a:buChar char="•"/>
            </a:pPr>
            <a:endParaRPr lang="sv-SE"/>
          </a:p>
          <a:p>
            <a:endParaRPr lang="sv-SE"/>
          </a:p>
        </p:txBody>
      </p:sp>
      <p:pic>
        <p:nvPicPr>
          <p:cNvPr id="5" name="Bildobjekt 4" descr="En bild som visar text, logotyp, emblem, Varumärke&#10;&#10;AI-genererat innehåll kan vara felaktigt.">
            <a:extLst>
              <a:ext uri="{FF2B5EF4-FFF2-40B4-BE49-F238E27FC236}">
                <a16:creationId xmlns:a16="http://schemas.microsoft.com/office/drawing/2014/main" id="{F15DA5B1-A99F-F521-F416-80D0456A6D0B}"/>
              </a:ext>
            </a:extLst>
          </p:cNvPr>
          <p:cNvPicPr>
            <a:picLocks noChangeAspect="1"/>
          </p:cNvPicPr>
          <p:nvPr/>
        </p:nvPicPr>
        <p:blipFill>
          <a:blip r:embed="rId3"/>
          <a:stretch>
            <a:fillRect/>
          </a:stretch>
        </p:blipFill>
        <p:spPr>
          <a:xfrm>
            <a:off x="380384" y="221152"/>
            <a:ext cx="1509910" cy="1343242"/>
          </a:xfrm>
          <a:prstGeom prst="rect">
            <a:avLst/>
          </a:prstGeom>
        </p:spPr>
      </p:pic>
    </p:spTree>
    <p:extLst>
      <p:ext uri="{BB962C8B-B14F-4D97-AF65-F5344CB8AC3E}">
        <p14:creationId xmlns:p14="http://schemas.microsoft.com/office/powerpoint/2010/main" val="1887653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FB463-5FA3-4921-3B0A-6164B9D402D6}"/>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2B93FC2A-1200-9705-A42D-9C0AE71ACDB0}"/>
              </a:ext>
            </a:extLst>
          </p:cNvPr>
          <p:cNvSpPr>
            <a:spLocks noGrp="1"/>
          </p:cNvSpPr>
          <p:nvPr>
            <p:ph type="ctrTitle"/>
          </p:nvPr>
        </p:nvSpPr>
        <p:spPr>
          <a:xfrm>
            <a:off x="2935713" y="1295510"/>
            <a:ext cx="7773851" cy="537768"/>
          </a:xfrm>
        </p:spPr>
        <p:txBody>
          <a:bodyPr>
            <a:normAutofit fontScale="90000"/>
          </a:bodyPr>
          <a:lstStyle/>
          <a:p>
            <a:r>
              <a:rPr lang="sv-SE" sz="2800" b="1">
                <a:latin typeface="+mn-lt"/>
              </a:rPr>
              <a:t>Säsongsuppstart april</a:t>
            </a:r>
            <a:br>
              <a:rPr lang="sv-SE" sz="2400">
                <a:latin typeface="+mn-lt"/>
              </a:rPr>
            </a:br>
            <a:br>
              <a:rPr lang="sv-SE" sz="2400">
                <a:latin typeface="+mn-lt"/>
              </a:rPr>
            </a:br>
            <a:br>
              <a:rPr lang="sv-SE" sz="2400">
                <a:latin typeface="+mn-lt"/>
              </a:rPr>
            </a:br>
            <a:br>
              <a:rPr lang="sv-SE" sz="2400">
                <a:latin typeface="+mn-lt"/>
              </a:rPr>
            </a:br>
            <a:br>
              <a:rPr lang="sv-SE" sz="2400">
                <a:latin typeface="+mn-lt"/>
              </a:rPr>
            </a:br>
            <a:br>
              <a:rPr lang="sv-SE" sz="2400">
                <a:latin typeface="+mn-lt"/>
              </a:rPr>
            </a:br>
            <a:endParaRPr lang="sv-SE" sz="2400">
              <a:latin typeface="+mn-lt"/>
            </a:endParaRPr>
          </a:p>
        </p:txBody>
      </p:sp>
      <p:sp>
        <p:nvSpPr>
          <p:cNvPr id="3" name="Underrubrik 2">
            <a:extLst>
              <a:ext uri="{FF2B5EF4-FFF2-40B4-BE49-F238E27FC236}">
                <a16:creationId xmlns:a16="http://schemas.microsoft.com/office/drawing/2014/main" id="{E918C8CC-DEAE-01C1-32FB-CEE141A5E972}"/>
              </a:ext>
            </a:extLst>
          </p:cNvPr>
          <p:cNvSpPr>
            <a:spLocks noGrp="1"/>
          </p:cNvSpPr>
          <p:nvPr>
            <p:ph type="subTitle" idx="1"/>
          </p:nvPr>
        </p:nvSpPr>
        <p:spPr>
          <a:xfrm>
            <a:off x="1890294" y="3910732"/>
            <a:ext cx="8819270" cy="2470591"/>
          </a:xfrm>
        </p:spPr>
        <p:txBody>
          <a:bodyPr>
            <a:normAutofit fontScale="77500" lnSpcReduction="20000"/>
          </a:bodyPr>
          <a:lstStyle/>
          <a:p>
            <a:pPr marL="457200" indent="-457200">
              <a:buFont typeface="Arial" panose="020B0604020202020204" pitchFamily="34" charset="0"/>
              <a:buChar char="•"/>
            </a:pPr>
            <a:r>
              <a:rPr lang="sv-SE" sz="3500"/>
              <a:t>Träningsuppstart</a:t>
            </a:r>
          </a:p>
          <a:p>
            <a:pPr marL="457200" indent="-457200">
              <a:buFont typeface="Arial" panose="020B0604020202020204" pitchFamily="34" charset="0"/>
              <a:buChar char="•"/>
            </a:pPr>
            <a:r>
              <a:rPr lang="sv-SE" sz="3500"/>
              <a:t>Kick off 15/4 – återkommer med mer info!</a:t>
            </a:r>
          </a:p>
          <a:p>
            <a:pPr marL="457200" indent="-457200">
              <a:buFont typeface="Arial" panose="020B0604020202020204" pitchFamily="34" charset="0"/>
              <a:buChar char="•"/>
            </a:pPr>
            <a:r>
              <a:rPr lang="sv-SE" sz="3500"/>
              <a:t>GIFF-cupen 18-19/4</a:t>
            </a:r>
          </a:p>
          <a:p>
            <a:pPr marL="457200" indent="-457200">
              <a:buFont typeface="Arial" panose="020B0604020202020204" pitchFamily="34" charset="0"/>
              <a:buChar char="•"/>
            </a:pPr>
            <a:r>
              <a:rPr lang="sv-SE" sz="3500"/>
              <a:t>Utbildningsvecka för ledare</a:t>
            </a:r>
          </a:p>
          <a:p>
            <a:pPr marL="457200" indent="-457200">
              <a:buFont typeface="Arial" panose="020B0604020202020204" pitchFamily="34" charset="0"/>
              <a:buChar char="•"/>
            </a:pPr>
            <a:r>
              <a:rPr lang="sv-SE" sz="3500" err="1"/>
              <a:t>Ev</a:t>
            </a:r>
            <a:r>
              <a:rPr lang="sv-SE" sz="3500"/>
              <a:t> ngn ytterligare träningsmatch</a:t>
            </a:r>
          </a:p>
          <a:p>
            <a:pPr marL="342900" indent="-342900">
              <a:buFont typeface="Arial" panose="020B0604020202020204" pitchFamily="34" charset="0"/>
              <a:buChar char="•"/>
            </a:pPr>
            <a:endParaRPr lang="sv-SE" sz="2900"/>
          </a:p>
          <a:p>
            <a:pPr marL="457200" indent="-457200">
              <a:buFont typeface="Arial" panose="020B0604020202020204" pitchFamily="34" charset="0"/>
              <a:buChar char="•"/>
            </a:pPr>
            <a:endParaRPr lang="sv-SE"/>
          </a:p>
          <a:p>
            <a:endParaRPr lang="sv-SE"/>
          </a:p>
        </p:txBody>
      </p:sp>
      <p:pic>
        <p:nvPicPr>
          <p:cNvPr id="5" name="Bildobjekt 4" descr="En bild som visar text, logotyp, emblem, Varumärke&#10;&#10;AI-genererat innehåll kan vara felaktigt.">
            <a:extLst>
              <a:ext uri="{FF2B5EF4-FFF2-40B4-BE49-F238E27FC236}">
                <a16:creationId xmlns:a16="http://schemas.microsoft.com/office/drawing/2014/main" id="{84BE9DCF-6B47-D8B6-645C-759D4D4CC80D}"/>
              </a:ext>
            </a:extLst>
          </p:cNvPr>
          <p:cNvPicPr>
            <a:picLocks noChangeAspect="1"/>
          </p:cNvPicPr>
          <p:nvPr/>
        </p:nvPicPr>
        <p:blipFill>
          <a:blip r:embed="rId3"/>
          <a:stretch>
            <a:fillRect/>
          </a:stretch>
        </p:blipFill>
        <p:spPr>
          <a:xfrm>
            <a:off x="380384" y="221152"/>
            <a:ext cx="1509910" cy="1343242"/>
          </a:xfrm>
          <a:prstGeom prst="rect">
            <a:avLst/>
          </a:prstGeom>
        </p:spPr>
      </p:pic>
    </p:spTree>
    <p:extLst>
      <p:ext uri="{BB962C8B-B14F-4D97-AF65-F5344CB8AC3E}">
        <p14:creationId xmlns:p14="http://schemas.microsoft.com/office/powerpoint/2010/main" val="2162636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5F1C9-9E92-B0F0-D099-3E5A9A64275F}"/>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DB1673F3-A713-A401-FDF2-08842A424CDF}"/>
              </a:ext>
            </a:extLst>
          </p:cNvPr>
          <p:cNvSpPr>
            <a:spLocks noGrp="1"/>
          </p:cNvSpPr>
          <p:nvPr>
            <p:ph type="ctrTitle"/>
          </p:nvPr>
        </p:nvSpPr>
        <p:spPr>
          <a:xfrm>
            <a:off x="3382178" y="1277177"/>
            <a:ext cx="7773851" cy="814859"/>
          </a:xfrm>
        </p:spPr>
        <p:txBody>
          <a:bodyPr>
            <a:normAutofit fontScale="90000"/>
          </a:bodyPr>
          <a:lstStyle/>
          <a:p>
            <a:r>
              <a:rPr lang="sv-SE" sz="2800" b="1">
                <a:latin typeface="+mn-lt"/>
              </a:rPr>
              <a:t>Övrigt</a:t>
            </a:r>
            <a:br>
              <a:rPr lang="sv-SE" sz="2400">
                <a:latin typeface="+mn-lt"/>
              </a:rPr>
            </a:br>
            <a:br>
              <a:rPr lang="sv-SE" sz="2400">
                <a:latin typeface="+mn-lt"/>
              </a:rPr>
            </a:br>
            <a:br>
              <a:rPr lang="sv-SE" sz="2400">
                <a:latin typeface="+mn-lt"/>
              </a:rPr>
            </a:br>
            <a:br>
              <a:rPr lang="sv-SE" sz="2400">
                <a:latin typeface="+mn-lt"/>
              </a:rPr>
            </a:br>
            <a:br>
              <a:rPr lang="sv-SE" sz="2400">
                <a:latin typeface="+mn-lt"/>
              </a:rPr>
            </a:br>
            <a:br>
              <a:rPr lang="sv-SE" sz="2400">
                <a:latin typeface="+mn-lt"/>
              </a:rPr>
            </a:br>
            <a:endParaRPr lang="sv-SE" sz="2400">
              <a:latin typeface="+mn-lt"/>
            </a:endParaRPr>
          </a:p>
        </p:txBody>
      </p:sp>
      <p:sp>
        <p:nvSpPr>
          <p:cNvPr id="3" name="Underrubrik 2">
            <a:extLst>
              <a:ext uri="{FF2B5EF4-FFF2-40B4-BE49-F238E27FC236}">
                <a16:creationId xmlns:a16="http://schemas.microsoft.com/office/drawing/2014/main" id="{7DD0AAA2-BCE9-22A5-9329-1B45ADE08664}"/>
              </a:ext>
            </a:extLst>
          </p:cNvPr>
          <p:cNvSpPr>
            <a:spLocks noGrp="1"/>
          </p:cNvSpPr>
          <p:nvPr>
            <p:ph type="subTitle" idx="1"/>
          </p:nvPr>
        </p:nvSpPr>
        <p:spPr>
          <a:xfrm>
            <a:off x="1633848" y="3429000"/>
            <a:ext cx="8521534" cy="3543013"/>
          </a:xfrm>
        </p:spPr>
        <p:txBody>
          <a:bodyPr>
            <a:normAutofit/>
          </a:bodyPr>
          <a:lstStyle/>
          <a:p>
            <a:pPr marL="342900" indent="-342900">
              <a:buFont typeface="Arial" panose="020B0604020202020204" pitchFamily="34" charset="0"/>
              <a:buChar char="•"/>
            </a:pPr>
            <a:r>
              <a:rPr lang="sv-SE" sz="2700"/>
              <a:t>Spelarregistrering – blanketter finns här att fylla i! </a:t>
            </a:r>
          </a:p>
          <a:p>
            <a:pPr marL="342900" indent="-342900">
              <a:buFont typeface="Arial" panose="020B0604020202020204" pitchFamily="34" charset="0"/>
              <a:buChar char="•"/>
            </a:pPr>
            <a:r>
              <a:rPr lang="sv-SE" sz="2700" err="1"/>
              <a:t>Instagram</a:t>
            </a:r>
            <a:endParaRPr lang="sv-SE" sz="2700"/>
          </a:p>
          <a:p>
            <a:pPr marL="342900" indent="-342900">
              <a:buFont typeface="Arial" panose="020B0604020202020204" pitchFamily="34" charset="0"/>
              <a:buChar char="•"/>
            </a:pPr>
            <a:r>
              <a:rPr lang="sv-SE" sz="2700"/>
              <a:t>Laget.se</a:t>
            </a:r>
          </a:p>
          <a:p>
            <a:pPr marL="342900" indent="-342900">
              <a:buFont typeface="Arial" panose="020B0604020202020204" pitchFamily="34" charset="0"/>
              <a:buChar char="•"/>
            </a:pPr>
            <a:r>
              <a:rPr lang="sv-SE" sz="2700"/>
              <a:t>Kommunikation kring laget</a:t>
            </a:r>
          </a:p>
          <a:p>
            <a:pPr marL="457200" indent="-457200">
              <a:buFont typeface="Arial" panose="020B0604020202020204" pitchFamily="34" charset="0"/>
              <a:buChar char="•"/>
            </a:pPr>
            <a:endParaRPr lang="sv-SE" sz="3600"/>
          </a:p>
          <a:p>
            <a:pPr marL="342900" indent="-342900">
              <a:buFont typeface="Arial" panose="020B0604020202020204" pitchFamily="34" charset="0"/>
              <a:buChar char="•"/>
            </a:pPr>
            <a:endParaRPr lang="sv-SE" sz="2900"/>
          </a:p>
          <a:p>
            <a:pPr marL="457200" indent="-457200">
              <a:buFont typeface="Arial" panose="020B0604020202020204" pitchFamily="34" charset="0"/>
              <a:buChar char="•"/>
            </a:pPr>
            <a:endParaRPr lang="sv-SE"/>
          </a:p>
          <a:p>
            <a:endParaRPr lang="sv-SE"/>
          </a:p>
        </p:txBody>
      </p:sp>
      <p:pic>
        <p:nvPicPr>
          <p:cNvPr id="5" name="Bildobjekt 4" descr="En bild som visar text, logotyp, emblem, Varumärke&#10;&#10;AI-genererat innehåll kan vara felaktigt.">
            <a:extLst>
              <a:ext uri="{FF2B5EF4-FFF2-40B4-BE49-F238E27FC236}">
                <a16:creationId xmlns:a16="http://schemas.microsoft.com/office/drawing/2014/main" id="{8417B0F3-4296-11B9-0BCB-BEB089F18B85}"/>
              </a:ext>
            </a:extLst>
          </p:cNvPr>
          <p:cNvPicPr>
            <a:picLocks noChangeAspect="1"/>
          </p:cNvPicPr>
          <p:nvPr/>
        </p:nvPicPr>
        <p:blipFill>
          <a:blip r:embed="rId3"/>
          <a:stretch>
            <a:fillRect/>
          </a:stretch>
        </p:blipFill>
        <p:spPr>
          <a:xfrm>
            <a:off x="380384" y="221152"/>
            <a:ext cx="1509910" cy="1343242"/>
          </a:xfrm>
          <a:prstGeom prst="rect">
            <a:avLst/>
          </a:prstGeom>
        </p:spPr>
      </p:pic>
    </p:spTree>
    <p:extLst>
      <p:ext uri="{BB962C8B-B14F-4D97-AF65-F5344CB8AC3E}">
        <p14:creationId xmlns:p14="http://schemas.microsoft.com/office/powerpoint/2010/main" val="2969419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4A4CB46-00D1-4D56-C8DD-A9B1A4D720F9}"/>
            </a:ext>
          </a:extLst>
        </p:cNvPr>
        <p:cNvGrpSpPr/>
        <p:nvPr/>
      </p:nvGrpSpPr>
      <p:grpSpPr>
        <a:xfrm>
          <a:off x="0" y="0"/>
          <a:ext cx="0" cy="0"/>
          <a:chOff x="0" y="0"/>
          <a:chExt cx="0" cy="0"/>
        </a:xfrm>
      </p:grpSpPr>
      <p:sp useBgFill="1">
        <p:nvSpPr>
          <p:cNvPr id="55" name="Rectangle 9">
            <a:extLst>
              <a:ext uri="{FF2B5EF4-FFF2-40B4-BE49-F238E27FC236}">
                <a16:creationId xmlns:a16="http://schemas.microsoft.com/office/drawing/2014/main" id="{2470903A-F302-7390-C65C-40A06279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2EEDFF76-B42B-F974-7D6B-20F71B0332FE}"/>
              </a:ext>
            </a:extLst>
          </p:cNvPr>
          <p:cNvSpPr>
            <a:spLocks noGrp="1"/>
          </p:cNvSpPr>
          <p:nvPr>
            <p:ph type="ctrTitle"/>
          </p:nvPr>
        </p:nvSpPr>
        <p:spPr>
          <a:xfrm>
            <a:off x="3382178" y="1277177"/>
            <a:ext cx="7773851" cy="3435791"/>
          </a:xfrm>
        </p:spPr>
        <p:txBody>
          <a:bodyPr>
            <a:normAutofit/>
          </a:bodyPr>
          <a:lstStyle/>
          <a:p>
            <a:r>
              <a:rPr lang="sv-SE" sz="2800" b="1">
                <a:latin typeface="+mn-lt"/>
              </a:rPr>
              <a:t>Frågor?</a:t>
            </a:r>
            <a:br>
              <a:rPr lang="sv-SE" sz="2400">
                <a:latin typeface="+mn-lt"/>
              </a:rPr>
            </a:br>
            <a:br>
              <a:rPr lang="sv-SE" sz="2400">
                <a:latin typeface="+mn-lt"/>
              </a:rPr>
            </a:br>
            <a:br>
              <a:rPr lang="sv-SE" sz="2400">
                <a:latin typeface="+mn-lt"/>
              </a:rPr>
            </a:br>
            <a:br>
              <a:rPr lang="sv-SE" sz="2400">
                <a:latin typeface="+mn-lt"/>
              </a:rPr>
            </a:br>
            <a:br>
              <a:rPr lang="sv-SE" sz="2400">
                <a:latin typeface="+mn-lt"/>
              </a:rPr>
            </a:br>
            <a:br>
              <a:rPr lang="sv-SE" sz="2400">
                <a:latin typeface="+mn-lt"/>
              </a:rPr>
            </a:br>
            <a:endParaRPr lang="sv-SE" sz="2400">
              <a:latin typeface="+mn-lt"/>
            </a:endParaRPr>
          </a:p>
        </p:txBody>
      </p:sp>
      <p:sp>
        <p:nvSpPr>
          <p:cNvPr id="3" name="Underrubrik 2">
            <a:extLst>
              <a:ext uri="{FF2B5EF4-FFF2-40B4-BE49-F238E27FC236}">
                <a16:creationId xmlns:a16="http://schemas.microsoft.com/office/drawing/2014/main" id="{FAEDA964-129E-C36B-3190-32C499CF1180}"/>
              </a:ext>
            </a:extLst>
          </p:cNvPr>
          <p:cNvSpPr>
            <a:spLocks noGrp="1"/>
          </p:cNvSpPr>
          <p:nvPr>
            <p:ph type="subTitle" idx="1"/>
          </p:nvPr>
        </p:nvSpPr>
        <p:spPr>
          <a:xfrm>
            <a:off x="3559630" y="1901823"/>
            <a:ext cx="3711971" cy="2470591"/>
          </a:xfrm>
        </p:spPr>
        <p:txBody>
          <a:bodyPr>
            <a:normAutofit/>
          </a:bodyPr>
          <a:lstStyle/>
          <a:p>
            <a:endParaRPr lang="sv-SE" sz="3500"/>
          </a:p>
          <a:p>
            <a:pPr marL="342900" indent="-342900">
              <a:buFont typeface="Arial" panose="020B0604020202020204" pitchFamily="34" charset="0"/>
              <a:buChar char="•"/>
            </a:pPr>
            <a:endParaRPr lang="sv-SE" sz="2900"/>
          </a:p>
          <a:p>
            <a:pPr marL="457200" indent="-457200">
              <a:buFont typeface="Arial" panose="020B0604020202020204" pitchFamily="34" charset="0"/>
              <a:buChar char="•"/>
            </a:pPr>
            <a:endParaRPr lang="sv-SE"/>
          </a:p>
          <a:p>
            <a:endParaRPr lang="sv-SE"/>
          </a:p>
        </p:txBody>
      </p:sp>
      <p:cxnSp>
        <p:nvCxnSpPr>
          <p:cNvPr id="56" name="Straight Connector 11">
            <a:extLst>
              <a:ext uri="{FF2B5EF4-FFF2-40B4-BE49-F238E27FC236}">
                <a16:creationId xmlns:a16="http://schemas.microsoft.com/office/drawing/2014/main" id="{D0001BC9-3B69-19A9-AA7C-0E576AD68E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Bildobjekt 4" descr="En bild som visar text, logotyp, emblem, Varumärke&#10;&#10;AI-genererat innehåll kan vara felaktigt.">
            <a:extLst>
              <a:ext uri="{FF2B5EF4-FFF2-40B4-BE49-F238E27FC236}">
                <a16:creationId xmlns:a16="http://schemas.microsoft.com/office/drawing/2014/main" id="{DDDDB875-61BC-EA0E-C152-FF1E85010021}"/>
              </a:ext>
            </a:extLst>
          </p:cNvPr>
          <p:cNvPicPr>
            <a:picLocks noChangeAspect="1"/>
          </p:cNvPicPr>
          <p:nvPr/>
        </p:nvPicPr>
        <p:blipFill>
          <a:blip r:embed="rId3"/>
          <a:stretch>
            <a:fillRect/>
          </a:stretch>
        </p:blipFill>
        <p:spPr>
          <a:xfrm>
            <a:off x="380384" y="221152"/>
            <a:ext cx="1509910" cy="1343242"/>
          </a:xfrm>
          <a:prstGeom prst="rect">
            <a:avLst/>
          </a:prstGeom>
        </p:spPr>
      </p:pic>
      <p:cxnSp>
        <p:nvCxnSpPr>
          <p:cNvPr id="57" name="Straight Connector 13">
            <a:extLst>
              <a:ext uri="{FF2B5EF4-FFF2-40B4-BE49-F238E27FC236}">
                <a16:creationId xmlns:a16="http://schemas.microsoft.com/office/drawing/2014/main" id="{BE8A09C8-2CC8-4126-FD72-A981F1C7F85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885"/>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1888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8E12F-5EFD-07B1-7CB1-172D56A6FAC6}"/>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C97CC24D-C11E-CB2C-A9F8-FD08521FA440}"/>
              </a:ext>
            </a:extLst>
          </p:cNvPr>
          <p:cNvSpPr>
            <a:spLocks noGrp="1"/>
          </p:cNvSpPr>
          <p:nvPr>
            <p:ph type="ctrTitle"/>
          </p:nvPr>
        </p:nvSpPr>
        <p:spPr>
          <a:xfrm>
            <a:off x="2814142" y="2330123"/>
            <a:ext cx="7773851" cy="3435791"/>
          </a:xfrm>
        </p:spPr>
        <p:txBody>
          <a:bodyPr>
            <a:normAutofit fontScale="90000"/>
          </a:bodyPr>
          <a:lstStyle/>
          <a:p>
            <a:r>
              <a:rPr lang="sv-SE" sz="4000" b="1">
                <a:latin typeface="+mn-lt"/>
              </a:rPr>
              <a:t>Tack för idag!</a:t>
            </a:r>
            <a:br>
              <a:rPr lang="sv-SE" sz="4000" b="1">
                <a:latin typeface="+mn-lt"/>
              </a:rPr>
            </a:br>
            <a:br>
              <a:rPr lang="sv-SE" sz="2800" b="1">
                <a:latin typeface="+mn-lt"/>
              </a:rPr>
            </a:br>
            <a:br>
              <a:rPr lang="sv-SE" sz="2400">
                <a:latin typeface="+mn-lt"/>
              </a:rPr>
            </a:br>
            <a:br>
              <a:rPr lang="sv-SE" sz="2400">
                <a:latin typeface="+mn-lt"/>
              </a:rPr>
            </a:br>
            <a:br>
              <a:rPr lang="sv-SE" sz="2400">
                <a:latin typeface="+mn-lt"/>
              </a:rPr>
            </a:br>
            <a:br>
              <a:rPr lang="sv-SE" sz="2400">
                <a:latin typeface="+mn-lt"/>
              </a:rPr>
            </a:br>
            <a:br>
              <a:rPr lang="sv-SE" sz="2400">
                <a:latin typeface="+mn-lt"/>
              </a:rPr>
            </a:br>
            <a:br>
              <a:rPr lang="sv-SE" sz="2400">
                <a:latin typeface="+mn-lt"/>
              </a:rPr>
            </a:br>
            <a:endParaRPr lang="sv-SE" sz="2400">
              <a:latin typeface="+mn-lt"/>
            </a:endParaRPr>
          </a:p>
        </p:txBody>
      </p:sp>
      <p:sp>
        <p:nvSpPr>
          <p:cNvPr id="3" name="Underrubrik 2">
            <a:extLst>
              <a:ext uri="{FF2B5EF4-FFF2-40B4-BE49-F238E27FC236}">
                <a16:creationId xmlns:a16="http://schemas.microsoft.com/office/drawing/2014/main" id="{D10D2E5B-7319-961F-9FE8-891DA500FF44}"/>
              </a:ext>
            </a:extLst>
          </p:cNvPr>
          <p:cNvSpPr>
            <a:spLocks noGrp="1"/>
          </p:cNvSpPr>
          <p:nvPr>
            <p:ph type="subTitle" idx="1"/>
          </p:nvPr>
        </p:nvSpPr>
        <p:spPr>
          <a:xfrm>
            <a:off x="3559630" y="1901823"/>
            <a:ext cx="3711971" cy="2470591"/>
          </a:xfrm>
        </p:spPr>
        <p:txBody>
          <a:bodyPr>
            <a:normAutofit/>
          </a:bodyPr>
          <a:lstStyle/>
          <a:p>
            <a:endParaRPr lang="sv-SE" sz="3500"/>
          </a:p>
          <a:p>
            <a:pPr marL="342900" indent="-342900">
              <a:buFont typeface="Arial" panose="020B0604020202020204" pitchFamily="34" charset="0"/>
              <a:buChar char="•"/>
            </a:pPr>
            <a:endParaRPr lang="sv-SE" sz="2900"/>
          </a:p>
          <a:p>
            <a:pPr marL="457200" indent="-457200">
              <a:buFont typeface="Arial" panose="020B0604020202020204" pitchFamily="34" charset="0"/>
              <a:buChar char="•"/>
            </a:pPr>
            <a:endParaRPr lang="sv-SE"/>
          </a:p>
          <a:p>
            <a:endParaRPr lang="sv-SE"/>
          </a:p>
        </p:txBody>
      </p:sp>
      <p:pic>
        <p:nvPicPr>
          <p:cNvPr id="5" name="Bildobjekt 4" descr="En bild som visar text, logotyp, emblem, Varumärke&#10;&#10;AI-genererat innehåll kan vara felaktigt.">
            <a:extLst>
              <a:ext uri="{FF2B5EF4-FFF2-40B4-BE49-F238E27FC236}">
                <a16:creationId xmlns:a16="http://schemas.microsoft.com/office/drawing/2014/main" id="{697A50F2-74D8-5E5C-21EB-C09E14F81DA9}"/>
              </a:ext>
            </a:extLst>
          </p:cNvPr>
          <p:cNvPicPr>
            <a:picLocks noChangeAspect="1"/>
          </p:cNvPicPr>
          <p:nvPr/>
        </p:nvPicPr>
        <p:blipFill>
          <a:blip r:embed="rId3"/>
          <a:stretch>
            <a:fillRect/>
          </a:stretch>
        </p:blipFill>
        <p:spPr>
          <a:xfrm>
            <a:off x="380384" y="221152"/>
            <a:ext cx="1509910" cy="1343242"/>
          </a:xfrm>
          <a:prstGeom prst="rect">
            <a:avLst/>
          </a:prstGeom>
        </p:spPr>
      </p:pic>
    </p:spTree>
    <p:extLst>
      <p:ext uri="{BB962C8B-B14F-4D97-AF65-F5344CB8AC3E}">
        <p14:creationId xmlns:p14="http://schemas.microsoft.com/office/powerpoint/2010/main" val="3245226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591F4-4DD2-8E91-3E25-BE0C3273C138}"/>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419E3128-8C53-148D-6396-C5179677536A}"/>
              </a:ext>
            </a:extLst>
          </p:cNvPr>
          <p:cNvSpPr>
            <a:spLocks noGrp="1"/>
          </p:cNvSpPr>
          <p:nvPr>
            <p:ph type="ctrTitle"/>
          </p:nvPr>
        </p:nvSpPr>
        <p:spPr>
          <a:xfrm>
            <a:off x="7444058" y="1277177"/>
            <a:ext cx="3711971" cy="3435791"/>
          </a:xfrm>
        </p:spPr>
        <p:txBody>
          <a:bodyPr>
            <a:normAutofit/>
          </a:bodyPr>
          <a:lstStyle/>
          <a:p>
            <a:r>
              <a:rPr lang="sv-SE" sz="2400" err="1">
                <a:latin typeface="+mn-lt"/>
              </a:rPr>
              <a:t>FöräldraMöte</a:t>
            </a:r>
            <a:r>
              <a:rPr lang="sv-SE" sz="2400">
                <a:latin typeface="+mn-lt"/>
              </a:rPr>
              <a:t> 2026</a:t>
            </a:r>
          </a:p>
        </p:txBody>
      </p:sp>
      <p:sp>
        <p:nvSpPr>
          <p:cNvPr id="3" name="Underrubrik 2">
            <a:extLst>
              <a:ext uri="{FF2B5EF4-FFF2-40B4-BE49-F238E27FC236}">
                <a16:creationId xmlns:a16="http://schemas.microsoft.com/office/drawing/2014/main" id="{20FD0F9B-2C09-61FC-4DE8-D7DF6977B18F}"/>
              </a:ext>
            </a:extLst>
          </p:cNvPr>
          <p:cNvSpPr>
            <a:spLocks noGrp="1"/>
          </p:cNvSpPr>
          <p:nvPr>
            <p:ph type="subTitle" idx="1"/>
          </p:nvPr>
        </p:nvSpPr>
        <p:spPr>
          <a:xfrm>
            <a:off x="7444057" y="2279291"/>
            <a:ext cx="3711971" cy="3301532"/>
          </a:xfrm>
        </p:spPr>
        <p:txBody>
          <a:bodyPr>
            <a:normAutofit fontScale="47500" lnSpcReduction="20000"/>
          </a:bodyPr>
          <a:lstStyle/>
          <a:p>
            <a:pPr marL="342900" indent="-342900">
              <a:buFont typeface="Arial" panose="020B0604020202020204" pitchFamily="34" charset="0"/>
              <a:buChar char="•"/>
            </a:pPr>
            <a:r>
              <a:rPr lang="sv-SE" sz="3500"/>
              <a:t>Truppen &amp; ledarteamet</a:t>
            </a:r>
          </a:p>
          <a:p>
            <a:pPr marL="342900" indent="-342900">
              <a:buFont typeface="Arial" panose="020B0604020202020204" pitchFamily="34" charset="0"/>
              <a:buChar char="•"/>
            </a:pPr>
            <a:r>
              <a:rPr lang="sv-SE" sz="3500"/>
              <a:t>Seriespel</a:t>
            </a:r>
          </a:p>
          <a:p>
            <a:pPr marL="342900" indent="-342900">
              <a:buFont typeface="Arial" panose="020B0604020202020204" pitchFamily="34" charset="0"/>
              <a:buChar char="•"/>
            </a:pPr>
            <a:r>
              <a:rPr lang="sv-SE" sz="3500"/>
              <a:t>Träningsupplägg</a:t>
            </a:r>
          </a:p>
          <a:p>
            <a:pPr marL="342900" indent="-342900">
              <a:buFont typeface="Arial" panose="020B0604020202020204" pitchFamily="34" charset="0"/>
              <a:buChar char="•"/>
            </a:pPr>
            <a:r>
              <a:rPr lang="sv-SE" sz="3500"/>
              <a:t>Cuper &amp; DM</a:t>
            </a:r>
          </a:p>
          <a:p>
            <a:pPr marL="342900" indent="-342900">
              <a:buFont typeface="Arial" panose="020B0604020202020204" pitchFamily="34" charset="0"/>
              <a:buChar char="•"/>
            </a:pPr>
            <a:r>
              <a:rPr lang="sv-SE" sz="3500"/>
              <a:t>Arbetsveckor &amp; uppdrag</a:t>
            </a:r>
          </a:p>
          <a:p>
            <a:pPr marL="342900" indent="-342900">
              <a:buFont typeface="Arial" panose="020B0604020202020204" pitchFamily="34" charset="0"/>
              <a:buChar char="•"/>
            </a:pPr>
            <a:r>
              <a:rPr lang="sv-SE" sz="3400"/>
              <a:t>Info från Habo IF</a:t>
            </a:r>
          </a:p>
          <a:p>
            <a:pPr marL="342900" indent="-342900">
              <a:buFont typeface="Arial" panose="020B0604020202020204" pitchFamily="34" charset="0"/>
              <a:buChar char="•"/>
            </a:pPr>
            <a:r>
              <a:rPr lang="sv-SE" sz="3400"/>
              <a:t>Uppstart &amp; träningsmatch 14/3</a:t>
            </a:r>
          </a:p>
          <a:p>
            <a:pPr marL="342900" indent="-342900">
              <a:buFont typeface="Arial" panose="020B0604020202020204" pitchFamily="34" charset="0"/>
              <a:buChar char="•"/>
            </a:pPr>
            <a:r>
              <a:rPr lang="sv-SE" sz="3400"/>
              <a:t>Säsongsuppstart April </a:t>
            </a:r>
          </a:p>
          <a:p>
            <a:pPr marL="342900" indent="-342900">
              <a:buFont typeface="Arial" panose="020B0604020202020204" pitchFamily="34" charset="0"/>
              <a:buChar char="•"/>
            </a:pPr>
            <a:endParaRPr lang="sv-SE"/>
          </a:p>
          <a:p>
            <a:endParaRPr lang="sv-SE"/>
          </a:p>
        </p:txBody>
      </p:sp>
      <p:pic>
        <p:nvPicPr>
          <p:cNvPr id="5" name="Bildobjekt 4" descr="En bild som visar text, logotyp, emblem, Varumärke&#10;&#10;AI-genererat innehåll kan vara felaktigt.">
            <a:extLst>
              <a:ext uri="{FF2B5EF4-FFF2-40B4-BE49-F238E27FC236}">
                <a16:creationId xmlns:a16="http://schemas.microsoft.com/office/drawing/2014/main" id="{41B2D9E0-4D82-9E98-C38B-5332FFFA61CA}"/>
              </a:ext>
            </a:extLst>
          </p:cNvPr>
          <p:cNvPicPr>
            <a:picLocks noChangeAspect="1"/>
          </p:cNvPicPr>
          <p:nvPr/>
        </p:nvPicPr>
        <p:blipFill>
          <a:blip r:embed="rId3"/>
          <a:stretch>
            <a:fillRect/>
          </a:stretch>
        </p:blipFill>
        <p:spPr>
          <a:xfrm>
            <a:off x="1426986" y="1080468"/>
            <a:ext cx="5362698" cy="4770750"/>
          </a:xfrm>
          <a:prstGeom prst="rect">
            <a:avLst/>
          </a:prstGeom>
        </p:spPr>
      </p:pic>
    </p:spTree>
    <p:extLst>
      <p:ext uri="{BB962C8B-B14F-4D97-AF65-F5344CB8AC3E}">
        <p14:creationId xmlns:p14="http://schemas.microsoft.com/office/powerpoint/2010/main" val="1444760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516BADB-0620-F37C-C11D-88B0C6C61A2F}"/>
            </a:ext>
          </a:extLst>
        </p:cNvPr>
        <p:cNvGrpSpPr/>
        <p:nvPr/>
      </p:nvGrpSpPr>
      <p:grpSpPr>
        <a:xfrm>
          <a:off x="0" y="0"/>
          <a:ext cx="0" cy="0"/>
          <a:chOff x="0" y="0"/>
          <a:chExt cx="0" cy="0"/>
        </a:xfrm>
      </p:grpSpPr>
      <p:sp useBgFill="1">
        <p:nvSpPr>
          <p:cNvPr id="55" name="Rectangle 9">
            <a:extLst>
              <a:ext uri="{FF2B5EF4-FFF2-40B4-BE49-F238E27FC236}">
                <a16:creationId xmlns:a16="http://schemas.microsoft.com/office/drawing/2014/main" id="{A70B0C11-D7EB-7C1C-D053-FABD7198F1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28C4E7FE-42D3-8C67-EF2F-91B8E071D874}"/>
              </a:ext>
            </a:extLst>
          </p:cNvPr>
          <p:cNvSpPr>
            <a:spLocks noGrp="1"/>
          </p:cNvSpPr>
          <p:nvPr>
            <p:ph type="ctrTitle"/>
          </p:nvPr>
        </p:nvSpPr>
        <p:spPr>
          <a:xfrm>
            <a:off x="3445768" y="1006568"/>
            <a:ext cx="7773851" cy="3435791"/>
          </a:xfrm>
        </p:spPr>
        <p:txBody>
          <a:bodyPr>
            <a:normAutofit/>
          </a:bodyPr>
          <a:lstStyle/>
          <a:p>
            <a:r>
              <a:rPr lang="sv-SE" sz="2400">
                <a:latin typeface="+mn-lt"/>
              </a:rPr>
              <a:t>TRUPPEN &amp;  Ledare</a:t>
            </a:r>
            <a:br>
              <a:rPr lang="sv-SE" sz="2400">
                <a:latin typeface="+mn-lt"/>
              </a:rPr>
            </a:br>
            <a:br>
              <a:rPr lang="sv-SE" sz="2400">
                <a:latin typeface="+mn-lt"/>
              </a:rPr>
            </a:br>
            <a:r>
              <a:rPr lang="sv-SE" sz="2400">
                <a:latin typeface="+mn-lt"/>
              </a:rPr>
              <a:t>   </a:t>
            </a:r>
          </a:p>
        </p:txBody>
      </p:sp>
      <p:sp>
        <p:nvSpPr>
          <p:cNvPr id="3" name="Underrubrik 2">
            <a:extLst>
              <a:ext uri="{FF2B5EF4-FFF2-40B4-BE49-F238E27FC236}">
                <a16:creationId xmlns:a16="http://schemas.microsoft.com/office/drawing/2014/main" id="{DA68678C-5524-1BB6-114B-CA09658C3C36}"/>
              </a:ext>
            </a:extLst>
          </p:cNvPr>
          <p:cNvSpPr>
            <a:spLocks noGrp="1"/>
          </p:cNvSpPr>
          <p:nvPr>
            <p:ph type="subTitle" idx="1"/>
          </p:nvPr>
        </p:nvSpPr>
        <p:spPr>
          <a:xfrm>
            <a:off x="3382178" y="2194097"/>
            <a:ext cx="3711971" cy="2470591"/>
          </a:xfrm>
        </p:spPr>
        <p:txBody>
          <a:bodyPr>
            <a:normAutofit/>
          </a:bodyPr>
          <a:lstStyle/>
          <a:p>
            <a:endParaRPr lang="sv-SE" sz="3500"/>
          </a:p>
          <a:p>
            <a:pPr marL="342900" indent="-342900">
              <a:buFont typeface="Arial" panose="020B0604020202020204" pitchFamily="34" charset="0"/>
              <a:buChar char="•"/>
            </a:pPr>
            <a:endParaRPr lang="sv-SE" sz="2900"/>
          </a:p>
          <a:p>
            <a:pPr marL="457200" indent="-457200">
              <a:buFont typeface="Arial" panose="020B0604020202020204" pitchFamily="34" charset="0"/>
              <a:buChar char="•"/>
            </a:pPr>
            <a:endParaRPr lang="sv-SE"/>
          </a:p>
          <a:p>
            <a:endParaRPr lang="sv-SE"/>
          </a:p>
        </p:txBody>
      </p:sp>
      <p:cxnSp>
        <p:nvCxnSpPr>
          <p:cNvPr id="56" name="Straight Connector 11">
            <a:extLst>
              <a:ext uri="{FF2B5EF4-FFF2-40B4-BE49-F238E27FC236}">
                <a16:creationId xmlns:a16="http://schemas.microsoft.com/office/drawing/2014/main" id="{0DDEC7FC-346D-4758-8D46-685F56DB10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Bildobjekt 4" descr="En bild som visar text, logotyp, emblem, Varumärke&#10;&#10;AI-genererat innehåll kan vara felaktigt.">
            <a:extLst>
              <a:ext uri="{FF2B5EF4-FFF2-40B4-BE49-F238E27FC236}">
                <a16:creationId xmlns:a16="http://schemas.microsoft.com/office/drawing/2014/main" id="{599F8F14-DCA5-F3B2-6F60-146962B919F1}"/>
              </a:ext>
            </a:extLst>
          </p:cNvPr>
          <p:cNvPicPr>
            <a:picLocks noChangeAspect="1"/>
          </p:cNvPicPr>
          <p:nvPr/>
        </p:nvPicPr>
        <p:blipFill>
          <a:blip r:embed="rId3"/>
          <a:stretch>
            <a:fillRect/>
          </a:stretch>
        </p:blipFill>
        <p:spPr>
          <a:xfrm>
            <a:off x="380384" y="221152"/>
            <a:ext cx="1509910" cy="1343242"/>
          </a:xfrm>
          <a:prstGeom prst="rect">
            <a:avLst/>
          </a:prstGeom>
        </p:spPr>
      </p:pic>
      <p:cxnSp>
        <p:nvCxnSpPr>
          <p:cNvPr id="57" name="Straight Connector 13">
            <a:extLst>
              <a:ext uri="{FF2B5EF4-FFF2-40B4-BE49-F238E27FC236}">
                <a16:creationId xmlns:a16="http://schemas.microsoft.com/office/drawing/2014/main" id="{5C3DDEFB-3DC1-05F4-73E9-AA836C06FC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885"/>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descr="A person smiling at the camera&#10;&#10;AI-generated content may be incorrect.">
            <a:extLst>
              <a:ext uri="{FF2B5EF4-FFF2-40B4-BE49-F238E27FC236}">
                <a16:creationId xmlns:a16="http://schemas.microsoft.com/office/drawing/2014/main" id="{08A06B3C-C4B4-576F-200C-194E41D3ECC2}"/>
              </a:ext>
            </a:extLst>
          </p:cNvPr>
          <p:cNvPicPr>
            <a:picLocks noChangeAspect="1"/>
          </p:cNvPicPr>
          <p:nvPr/>
        </p:nvPicPr>
        <p:blipFill>
          <a:blip r:embed="rId4"/>
          <a:stretch>
            <a:fillRect/>
          </a:stretch>
        </p:blipFill>
        <p:spPr>
          <a:xfrm>
            <a:off x="2143909" y="2248214"/>
            <a:ext cx="952500" cy="952500"/>
          </a:xfrm>
          <a:prstGeom prst="rect">
            <a:avLst/>
          </a:prstGeom>
        </p:spPr>
      </p:pic>
      <p:sp>
        <p:nvSpPr>
          <p:cNvPr id="11" name="TextBox 10">
            <a:extLst>
              <a:ext uri="{FF2B5EF4-FFF2-40B4-BE49-F238E27FC236}">
                <a16:creationId xmlns:a16="http://schemas.microsoft.com/office/drawing/2014/main" id="{366A5549-531B-163C-4F8E-3E4101B0B68B}"/>
              </a:ext>
            </a:extLst>
          </p:cNvPr>
          <p:cNvSpPr txBox="1"/>
          <p:nvPr/>
        </p:nvSpPr>
        <p:spPr>
          <a:xfrm>
            <a:off x="542216" y="3788831"/>
            <a:ext cx="415588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err="1">
                <a:latin typeface="Calibri"/>
                <a:ea typeface="Calibri"/>
                <a:cs typeface="Calibri"/>
              </a:rPr>
              <a:t>Tränare</a:t>
            </a:r>
            <a:r>
              <a:rPr lang="en-US" sz="2400">
                <a:latin typeface="Calibri"/>
                <a:ea typeface="Calibri"/>
                <a:cs typeface="Calibri"/>
              </a:rPr>
              <a:t>/</a:t>
            </a:r>
            <a:r>
              <a:rPr lang="en-US" sz="2400" err="1">
                <a:latin typeface="Calibri"/>
                <a:ea typeface="Calibri"/>
                <a:cs typeface="Calibri"/>
              </a:rPr>
              <a:t>Trygghetsansv</a:t>
            </a:r>
            <a:r>
              <a:rPr lang="en-US" sz="2400">
                <a:latin typeface="Calibri"/>
                <a:ea typeface="Calibri"/>
                <a:cs typeface="Calibri"/>
              </a:rPr>
              <a:t>./</a:t>
            </a:r>
            <a:r>
              <a:rPr lang="en-US" sz="2400" err="1">
                <a:latin typeface="Calibri"/>
                <a:ea typeface="Calibri"/>
                <a:cs typeface="Calibri"/>
              </a:rPr>
              <a:t>Fys</a:t>
            </a:r>
            <a:endParaRPr lang="en-US" sz="2400">
              <a:latin typeface="Calibri"/>
              <a:ea typeface="Calibri"/>
              <a:cs typeface="Calibri"/>
            </a:endParaRPr>
          </a:p>
        </p:txBody>
      </p:sp>
      <p:sp>
        <p:nvSpPr>
          <p:cNvPr id="12" name="TextBox 11">
            <a:extLst>
              <a:ext uri="{FF2B5EF4-FFF2-40B4-BE49-F238E27FC236}">
                <a16:creationId xmlns:a16="http://schemas.microsoft.com/office/drawing/2014/main" id="{942B32D0-C5C5-F6F5-2066-EB2F78A7153D}"/>
              </a:ext>
            </a:extLst>
          </p:cNvPr>
          <p:cNvSpPr txBox="1"/>
          <p:nvPr/>
        </p:nvSpPr>
        <p:spPr>
          <a:xfrm>
            <a:off x="4396687" y="3790126"/>
            <a:ext cx="28998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err="1">
                <a:latin typeface="Calibri"/>
                <a:ea typeface="Calibri"/>
                <a:cs typeface="Calibri"/>
              </a:rPr>
              <a:t>Materialansvarig</a:t>
            </a:r>
            <a:endParaRPr lang="en-US" sz="2400">
              <a:latin typeface="Calibri"/>
              <a:ea typeface="Calibri"/>
              <a:cs typeface="Calibri"/>
            </a:endParaRPr>
          </a:p>
        </p:txBody>
      </p:sp>
      <p:sp>
        <p:nvSpPr>
          <p:cNvPr id="4" name="TextBox 10">
            <a:extLst>
              <a:ext uri="{FF2B5EF4-FFF2-40B4-BE49-F238E27FC236}">
                <a16:creationId xmlns:a16="http://schemas.microsoft.com/office/drawing/2014/main" id="{952A6547-85E4-41C9-7814-7ECAB3B267B3}"/>
              </a:ext>
            </a:extLst>
          </p:cNvPr>
          <p:cNvSpPr txBox="1"/>
          <p:nvPr/>
        </p:nvSpPr>
        <p:spPr>
          <a:xfrm>
            <a:off x="830117" y="1800087"/>
            <a:ext cx="270279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err="1">
                <a:latin typeface="Calibri"/>
                <a:ea typeface="Calibri"/>
                <a:cs typeface="Calibri"/>
              </a:rPr>
              <a:t>Lagledare</a:t>
            </a:r>
            <a:r>
              <a:rPr lang="en-US" sz="2400">
                <a:latin typeface="Calibri"/>
                <a:ea typeface="Calibri"/>
                <a:cs typeface="Calibri"/>
              </a:rPr>
              <a:t>/</a:t>
            </a:r>
            <a:r>
              <a:rPr lang="en-US" sz="2400" err="1">
                <a:latin typeface="Calibri"/>
                <a:ea typeface="Calibri"/>
                <a:cs typeface="Calibri"/>
              </a:rPr>
              <a:t>tränare</a:t>
            </a:r>
            <a:endParaRPr lang="en-US" sz="2400">
              <a:latin typeface="Calibri"/>
              <a:ea typeface="Calibri"/>
              <a:cs typeface="Calibri"/>
            </a:endParaRPr>
          </a:p>
        </p:txBody>
      </p:sp>
      <p:sp>
        <p:nvSpPr>
          <p:cNvPr id="13" name="TextBox 10">
            <a:extLst>
              <a:ext uri="{FF2B5EF4-FFF2-40B4-BE49-F238E27FC236}">
                <a16:creationId xmlns:a16="http://schemas.microsoft.com/office/drawing/2014/main" id="{C1B4809F-5D82-D209-C21A-8F06DA951DAA}"/>
              </a:ext>
            </a:extLst>
          </p:cNvPr>
          <p:cNvSpPr txBox="1"/>
          <p:nvPr/>
        </p:nvSpPr>
        <p:spPr>
          <a:xfrm>
            <a:off x="7100313" y="3774924"/>
            <a:ext cx="175775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latin typeface="Calibri"/>
                <a:ea typeface="Calibri"/>
                <a:cs typeface="Calibri"/>
              </a:rPr>
              <a:t>Ass. </a:t>
            </a:r>
            <a:r>
              <a:rPr lang="en-US" sz="2400" err="1">
                <a:latin typeface="Calibri"/>
                <a:ea typeface="Calibri"/>
                <a:cs typeface="Calibri"/>
              </a:rPr>
              <a:t>tränare</a:t>
            </a:r>
            <a:endParaRPr lang="en-US" sz="2400">
              <a:latin typeface="Calibri"/>
              <a:ea typeface="Calibri"/>
              <a:cs typeface="Calibri"/>
            </a:endParaRPr>
          </a:p>
        </p:txBody>
      </p:sp>
      <p:sp>
        <p:nvSpPr>
          <p:cNvPr id="14" name="TextBox 10">
            <a:extLst>
              <a:ext uri="{FF2B5EF4-FFF2-40B4-BE49-F238E27FC236}">
                <a16:creationId xmlns:a16="http://schemas.microsoft.com/office/drawing/2014/main" id="{935EEEC8-83CE-B41D-BE71-D40B65D28C4E}"/>
              </a:ext>
            </a:extLst>
          </p:cNvPr>
          <p:cNvSpPr txBox="1"/>
          <p:nvPr/>
        </p:nvSpPr>
        <p:spPr>
          <a:xfrm>
            <a:off x="7855720" y="1703803"/>
            <a:ext cx="180611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err="1">
                <a:latin typeface="Calibri"/>
                <a:ea typeface="Calibri"/>
                <a:cs typeface="Calibri"/>
              </a:rPr>
              <a:t>Tränare</a:t>
            </a:r>
            <a:endParaRPr lang="en-US" sz="2400">
              <a:latin typeface="Calibri"/>
              <a:ea typeface="Calibri"/>
              <a:cs typeface="Calibri"/>
            </a:endParaRPr>
          </a:p>
        </p:txBody>
      </p:sp>
      <p:sp>
        <p:nvSpPr>
          <p:cNvPr id="15" name="TextBox 10">
            <a:extLst>
              <a:ext uri="{FF2B5EF4-FFF2-40B4-BE49-F238E27FC236}">
                <a16:creationId xmlns:a16="http://schemas.microsoft.com/office/drawing/2014/main" id="{7F020B36-B398-503A-8B9A-760EEA35818E}"/>
              </a:ext>
            </a:extLst>
          </p:cNvPr>
          <p:cNvSpPr txBox="1"/>
          <p:nvPr/>
        </p:nvSpPr>
        <p:spPr>
          <a:xfrm>
            <a:off x="4174736" y="1785413"/>
            <a:ext cx="238789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err="1">
                <a:latin typeface="Calibri"/>
                <a:ea typeface="Calibri"/>
                <a:cs typeface="Calibri"/>
              </a:rPr>
              <a:t>Huvudtränare</a:t>
            </a:r>
            <a:endParaRPr lang="en-US" sz="2400">
              <a:latin typeface="Calibri"/>
              <a:ea typeface="Calibri"/>
              <a:cs typeface="Calibri"/>
            </a:endParaRPr>
          </a:p>
        </p:txBody>
      </p:sp>
      <p:pic>
        <p:nvPicPr>
          <p:cNvPr id="17" name="Bildobjekt 16">
            <a:extLst>
              <a:ext uri="{FF2B5EF4-FFF2-40B4-BE49-F238E27FC236}">
                <a16:creationId xmlns:a16="http://schemas.microsoft.com/office/drawing/2014/main" id="{6BD24C6C-9B10-4408-92C6-AE1B23654DF8}"/>
              </a:ext>
            </a:extLst>
          </p:cNvPr>
          <p:cNvPicPr>
            <a:picLocks noChangeAspect="1"/>
          </p:cNvPicPr>
          <p:nvPr/>
        </p:nvPicPr>
        <p:blipFill>
          <a:blip r:embed="rId5"/>
          <a:stretch>
            <a:fillRect/>
          </a:stretch>
        </p:blipFill>
        <p:spPr>
          <a:xfrm>
            <a:off x="2184462" y="4250496"/>
            <a:ext cx="1008286" cy="1014253"/>
          </a:xfrm>
          <a:prstGeom prst="rect">
            <a:avLst/>
          </a:prstGeom>
        </p:spPr>
      </p:pic>
      <p:pic>
        <p:nvPicPr>
          <p:cNvPr id="19" name="Bildobjekt 18">
            <a:extLst>
              <a:ext uri="{FF2B5EF4-FFF2-40B4-BE49-F238E27FC236}">
                <a16:creationId xmlns:a16="http://schemas.microsoft.com/office/drawing/2014/main" id="{8428FDE8-B7AA-586E-61A4-5CD74467FEDB}"/>
              </a:ext>
            </a:extLst>
          </p:cNvPr>
          <p:cNvPicPr>
            <a:picLocks noChangeAspect="1"/>
          </p:cNvPicPr>
          <p:nvPr/>
        </p:nvPicPr>
        <p:blipFill>
          <a:blip r:embed="rId6"/>
          <a:stretch>
            <a:fillRect/>
          </a:stretch>
        </p:blipFill>
        <p:spPr>
          <a:xfrm>
            <a:off x="5292927" y="2240887"/>
            <a:ext cx="952500" cy="967154"/>
          </a:xfrm>
          <a:prstGeom prst="rect">
            <a:avLst/>
          </a:prstGeom>
        </p:spPr>
      </p:pic>
      <p:pic>
        <p:nvPicPr>
          <p:cNvPr id="21" name="Bildobjekt 20">
            <a:extLst>
              <a:ext uri="{FF2B5EF4-FFF2-40B4-BE49-F238E27FC236}">
                <a16:creationId xmlns:a16="http://schemas.microsoft.com/office/drawing/2014/main" id="{2408758A-97BB-2F48-1CAC-13C80001339F}"/>
              </a:ext>
            </a:extLst>
          </p:cNvPr>
          <p:cNvPicPr>
            <a:picLocks noChangeAspect="1"/>
          </p:cNvPicPr>
          <p:nvPr/>
        </p:nvPicPr>
        <p:blipFill>
          <a:blip r:embed="rId7"/>
          <a:stretch>
            <a:fillRect/>
          </a:stretch>
        </p:blipFill>
        <p:spPr>
          <a:xfrm>
            <a:off x="9501955" y="4338932"/>
            <a:ext cx="1185225" cy="1080926"/>
          </a:xfrm>
          <a:prstGeom prst="rect">
            <a:avLst/>
          </a:prstGeom>
        </p:spPr>
      </p:pic>
      <p:sp>
        <p:nvSpPr>
          <p:cNvPr id="22" name="TextBox 10">
            <a:extLst>
              <a:ext uri="{FF2B5EF4-FFF2-40B4-BE49-F238E27FC236}">
                <a16:creationId xmlns:a16="http://schemas.microsoft.com/office/drawing/2014/main" id="{E0C0AD73-B5BA-7492-CE0A-2070EBE1B506}"/>
              </a:ext>
            </a:extLst>
          </p:cNvPr>
          <p:cNvSpPr txBox="1"/>
          <p:nvPr/>
        </p:nvSpPr>
        <p:spPr>
          <a:xfrm>
            <a:off x="9370335" y="3831462"/>
            <a:ext cx="230367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err="1">
                <a:latin typeface="Calibri"/>
                <a:ea typeface="Calibri"/>
                <a:cs typeface="Calibri"/>
              </a:rPr>
              <a:t>Kontaktförälder</a:t>
            </a:r>
            <a:endParaRPr lang="en-US" sz="2400">
              <a:latin typeface="Calibri"/>
              <a:ea typeface="Calibri"/>
              <a:cs typeface="Calibri"/>
            </a:endParaRPr>
          </a:p>
        </p:txBody>
      </p:sp>
      <p:pic>
        <p:nvPicPr>
          <p:cNvPr id="24" name="Bildobjekt 23">
            <a:extLst>
              <a:ext uri="{FF2B5EF4-FFF2-40B4-BE49-F238E27FC236}">
                <a16:creationId xmlns:a16="http://schemas.microsoft.com/office/drawing/2014/main" id="{5BEF3208-E235-B567-38FD-6B468E37A80D}"/>
              </a:ext>
            </a:extLst>
          </p:cNvPr>
          <p:cNvPicPr>
            <a:picLocks noChangeAspect="1"/>
          </p:cNvPicPr>
          <p:nvPr/>
        </p:nvPicPr>
        <p:blipFill>
          <a:blip r:embed="rId8"/>
          <a:stretch>
            <a:fillRect/>
          </a:stretch>
        </p:blipFill>
        <p:spPr>
          <a:xfrm>
            <a:off x="4539412" y="4340780"/>
            <a:ext cx="911306" cy="1034179"/>
          </a:xfrm>
          <a:prstGeom prst="rect">
            <a:avLst/>
          </a:prstGeom>
        </p:spPr>
      </p:pic>
      <p:pic>
        <p:nvPicPr>
          <p:cNvPr id="28" name="Bildobjekt 27">
            <a:extLst>
              <a:ext uri="{FF2B5EF4-FFF2-40B4-BE49-F238E27FC236}">
                <a16:creationId xmlns:a16="http://schemas.microsoft.com/office/drawing/2014/main" id="{B97912C7-BD10-F077-3252-D9BC3A4D82E9}"/>
              </a:ext>
            </a:extLst>
          </p:cNvPr>
          <p:cNvPicPr>
            <a:picLocks noChangeAspect="1"/>
          </p:cNvPicPr>
          <p:nvPr/>
        </p:nvPicPr>
        <p:blipFill>
          <a:blip r:embed="rId9"/>
          <a:stretch>
            <a:fillRect/>
          </a:stretch>
        </p:blipFill>
        <p:spPr>
          <a:xfrm>
            <a:off x="878244" y="2240886"/>
            <a:ext cx="948460" cy="1012345"/>
          </a:xfrm>
          <a:prstGeom prst="rect">
            <a:avLst/>
          </a:prstGeom>
        </p:spPr>
      </p:pic>
      <p:pic>
        <p:nvPicPr>
          <p:cNvPr id="30" name="Bildobjekt 29">
            <a:extLst>
              <a:ext uri="{FF2B5EF4-FFF2-40B4-BE49-F238E27FC236}">
                <a16:creationId xmlns:a16="http://schemas.microsoft.com/office/drawing/2014/main" id="{F0D0F014-2DCB-8454-9992-11419B6ED48F}"/>
              </a:ext>
            </a:extLst>
          </p:cNvPr>
          <p:cNvPicPr>
            <a:picLocks noChangeAspect="1"/>
          </p:cNvPicPr>
          <p:nvPr/>
        </p:nvPicPr>
        <p:blipFill>
          <a:blip r:embed="rId10"/>
          <a:stretch>
            <a:fillRect/>
          </a:stretch>
        </p:blipFill>
        <p:spPr>
          <a:xfrm>
            <a:off x="1020457" y="4250497"/>
            <a:ext cx="787897" cy="1014255"/>
          </a:xfrm>
          <a:prstGeom prst="rect">
            <a:avLst/>
          </a:prstGeom>
        </p:spPr>
      </p:pic>
      <p:pic>
        <p:nvPicPr>
          <p:cNvPr id="32" name="Bildobjekt 31">
            <a:extLst>
              <a:ext uri="{FF2B5EF4-FFF2-40B4-BE49-F238E27FC236}">
                <a16:creationId xmlns:a16="http://schemas.microsoft.com/office/drawing/2014/main" id="{2622621D-AFD4-9A76-C468-54B607A72473}"/>
              </a:ext>
            </a:extLst>
          </p:cNvPr>
          <p:cNvPicPr>
            <a:picLocks noChangeAspect="1"/>
          </p:cNvPicPr>
          <p:nvPr/>
        </p:nvPicPr>
        <p:blipFill>
          <a:blip r:embed="rId11"/>
          <a:stretch>
            <a:fillRect/>
          </a:stretch>
        </p:blipFill>
        <p:spPr>
          <a:xfrm>
            <a:off x="4127841" y="2224190"/>
            <a:ext cx="860967" cy="1006739"/>
          </a:xfrm>
          <a:prstGeom prst="rect">
            <a:avLst/>
          </a:prstGeom>
        </p:spPr>
      </p:pic>
      <p:pic>
        <p:nvPicPr>
          <p:cNvPr id="34" name="Bildobjekt 33">
            <a:extLst>
              <a:ext uri="{FF2B5EF4-FFF2-40B4-BE49-F238E27FC236}">
                <a16:creationId xmlns:a16="http://schemas.microsoft.com/office/drawing/2014/main" id="{1FE83F32-0772-A624-7864-BA002FDAB58B}"/>
              </a:ext>
            </a:extLst>
          </p:cNvPr>
          <p:cNvPicPr>
            <a:picLocks noChangeAspect="1"/>
          </p:cNvPicPr>
          <p:nvPr/>
        </p:nvPicPr>
        <p:blipFill>
          <a:blip r:embed="rId12"/>
          <a:stretch>
            <a:fillRect/>
          </a:stretch>
        </p:blipFill>
        <p:spPr>
          <a:xfrm>
            <a:off x="7248802" y="4311269"/>
            <a:ext cx="1002581" cy="1088517"/>
          </a:xfrm>
          <a:prstGeom prst="rect">
            <a:avLst/>
          </a:prstGeom>
        </p:spPr>
      </p:pic>
      <p:pic>
        <p:nvPicPr>
          <p:cNvPr id="36" name="Bildobjekt 35">
            <a:extLst>
              <a:ext uri="{FF2B5EF4-FFF2-40B4-BE49-F238E27FC236}">
                <a16:creationId xmlns:a16="http://schemas.microsoft.com/office/drawing/2014/main" id="{FC0B1C8C-4D22-7E51-8F2A-533C36E49314}"/>
              </a:ext>
            </a:extLst>
          </p:cNvPr>
          <p:cNvPicPr>
            <a:picLocks noChangeAspect="1"/>
          </p:cNvPicPr>
          <p:nvPr/>
        </p:nvPicPr>
        <p:blipFill>
          <a:blip r:embed="rId13"/>
          <a:stretch>
            <a:fillRect/>
          </a:stretch>
        </p:blipFill>
        <p:spPr>
          <a:xfrm>
            <a:off x="7355190" y="2261484"/>
            <a:ext cx="837491" cy="1074780"/>
          </a:xfrm>
          <a:prstGeom prst="rect">
            <a:avLst/>
          </a:prstGeom>
        </p:spPr>
      </p:pic>
      <p:pic>
        <p:nvPicPr>
          <p:cNvPr id="38" name="Bild 37" descr="Manlig profil med hel fyllning">
            <a:extLst>
              <a:ext uri="{FF2B5EF4-FFF2-40B4-BE49-F238E27FC236}">
                <a16:creationId xmlns:a16="http://schemas.microsoft.com/office/drawing/2014/main" id="{DE316EE9-7C1F-3589-AF20-C6347755C9A3}"/>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8520017" y="2237814"/>
            <a:ext cx="1098450" cy="1098450"/>
          </a:xfrm>
          <a:prstGeom prst="rect">
            <a:avLst/>
          </a:prstGeom>
        </p:spPr>
      </p:pic>
      <p:sp>
        <p:nvSpPr>
          <p:cNvPr id="39" name="textruta 38">
            <a:extLst>
              <a:ext uri="{FF2B5EF4-FFF2-40B4-BE49-F238E27FC236}">
                <a16:creationId xmlns:a16="http://schemas.microsoft.com/office/drawing/2014/main" id="{1C12A710-4AB4-9B66-154F-461EAE4BE037}"/>
              </a:ext>
            </a:extLst>
          </p:cNvPr>
          <p:cNvSpPr txBox="1"/>
          <p:nvPr/>
        </p:nvSpPr>
        <p:spPr>
          <a:xfrm>
            <a:off x="942893" y="3216208"/>
            <a:ext cx="865461" cy="378452"/>
          </a:xfrm>
          <a:prstGeom prst="rect">
            <a:avLst/>
          </a:prstGeom>
          <a:noFill/>
        </p:spPr>
        <p:txBody>
          <a:bodyPr wrap="square" rtlCol="0">
            <a:spAutoFit/>
          </a:bodyPr>
          <a:lstStyle/>
          <a:p>
            <a:r>
              <a:rPr lang="sv-SE"/>
              <a:t>Sofie</a:t>
            </a:r>
          </a:p>
        </p:txBody>
      </p:sp>
      <p:sp>
        <p:nvSpPr>
          <p:cNvPr id="40" name="textruta 39">
            <a:extLst>
              <a:ext uri="{FF2B5EF4-FFF2-40B4-BE49-F238E27FC236}">
                <a16:creationId xmlns:a16="http://schemas.microsoft.com/office/drawing/2014/main" id="{A119DD27-EC06-864F-C4C9-1B888622977F}"/>
              </a:ext>
            </a:extLst>
          </p:cNvPr>
          <p:cNvSpPr txBox="1"/>
          <p:nvPr/>
        </p:nvSpPr>
        <p:spPr>
          <a:xfrm>
            <a:off x="2162535" y="3216208"/>
            <a:ext cx="1156053" cy="369332"/>
          </a:xfrm>
          <a:prstGeom prst="rect">
            <a:avLst/>
          </a:prstGeom>
          <a:noFill/>
        </p:spPr>
        <p:txBody>
          <a:bodyPr wrap="square" rtlCol="0">
            <a:spAutoFit/>
          </a:bodyPr>
          <a:lstStyle/>
          <a:p>
            <a:r>
              <a:rPr lang="sv-SE"/>
              <a:t>Pernilla</a:t>
            </a:r>
          </a:p>
        </p:txBody>
      </p:sp>
      <p:sp>
        <p:nvSpPr>
          <p:cNvPr id="41" name="textruta 40">
            <a:extLst>
              <a:ext uri="{FF2B5EF4-FFF2-40B4-BE49-F238E27FC236}">
                <a16:creationId xmlns:a16="http://schemas.microsoft.com/office/drawing/2014/main" id="{8C5C82F1-FDD4-FDE2-6D09-ADE97D8C1BF2}"/>
              </a:ext>
            </a:extLst>
          </p:cNvPr>
          <p:cNvSpPr txBox="1"/>
          <p:nvPr/>
        </p:nvSpPr>
        <p:spPr>
          <a:xfrm>
            <a:off x="7306714" y="3310341"/>
            <a:ext cx="1149713" cy="369332"/>
          </a:xfrm>
          <a:prstGeom prst="rect">
            <a:avLst/>
          </a:prstGeom>
          <a:noFill/>
        </p:spPr>
        <p:txBody>
          <a:bodyPr wrap="square" rtlCol="0">
            <a:spAutoFit/>
          </a:bodyPr>
          <a:lstStyle/>
          <a:p>
            <a:r>
              <a:rPr lang="sv-SE"/>
              <a:t>Anders L</a:t>
            </a:r>
          </a:p>
        </p:txBody>
      </p:sp>
      <p:sp>
        <p:nvSpPr>
          <p:cNvPr id="42" name="textruta 41">
            <a:extLst>
              <a:ext uri="{FF2B5EF4-FFF2-40B4-BE49-F238E27FC236}">
                <a16:creationId xmlns:a16="http://schemas.microsoft.com/office/drawing/2014/main" id="{0F3D88B6-FF73-3330-EFA2-3C81AA5D250C}"/>
              </a:ext>
            </a:extLst>
          </p:cNvPr>
          <p:cNvSpPr txBox="1"/>
          <p:nvPr/>
        </p:nvSpPr>
        <p:spPr>
          <a:xfrm>
            <a:off x="5377720" y="3256608"/>
            <a:ext cx="865461" cy="378452"/>
          </a:xfrm>
          <a:prstGeom prst="rect">
            <a:avLst/>
          </a:prstGeom>
          <a:noFill/>
        </p:spPr>
        <p:txBody>
          <a:bodyPr wrap="square" rtlCol="0">
            <a:spAutoFit/>
          </a:bodyPr>
          <a:lstStyle/>
          <a:p>
            <a:r>
              <a:rPr lang="sv-SE"/>
              <a:t>Daniel</a:t>
            </a:r>
          </a:p>
        </p:txBody>
      </p:sp>
      <p:sp>
        <p:nvSpPr>
          <p:cNvPr id="43" name="textruta 42">
            <a:extLst>
              <a:ext uri="{FF2B5EF4-FFF2-40B4-BE49-F238E27FC236}">
                <a16:creationId xmlns:a16="http://schemas.microsoft.com/office/drawing/2014/main" id="{368DAACC-59E0-1E34-0455-673BC03BF12D}"/>
              </a:ext>
            </a:extLst>
          </p:cNvPr>
          <p:cNvSpPr txBox="1"/>
          <p:nvPr/>
        </p:nvSpPr>
        <p:spPr>
          <a:xfrm>
            <a:off x="8636494" y="3287050"/>
            <a:ext cx="865461" cy="378452"/>
          </a:xfrm>
          <a:prstGeom prst="rect">
            <a:avLst/>
          </a:prstGeom>
          <a:noFill/>
        </p:spPr>
        <p:txBody>
          <a:bodyPr wrap="square" rtlCol="0">
            <a:spAutoFit/>
          </a:bodyPr>
          <a:lstStyle/>
          <a:p>
            <a:r>
              <a:rPr lang="sv-SE"/>
              <a:t>Mikael</a:t>
            </a:r>
          </a:p>
        </p:txBody>
      </p:sp>
      <p:sp>
        <p:nvSpPr>
          <p:cNvPr id="44" name="textruta 43">
            <a:extLst>
              <a:ext uri="{FF2B5EF4-FFF2-40B4-BE49-F238E27FC236}">
                <a16:creationId xmlns:a16="http://schemas.microsoft.com/office/drawing/2014/main" id="{7BE3468A-C120-A955-6B1E-F9855FE820F5}"/>
              </a:ext>
            </a:extLst>
          </p:cNvPr>
          <p:cNvSpPr txBox="1"/>
          <p:nvPr/>
        </p:nvSpPr>
        <p:spPr>
          <a:xfrm>
            <a:off x="4158077" y="3230436"/>
            <a:ext cx="865461" cy="378452"/>
          </a:xfrm>
          <a:prstGeom prst="rect">
            <a:avLst/>
          </a:prstGeom>
          <a:noFill/>
        </p:spPr>
        <p:txBody>
          <a:bodyPr wrap="square" rtlCol="0">
            <a:spAutoFit/>
          </a:bodyPr>
          <a:lstStyle/>
          <a:p>
            <a:r>
              <a:rPr lang="sv-SE"/>
              <a:t>Matti</a:t>
            </a:r>
          </a:p>
        </p:txBody>
      </p:sp>
      <p:sp>
        <p:nvSpPr>
          <p:cNvPr id="45" name="textruta 44">
            <a:extLst>
              <a:ext uri="{FF2B5EF4-FFF2-40B4-BE49-F238E27FC236}">
                <a16:creationId xmlns:a16="http://schemas.microsoft.com/office/drawing/2014/main" id="{746C26BC-5144-A8B4-78D1-086940707F17}"/>
              </a:ext>
            </a:extLst>
          </p:cNvPr>
          <p:cNvSpPr txBox="1"/>
          <p:nvPr/>
        </p:nvSpPr>
        <p:spPr>
          <a:xfrm>
            <a:off x="2330824" y="5331449"/>
            <a:ext cx="865461" cy="378452"/>
          </a:xfrm>
          <a:prstGeom prst="rect">
            <a:avLst/>
          </a:prstGeom>
          <a:noFill/>
        </p:spPr>
        <p:txBody>
          <a:bodyPr wrap="square" rtlCol="0">
            <a:spAutoFit/>
          </a:bodyPr>
          <a:lstStyle/>
          <a:p>
            <a:r>
              <a:rPr lang="sv-SE"/>
              <a:t>Jacob</a:t>
            </a:r>
          </a:p>
        </p:txBody>
      </p:sp>
      <p:sp>
        <p:nvSpPr>
          <p:cNvPr id="46" name="textruta 45">
            <a:extLst>
              <a:ext uri="{FF2B5EF4-FFF2-40B4-BE49-F238E27FC236}">
                <a16:creationId xmlns:a16="http://schemas.microsoft.com/office/drawing/2014/main" id="{B1A59822-CB19-DC5D-025F-02BD39C23C4B}"/>
              </a:ext>
            </a:extLst>
          </p:cNvPr>
          <p:cNvSpPr txBox="1"/>
          <p:nvPr/>
        </p:nvSpPr>
        <p:spPr>
          <a:xfrm>
            <a:off x="4400505" y="5338447"/>
            <a:ext cx="1276973" cy="369332"/>
          </a:xfrm>
          <a:prstGeom prst="rect">
            <a:avLst/>
          </a:prstGeom>
          <a:noFill/>
        </p:spPr>
        <p:txBody>
          <a:bodyPr wrap="square" rtlCol="0">
            <a:spAutoFit/>
          </a:bodyPr>
          <a:lstStyle/>
          <a:p>
            <a:r>
              <a:rPr lang="sv-SE"/>
              <a:t>Anders A</a:t>
            </a:r>
          </a:p>
        </p:txBody>
      </p:sp>
      <p:sp>
        <p:nvSpPr>
          <p:cNvPr id="47" name="textruta 46">
            <a:extLst>
              <a:ext uri="{FF2B5EF4-FFF2-40B4-BE49-F238E27FC236}">
                <a16:creationId xmlns:a16="http://schemas.microsoft.com/office/drawing/2014/main" id="{3423D9C6-9305-5B4D-041C-8A686AACE4A7}"/>
              </a:ext>
            </a:extLst>
          </p:cNvPr>
          <p:cNvSpPr txBox="1"/>
          <p:nvPr/>
        </p:nvSpPr>
        <p:spPr>
          <a:xfrm>
            <a:off x="7296586" y="5375432"/>
            <a:ext cx="865461" cy="378452"/>
          </a:xfrm>
          <a:prstGeom prst="rect">
            <a:avLst/>
          </a:prstGeom>
          <a:noFill/>
        </p:spPr>
        <p:txBody>
          <a:bodyPr wrap="square" rtlCol="0">
            <a:spAutoFit/>
          </a:bodyPr>
          <a:lstStyle/>
          <a:p>
            <a:r>
              <a:rPr lang="sv-SE"/>
              <a:t>Lisa</a:t>
            </a:r>
          </a:p>
        </p:txBody>
      </p:sp>
      <p:sp>
        <p:nvSpPr>
          <p:cNvPr id="48" name="textruta 47">
            <a:extLst>
              <a:ext uri="{FF2B5EF4-FFF2-40B4-BE49-F238E27FC236}">
                <a16:creationId xmlns:a16="http://schemas.microsoft.com/office/drawing/2014/main" id="{8B4A5FEA-D229-2A36-4EA4-DA5CB7C6DF7B}"/>
              </a:ext>
            </a:extLst>
          </p:cNvPr>
          <p:cNvSpPr txBox="1"/>
          <p:nvPr/>
        </p:nvSpPr>
        <p:spPr>
          <a:xfrm>
            <a:off x="9661838" y="5375432"/>
            <a:ext cx="865461" cy="378452"/>
          </a:xfrm>
          <a:prstGeom prst="rect">
            <a:avLst/>
          </a:prstGeom>
          <a:noFill/>
        </p:spPr>
        <p:txBody>
          <a:bodyPr wrap="square" rtlCol="0">
            <a:spAutoFit/>
          </a:bodyPr>
          <a:lstStyle/>
          <a:p>
            <a:r>
              <a:rPr lang="sv-SE"/>
              <a:t>Emma</a:t>
            </a:r>
          </a:p>
        </p:txBody>
      </p:sp>
      <p:sp>
        <p:nvSpPr>
          <p:cNvPr id="49" name="textruta 48">
            <a:extLst>
              <a:ext uri="{FF2B5EF4-FFF2-40B4-BE49-F238E27FC236}">
                <a16:creationId xmlns:a16="http://schemas.microsoft.com/office/drawing/2014/main" id="{7E5DB9B8-31A9-2077-4D6F-1AE5694DB46A}"/>
              </a:ext>
            </a:extLst>
          </p:cNvPr>
          <p:cNvSpPr txBox="1"/>
          <p:nvPr/>
        </p:nvSpPr>
        <p:spPr>
          <a:xfrm>
            <a:off x="1035971" y="5311755"/>
            <a:ext cx="865461" cy="378452"/>
          </a:xfrm>
          <a:prstGeom prst="rect">
            <a:avLst/>
          </a:prstGeom>
          <a:noFill/>
        </p:spPr>
        <p:txBody>
          <a:bodyPr wrap="square" rtlCol="0">
            <a:spAutoFit/>
          </a:bodyPr>
          <a:lstStyle/>
          <a:p>
            <a:r>
              <a:rPr lang="sv-SE"/>
              <a:t>Mia</a:t>
            </a:r>
          </a:p>
        </p:txBody>
      </p:sp>
    </p:spTree>
    <p:extLst>
      <p:ext uri="{BB962C8B-B14F-4D97-AF65-F5344CB8AC3E}">
        <p14:creationId xmlns:p14="http://schemas.microsoft.com/office/powerpoint/2010/main" val="2310360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86F893B-4E03-B723-C8A7-86B3DEC4CC48}"/>
            </a:ext>
          </a:extLst>
        </p:cNvPr>
        <p:cNvGrpSpPr/>
        <p:nvPr/>
      </p:nvGrpSpPr>
      <p:grpSpPr>
        <a:xfrm>
          <a:off x="0" y="0"/>
          <a:ext cx="0" cy="0"/>
          <a:chOff x="0" y="0"/>
          <a:chExt cx="0" cy="0"/>
        </a:xfrm>
      </p:grpSpPr>
      <p:sp useBgFill="1">
        <p:nvSpPr>
          <p:cNvPr id="55" name="Rectangle 9">
            <a:extLst>
              <a:ext uri="{FF2B5EF4-FFF2-40B4-BE49-F238E27FC236}">
                <a16:creationId xmlns:a16="http://schemas.microsoft.com/office/drawing/2014/main" id="{C30929E1-3884-2B41-E758-5669465F9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35D4DC3B-C7B2-3392-C026-E9DF9845EC2B}"/>
              </a:ext>
            </a:extLst>
          </p:cNvPr>
          <p:cNvSpPr>
            <a:spLocks noGrp="1"/>
          </p:cNvSpPr>
          <p:nvPr>
            <p:ph type="ctrTitle"/>
          </p:nvPr>
        </p:nvSpPr>
        <p:spPr>
          <a:xfrm>
            <a:off x="3354469" y="904535"/>
            <a:ext cx="7773851" cy="543266"/>
          </a:xfrm>
        </p:spPr>
        <p:txBody>
          <a:bodyPr>
            <a:normAutofit fontScale="90000"/>
          </a:bodyPr>
          <a:lstStyle/>
          <a:p>
            <a:r>
              <a:rPr lang="sv-SE" sz="2400">
                <a:latin typeface="+mn-lt"/>
              </a:rPr>
              <a:t>seriespel</a:t>
            </a:r>
            <a:br>
              <a:rPr lang="sv-SE" sz="2400">
                <a:latin typeface="+mn-lt"/>
              </a:rPr>
            </a:br>
            <a:br>
              <a:rPr lang="sv-SE" sz="2400">
                <a:latin typeface="+mn-lt"/>
              </a:rPr>
            </a:br>
            <a:endParaRPr lang="sv-SE" sz="2400">
              <a:latin typeface="+mn-lt"/>
            </a:endParaRPr>
          </a:p>
        </p:txBody>
      </p:sp>
      <p:sp>
        <p:nvSpPr>
          <p:cNvPr id="3" name="Underrubrik 2">
            <a:extLst>
              <a:ext uri="{FF2B5EF4-FFF2-40B4-BE49-F238E27FC236}">
                <a16:creationId xmlns:a16="http://schemas.microsoft.com/office/drawing/2014/main" id="{6BAA411D-AFF7-D244-4703-F057EA0A68E7}"/>
              </a:ext>
            </a:extLst>
          </p:cNvPr>
          <p:cNvSpPr>
            <a:spLocks noGrp="1"/>
          </p:cNvSpPr>
          <p:nvPr>
            <p:ph type="subTitle" idx="1"/>
          </p:nvPr>
        </p:nvSpPr>
        <p:spPr>
          <a:xfrm>
            <a:off x="1252728" y="2117671"/>
            <a:ext cx="8556290" cy="3926512"/>
          </a:xfrm>
        </p:spPr>
        <p:txBody>
          <a:bodyPr>
            <a:normAutofit fontScale="32500" lnSpcReduction="20000"/>
          </a:bodyPr>
          <a:lstStyle/>
          <a:p>
            <a:r>
              <a:rPr lang="sv-SE" sz="4900" b="1"/>
              <a:t>F15/16 div 2  (11 mot 11)</a:t>
            </a:r>
          </a:p>
          <a:p>
            <a:r>
              <a:rPr lang="sv-SE" sz="4900" b="1"/>
              <a:t>Deltagande lag: </a:t>
            </a:r>
            <a:r>
              <a:rPr lang="sv-SE" sz="4900"/>
              <a:t>Vetlanda, Hovslätt, Eksjö, Hallby, Jönköping BK, Mariebo, Mullsjö, Månsarp, ÖIS/IK Vista)</a:t>
            </a:r>
          </a:p>
          <a:p>
            <a:r>
              <a:rPr lang="sv-SE" sz="4900"/>
              <a:t>Matcher på vardagar (merparten onsdagar), några få </a:t>
            </a:r>
            <a:r>
              <a:rPr lang="sv-SE" sz="4900" err="1"/>
              <a:t>helgmatcher</a:t>
            </a:r>
            <a:endParaRPr lang="sv-SE" sz="4900"/>
          </a:p>
          <a:p>
            <a:r>
              <a:rPr lang="sv-SE" sz="4900"/>
              <a:t>Seriepremiär 29/4</a:t>
            </a:r>
          </a:p>
          <a:p>
            <a:br>
              <a:rPr lang="sv-SE" sz="4900"/>
            </a:br>
            <a:br>
              <a:rPr lang="sv-SE" sz="4900"/>
            </a:br>
            <a:r>
              <a:rPr lang="sv-SE" sz="4900" b="1"/>
              <a:t>F12 Nv3  (9 mot 9)</a:t>
            </a:r>
          </a:p>
          <a:p>
            <a:r>
              <a:rPr lang="sv-SE" sz="4900" b="1"/>
              <a:t>Deltagande lag:</a:t>
            </a:r>
            <a:r>
              <a:rPr lang="sv-SE" sz="4900"/>
              <a:t> Aneby, Egnahem, Forserum, Hovslätt, Hultsjö, Mullsjö, Waggeryd, ÖIS/IK Vista</a:t>
            </a:r>
          </a:p>
          <a:p>
            <a:r>
              <a:rPr lang="sv-SE" sz="4900"/>
              <a:t>Matcher på helg</a:t>
            </a:r>
          </a:p>
          <a:p>
            <a:r>
              <a:rPr lang="sv-SE" sz="4900"/>
              <a:t>Seriepremiär ej släppt</a:t>
            </a:r>
            <a:br>
              <a:rPr lang="sv-SE" sz="4900"/>
            </a:br>
            <a:endParaRPr lang="sv-SE" sz="4900"/>
          </a:p>
          <a:p>
            <a:pPr marL="342900" indent="-342900">
              <a:buFont typeface="Arial" panose="020B0604020202020204" pitchFamily="34" charset="0"/>
              <a:buChar char="•"/>
            </a:pPr>
            <a:endParaRPr lang="sv-SE" sz="2900"/>
          </a:p>
          <a:p>
            <a:pPr marL="457200" indent="-457200">
              <a:buFont typeface="Arial" panose="020B0604020202020204" pitchFamily="34" charset="0"/>
              <a:buChar char="•"/>
            </a:pPr>
            <a:endParaRPr lang="sv-SE"/>
          </a:p>
          <a:p>
            <a:endParaRPr lang="sv-SE"/>
          </a:p>
        </p:txBody>
      </p:sp>
      <p:cxnSp>
        <p:nvCxnSpPr>
          <p:cNvPr id="56" name="Straight Connector 11">
            <a:extLst>
              <a:ext uri="{FF2B5EF4-FFF2-40B4-BE49-F238E27FC236}">
                <a16:creationId xmlns:a16="http://schemas.microsoft.com/office/drawing/2014/main" id="{30C5A6C5-1407-833A-A168-446DB8916B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Bildobjekt 4" descr="En bild som visar text, logotyp, emblem, Varumärke&#10;&#10;AI-genererat innehåll kan vara felaktigt.">
            <a:extLst>
              <a:ext uri="{FF2B5EF4-FFF2-40B4-BE49-F238E27FC236}">
                <a16:creationId xmlns:a16="http://schemas.microsoft.com/office/drawing/2014/main" id="{F474591D-997B-C7B6-E0C5-384D46BA92C5}"/>
              </a:ext>
            </a:extLst>
          </p:cNvPr>
          <p:cNvPicPr>
            <a:picLocks noChangeAspect="1"/>
          </p:cNvPicPr>
          <p:nvPr/>
        </p:nvPicPr>
        <p:blipFill>
          <a:blip r:embed="rId3"/>
          <a:stretch>
            <a:fillRect/>
          </a:stretch>
        </p:blipFill>
        <p:spPr>
          <a:xfrm>
            <a:off x="380384" y="221152"/>
            <a:ext cx="1509910" cy="1343242"/>
          </a:xfrm>
          <a:prstGeom prst="rect">
            <a:avLst/>
          </a:prstGeom>
        </p:spPr>
      </p:pic>
      <p:cxnSp>
        <p:nvCxnSpPr>
          <p:cNvPr id="57" name="Straight Connector 13">
            <a:extLst>
              <a:ext uri="{FF2B5EF4-FFF2-40B4-BE49-F238E27FC236}">
                <a16:creationId xmlns:a16="http://schemas.microsoft.com/office/drawing/2014/main" id="{DBBE343B-D2AA-25AD-DC32-1BA533214C6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885"/>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9696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6ADDDA9-CEF9-1248-54FE-FE456863717B}"/>
            </a:ext>
          </a:extLst>
        </p:cNvPr>
        <p:cNvGrpSpPr/>
        <p:nvPr/>
      </p:nvGrpSpPr>
      <p:grpSpPr>
        <a:xfrm>
          <a:off x="0" y="0"/>
          <a:ext cx="0" cy="0"/>
          <a:chOff x="0" y="0"/>
          <a:chExt cx="0" cy="0"/>
        </a:xfrm>
      </p:grpSpPr>
      <p:sp useBgFill="1">
        <p:nvSpPr>
          <p:cNvPr id="55" name="Rectangle 9">
            <a:extLst>
              <a:ext uri="{FF2B5EF4-FFF2-40B4-BE49-F238E27FC236}">
                <a16:creationId xmlns:a16="http://schemas.microsoft.com/office/drawing/2014/main" id="{27099717-B1EE-8A69-5A70-D9969F02CC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00AB9805-4F75-D182-16A9-E7A3E142506F}"/>
              </a:ext>
            </a:extLst>
          </p:cNvPr>
          <p:cNvSpPr>
            <a:spLocks noGrp="1"/>
          </p:cNvSpPr>
          <p:nvPr>
            <p:ph type="ctrTitle"/>
          </p:nvPr>
        </p:nvSpPr>
        <p:spPr>
          <a:xfrm>
            <a:off x="750813" y="1468864"/>
            <a:ext cx="8590540" cy="3435791"/>
          </a:xfrm>
        </p:spPr>
        <p:txBody>
          <a:bodyPr>
            <a:normAutofit fontScale="90000"/>
          </a:bodyPr>
          <a:lstStyle/>
          <a:p>
            <a:r>
              <a:rPr lang="sv-SE" sz="3600">
                <a:latin typeface="+mn-lt"/>
              </a:rPr>
              <a:t>Träning</a:t>
            </a:r>
            <a:br>
              <a:rPr lang="sv-SE" sz="2400">
                <a:latin typeface="+mn-lt"/>
              </a:rPr>
            </a:br>
            <a:br>
              <a:rPr lang="sv-SE" sz="2400">
                <a:latin typeface="+mn-lt"/>
              </a:rPr>
            </a:br>
            <a:r>
              <a:rPr lang="sv-SE" sz="2400">
                <a:latin typeface="+mn-lt"/>
              </a:rPr>
              <a:t>träningstider</a:t>
            </a:r>
            <a:br>
              <a:rPr lang="sv-SE" sz="2400">
                <a:latin typeface="+mn-lt"/>
              </a:rPr>
            </a:br>
            <a:br>
              <a:rPr lang="sv-SE" sz="2400">
                <a:latin typeface="+mn-lt"/>
              </a:rPr>
            </a:br>
            <a:r>
              <a:rPr lang="sv-SE" sz="1600">
                <a:latin typeface="+mn-lt"/>
              </a:rPr>
              <a:t>måndagar 17-18.15 (plan a)</a:t>
            </a:r>
            <a:br>
              <a:rPr lang="sv-SE" sz="1600">
                <a:latin typeface="+mn-lt"/>
              </a:rPr>
            </a:br>
            <a:r>
              <a:rPr lang="sv-SE" sz="1600">
                <a:latin typeface="+mn-lt"/>
              </a:rPr>
              <a:t>onsdagar 17-18.30 (plan B)</a:t>
            </a:r>
            <a:br>
              <a:rPr lang="en-US"/>
            </a:br>
            <a:r>
              <a:rPr lang="sv-SE" sz="1600">
                <a:latin typeface="+mn-lt"/>
              </a:rPr>
              <a:t>torsdagar 18.30-20 (plan C)</a:t>
            </a:r>
            <a:br>
              <a:rPr lang="sv-SE" sz="2400">
                <a:latin typeface="+mn-lt"/>
              </a:rPr>
            </a:br>
            <a:br>
              <a:rPr lang="sv-SE" sz="2400">
                <a:latin typeface="+mn-lt"/>
              </a:rPr>
            </a:br>
            <a:r>
              <a:rPr lang="sv-SE" sz="2400">
                <a:latin typeface="+mn-lt"/>
              </a:rPr>
              <a:t>träningsupplägg</a:t>
            </a:r>
            <a:br>
              <a:rPr lang="sv-SE" sz="2400">
                <a:latin typeface="+mn-lt"/>
              </a:rPr>
            </a:br>
            <a:br>
              <a:rPr lang="sv-SE" sz="2400">
                <a:latin typeface="+mn-lt"/>
              </a:rPr>
            </a:br>
            <a:r>
              <a:rPr lang="sv-SE" sz="1300">
                <a:latin typeface="+mn-lt"/>
              </a:rPr>
              <a:t>-</a:t>
            </a:r>
            <a:r>
              <a:rPr lang="sv-SE" sz="2400">
                <a:latin typeface="+mn-lt"/>
              </a:rPr>
              <a:t> </a:t>
            </a:r>
            <a:r>
              <a:rPr lang="sv-SE" sz="1600">
                <a:latin typeface="+mn-lt"/>
              </a:rPr>
              <a:t>Fokus på att förbättra spelarna individuellt och att Spela tillsammans!</a:t>
            </a:r>
            <a:br>
              <a:rPr lang="sv-SE" sz="1600">
                <a:latin typeface="+mn-lt"/>
              </a:rPr>
            </a:br>
            <a:r>
              <a:rPr lang="sv-SE" sz="1600">
                <a:latin typeface="+mn-lt"/>
              </a:rPr>
              <a:t>- Individanpassning (60%/20%/20%)</a:t>
            </a:r>
            <a:br>
              <a:rPr lang="sv-SE" sz="1600">
                <a:latin typeface="+mn-lt"/>
              </a:rPr>
            </a:br>
            <a:r>
              <a:rPr lang="sv-SE" sz="1600">
                <a:latin typeface="+mn-lt"/>
              </a:rPr>
              <a:t>- Träning efter spelets skeden (Spelarutbildningsplan)</a:t>
            </a:r>
            <a:br>
              <a:rPr lang="sv-SE" sz="1600">
                <a:latin typeface="+mn-lt"/>
              </a:rPr>
            </a:br>
            <a:r>
              <a:rPr lang="sv-SE" sz="1600">
                <a:latin typeface="+mn-lt"/>
              </a:rPr>
              <a:t>- ”Prata Fotboll” – Formation, Arbetssätt, Roller och Spelartyper</a:t>
            </a:r>
            <a:br>
              <a:rPr lang="sv-SE" sz="1600">
                <a:latin typeface="+mn-lt"/>
              </a:rPr>
            </a:br>
            <a:r>
              <a:rPr lang="sv-SE" sz="1600">
                <a:latin typeface="+mn-lt"/>
              </a:rPr>
              <a:t>- Följa planeringshjulet för systematisk utveckling och utvärdering </a:t>
            </a:r>
            <a:br>
              <a:rPr lang="sv-SE" sz="1600">
                <a:latin typeface="+mn-lt"/>
              </a:rPr>
            </a:br>
            <a:br>
              <a:rPr lang="sv-SE" sz="1600">
                <a:latin typeface="+mn-lt"/>
              </a:rPr>
            </a:br>
            <a:br>
              <a:rPr lang="sv-SE" sz="2400">
                <a:latin typeface="+mn-lt"/>
              </a:rPr>
            </a:br>
            <a:br>
              <a:rPr lang="sv-SE" sz="2400">
                <a:latin typeface="+mn-lt"/>
              </a:rPr>
            </a:br>
            <a:endParaRPr lang="sv-SE" sz="2400">
              <a:latin typeface="+mn-lt"/>
            </a:endParaRPr>
          </a:p>
        </p:txBody>
      </p:sp>
      <p:cxnSp>
        <p:nvCxnSpPr>
          <p:cNvPr id="56" name="Straight Connector 11">
            <a:extLst>
              <a:ext uri="{FF2B5EF4-FFF2-40B4-BE49-F238E27FC236}">
                <a16:creationId xmlns:a16="http://schemas.microsoft.com/office/drawing/2014/main" id="{F61C3A9D-265B-E50A-3CEF-38CEBA2862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Bildobjekt 4" descr="En bild som visar text, logotyp, emblem, Varumärke&#10;&#10;AI-genererat innehåll kan vara felaktigt.">
            <a:extLst>
              <a:ext uri="{FF2B5EF4-FFF2-40B4-BE49-F238E27FC236}">
                <a16:creationId xmlns:a16="http://schemas.microsoft.com/office/drawing/2014/main" id="{E49088D3-399B-9ECD-91AA-E891927CF552}"/>
              </a:ext>
            </a:extLst>
          </p:cNvPr>
          <p:cNvPicPr>
            <a:picLocks noChangeAspect="1"/>
          </p:cNvPicPr>
          <p:nvPr/>
        </p:nvPicPr>
        <p:blipFill>
          <a:blip r:embed="rId3"/>
          <a:stretch>
            <a:fillRect/>
          </a:stretch>
        </p:blipFill>
        <p:spPr>
          <a:xfrm>
            <a:off x="380384" y="221152"/>
            <a:ext cx="1509910" cy="1343242"/>
          </a:xfrm>
          <a:prstGeom prst="rect">
            <a:avLst/>
          </a:prstGeom>
        </p:spPr>
      </p:pic>
      <p:cxnSp>
        <p:nvCxnSpPr>
          <p:cNvPr id="57" name="Straight Connector 13">
            <a:extLst>
              <a:ext uri="{FF2B5EF4-FFF2-40B4-BE49-F238E27FC236}">
                <a16:creationId xmlns:a16="http://schemas.microsoft.com/office/drawing/2014/main" id="{B044DFDD-67F0-1DC9-B83D-3730DE984B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885"/>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B1498733-0994-79F1-9033-D3A5D8D260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098" y="1421912"/>
            <a:ext cx="573405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873C660-A3C6-5763-D3A3-9611119BF4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17621" y="4302273"/>
            <a:ext cx="1619250" cy="161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03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28A5588-3678-3B7E-01F8-B59CD07AF4A7}"/>
            </a:ext>
          </a:extLst>
        </p:cNvPr>
        <p:cNvGrpSpPr/>
        <p:nvPr/>
      </p:nvGrpSpPr>
      <p:grpSpPr>
        <a:xfrm>
          <a:off x="0" y="0"/>
          <a:ext cx="0" cy="0"/>
          <a:chOff x="0" y="0"/>
          <a:chExt cx="0" cy="0"/>
        </a:xfrm>
      </p:grpSpPr>
      <p:sp useBgFill="1">
        <p:nvSpPr>
          <p:cNvPr id="55" name="Rectangle 9">
            <a:extLst>
              <a:ext uri="{FF2B5EF4-FFF2-40B4-BE49-F238E27FC236}">
                <a16:creationId xmlns:a16="http://schemas.microsoft.com/office/drawing/2014/main" id="{F6B5F74C-B963-1363-E89F-0979AE143F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DE72AC80-9FC5-265B-6EFB-94BCFC790961}"/>
              </a:ext>
            </a:extLst>
          </p:cNvPr>
          <p:cNvSpPr>
            <a:spLocks noGrp="1"/>
          </p:cNvSpPr>
          <p:nvPr>
            <p:ph type="ctrTitle"/>
          </p:nvPr>
        </p:nvSpPr>
        <p:spPr>
          <a:xfrm>
            <a:off x="3382178" y="1277178"/>
            <a:ext cx="7773851" cy="607040"/>
          </a:xfrm>
        </p:spPr>
        <p:txBody>
          <a:bodyPr>
            <a:normAutofit fontScale="90000"/>
          </a:bodyPr>
          <a:lstStyle/>
          <a:p>
            <a:r>
              <a:rPr lang="sv-SE" sz="4000" b="1">
                <a:latin typeface="+mn-lt"/>
              </a:rPr>
              <a:t>Cuper</a:t>
            </a:r>
            <a:br>
              <a:rPr lang="sv-SE" sz="2400" b="1">
                <a:latin typeface="+mn-lt"/>
              </a:rPr>
            </a:br>
            <a:br>
              <a:rPr lang="sv-SE" sz="2400">
                <a:latin typeface="+mn-lt"/>
              </a:rPr>
            </a:br>
            <a:br>
              <a:rPr lang="sv-SE" sz="2400">
                <a:latin typeface="+mn-lt"/>
              </a:rPr>
            </a:br>
            <a:br>
              <a:rPr lang="sv-SE" sz="2400">
                <a:latin typeface="+mn-lt"/>
              </a:rPr>
            </a:br>
            <a:br>
              <a:rPr lang="sv-SE" sz="2400">
                <a:latin typeface="+mn-lt"/>
              </a:rPr>
            </a:br>
            <a:br>
              <a:rPr lang="sv-SE" sz="2400">
                <a:latin typeface="+mn-lt"/>
              </a:rPr>
            </a:br>
            <a:endParaRPr lang="sv-SE" sz="2400">
              <a:latin typeface="+mn-lt"/>
            </a:endParaRPr>
          </a:p>
        </p:txBody>
      </p:sp>
      <p:sp>
        <p:nvSpPr>
          <p:cNvPr id="3" name="Underrubrik 2">
            <a:extLst>
              <a:ext uri="{FF2B5EF4-FFF2-40B4-BE49-F238E27FC236}">
                <a16:creationId xmlns:a16="http://schemas.microsoft.com/office/drawing/2014/main" id="{BEE29A46-84F7-E051-D9FE-B82BAAA4568F}"/>
              </a:ext>
            </a:extLst>
          </p:cNvPr>
          <p:cNvSpPr>
            <a:spLocks noGrp="1"/>
          </p:cNvSpPr>
          <p:nvPr>
            <p:ph type="subTitle" idx="1"/>
          </p:nvPr>
        </p:nvSpPr>
        <p:spPr>
          <a:xfrm>
            <a:off x="1995825" y="3929150"/>
            <a:ext cx="8699883" cy="4409900"/>
          </a:xfrm>
        </p:spPr>
        <p:txBody>
          <a:bodyPr>
            <a:normAutofit fontScale="92500" lnSpcReduction="20000"/>
          </a:bodyPr>
          <a:lstStyle/>
          <a:p>
            <a:endParaRPr lang="sv-SE" sz="3500"/>
          </a:p>
          <a:p>
            <a:r>
              <a:rPr lang="sv-SE" sz="3900"/>
              <a:t>GIFF-cupen 18-19/4  </a:t>
            </a:r>
            <a:r>
              <a:rPr lang="sv-SE" sz="2600"/>
              <a:t>(F15 - 11 mot 11)</a:t>
            </a:r>
          </a:p>
          <a:p>
            <a:endParaRPr lang="sv-SE" sz="3900"/>
          </a:p>
          <a:p>
            <a:r>
              <a:rPr lang="sv-SE" sz="3900"/>
              <a:t>Eskilscupen 30/7-2/8 </a:t>
            </a:r>
          </a:p>
          <a:p>
            <a:r>
              <a:rPr lang="sv-SE" sz="3500"/>
              <a:t>Bindande anmälan kommer gå ut efter mötet</a:t>
            </a:r>
            <a:br>
              <a:rPr lang="sv-SE" sz="3900"/>
            </a:br>
            <a:br>
              <a:rPr lang="sv-SE" sz="3900"/>
            </a:br>
            <a:br>
              <a:rPr lang="sv-SE" sz="3900"/>
            </a:br>
            <a:endParaRPr lang="sv-SE" sz="3500"/>
          </a:p>
          <a:p>
            <a:endParaRPr lang="sv-SE" sz="3500"/>
          </a:p>
          <a:p>
            <a:pPr marL="342900" indent="-342900">
              <a:buFont typeface="Arial" panose="020B0604020202020204" pitchFamily="34" charset="0"/>
              <a:buChar char="•"/>
            </a:pPr>
            <a:endParaRPr lang="sv-SE" sz="2900"/>
          </a:p>
          <a:p>
            <a:pPr marL="457200" indent="-457200">
              <a:buFont typeface="Arial" panose="020B0604020202020204" pitchFamily="34" charset="0"/>
              <a:buChar char="•"/>
            </a:pPr>
            <a:endParaRPr lang="sv-SE"/>
          </a:p>
          <a:p>
            <a:endParaRPr lang="sv-SE"/>
          </a:p>
        </p:txBody>
      </p:sp>
      <p:cxnSp>
        <p:nvCxnSpPr>
          <p:cNvPr id="56" name="Straight Connector 11">
            <a:extLst>
              <a:ext uri="{FF2B5EF4-FFF2-40B4-BE49-F238E27FC236}">
                <a16:creationId xmlns:a16="http://schemas.microsoft.com/office/drawing/2014/main" id="{392F1EA7-D224-25B7-BD50-2EB7AD30D9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Bildobjekt 4" descr="En bild som visar text, logotyp, emblem, Varumärke&#10;&#10;AI-genererat innehåll kan vara felaktigt.">
            <a:extLst>
              <a:ext uri="{FF2B5EF4-FFF2-40B4-BE49-F238E27FC236}">
                <a16:creationId xmlns:a16="http://schemas.microsoft.com/office/drawing/2014/main" id="{AE1785BE-9810-57ED-4356-7D584F4D9989}"/>
              </a:ext>
            </a:extLst>
          </p:cNvPr>
          <p:cNvPicPr>
            <a:picLocks noChangeAspect="1"/>
          </p:cNvPicPr>
          <p:nvPr/>
        </p:nvPicPr>
        <p:blipFill>
          <a:blip r:embed="rId3"/>
          <a:stretch>
            <a:fillRect/>
          </a:stretch>
        </p:blipFill>
        <p:spPr>
          <a:xfrm>
            <a:off x="380384" y="221152"/>
            <a:ext cx="1509910" cy="1343242"/>
          </a:xfrm>
          <a:prstGeom prst="rect">
            <a:avLst/>
          </a:prstGeom>
        </p:spPr>
      </p:pic>
      <p:cxnSp>
        <p:nvCxnSpPr>
          <p:cNvPr id="57" name="Straight Connector 13">
            <a:extLst>
              <a:ext uri="{FF2B5EF4-FFF2-40B4-BE49-F238E27FC236}">
                <a16:creationId xmlns:a16="http://schemas.microsoft.com/office/drawing/2014/main" id="{DB810D4A-0944-F1AE-C436-B5D48C6523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885"/>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4225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68A69-50B8-EA59-12E7-7A593BB93562}"/>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82823C2-E766-78E0-C5EF-924CC81BB796}"/>
              </a:ext>
            </a:extLst>
          </p:cNvPr>
          <p:cNvSpPr>
            <a:spLocks noGrp="1"/>
          </p:cNvSpPr>
          <p:nvPr>
            <p:ph type="ctrTitle"/>
          </p:nvPr>
        </p:nvSpPr>
        <p:spPr>
          <a:xfrm>
            <a:off x="3086614" y="1230996"/>
            <a:ext cx="7773851" cy="810241"/>
          </a:xfrm>
        </p:spPr>
        <p:txBody>
          <a:bodyPr>
            <a:normAutofit fontScale="90000"/>
          </a:bodyPr>
          <a:lstStyle/>
          <a:p>
            <a:r>
              <a:rPr lang="sv-SE" sz="3600" b="1">
                <a:latin typeface="+mn-lt"/>
              </a:rPr>
              <a:t>DM – F15 </a:t>
            </a:r>
            <a:br>
              <a:rPr lang="sv-SE" sz="2400">
                <a:latin typeface="+mn-lt"/>
              </a:rPr>
            </a:br>
            <a:br>
              <a:rPr lang="sv-SE" sz="2400">
                <a:latin typeface="+mn-lt"/>
              </a:rPr>
            </a:br>
            <a:br>
              <a:rPr lang="sv-SE" sz="2400">
                <a:latin typeface="+mn-lt"/>
              </a:rPr>
            </a:br>
            <a:br>
              <a:rPr lang="sv-SE" sz="2400">
                <a:latin typeface="+mn-lt"/>
              </a:rPr>
            </a:br>
            <a:br>
              <a:rPr lang="sv-SE" sz="2400">
                <a:latin typeface="+mn-lt"/>
              </a:rPr>
            </a:br>
            <a:br>
              <a:rPr lang="sv-SE" sz="2400">
                <a:latin typeface="+mn-lt"/>
              </a:rPr>
            </a:br>
            <a:br>
              <a:rPr lang="sv-SE" sz="2400">
                <a:latin typeface="+mn-lt"/>
              </a:rPr>
            </a:br>
            <a:endParaRPr lang="sv-SE" sz="2400">
              <a:latin typeface="+mn-lt"/>
            </a:endParaRPr>
          </a:p>
        </p:txBody>
      </p:sp>
      <p:sp>
        <p:nvSpPr>
          <p:cNvPr id="3" name="Underrubrik 2">
            <a:extLst>
              <a:ext uri="{FF2B5EF4-FFF2-40B4-BE49-F238E27FC236}">
                <a16:creationId xmlns:a16="http://schemas.microsoft.com/office/drawing/2014/main" id="{03A2B39D-CA10-98CC-C44F-B55B478D56CD}"/>
              </a:ext>
            </a:extLst>
          </p:cNvPr>
          <p:cNvSpPr>
            <a:spLocks noGrp="1"/>
          </p:cNvSpPr>
          <p:nvPr>
            <p:ph type="subTitle" idx="1"/>
          </p:nvPr>
        </p:nvSpPr>
        <p:spPr>
          <a:xfrm>
            <a:off x="1745674" y="2643613"/>
            <a:ext cx="7656944" cy="2470591"/>
          </a:xfrm>
        </p:spPr>
        <p:txBody>
          <a:bodyPr>
            <a:normAutofit fontScale="92500"/>
          </a:bodyPr>
          <a:lstStyle/>
          <a:p>
            <a:endParaRPr lang="sv-SE" sz="3500"/>
          </a:p>
          <a:p>
            <a:pPr marL="457200" indent="-457200">
              <a:buFont typeface="Arial" panose="020B0604020202020204" pitchFamily="34" charset="0"/>
              <a:buChar char="•"/>
            </a:pPr>
            <a:r>
              <a:rPr lang="sv-SE" sz="3200"/>
              <a:t>Gruppspel om tre matcher </a:t>
            </a:r>
          </a:p>
          <a:p>
            <a:pPr marL="457200" indent="-457200">
              <a:buFont typeface="Arial" panose="020B0604020202020204" pitchFamily="34" charset="0"/>
              <a:buChar char="•"/>
            </a:pPr>
            <a:r>
              <a:rPr lang="sv-SE" sz="3200"/>
              <a:t>Nässjö FF, Mariebo IK och Husqvarna FF</a:t>
            </a:r>
          </a:p>
          <a:p>
            <a:pPr marL="457200" indent="-457200">
              <a:buFont typeface="Arial" panose="020B0604020202020204" pitchFamily="34" charset="0"/>
              <a:buChar char="•"/>
            </a:pPr>
            <a:r>
              <a:rPr lang="sv-SE" sz="2900"/>
              <a:t>Gruppspelet ska vara färdigspelat senast 24 maj</a:t>
            </a:r>
          </a:p>
          <a:p>
            <a:pPr marL="457200" indent="-457200">
              <a:buFont typeface="Arial" panose="020B0604020202020204" pitchFamily="34" charset="0"/>
              <a:buChar char="•"/>
            </a:pPr>
            <a:endParaRPr lang="sv-SE"/>
          </a:p>
          <a:p>
            <a:endParaRPr lang="sv-SE"/>
          </a:p>
        </p:txBody>
      </p:sp>
      <p:pic>
        <p:nvPicPr>
          <p:cNvPr id="5" name="Bildobjekt 4" descr="En bild som visar text, logotyp, emblem, Varumärke&#10;&#10;AI-genererat innehåll kan vara felaktigt.">
            <a:extLst>
              <a:ext uri="{FF2B5EF4-FFF2-40B4-BE49-F238E27FC236}">
                <a16:creationId xmlns:a16="http://schemas.microsoft.com/office/drawing/2014/main" id="{F80189AA-D4F2-6DEF-9D95-93E7E8E6C100}"/>
              </a:ext>
            </a:extLst>
          </p:cNvPr>
          <p:cNvPicPr>
            <a:picLocks noChangeAspect="1"/>
          </p:cNvPicPr>
          <p:nvPr/>
        </p:nvPicPr>
        <p:blipFill>
          <a:blip r:embed="rId3"/>
          <a:stretch>
            <a:fillRect/>
          </a:stretch>
        </p:blipFill>
        <p:spPr>
          <a:xfrm>
            <a:off x="380384" y="221152"/>
            <a:ext cx="1509910" cy="1343242"/>
          </a:xfrm>
          <a:prstGeom prst="rect">
            <a:avLst/>
          </a:prstGeom>
        </p:spPr>
      </p:pic>
    </p:spTree>
    <p:extLst>
      <p:ext uri="{BB962C8B-B14F-4D97-AF65-F5344CB8AC3E}">
        <p14:creationId xmlns:p14="http://schemas.microsoft.com/office/powerpoint/2010/main" val="2108307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CF97EDB-0326-75FA-1F18-1AC872102124}"/>
            </a:ext>
          </a:extLst>
        </p:cNvPr>
        <p:cNvGrpSpPr/>
        <p:nvPr/>
      </p:nvGrpSpPr>
      <p:grpSpPr>
        <a:xfrm>
          <a:off x="0" y="0"/>
          <a:ext cx="0" cy="0"/>
          <a:chOff x="0" y="0"/>
          <a:chExt cx="0" cy="0"/>
        </a:xfrm>
      </p:grpSpPr>
      <p:sp useBgFill="1">
        <p:nvSpPr>
          <p:cNvPr id="55" name="Rectangle 9">
            <a:extLst>
              <a:ext uri="{FF2B5EF4-FFF2-40B4-BE49-F238E27FC236}">
                <a16:creationId xmlns:a16="http://schemas.microsoft.com/office/drawing/2014/main" id="{D34F27EA-436F-048D-5285-8B9D4C6A2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715B8CC0-BCD5-58E9-19AC-E404EB55D63D}"/>
              </a:ext>
            </a:extLst>
          </p:cNvPr>
          <p:cNvSpPr>
            <a:spLocks noGrp="1"/>
          </p:cNvSpPr>
          <p:nvPr>
            <p:ph type="ctrTitle"/>
          </p:nvPr>
        </p:nvSpPr>
        <p:spPr>
          <a:xfrm>
            <a:off x="2754171" y="1149718"/>
            <a:ext cx="7773851" cy="897986"/>
          </a:xfrm>
        </p:spPr>
        <p:txBody>
          <a:bodyPr>
            <a:normAutofit fontScale="90000"/>
          </a:bodyPr>
          <a:lstStyle/>
          <a:p>
            <a:r>
              <a:rPr lang="sv-SE" sz="2800" b="1">
                <a:latin typeface="+mn-lt"/>
              </a:rPr>
              <a:t>Kontaktföräldrar sökes!!</a:t>
            </a:r>
            <a:br>
              <a:rPr lang="sv-SE" sz="2400">
                <a:latin typeface="+mn-lt"/>
              </a:rPr>
            </a:br>
            <a:br>
              <a:rPr lang="sv-SE" sz="2400">
                <a:latin typeface="+mn-lt"/>
              </a:rPr>
            </a:br>
            <a:br>
              <a:rPr lang="sv-SE" sz="2400">
                <a:latin typeface="+mn-lt"/>
              </a:rPr>
            </a:br>
            <a:br>
              <a:rPr lang="sv-SE" sz="2400">
                <a:latin typeface="+mn-lt"/>
              </a:rPr>
            </a:br>
            <a:br>
              <a:rPr lang="sv-SE" sz="2400">
                <a:latin typeface="+mn-lt"/>
              </a:rPr>
            </a:br>
            <a:endParaRPr lang="sv-SE" sz="2400">
              <a:latin typeface="+mn-lt"/>
            </a:endParaRPr>
          </a:p>
        </p:txBody>
      </p:sp>
      <p:sp>
        <p:nvSpPr>
          <p:cNvPr id="3" name="Underrubrik 2">
            <a:extLst>
              <a:ext uri="{FF2B5EF4-FFF2-40B4-BE49-F238E27FC236}">
                <a16:creationId xmlns:a16="http://schemas.microsoft.com/office/drawing/2014/main" id="{B979D159-BB79-C19B-DA15-A72609B8BCC9}"/>
              </a:ext>
            </a:extLst>
          </p:cNvPr>
          <p:cNvSpPr>
            <a:spLocks noGrp="1"/>
          </p:cNvSpPr>
          <p:nvPr>
            <p:ph type="subTitle" idx="1"/>
          </p:nvPr>
        </p:nvSpPr>
        <p:spPr>
          <a:xfrm>
            <a:off x="1623626" y="3429000"/>
            <a:ext cx="6612628" cy="3202005"/>
          </a:xfrm>
        </p:spPr>
        <p:txBody>
          <a:bodyPr>
            <a:normAutofit fontScale="85000" lnSpcReduction="20000"/>
          </a:bodyPr>
          <a:lstStyle/>
          <a:p>
            <a:r>
              <a:rPr lang="sv-SE" sz="3600" b="1"/>
              <a:t>Åtaganden säsong 2026:</a:t>
            </a:r>
            <a:br>
              <a:rPr lang="sv-SE" sz="3600"/>
            </a:br>
            <a:r>
              <a:rPr lang="sv-SE" sz="3600"/>
              <a:t>Vätternrundan 12-13/6</a:t>
            </a:r>
            <a:br>
              <a:rPr lang="sv-SE" sz="3600"/>
            </a:br>
            <a:r>
              <a:rPr lang="sv-SE" sz="3600"/>
              <a:t>Habocupen – kiosk/minigolf</a:t>
            </a:r>
            <a:br>
              <a:rPr lang="sv-SE" sz="3600"/>
            </a:br>
            <a:r>
              <a:rPr lang="sv-SE" sz="3600"/>
              <a:t>Jönköping </a:t>
            </a:r>
            <a:r>
              <a:rPr lang="sv-SE" sz="3600" err="1"/>
              <a:t>marathon</a:t>
            </a:r>
            <a:r>
              <a:rPr lang="sv-SE" sz="3600"/>
              <a:t> aug?</a:t>
            </a:r>
            <a:br>
              <a:rPr lang="sv-SE" sz="3600"/>
            </a:br>
            <a:br>
              <a:rPr lang="sv-SE" sz="3600"/>
            </a:br>
            <a:r>
              <a:rPr lang="sv-SE" sz="3600"/>
              <a:t>F11/F12 - Arbetsvecka v 17</a:t>
            </a:r>
            <a:br>
              <a:rPr lang="sv-SE" sz="3600"/>
            </a:br>
            <a:endParaRPr lang="sv-SE" sz="3500"/>
          </a:p>
          <a:p>
            <a:pPr marL="342900" indent="-342900">
              <a:buFont typeface="Arial" panose="020B0604020202020204" pitchFamily="34" charset="0"/>
              <a:buChar char="•"/>
            </a:pPr>
            <a:endParaRPr lang="sv-SE" sz="2900"/>
          </a:p>
          <a:p>
            <a:pPr marL="457200" indent="-457200">
              <a:buFont typeface="Arial" panose="020B0604020202020204" pitchFamily="34" charset="0"/>
              <a:buChar char="•"/>
            </a:pPr>
            <a:endParaRPr lang="sv-SE"/>
          </a:p>
          <a:p>
            <a:endParaRPr lang="sv-SE"/>
          </a:p>
        </p:txBody>
      </p:sp>
      <p:cxnSp>
        <p:nvCxnSpPr>
          <p:cNvPr id="56" name="Straight Connector 11">
            <a:extLst>
              <a:ext uri="{FF2B5EF4-FFF2-40B4-BE49-F238E27FC236}">
                <a16:creationId xmlns:a16="http://schemas.microsoft.com/office/drawing/2014/main" id="{D2470104-7A59-AED6-B02A-D4923537C8E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Bildobjekt 4" descr="En bild som visar text, logotyp, emblem, Varumärke&#10;&#10;AI-genererat innehåll kan vara felaktigt.">
            <a:extLst>
              <a:ext uri="{FF2B5EF4-FFF2-40B4-BE49-F238E27FC236}">
                <a16:creationId xmlns:a16="http://schemas.microsoft.com/office/drawing/2014/main" id="{C5A52FA6-460F-CC8B-6F26-FA379CCD756B}"/>
              </a:ext>
            </a:extLst>
          </p:cNvPr>
          <p:cNvPicPr>
            <a:picLocks noChangeAspect="1"/>
          </p:cNvPicPr>
          <p:nvPr/>
        </p:nvPicPr>
        <p:blipFill>
          <a:blip r:embed="rId3"/>
          <a:stretch>
            <a:fillRect/>
          </a:stretch>
        </p:blipFill>
        <p:spPr>
          <a:xfrm>
            <a:off x="380384" y="221152"/>
            <a:ext cx="1509910" cy="1343242"/>
          </a:xfrm>
          <a:prstGeom prst="rect">
            <a:avLst/>
          </a:prstGeom>
        </p:spPr>
      </p:pic>
      <p:cxnSp>
        <p:nvCxnSpPr>
          <p:cNvPr id="57" name="Straight Connector 13">
            <a:extLst>
              <a:ext uri="{FF2B5EF4-FFF2-40B4-BE49-F238E27FC236}">
                <a16:creationId xmlns:a16="http://schemas.microsoft.com/office/drawing/2014/main" id="{068AED14-4F0C-F2AE-6686-F49DC2BACA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885"/>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9508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EEE23-4CF7-0002-6653-439BEBFEA977}"/>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5F07A74-0260-F22A-610B-1651D516B643}"/>
              </a:ext>
            </a:extLst>
          </p:cNvPr>
          <p:cNvSpPr>
            <a:spLocks noGrp="1"/>
          </p:cNvSpPr>
          <p:nvPr>
            <p:ph type="ctrTitle"/>
          </p:nvPr>
        </p:nvSpPr>
        <p:spPr>
          <a:xfrm>
            <a:off x="7444058" y="1277177"/>
            <a:ext cx="3711971" cy="3435791"/>
          </a:xfrm>
        </p:spPr>
        <p:txBody>
          <a:bodyPr>
            <a:normAutofit/>
          </a:bodyPr>
          <a:lstStyle/>
          <a:p>
            <a:r>
              <a:rPr lang="sv-SE" sz="2400" b="1">
                <a:latin typeface="+mn-lt"/>
              </a:rPr>
              <a:t>INFO från HABO IF</a:t>
            </a:r>
          </a:p>
        </p:txBody>
      </p:sp>
      <p:sp>
        <p:nvSpPr>
          <p:cNvPr id="3" name="Underrubrik 2">
            <a:extLst>
              <a:ext uri="{FF2B5EF4-FFF2-40B4-BE49-F238E27FC236}">
                <a16:creationId xmlns:a16="http://schemas.microsoft.com/office/drawing/2014/main" id="{73FE30D3-8385-AC23-BF48-4E5DFC143279}"/>
              </a:ext>
            </a:extLst>
          </p:cNvPr>
          <p:cNvSpPr>
            <a:spLocks noGrp="1"/>
          </p:cNvSpPr>
          <p:nvPr>
            <p:ph type="subTitle" idx="1"/>
          </p:nvPr>
        </p:nvSpPr>
        <p:spPr>
          <a:xfrm>
            <a:off x="7444058" y="3110232"/>
            <a:ext cx="4747942" cy="2470591"/>
          </a:xfrm>
        </p:spPr>
        <p:txBody>
          <a:bodyPr>
            <a:normAutofit fontScale="25000" lnSpcReduction="20000"/>
          </a:bodyPr>
          <a:lstStyle/>
          <a:p>
            <a:pPr marL="342900" indent="-342900">
              <a:buFont typeface="Arial" panose="020B0604020202020204" pitchFamily="34" charset="0"/>
              <a:buChar char="•"/>
            </a:pPr>
            <a:endParaRPr lang="sv-SE" sz="3500"/>
          </a:p>
          <a:p>
            <a:pPr marL="342900" indent="-342900">
              <a:buFont typeface="Arial" panose="020B0604020202020204" pitchFamily="34" charset="0"/>
              <a:buChar char="•"/>
            </a:pPr>
            <a:r>
              <a:rPr lang="sv-SE" sz="8000"/>
              <a:t>Medlemsavgifter</a:t>
            </a:r>
          </a:p>
          <a:p>
            <a:pPr marL="342900" indent="-342900">
              <a:buFont typeface="Arial" panose="020B0604020202020204" pitchFamily="34" charset="0"/>
              <a:buChar char="•"/>
            </a:pPr>
            <a:r>
              <a:rPr lang="sv-SE" sz="8000"/>
              <a:t>Fritidskortet</a:t>
            </a:r>
          </a:p>
          <a:p>
            <a:pPr marL="342900" indent="-342900">
              <a:buFont typeface="Arial" panose="020B0604020202020204" pitchFamily="34" charset="0"/>
              <a:buChar char="•"/>
            </a:pPr>
            <a:r>
              <a:rPr lang="sv-SE" sz="8000"/>
              <a:t>Extraträning &amp; Guldbollskväll</a:t>
            </a:r>
          </a:p>
          <a:p>
            <a:pPr marL="342900" indent="-342900">
              <a:buFont typeface="Arial" panose="020B0604020202020204" pitchFamily="34" charset="0"/>
              <a:buChar char="•"/>
            </a:pPr>
            <a:r>
              <a:rPr lang="sv-SE" sz="8000"/>
              <a:t>Guldklubben</a:t>
            </a:r>
          </a:p>
          <a:p>
            <a:pPr marL="342900" indent="-342900">
              <a:buFont typeface="Arial" panose="020B0604020202020204" pitchFamily="34" charset="0"/>
              <a:buChar char="•"/>
            </a:pPr>
            <a:r>
              <a:rPr lang="sv-SE" sz="8000"/>
              <a:t>Habocupen (vi har kiosk/minigolf)</a:t>
            </a:r>
          </a:p>
          <a:p>
            <a:pPr marL="342900" indent="-342900">
              <a:buFont typeface="Arial" panose="020B0604020202020204" pitchFamily="34" charset="0"/>
              <a:buChar char="•"/>
            </a:pPr>
            <a:r>
              <a:rPr lang="sv-SE" sz="8000"/>
              <a:t>Vi vill bli fler</a:t>
            </a:r>
          </a:p>
          <a:p>
            <a:endParaRPr lang="sv-SE" sz="3500"/>
          </a:p>
          <a:p>
            <a:pPr marL="342900" indent="-342900">
              <a:buFont typeface="Arial" panose="020B0604020202020204" pitchFamily="34" charset="0"/>
              <a:buChar char="•"/>
            </a:pPr>
            <a:endParaRPr lang="sv-SE" sz="2900"/>
          </a:p>
          <a:p>
            <a:pPr marL="457200" indent="-457200">
              <a:buFont typeface="Arial" panose="020B0604020202020204" pitchFamily="34" charset="0"/>
              <a:buChar char="•"/>
            </a:pPr>
            <a:endParaRPr lang="sv-SE"/>
          </a:p>
          <a:p>
            <a:endParaRPr lang="sv-SE"/>
          </a:p>
        </p:txBody>
      </p:sp>
      <p:pic>
        <p:nvPicPr>
          <p:cNvPr id="5" name="Bildobjekt 4" descr="En bild som visar text, logotyp, emblem, Varumärke&#10;&#10;AI-genererat innehåll kan vara felaktigt.">
            <a:extLst>
              <a:ext uri="{FF2B5EF4-FFF2-40B4-BE49-F238E27FC236}">
                <a16:creationId xmlns:a16="http://schemas.microsoft.com/office/drawing/2014/main" id="{C992B012-A0BC-0A66-0EA8-E776B1B81D09}"/>
              </a:ext>
            </a:extLst>
          </p:cNvPr>
          <p:cNvPicPr>
            <a:picLocks noChangeAspect="1"/>
          </p:cNvPicPr>
          <p:nvPr/>
        </p:nvPicPr>
        <p:blipFill>
          <a:blip r:embed="rId3"/>
          <a:stretch>
            <a:fillRect/>
          </a:stretch>
        </p:blipFill>
        <p:spPr>
          <a:xfrm>
            <a:off x="1426986" y="1080468"/>
            <a:ext cx="5362698" cy="4770750"/>
          </a:xfrm>
          <a:prstGeom prst="rect">
            <a:avLst/>
          </a:prstGeom>
        </p:spPr>
      </p:pic>
    </p:spTree>
    <p:extLst>
      <p:ext uri="{BB962C8B-B14F-4D97-AF65-F5344CB8AC3E}">
        <p14:creationId xmlns:p14="http://schemas.microsoft.com/office/powerpoint/2010/main" val="235534284"/>
      </p:ext>
    </p:extLst>
  </p:cSld>
  <p:clrMapOvr>
    <a:masterClrMapping/>
  </p:clrMapOvr>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593fc5d-fcdd-4690-bd64-47124977a2a7">
      <Terms xmlns="http://schemas.microsoft.com/office/infopath/2007/PartnerControls"/>
    </lcf76f155ced4ddcb4097134ff3c332f>
    <TaxCatchAll xmlns="f634c94b-9d84-486b-b6d1-8d6439f306b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2EA3FD735BFAFC498B58F28284412942" ma:contentTypeVersion="13" ma:contentTypeDescription="Skapa ett nytt dokument." ma:contentTypeScope="" ma:versionID="68a90a937acfa0fa713b10358aa8c2d7">
  <xsd:schema xmlns:xsd="http://www.w3.org/2001/XMLSchema" xmlns:xs="http://www.w3.org/2001/XMLSchema" xmlns:p="http://schemas.microsoft.com/office/2006/metadata/properties" xmlns:ns2="a593fc5d-fcdd-4690-bd64-47124977a2a7" xmlns:ns3="f634c94b-9d84-486b-b6d1-8d6439f306b6" targetNamespace="http://schemas.microsoft.com/office/2006/metadata/properties" ma:root="true" ma:fieldsID="2918cb7391b34a31cbcebbc4e61082a2" ns2:_="" ns3:_="">
    <xsd:import namespace="a593fc5d-fcdd-4690-bd64-47124977a2a7"/>
    <xsd:import namespace="f634c94b-9d84-486b-b6d1-8d6439f306b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93fc5d-fcdd-4690-bd64-47124977a2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Bildmarkeringar" ma:readOnly="false" ma:fieldId="{5cf76f15-5ced-4ddc-b409-7134ff3c332f}" ma:taxonomyMulti="true" ma:sspId="d3fbc588-5908-40d5-a648-7ba989aa8c48"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634c94b-9d84-486b-b6d1-8d6439f306b6"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5d96a830-46a7-4bb0-afa9-db1000487f3c}" ma:internalName="TaxCatchAll" ma:showField="CatchAllData" ma:web="f634c94b-9d84-486b-b6d1-8d6439f306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573E94-E78F-48ED-BCEC-F1036BCD766C}">
  <ds:schemaRefs>
    <ds:schemaRef ds:uri="http://schemas.microsoft.com/sharepoint/v3/contenttype/forms"/>
  </ds:schemaRefs>
</ds:datastoreItem>
</file>

<file path=customXml/itemProps2.xml><?xml version="1.0" encoding="utf-8"?>
<ds:datastoreItem xmlns:ds="http://schemas.openxmlformats.org/officeDocument/2006/customXml" ds:itemID="{CD23F173-0C25-4400-8418-227212BE4CA3}">
  <ds:schemaRefs>
    <ds:schemaRef ds:uri="a593fc5d-fcdd-4690-bd64-47124977a2a7"/>
    <ds:schemaRef ds:uri="f634c94b-9d84-486b-b6d1-8d6439f306b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B7A5F41-C11F-4AB7-9935-F0A2670BE9BB}">
  <ds:schemaRefs>
    <ds:schemaRef ds:uri="a593fc5d-fcdd-4690-bd64-47124977a2a7"/>
    <ds:schemaRef ds:uri="f634c94b-9d84-486b-b6d1-8d6439f306b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14</Slides>
  <Notes>14</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ChronicleVTI</vt:lpstr>
      <vt:lpstr>VÄLKOMNA!   Föräldramöte 2026  f11/f12</vt:lpstr>
      <vt:lpstr>FöräldraMöte 2026</vt:lpstr>
      <vt:lpstr>TRUPPEN &amp;  Ledare     </vt:lpstr>
      <vt:lpstr>seriespel  </vt:lpstr>
      <vt:lpstr>Träning  träningstider  måndagar 17-18.15 (plan a) onsdagar 17-18.30 (plan B) torsdagar 18.30-20 (plan C)  träningsupplägg  - Fokus på att förbättra spelarna individuellt och att Spela tillsammans! - Individanpassning (60%/20%/20%) - Träning efter spelets skeden (Spelarutbildningsplan) - ”Prata Fotboll” – Formation, Arbetssätt, Roller och Spelartyper - Följa planeringshjulet för systematisk utveckling och utvärdering     </vt:lpstr>
      <vt:lpstr>Cuper      </vt:lpstr>
      <vt:lpstr>DM – F15        </vt:lpstr>
      <vt:lpstr>Kontaktföräldrar sökes!!     </vt:lpstr>
      <vt:lpstr>INFO från HABO IF</vt:lpstr>
      <vt:lpstr>Lördag 14/3       </vt:lpstr>
      <vt:lpstr>Säsongsuppstart april      </vt:lpstr>
      <vt:lpstr>Övrigt      </vt:lpstr>
      <vt:lpstr>Frågor?      </vt:lpstr>
      <vt:lpstr>Tack för idag!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Niklas Bohman</dc:creator>
  <cp:revision>5</cp:revision>
  <cp:lastPrinted>2026-02-27T08:51:50Z</cp:lastPrinted>
  <dcterms:created xsi:type="dcterms:W3CDTF">2026-01-23T10:39:06Z</dcterms:created>
  <dcterms:modified xsi:type="dcterms:W3CDTF">2026-03-15T21:16:28Z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0x0101002EA3FD735BFAFC498B58F28284412942</vt:lpwstr>
  </property>
  <property fmtid="{D5CDD505-2E9C-101B-9397-08002B2CF9AE}" pid="3" name="MediaServiceImageTags">
    <vt:lpwstr/>
  </property>
</Properties>
</file>