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9" r:id="rId4"/>
  </p:sldMasterIdLst>
  <p:notesMasterIdLst>
    <p:notesMasterId r:id="rId22"/>
  </p:notesMasterIdLst>
  <p:sldIdLst>
    <p:sldId id="256" r:id="rId5"/>
    <p:sldId id="258" r:id="rId6"/>
    <p:sldId id="260" r:id="rId7"/>
    <p:sldId id="264" r:id="rId8"/>
    <p:sldId id="259" r:id="rId9"/>
    <p:sldId id="261" r:id="rId10"/>
    <p:sldId id="263" r:id="rId11"/>
    <p:sldId id="266" r:id="rId12"/>
    <p:sldId id="271" r:id="rId13"/>
    <p:sldId id="274" r:id="rId14"/>
    <p:sldId id="267" r:id="rId15"/>
    <p:sldId id="270" r:id="rId16"/>
    <p:sldId id="268" r:id="rId17"/>
    <p:sldId id="272" r:id="rId18"/>
    <p:sldId id="269" r:id="rId19"/>
    <p:sldId id="273" r:id="rId20"/>
    <p:sldId id="265" r:id="rId21"/>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B37174-ADD7-4687-9F2D-0A861F9EBCFC}" v="10" dt="2026-03-10T10:25:00.2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310"/>
    <p:restoredTop sz="95714"/>
  </p:normalViewPr>
  <p:slideViewPr>
    <p:cSldViewPr snapToGrid="0">
      <p:cViewPr varScale="1">
        <p:scale>
          <a:sx n="105" d="100"/>
          <a:sy n="105" d="100"/>
        </p:scale>
        <p:origin x="582"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D71728-C474-AE4C-BF7B-DE79D4FFB52E}" type="datetimeFigureOut">
              <a:rPr lang="sv-SE" smtClean="0"/>
              <a:t>2026-03-10</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222600-8C23-B243-A18B-D3F4F78F8382}" type="slidenum">
              <a:rPr lang="sv-SE" smtClean="0"/>
              <a:t>‹#›</a:t>
            </a:fld>
            <a:endParaRPr lang="sv-SE"/>
          </a:p>
        </p:txBody>
      </p:sp>
    </p:spTree>
    <p:extLst>
      <p:ext uri="{BB962C8B-B14F-4D97-AF65-F5344CB8AC3E}">
        <p14:creationId xmlns:p14="http://schemas.microsoft.com/office/powerpoint/2010/main" val="8584719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CE222600-8C23-B243-A18B-D3F4F78F8382}" type="slidenum">
              <a:rPr lang="sv-SE" smtClean="0"/>
              <a:t>1</a:t>
            </a:fld>
            <a:endParaRPr lang="sv-SE"/>
          </a:p>
        </p:txBody>
      </p:sp>
    </p:spTree>
    <p:extLst>
      <p:ext uri="{BB962C8B-B14F-4D97-AF65-F5344CB8AC3E}">
        <p14:creationId xmlns:p14="http://schemas.microsoft.com/office/powerpoint/2010/main" val="23123769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1DA19D-9FF7-BFF4-77D0-A6ADF90DA927}"/>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49718C6-AB44-2B63-0841-458487943ADA}"/>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C8172939-4AEA-1530-E110-3F348F80E28D}"/>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083C5E27-94A0-4152-D1CF-B8582EA2C309}"/>
              </a:ext>
            </a:extLst>
          </p:cNvPr>
          <p:cNvSpPr>
            <a:spLocks noGrp="1"/>
          </p:cNvSpPr>
          <p:nvPr>
            <p:ph type="sldNum" sz="quarter" idx="5"/>
          </p:nvPr>
        </p:nvSpPr>
        <p:spPr/>
        <p:txBody>
          <a:bodyPr/>
          <a:lstStyle/>
          <a:p>
            <a:fld id="{CE222600-8C23-B243-A18B-D3F4F78F8382}" type="slidenum">
              <a:rPr lang="sv-SE" smtClean="0"/>
              <a:t>10</a:t>
            </a:fld>
            <a:endParaRPr lang="sv-SE"/>
          </a:p>
        </p:txBody>
      </p:sp>
    </p:spTree>
    <p:extLst>
      <p:ext uri="{BB962C8B-B14F-4D97-AF65-F5344CB8AC3E}">
        <p14:creationId xmlns:p14="http://schemas.microsoft.com/office/powerpoint/2010/main" val="22219946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6EA606-485A-FDA4-5329-AB6ED95C752E}"/>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8BD49CBE-F6AF-4BDE-601E-B473DE9A0403}"/>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130A73A3-36F6-FAF7-FF3C-64DEB09422EC}"/>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1B69E0E9-68BB-DBE7-00EB-0E50A3DAA447}"/>
              </a:ext>
            </a:extLst>
          </p:cNvPr>
          <p:cNvSpPr>
            <a:spLocks noGrp="1"/>
          </p:cNvSpPr>
          <p:nvPr>
            <p:ph type="sldNum" sz="quarter" idx="5"/>
          </p:nvPr>
        </p:nvSpPr>
        <p:spPr/>
        <p:txBody>
          <a:bodyPr/>
          <a:lstStyle/>
          <a:p>
            <a:fld id="{CE222600-8C23-B243-A18B-D3F4F78F8382}" type="slidenum">
              <a:rPr lang="sv-SE" smtClean="0"/>
              <a:t>11</a:t>
            </a:fld>
            <a:endParaRPr lang="sv-SE"/>
          </a:p>
        </p:txBody>
      </p:sp>
    </p:spTree>
    <p:extLst>
      <p:ext uri="{BB962C8B-B14F-4D97-AF65-F5344CB8AC3E}">
        <p14:creationId xmlns:p14="http://schemas.microsoft.com/office/powerpoint/2010/main" val="2966855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446367-6D6F-3EE0-793C-47C9E090265C}"/>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22EA52C3-1486-890C-C627-650D15931604}"/>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24BEF19F-6091-C046-AD92-1061E7FFFAB9}"/>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20D88EE6-0D51-FC7E-C69D-86FD779F3558}"/>
              </a:ext>
            </a:extLst>
          </p:cNvPr>
          <p:cNvSpPr>
            <a:spLocks noGrp="1"/>
          </p:cNvSpPr>
          <p:nvPr>
            <p:ph type="sldNum" sz="quarter" idx="5"/>
          </p:nvPr>
        </p:nvSpPr>
        <p:spPr/>
        <p:txBody>
          <a:bodyPr/>
          <a:lstStyle/>
          <a:p>
            <a:fld id="{CE222600-8C23-B243-A18B-D3F4F78F8382}" type="slidenum">
              <a:rPr lang="sv-SE" smtClean="0"/>
              <a:t>12</a:t>
            </a:fld>
            <a:endParaRPr lang="sv-SE"/>
          </a:p>
        </p:txBody>
      </p:sp>
    </p:spTree>
    <p:extLst>
      <p:ext uri="{BB962C8B-B14F-4D97-AF65-F5344CB8AC3E}">
        <p14:creationId xmlns:p14="http://schemas.microsoft.com/office/powerpoint/2010/main" val="41582591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761911-C676-3EF3-71DE-B751065DA84D}"/>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0A39662F-4D1F-B2F4-7755-BA2C7E4ADF63}"/>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F30751B8-7DDC-E900-19C6-D44D6EBB4431}"/>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B15E733C-CCE0-4068-5106-E5FB00FFF6FD}"/>
              </a:ext>
            </a:extLst>
          </p:cNvPr>
          <p:cNvSpPr>
            <a:spLocks noGrp="1"/>
          </p:cNvSpPr>
          <p:nvPr>
            <p:ph type="sldNum" sz="quarter" idx="5"/>
          </p:nvPr>
        </p:nvSpPr>
        <p:spPr/>
        <p:txBody>
          <a:bodyPr/>
          <a:lstStyle/>
          <a:p>
            <a:fld id="{CE222600-8C23-B243-A18B-D3F4F78F8382}" type="slidenum">
              <a:rPr lang="sv-SE" smtClean="0"/>
              <a:t>13</a:t>
            </a:fld>
            <a:endParaRPr lang="sv-SE"/>
          </a:p>
        </p:txBody>
      </p:sp>
    </p:spTree>
    <p:extLst>
      <p:ext uri="{BB962C8B-B14F-4D97-AF65-F5344CB8AC3E}">
        <p14:creationId xmlns:p14="http://schemas.microsoft.com/office/powerpoint/2010/main" val="5091234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6114EC-38ED-C4AB-31E5-7B80F9B6FCCF}"/>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0D9D676B-B82E-10C4-1D62-AAE7F2FE3EFD}"/>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373645E9-07AA-C076-F3E5-44E1B364B8AC}"/>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624E0C97-A74E-18CB-DF38-99D4CE260B8F}"/>
              </a:ext>
            </a:extLst>
          </p:cNvPr>
          <p:cNvSpPr>
            <a:spLocks noGrp="1"/>
          </p:cNvSpPr>
          <p:nvPr>
            <p:ph type="sldNum" sz="quarter" idx="5"/>
          </p:nvPr>
        </p:nvSpPr>
        <p:spPr/>
        <p:txBody>
          <a:bodyPr/>
          <a:lstStyle/>
          <a:p>
            <a:fld id="{CE222600-8C23-B243-A18B-D3F4F78F8382}" type="slidenum">
              <a:rPr lang="sv-SE" smtClean="0"/>
              <a:t>14</a:t>
            </a:fld>
            <a:endParaRPr lang="sv-SE"/>
          </a:p>
        </p:txBody>
      </p:sp>
    </p:spTree>
    <p:extLst>
      <p:ext uri="{BB962C8B-B14F-4D97-AF65-F5344CB8AC3E}">
        <p14:creationId xmlns:p14="http://schemas.microsoft.com/office/powerpoint/2010/main" val="15341935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1D499F-38B5-A61F-CF24-7E2D349EC028}"/>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5CBF4C59-D55F-8573-DFBF-6D72F4978B2F}"/>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6C26FFD9-E707-E201-9E12-106FD4D24B9D}"/>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DA263DBB-4D7C-6C5D-70FE-A8C6CD047669}"/>
              </a:ext>
            </a:extLst>
          </p:cNvPr>
          <p:cNvSpPr>
            <a:spLocks noGrp="1"/>
          </p:cNvSpPr>
          <p:nvPr>
            <p:ph type="sldNum" sz="quarter" idx="5"/>
          </p:nvPr>
        </p:nvSpPr>
        <p:spPr/>
        <p:txBody>
          <a:bodyPr/>
          <a:lstStyle/>
          <a:p>
            <a:fld id="{CE222600-8C23-B243-A18B-D3F4F78F8382}" type="slidenum">
              <a:rPr lang="sv-SE" smtClean="0"/>
              <a:t>15</a:t>
            </a:fld>
            <a:endParaRPr lang="sv-SE"/>
          </a:p>
        </p:txBody>
      </p:sp>
    </p:spTree>
    <p:extLst>
      <p:ext uri="{BB962C8B-B14F-4D97-AF65-F5344CB8AC3E}">
        <p14:creationId xmlns:p14="http://schemas.microsoft.com/office/powerpoint/2010/main" val="11264798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40D5B4-C01A-6B14-919B-7C0E1C020058}"/>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73B552A-12D2-B9D4-8C9F-B8712C1DB03A}"/>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2F789EAE-2F98-9B1D-1337-4A9DD1B8DF12}"/>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6B6116F9-B768-5D46-7C46-D507A03F3F83}"/>
              </a:ext>
            </a:extLst>
          </p:cNvPr>
          <p:cNvSpPr>
            <a:spLocks noGrp="1"/>
          </p:cNvSpPr>
          <p:nvPr>
            <p:ph type="sldNum" sz="quarter" idx="5"/>
          </p:nvPr>
        </p:nvSpPr>
        <p:spPr/>
        <p:txBody>
          <a:bodyPr/>
          <a:lstStyle/>
          <a:p>
            <a:fld id="{CE222600-8C23-B243-A18B-D3F4F78F8382}" type="slidenum">
              <a:rPr lang="sv-SE" smtClean="0"/>
              <a:t>16</a:t>
            </a:fld>
            <a:endParaRPr lang="sv-SE"/>
          </a:p>
        </p:txBody>
      </p:sp>
    </p:spTree>
    <p:extLst>
      <p:ext uri="{BB962C8B-B14F-4D97-AF65-F5344CB8AC3E}">
        <p14:creationId xmlns:p14="http://schemas.microsoft.com/office/powerpoint/2010/main" val="37999605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76E986-C975-E818-DACF-C2AA14C06AE8}"/>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37D1A84B-1218-FDF8-BA44-CCB780297874}"/>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6894F499-8799-ACB8-8CC9-D446BE08DC60}"/>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96394CC7-1A9A-5358-C392-33E1C477D472}"/>
              </a:ext>
            </a:extLst>
          </p:cNvPr>
          <p:cNvSpPr>
            <a:spLocks noGrp="1"/>
          </p:cNvSpPr>
          <p:nvPr>
            <p:ph type="sldNum" sz="quarter" idx="5"/>
          </p:nvPr>
        </p:nvSpPr>
        <p:spPr/>
        <p:txBody>
          <a:bodyPr/>
          <a:lstStyle/>
          <a:p>
            <a:fld id="{CE222600-8C23-B243-A18B-D3F4F78F8382}" type="slidenum">
              <a:rPr lang="sv-SE" smtClean="0"/>
              <a:t>17</a:t>
            </a:fld>
            <a:endParaRPr lang="sv-SE"/>
          </a:p>
        </p:txBody>
      </p:sp>
    </p:spTree>
    <p:extLst>
      <p:ext uri="{BB962C8B-B14F-4D97-AF65-F5344CB8AC3E}">
        <p14:creationId xmlns:p14="http://schemas.microsoft.com/office/powerpoint/2010/main" val="27669476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FC3EF1-33C8-1EA1-B864-D26E1231E8E9}"/>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DD5EDE20-4F74-5AC6-7D63-0A9D41714290}"/>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93C657E7-E2FE-87DD-06A8-6A1414DE03FE}"/>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1C84F85E-8BB0-2458-7CD7-A7912F95EC06}"/>
              </a:ext>
            </a:extLst>
          </p:cNvPr>
          <p:cNvSpPr>
            <a:spLocks noGrp="1"/>
          </p:cNvSpPr>
          <p:nvPr>
            <p:ph type="sldNum" sz="quarter" idx="5"/>
          </p:nvPr>
        </p:nvSpPr>
        <p:spPr/>
        <p:txBody>
          <a:bodyPr/>
          <a:lstStyle/>
          <a:p>
            <a:fld id="{CE222600-8C23-B243-A18B-D3F4F78F8382}" type="slidenum">
              <a:rPr lang="sv-SE" smtClean="0"/>
              <a:t>2</a:t>
            </a:fld>
            <a:endParaRPr lang="sv-SE"/>
          </a:p>
        </p:txBody>
      </p:sp>
    </p:spTree>
    <p:extLst>
      <p:ext uri="{BB962C8B-B14F-4D97-AF65-F5344CB8AC3E}">
        <p14:creationId xmlns:p14="http://schemas.microsoft.com/office/powerpoint/2010/main" val="8030099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6C345D-83EB-30AA-AFFA-A7CEA68CD9A7}"/>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2AF9C8BD-D497-1A1C-335A-A46256404145}"/>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509DCA07-9E7D-7526-0C92-D73EE56DA3C8}"/>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F02C0228-12DB-A109-C22E-4A47DB1AE22C}"/>
              </a:ext>
            </a:extLst>
          </p:cNvPr>
          <p:cNvSpPr>
            <a:spLocks noGrp="1"/>
          </p:cNvSpPr>
          <p:nvPr>
            <p:ph type="sldNum" sz="quarter" idx="5"/>
          </p:nvPr>
        </p:nvSpPr>
        <p:spPr/>
        <p:txBody>
          <a:bodyPr/>
          <a:lstStyle/>
          <a:p>
            <a:fld id="{CE222600-8C23-B243-A18B-D3F4F78F8382}" type="slidenum">
              <a:rPr lang="sv-SE" smtClean="0"/>
              <a:t>3</a:t>
            </a:fld>
            <a:endParaRPr lang="sv-SE"/>
          </a:p>
        </p:txBody>
      </p:sp>
    </p:spTree>
    <p:extLst>
      <p:ext uri="{BB962C8B-B14F-4D97-AF65-F5344CB8AC3E}">
        <p14:creationId xmlns:p14="http://schemas.microsoft.com/office/powerpoint/2010/main" val="37805933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3CDABF-AE49-6B29-B04C-8179A8C53CB0}"/>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1506AEC0-EBBE-F786-E46A-0BF142D30843}"/>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E5FB6F6E-1A20-91F7-D36E-14BB85D5BAFE}"/>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7F79A70D-8B75-706E-B35F-058B19AF8BB1}"/>
              </a:ext>
            </a:extLst>
          </p:cNvPr>
          <p:cNvSpPr>
            <a:spLocks noGrp="1"/>
          </p:cNvSpPr>
          <p:nvPr>
            <p:ph type="sldNum" sz="quarter" idx="5"/>
          </p:nvPr>
        </p:nvSpPr>
        <p:spPr/>
        <p:txBody>
          <a:bodyPr/>
          <a:lstStyle/>
          <a:p>
            <a:fld id="{CE222600-8C23-B243-A18B-D3F4F78F8382}" type="slidenum">
              <a:rPr lang="sv-SE" smtClean="0"/>
              <a:t>4</a:t>
            </a:fld>
            <a:endParaRPr lang="sv-SE"/>
          </a:p>
        </p:txBody>
      </p:sp>
    </p:spTree>
    <p:extLst>
      <p:ext uri="{BB962C8B-B14F-4D97-AF65-F5344CB8AC3E}">
        <p14:creationId xmlns:p14="http://schemas.microsoft.com/office/powerpoint/2010/main" val="4577859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3791AD-0148-64A2-8467-8AD943F68397}"/>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64E70B48-72CB-9629-939D-5AC57179E093}"/>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E88CC45A-447E-DDC4-A333-D918D34AA560}"/>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F2BEAA62-B689-BF43-6559-54BB9F914BBD}"/>
              </a:ext>
            </a:extLst>
          </p:cNvPr>
          <p:cNvSpPr>
            <a:spLocks noGrp="1"/>
          </p:cNvSpPr>
          <p:nvPr>
            <p:ph type="sldNum" sz="quarter" idx="5"/>
          </p:nvPr>
        </p:nvSpPr>
        <p:spPr/>
        <p:txBody>
          <a:bodyPr/>
          <a:lstStyle/>
          <a:p>
            <a:fld id="{CE222600-8C23-B243-A18B-D3F4F78F8382}" type="slidenum">
              <a:rPr lang="sv-SE" smtClean="0"/>
              <a:t>5</a:t>
            </a:fld>
            <a:endParaRPr lang="sv-SE"/>
          </a:p>
        </p:txBody>
      </p:sp>
    </p:spTree>
    <p:extLst>
      <p:ext uri="{BB962C8B-B14F-4D97-AF65-F5344CB8AC3E}">
        <p14:creationId xmlns:p14="http://schemas.microsoft.com/office/powerpoint/2010/main" val="19830727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2738D-83C8-B57A-DA67-75C8CE84A62D}"/>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AC267B7A-2D6F-4D08-B8C8-92FFF311558C}"/>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F0A920E7-6865-6876-467E-9C99DEFFE61B}"/>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38D3CA00-69DA-1D9C-0DFB-EFF479FA85CC}"/>
              </a:ext>
            </a:extLst>
          </p:cNvPr>
          <p:cNvSpPr>
            <a:spLocks noGrp="1"/>
          </p:cNvSpPr>
          <p:nvPr>
            <p:ph type="sldNum" sz="quarter" idx="5"/>
          </p:nvPr>
        </p:nvSpPr>
        <p:spPr/>
        <p:txBody>
          <a:bodyPr/>
          <a:lstStyle/>
          <a:p>
            <a:fld id="{CE222600-8C23-B243-A18B-D3F4F78F8382}" type="slidenum">
              <a:rPr lang="sv-SE" smtClean="0"/>
              <a:t>6</a:t>
            </a:fld>
            <a:endParaRPr lang="sv-SE"/>
          </a:p>
        </p:txBody>
      </p:sp>
    </p:spTree>
    <p:extLst>
      <p:ext uri="{BB962C8B-B14F-4D97-AF65-F5344CB8AC3E}">
        <p14:creationId xmlns:p14="http://schemas.microsoft.com/office/powerpoint/2010/main" val="30389268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E500EE-263F-7BF6-AA43-E42CFEBFDE6C}"/>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40DA902B-F1B6-669B-BBD5-6B2412BE5EB6}"/>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C75C25BC-D8F7-3525-452E-D260BD63C479}"/>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9E3A79F2-432F-A5D5-7C8D-9A1C6E34A863}"/>
              </a:ext>
            </a:extLst>
          </p:cNvPr>
          <p:cNvSpPr>
            <a:spLocks noGrp="1"/>
          </p:cNvSpPr>
          <p:nvPr>
            <p:ph type="sldNum" sz="quarter" idx="5"/>
          </p:nvPr>
        </p:nvSpPr>
        <p:spPr/>
        <p:txBody>
          <a:bodyPr/>
          <a:lstStyle/>
          <a:p>
            <a:fld id="{CE222600-8C23-B243-A18B-D3F4F78F8382}" type="slidenum">
              <a:rPr lang="sv-SE" smtClean="0"/>
              <a:t>7</a:t>
            </a:fld>
            <a:endParaRPr lang="sv-SE"/>
          </a:p>
        </p:txBody>
      </p:sp>
    </p:spTree>
    <p:extLst>
      <p:ext uri="{BB962C8B-B14F-4D97-AF65-F5344CB8AC3E}">
        <p14:creationId xmlns:p14="http://schemas.microsoft.com/office/powerpoint/2010/main" val="42069277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6EB007-6118-2E8A-C58E-F2A1278C62CA}"/>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3B0ECF5D-C875-7A39-2AE1-75E71EDA2D7C}"/>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7CADFED3-621E-7C16-46FF-35512854015F}"/>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9F72F082-1947-F8E2-2FC8-FEB7925B2134}"/>
              </a:ext>
            </a:extLst>
          </p:cNvPr>
          <p:cNvSpPr>
            <a:spLocks noGrp="1"/>
          </p:cNvSpPr>
          <p:nvPr>
            <p:ph type="sldNum" sz="quarter" idx="5"/>
          </p:nvPr>
        </p:nvSpPr>
        <p:spPr/>
        <p:txBody>
          <a:bodyPr/>
          <a:lstStyle/>
          <a:p>
            <a:fld id="{CE222600-8C23-B243-A18B-D3F4F78F8382}" type="slidenum">
              <a:rPr lang="sv-SE" smtClean="0"/>
              <a:t>8</a:t>
            </a:fld>
            <a:endParaRPr lang="sv-SE"/>
          </a:p>
        </p:txBody>
      </p:sp>
    </p:spTree>
    <p:extLst>
      <p:ext uri="{BB962C8B-B14F-4D97-AF65-F5344CB8AC3E}">
        <p14:creationId xmlns:p14="http://schemas.microsoft.com/office/powerpoint/2010/main" val="19421020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10CB17-25AD-937C-683A-61F755EB496C}"/>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5DB3AA3F-EC6D-027E-6044-DDC5E5750B24}"/>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583B8EED-4FEB-3643-9498-200DF14C589F}"/>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3C2B149F-6741-F616-2E35-7F21E8057F13}"/>
              </a:ext>
            </a:extLst>
          </p:cNvPr>
          <p:cNvSpPr>
            <a:spLocks noGrp="1"/>
          </p:cNvSpPr>
          <p:nvPr>
            <p:ph type="sldNum" sz="quarter" idx="5"/>
          </p:nvPr>
        </p:nvSpPr>
        <p:spPr/>
        <p:txBody>
          <a:bodyPr/>
          <a:lstStyle/>
          <a:p>
            <a:fld id="{CE222600-8C23-B243-A18B-D3F4F78F8382}" type="slidenum">
              <a:rPr lang="sv-SE" smtClean="0"/>
              <a:t>9</a:t>
            </a:fld>
            <a:endParaRPr lang="sv-SE"/>
          </a:p>
        </p:txBody>
      </p:sp>
    </p:spTree>
    <p:extLst>
      <p:ext uri="{BB962C8B-B14F-4D97-AF65-F5344CB8AC3E}">
        <p14:creationId xmlns:p14="http://schemas.microsoft.com/office/powerpoint/2010/main" val="486093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704088" y="889820"/>
            <a:ext cx="9989574" cy="3598606"/>
          </a:xfrm>
        </p:spPr>
        <p:txBody>
          <a:bodyPr anchor="t">
            <a:normAutofit/>
          </a:bodyPr>
          <a:lstStyle>
            <a:lvl1pPr algn="l">
              <a:defRPr sz="5400"/>
            </a:lvl1pPr>
          </a:lstStyle>
          <a:p>
            <a:r>
              <a:rPr lang="en-US"/>
              <a:t>Click to edit Master title style</a:t>
            </a:r>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704088"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D1D1EADE-8E88-4C7C-8AC5-FB148DE4940E}" type="datetime1">
              <a:rPr lang="en-US" smtClean="0"/>
              <a:t>3/10/2026</a:t>
            </a:fld>
            <a:endParaRPr lang="en-US"/>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436219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EC3C8B9C-477D-492A-96AD-1FC2CC997A73}" type="datetime1">
              <a:rPr lang="en-US" smtClean="0"/>
              <a:t>3/10/2026</a:t>
            </a:fld>
            <a:endParaRPr lang="en-US"/>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6200257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768927" y="997973"/>
            <a:ext cx="8473395"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42D3AED5-E26D-4E29-B1B3-7847B6779594}" type="datetime1">
              <a:rPr lang="en-US" smtClean="0"/>
              <a:t>3/10/2026</a:t>
            </a:fld>
            <a:endParaRPr lang="en-US"/>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025697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157B6794-849E-4626-908B-D15793550EFB}" type="datetime1">
              <a:rPr lang="en-US" smtClean="0"/>
              <a:t>3/10/2026</a:t>
            </a:fld>
            <a:endParaRPr lang="en-US"/>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956333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63DB64E7-5594-42A3-ADBF-E95A7ACEAD64}" type="datetime1">
              <a:rPr lang="en-US" smtClean="0"/>
              <a:t>3/10/2026</a:t>
            </a:fld>
            <a:endParaRPr lang="en-US"/>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450398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14400"/>
            <a:ext cx="10691265" cy="1307592"/>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04088"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81344"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18462B0B-D248-4FFB-8695-AD7FA4B1284A}" type="datetime1">
              <a:rPr lang="en-US" smtClean="0"/>
              <a:t>3/10/2026</a:t>
            </a:fld>
            <a:endParaRPr lang="en-US"/>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977509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704087" y="929147"/>
            <a:ext cx="10689336" cy="798451"/>
          </a:xfrm>
        </p:spPr>
        <p:txBody>
          <a:bodyPr/>
          <a:lstStyle/>
          <a:p>
            <a:r>
              <a:rPr lang="en-US"/>
              <a:t>Click to edit Master title style</a:t>
            </a:r>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04088"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04088"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81344"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81344"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D0378EFB-9159-4510-B73F-4F0409ADE937}" type="datetime1">
              <a:rPr lang="en-US" smtClean="0"/>
              <a:t>3/10/2026</a:t>
            </a:fld>
            <a:endParaRPr lang="en-US"/>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697791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89BC9412-2452-4BED-A324-9D8C115361AD}" type="datetime1">
              <a:rPr lang="en-US" smtClean="0"/>
              <a:t>3/10/2026</a:t>
            </a:fld>
            <a:endParaRPr lang="en-US"/>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88215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F5318F62-D251-40E8-A23C-F4CFE9FEAB41}" type="datetime1">
              <a:rPr lang="en-US" smtClean="0"/>
              <a:t>3/10/2026</a:t>
            </a:fld>
            <a:endParaRPr lang="en-US"/>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524835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704088" y="1069848"/>
            <a:ext cx="4093599" cy="1316736"/>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1069848"/>
            <a:ext cx="6172200" cy="47912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704088" y="2551176"/>
            <a:ext cx="4093599" cy="331927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44F76144-149E-4874-93A5-554A0357CF82}" type="datetime1">
              <a:rPr lang="en-US" smtClean="0"/>
              <a:t>3/10/2026</a:t>
            </a:fld>
            <a:endParaRPr lang="en-US"/>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758223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704088" y="1066800"/>
            <a:ext cx="4103431" cy="131752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704088"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50BA65D8-0540-4835-AE5C-25D29DBA01BE}" type="datetime1">
              <a:rPr lang="en-US" smtClean="0"/>
              <a:t>3/10/2026</a:t>
            </a:fld>
            <a:endParaRPr lang="en-US"/>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507284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14400"/>
            <a:ext cx="10691265" cy="1307592"/>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21992"/>
            <a:ext cx="10691265" cy="37398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49564" cy="365125"/>
          </a:xfrm>
          <a:prstGeom prst="rect">
            <a:avLst/>
          </a:prstGeom>
        </p:spPr>
        <p:txBody>
          <a:bodyPr vert="horz" lIns="91440" tIns="45720" rIns="91440" bIns="45720" rtlCol="0" anchor="ctr"/>
          <a:lstStyle>
            <a:lvl1pPr algn="r">
              <a:defRPr sz="1050">
                <a:solidFill>
                  <a:schemeClr val="tx1"/>
                </a:solidFill>
                <a:latin typeface="+mj-lt"/>
              </a:defRPr>
            </a:lvl1pPr>
          </a:lstStyle>
          <a:p>
            <a:fld id="{E31BA835-12AC-4E8F-955A-EA3F4DE2791F}" type="datetime1">
              <a:rPr lang="en-US" smtClean="0"/>
              <a:t>3/10/2026</a:t>
            </a:fld>
            <a:endParaRPr lang="en-US"/>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04088"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87E7843D-FF13-4365-9478-9625B70A2705}" type="slidenum">
              <a:rPr lang="en-US" smtClean="0"/>
              <a:t>‹#›</a:t>
            </a:fld>
            <a:endParaRPr lang="en-US"/>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26562"/>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8" r:id="rId6"/>
    <p:sldLayoutId id="2147483703" r:id="rId7"/>
    <p:sldLayoutId id="2147483704" r:id="rId8"/>
    <p:sldLayoutId id="2147483705" r:id="rId9"/>
    <p:sldLayoutId id="2147483707" r:id="rId10"/>
    <p:sldLayoutId id="2147483706" r:id="rId11"/>
  </p:sldLayoutIdLst>
  <p:hf sldNum="0"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5" name="Rectangle 9">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4302BA8D-63C0-1252-FF12-72E00FF5D562}"/>
              </a:ext>
            </a:extLst>
          </p:cNvPr>
          <p:cNvSpPr>
            <a:spLocks noGrp="1"/>
          </p:cNvSpPr>
          <p:nvPr>
            <p:ph type="ctrTitle"/>
          </p:nvPr>
        </p:nvSpPr>
        <p:spPr>
          <a:xfrm>
            <a:off x="7170835" y="1342757"/>
            <a:ext cx="4258415" cy="3435791"/>
          </a:xfrm>
        </p:spPr>
        <p:txBody>
          <a:bodyPr>
            <a:normAutofit/>
          </a:bodyPr>
          <a:lstStyle/>
          <a:p>
            <a:r>
              <a:rPr lang="sv-SE" sz="2800" dirty="0">
                <a:latin typeface="+mn-lt"/>
              </a:rPr>
              <a:t>Föräldramöte 2026</a:t>
            </a:r>
            <a:br>
              <a:rPr lang="sv-SE" sz="2400" dirty="0">
                <a:latin typeface="+mn-lt"/>
              </a:rPr>
            </a:br>
            <a:r>
              <a:rPr lang="sv-SE" sz="2400" dirty="0">
                <a:latin typeface="+mn-lt"/>
              </a:rPr>
              <a:t>Habo IF P15</a:t>
            </a:r>
            <a:br>
              <a:rPr lang="sv-SE" sz="2400" dirty="0">
                <a:latin typeface="+mn-lt"/>
              </a:rPr>
            </a:br>
            <a:endParaRPr lang="sv-SE" sz="2400" dirty="0">
              <a:latin typeface="+mn-lt"/>
            </a:endParaRPr>
          </a:p>
        </p:txBody>
      </p:sp>
      <p:sp>
        <p:nvSpPr>
          <p:cNvPr id="3" name="Underrubrik 2">
            <a:extLst>
              <a:ext uri="{FF2B5EF4-FFF2-40B4-BE49-F238E27FC236}">
                <a16:creationId xmlns:a16="http://schemas.microsoft.com/office/drawing/2014/main" id="{F3EC6D1C-5BE1-9B54-A1EB-6F3E85F2CF39}"/>
              </a:ext>
            </a:extLst>
          </p:cNvPr>
          <p:cNvSpPr>
            <a:spLocks noGrp="1"/>
          </p:cNvSpPr>
          <p:nvPr>
            <p:ph type="subTitle" idx="1"/>
          </p:nvPr>
        </p:nvSpPr>
        <p:spPr>
          <a:xfrm>
            <a:off x="7444058" y="2953335"/>
            <a:ext cx="3711971" cy="2470591"/>
          </a:xfrm>
        </p:spPr>
        <p:txBody>
          <a:bodyPr anchor="t">
            <a:normAutofit/>
          </a:bodyPr>
          <a:lstStyle/>
          <a:p>
            <a:pPr marL="342900" indent="-342900">
              <a:buFont typeface="Arial" panose="020B0604020202020204" pitchFamily="34" charset="0"/>
              <a:buChar char="•"/>
            </a:pPr>
            <a:r>
              <a:rPr lang="sv-SE" sz="1600" dirty="0"/>
              <a:t>Information från Habo IF</a:t>
            </a:r>
          </a:p>
          <a:p>
            <a:pPr marL="342900" indent="-342900">
              <a:buFont typeface="Arial" panose="020B0604020202020204" pitchFamily="34" charset="0"/>
              <a:buChar char="•"/>
            </a:pPr>
            <a:r>
              <a:rPr lang="sv-SE" sz="1600" dirty="0"/>
              <a:t>Information från kontaktföräldrar</a:t>
            </a:r>
          </a:p>
          <a:p>
            <a:pPr marL="342900" indent="-342900">
              <a:buFont typeface="Arial" panose="020B0604020202020204" pitchFamily="34" charset="0"/>
              <a:buChar char="•"/>
            </a:pPr>
            <a:r>
              <a:rPr lang="sv-SE" sz="1600" dirty="0"/>
              <a:t>Habo IF P15</a:t>
            </a:r>
          </a:p>
          <a:p>
            <a:pPr marL="342900" indent="-342900">
              <a:buFont typeface="Arial" panose="020B0604020202020204" pitchFamily="34" charset="0"/>
              <a:buChar char="•"/>
            </a:pPr>
            <a:r>
              <a:rPr lang="sv-SE" sz="1600" dirty="0"/>
              <a:t>Frågor / övrigt</a:t>
            </a:r>
          </a:p>
          <a:p>
            <a:pPr marL="342900" indent="-342900">
              <a:buFont typeface="Arial" panose="020B0604020202020204" pitchFamily="34" charset="0"/>
              <a:buChar char="•"/>
            </a:pPr>
            <a:endParaRPr lang="sv-SE" sz="2900" dirty="0"/>
          </a:p>
          <a:p>
            <a:pPr marL="457200" indent="-457200">
              <a:buFont typeface="Arial" panose="020B0604020202020204" pitchFamily="34" charset="0"/>
              <a:buChar char="•"/>
            </a:pPr>
            <a:endParaRPr lang="sv-SE" dirty="0"/>
          </a:p>
          <a:p>
            <a:endParaRPr lang="sv-SE" dirty="0"/>
          </a:p>
        </p:txBody>
      </p:sp>
      <p:cxnSp>
        <p:nvCxnSpPr>
          <p:cNvPr id="56" name="Straight Connector 11">
            <a:extLst>
              <a:ext uri="{FF2B5EF4-FFF2-40B4-BE49-F238E27FC236}">
                <a16:creationId xmlns:a16="http://schemas.microsoft.com/office/drawing/2014/main" id="{EE2E603F-4A95-4FE8-BB06-211DFD75DBE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Bildobjekt 4" descr="En bild som visar text, logotyp, emblem, Varumärke&#10;&#10;AI-genererat innehåll kan vara felaktigt.">
            <a:extLst>
              <a:ext uri="{FF2B5EF4-FFF2-40B4-BE49-F238E27FC236}">
                <a16:creationId xmlns:a16="http://schemas.microsoft.com/office/drawing/2014/main" id="{FF22435F-E370-31AD-C211-64DDB4603B80}"/>
              </a:ext>
            </a:extLst>
          </p:cNvPr>
          <p:cNvPicPr>
            <a:picLocks noChangeAspect="1"/>
          </p:cNvPicPr>
          <p:nvPr/>
        </p:nvPicPr>
        <p:blipFill>
          <a:blip r:embed="rId3"/>
          <a:stretch>
            <a:fillRect/>
          </a:stretch>
        </p:blipFill>
        <p:spPr>
          <a:xfrm>
            <a:off x="1426986" y="1080468"/>
            <a:ext cx="5362698" cy="4770750"/>
          </a:xfrm>
          <a:prstGeom prst="rect">
            <a:avLst/>
          </a:prstGeom>
        </p:spPr>
      </p:pic>
      <p:cxnSp>
        <p:nvCxnSpPr>
          <p:cNvPr id="57" name="Straight Connector 13">
            <a:extLst>
              <a:ext uri="{FF2B5EF4-FFF2-40B4-BE49-F238E27FC236}">
                <a16:creationId xmlns:a16="http://schemas.microsoft.com/office/drawing/2014/main" id="{D7CC41EB-2D81-4303-9171-6401B388BA3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34885"/>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79481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66D9C69-0361-4041-AADB-8BAA6CC81DBA}"/>
            </a:ext>
          </a:extLst>
        </p:cNvPr>
        <p:cNvGrpSpPr/>
        <p:nvPr/>
      </p:nvGrpSpPr>
      <p:grpSpPr>
        <a:xfrm>
          <a:off x="0" y="0"/>
          <a:ext cx="0" cy="0"/>
          <a:chOff x="0" y="0"/>
          <a:chExt cx="0" cy="0"/>
        </a:xfrm>
      </p:grpSpPr>
      <p:sp useBgFill="1">
        <p:nvSpPr>
          <p:cNvPr id="55" name="Rectangle 9">
            <a:extLst>
              <a:ext uri="{FF2B5EF4-FFF2-40B4-BE49-F238E27FC236}">
                <a16:creationId xmlns:a16="http://schemas.microsoft.com/office/drawing/2014/main" id="{7764AB0C-FFC2-702D-EA67-1530417E61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7BCC1CFB-3F5D-3C0C-43C7-9FED7A77B05B}"/>
              </a:ext>
            </a:extLst>
          </p:cNvPr>
          <p:cNvSpPr>
            <a:spLocks noGrp="1"/>
          </p:cNvSpPr>
          <p:nvPr>
            <p:ph type="ctrTitle"/>
          </p:nvPr>
        </p:nvSpPr>
        <p:spPr>
          <a:xfrm>
            <a:off x="3382178" y="1277177"/>
            <a:ext cx="7773851" cy="3435791"/>
          </a:xfrm>
        </p:spPr>
        <p:txBody>
          <a:bodyPr>
            <a:normAutofit/>
          </a:bodyPr>
          <a:lstStyle/>
          <a:p>
            <a:r>
              <a:rPr lang="sv-SE" sz="2400" dirty="0">
                <a:latin typeface="+mn-lt"/>
              </a:rPr>
              <a:t>kontaktföräldrar</a:t>
            </a:r>
          </a:p>
        </p:txBody>
      </p:sp>
      <p:sp>
        <p:nvSpPr>
          <p:cNvPr id="3" name="Underrubrik 2">
            <a:extLst>
              <a:ext uri="{FF2B5EF4-FFF2-40B4-BE49-F238E27FC236}">
                <a16:creationId xmlns:a16="http://schemas.microsoft.com/office/drawing/2014/main" id="{F9506BEC-3941-7F0D-89DB-80C35B2E5012}"/>
              </a:ext>
            </a:extLst>
          </p:cNvPr>
          <p:cNvSpPr>
            <a:spLocks noGrp="1"/>
          </p:cNvSpPr>
          <p:nvPr>
            <p:ph type="subTitle" idx="1"/>
          </p:nvPr>
        </p:nvSpPr>
        <p:spPr>
          <a:xfrm>
            <a:off x="3382178" y="2194097"/>
            <a:ext cx="7773851" cy="3791065"/>
          </a:xfrm>
        </p:spPr>
        <p:txBody>
          <a:bodyPr anchor="t">
            <a:normAutofit/>
          </a:bodyPr>
          <a:lstStyle/>
          <a:p>
            <a:r>
              <a:rPr lang="sv-SE" sz="1600" dirty="0"/>
              <a:t>Maja Olsson</a:t>
            </a:r>
            <a:br>
              <a:rPr lang="sv-SE" sz="1600" dirty="0"/>
            </a:br>
            <a:r>
              <a:rPr lang="sv-SE" sz="1600" dirty="0"/>
              <a:t>Dennis Wennerholm</a:t>
            </a:r>
            <a:br>
              <a:rPr lang="sv-SE" sz="1600" dirty="0"/>
            </a:br>
            <a:r>
              <a:rPr lang="sv-SE" sz="1600" dirty="0"/>
              <a:t>Johanna Svensk</a:t>
            </a:r>
            <a:br>
              <a:rPr lang="sv-SE" sz="1600" dirty="0"/>
            </a:br>
            <a:br>
              <a:rPr lang="sv-SE" sz="1600" dirty="0"/>
            </a:br>
            <a:r>
              <a:rPr lang="sv-SE" sz="1600" dirty="0"/>
              <a:t>Ola Mellström (Lagkassan)</a:t>
            </a:r>
            <a:br>
              <a:rPr lang="sv-SE" sz="1600" dirty="0"/>
            </a:br>
            <a:endParaRPr lang="sv-SE" sz="1600" dirty="0"/>
          </a:p>
        </p:txBody>
      </p:sp>
      <p:cxnSp>
        <p:nvCxnSpPr>
          <p:cNvPr id="56" name="Straight Connector 11">
            <a:extLst>
              <a:ext uri="{FF2B5EF4-FFF2-40B4-BE49-F238E27FC236}">
                <a16:creationId xmlns:a16="http://schemas.microsoft.com/office/drawing/2014/main" id="{645BF21F-C69C-9707-EF0A-D641AEC406A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Bildobjekt 4" descr="En bild som visar text, logotyp, emblem, Varumärke&#10;&#10;AI-genererat innehåll kan vara felaktigt.">
            <a:extLst>
              <a:ext uri="{FF2B5EF4-FFF2-40B4-BE49-F238E27FC236}">
                <a16:creationId xmlns:a16="http://schemas.microsoft.com/office/drawing/2014/main" id="{7F96AA9B-1220-E0BD-71C5-AC722A88DE56}"/>
              </a:ext>
            </a:extLst>
          </p:cNvPr>
          <p:cNvPicPr>
            <a:picLocks noChangeAspect="1"/>
          </p:cNvPicPr>
          <p:nvPr/>
        </p:nvPicPr>
        <p:blipFill>
          <a:blip r:embed="rId3"/>
          <a:stretch>
            <a:fillRect/>
          </a:stretch>
        </p:blipFill>
        <p:spPr>
          <a:xfrm>
            <a:off x="380384" y="221152"/>
            <a:ext cx="1509910" cy="1343242"/>
          </a:xfrm>
          <a:prstGeom prst="rect">
            <a:avLst/>
          </a:prstGeom>
        </p:spPr>
      </p:pic>
      <p:cxnSp>
        <p:nvCxnSpPr>
          <p:cNvPr id="57" name="Straight Connector 13">
            <a:extLst>
              <a:ext uri="{FF2B5EF4-FFF2-40B4-BE49-F238E27FC236}">
                <a16:creationId xmlns:a16="http://schemas.microsoft.com/office/drawing/2014/main" id="{C208A4D1-07E4-C69B-2F0D-265AF5B50F9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34885"/>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01330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2BC8A29-A20B-059C-DD81-19B04C13CA0C}"/>
            </a:ext>
          </a:extLst>
        </p:cNvPr>
        <p:cNvGrpSpPr/>
        <p:nvPr/>
      </p:nvGrpSpPr>
      <p:grpSpPr>
        <a:xfrm>
          <a:off x="0" y="0"/>
          <a:ext cx="0" cy="0"/>
          <a:chOff x="0" y="0"/>
          <a:chExt cx="0" cy="0"/>
        </a:xfrm>
      </p:grpSpPr>
      <p:sp useBgFill="1">
        <p:nvSpPr>
          <p:cNvPr id="55" name="Rectangle 9">
            <a:extLst>
              <a:ext uri="{FF2B5EF4-FFF2-40B4-BE49-F238E27FC236}">
                <a16:creationId xmlns:a16="http://schemas.microsoft.com/office/drawing/2014/main" id="{C663C0CD-E186-2A01-3052-DDCD98455F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EBA64FAE-54CA-868D-DBBB-A74A6FD041A5}"/>
              </a:ext>
            </a:extLst>
          </p:cNvPr>
          <p:cNvSpPr>
            <a:spLocks noGrp="1"/>
          </p:cNvSpPr>
          <p:nvPr>
            <p:ph type="ctrTitle"/>
          </p:nvPr>
        </p:nvSpPr>
        <p:spPr>
          <a:xfrm>
            <a:off x="3382178" y="1277177"/>
            <a:ext cx="7773851" cy="3435791"/>
          </a:xfrm>
        </p:spPr>
        <p:txBody>
          <a:bodyPr>
            <a:normAutofit/>
          </a:bodyPr>
          <a:lstStyle/>
          <a:p>
            <a:r>
              <a:rPr lang="sv-SE" sz="2400" dirty="0">
                <a:latin typeface="+mn-lt"/>
              </a:rPr>
              <a:t>träningstider</a:t>
            </a:r>
          </a:p>
        </p:txBody>
      </p:sp>
      <p:sp>
        <p:nvSpPr>
          <p:cNvPr id="3" name="Underrubrik 2">
            <a:extLst>
              <a:ext uri="{FF2B5EF4-FFF2-40B4-BE49-F238E27FC236}">
                <a16:creationId xmlns:a16="http://schemas.microsoft.com/office/drawing/2014/main" id="{E420D04E-48A2-9CE6-0C38-B7CBA0F5586B}"/>
              </a:ext>
            </a:extLst>
          </p:cNvPr>
          <p:cNvSpPr>
            <a:spLocks noGrp="1"/>
          </p:cNvSpPr>
          <p:nvPr>
            <p:ph type="subTitle" idx="1"/>
          </p:nvPr>
        </p:nvSpPr>
        <p:spPr>
          <a:xfrm>
            <a:off x="3382178" y="2194097"/>
            <a:ext cx="7773851" cy="3791065"/>
          </a:xfrm>
        </p:spPr>
        <p:txBody>
          <a:bodyPr anchor="t">
            <a:normAutofit/>
          </a:bodyPr>
          <a:lstStyle/>
          <a:p>
            <a:r>
              <a:rPr lang="sv-SE" sz="1600" b="1" dirty="0"/>
              <a:t>Vinter:</a:t>
            </a:r>
            <a:br>
              <a:rPr lang="sv-SE" sz="1600" dirty="0"/>
            </a:br>
            <a:r>
              <a:rPr lang="sv-SE" sz="1600" dirty="0"/>
              <a:t>Tisdagar: 		17:00 – 18:15</a:t>
            </a:r>
            <a:br>
              <a:rPr lang="sv-SE" sz="1600" dirty="0"/>
            </a:br>
            <a:r>
              <a:rPr lang="sv-SE" sz="1600" dirty="0"/>
              <a:t>Torsdagar:		17:00 – 18:15</a:t>
            </a:r>
            <a:br>
              <a:rPr lang="sv-SE" sz="1600" dirty="0"/>
            </a:br>
            <a:br>
              <a:rPr lang="sv-SE" sz="1600" dirty="0"/>
            </a:br>
            <a:r>
              <a:rPr lang="sv-SE" sz="1600" dirty="0"/>
              <a:t>Tisdag 24/3 börjar vi kalla alla till träningar, dvs vinterträning slutar.</a:t>
            </a:r>
          </a:p>
          <a:p>
            <a:endParaRPr lang="sv-SE" sz="1600" dirty="0"/>
          </a:p>
          <a:p>
            <a:r>
              <a:rPr lang="sv-SE" sz="1600" b="1" dirty="0"/>
              <a:t>Sommar:</a:t>
            </a:r>
            <a:br>
              <a:rPr lang="sv-SE" sz="1600" dirty="0"/>
            </a:br>
            <a:r>
              <a:rPr lang="sv-SE" sz="1600" dirty="0"/>
              <a:t>Måndagar:	18:30 – 20:00 (E + F)</a:t>
            </a:r>
            <a:br>
              <a:rPr lang="sv-SE" sz="1600" dirty="0"/>
            </a:br>
            <a:r>
              <a:rPr lang="sv-SE" sz="1600" dirty="0"/>
              <a:t>Onsdagar:		17:00 – 18:30 (Konstgräs)</a:t>
            </a:r>
            <a:br>
              <a:rPr lang="sv-SE" sz="1600" dirty="0"/>
            </a:br>
            <a:r>
              <a:rPr lang="sv-SE" sz="1600" dirty="0"/>
              <a:t>Förhoppning om ett tredje pass.</a:t>
            </a:r>
            <a:br>
              <a:rPr lang="sv-SE" sz="1600" dirty="0"/>
            </a:br>
            <a:br>
              <a:rPr lang="sv-SE" sz="1600" dirty="0"/>
            </a:br>
            <a:r>
              <a:rPr lang="sv-SE" sz="1600" dirty="0"/>
              <a:t>Börjar gälla när vi får använda gräsplanerna.</a:t>
            </a:r>
          </a:p>
        </p:txBody>
      </p:sp>
      <p:cxnSp>
        <p:nvCxnSpPr>
          <p:cNvPr id="56" name="Straight Connector 11">
            <a:extLst>
              <a:ext uri="{FF2B5EF4-FFF2-40B4-BE49-F238E27FC236}">
                <a16:creationId xmlns:a16="http://schemas.microsoft.com/office/drawing/2014/main" id="{A05BDAA7-1908-301E-79FF-AC6EB40D7BA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Bildobjekt 4" descr="En bild som visar text, logotyp, emblem, Varumärke&#10;&#10;AI-genererat innehåll kan vara felaktigt.">
            <a:extLst>
              <a:ext uri="{FF2B5EF4-FFF2-40B4-BE49-F238E27FC236}">
                <a16:creationId xmlns:a16="http://schemas.microsoft.com/office/drawing/2014/main" id="{AE379446-7D50-AE88-EC62-FA14720A7908}"/>
              </a:ext>
            </a:extLst>
          </p:cNvPr>
          <p:cNvPicPr>
            <a:picLocks noChangeAspect="1"/>
          </p:cNvPicPr>
          <p:nvPr/>
        </p:nvPicPr>
        <p:blipFill>
          <a:blip r:embed="rId3"/>
          <a:stretch>
            <a:fillRect/>
          </a:stretch>
        </p:blipFill>
        <p:spPr>
          <a:xfrm>
            <a:off x="380384" y="221152"/>
            <a:ext cx="1509910" cy="1343242"/>
          </a:xfrm>
          <a:prstGeom prst="rect">
            <a:avLst/>
          </a:prstGeom>
        </p:spPr>
      </p:pic>
      <p:cxnSp>
        <p:nvCxnSpPr>
          <p:cNvPr id="57" name="Straight Connector 13">
            <a:extLst>
              <a:ext uri="{FF2B5EF4-FFF2-40B4-BE49-F238E27FC236}">
                <a16:creationId xmlns:a16="http://schemas.microsoft.com/office/drawing/2014/main" id="{418160FC-8A61-D4A2-8F70-1341044F1E0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34885"/>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20116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638D150-03ED-82DA-1BAC-CC27CAEF4B20}"/>
            </a:ext>
          </a:extLst>
        </p:cNvPr>
        <p:cNvGrpSpPr/>
        <p:nvPr/>
      </p:nvGrpSpPr>
      <p:grpSpPr>
        <a:xfrm>
          <a:off x="0" y="0"/>
          <a:ext cx="0" cy="0"/>
          <a:chOff x="0" y="0"/>
          <a:chExt cx="0" cy="0"/>
        </a:xfrm>
      </p:grpSpPr>
      <p:sp useBgFill="1">
        <p:nvSpPr>
          <p:cNvPr id="55" name="Rectangle 9">
            <a:extLst>
              <a:ext uri="{FF2B5EF4-FFF2-40B4-BE49-F238E27FC236}">
                <a16:creationId xmlns:a16="http://schemas.microsoft.com/office/drawing/2014/main" id="{5A83E334-B616-CDC6-2A8A-37552B7587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7ABE5CFA-B9AB-DE05-FBB7-B6B87B19EBE4}"/>
              </a:ext>
            </a:extLst>
          </p:cNvPr>
          <p:cNvSpPr>
            <a:spLocks noGrp="1"/>
          </p:cNvSpPr>
          <p:nvPr>
            <p:ph type="ctrTitle"/>
          </p:nvPr>
        </p:nvSpPr>
        <p:spPr>
          <a:xfrm>
            <a:off x="3382178" y="1277177"/>
            <a:ext cx="7773851" cy="3435791"/>
          </a:xfrm>
        </p:spPr>
        <p:txBody>
          <a:bodyPr>
            <a:normAutofit/>
          </a:bodyPr>
          <a:lstStyle/>
          <a:p>
            <a:r>
              <a:rPr lang="sv-SE" sz="2400" dirty="0">
                <a:latin typeface="+mn-lt"/>
              </a:rPr>
              <a:t>träningar</a:t>
            </a:r>
          </a:p>
        </p:txBody>
      </p:sp>
      <p:sp>
        <p:nvSpPr>
          <p:cNvPr id="3" name="Underrubrik 2">
            <a:extLst>
              <a:ext uri="{FF2B5EF4-FFF2-40B4-BE49-F238E27FC236}">
                <a16:creationId xmlns:a16="http://schemas.microsoft.com/office/drawing/2014/main" id="{4B0C11A3-1F0D-C5D2-B3B0-3068FB01D443}"/>
              </a:ext>
            </a:extLst>
          </p:cNvPr>
          <p:cNvSpPr>
            <a:spLocks noGrp="1"/>
          </p:cNvSpPr>
          <p:nvPr>
            <p:ph type="subTitle" idx="1"/>
          </p:nvPr>
        </p:nvSpPr>
        <p:spPr>
          <a:xfrm>
            <a:off x="3382178" y="2194097"/>
            <a:ext cx="7773851" cy="3791065"/>
          </a:xfrm>
        </p:spPr>
        <p:txBody>
          <a:bodyPr anchor="t">
            <a:normAutofit/>
          </a:bodyPr>
          <a:lstStyle/>
          <a:p>
            <a:r>
              <a:rPr lang="sv-SE" sz="1600" dirty="0"/>
              <a:t>Tydligt fokus på vad vi vill träna och då även se på matcher. Högre förväntningar på grabbarna kring uppförande på träningar &amp; matcher.</a:t>
            </a:r>
          </a:p>
          <a:p>
            <a:endParaRPr lang="sv-SE" sz="1600" dirty="0"/>
          </a:p>
          <a:p>
            <a:r>
              <a:rPr lang="sv-SE" sz="1600" dirty="0"/>
              <a:t>- Speluppbyggnad</a:t>
            </a:r>
            <a:br>
              <a:rPr lang="sv-SE" sz="1600" dirty="0"/>
            </a:br>
            <a:br>
              <a:rPr lang="sv-SE" sz="1600" dirty="0"/>
            </a:br>
            <a:r>
              <a:rPr lang="sv-SE" sz="1600" dirty="0"/>
              <a:t>- Smartare fotbollsspelare</a:t>
            </a:r>
            <a:br>
              <a:rPr lang="sv-SE" sz="1600" dirty="0"/>
            </a:br>
            <a:br>
              <a:rPr lang="sv-SE" sz="1600" dirty="0"/>
            </a:br>
            <a:r>
              <a:rPr lang="sv-SE" sz="1600" dirty="0"/>
              <a:t>- 1 mot 1, 2 mot 2</a:t>
            </a:r>
            <a:br>
              <a:rPr lang="sv-SE" sz="1600" dirty="0"/>
            </a:br>
            <a:br>
              <a:rPr lang="sv-SE" sz="1600" dirty="0"/>
            </a:br>
            <a:r>
              <a:rPr lang="sv-SE" sz="1600" dirty="0"/>
              <a:t>- Målvaktsträning</a:t>
            </a:r>
          </a:p>
        </p:txBody>
      </p:sp>
      <p:cxnSp>
        <p:nvCxnSpPr>
          <p:cNvPr id="56" name="Straight Connector 11">
            <a:extLst>
              <a:ext uri="{FF2B5EF4-FFF2-40B4-BE49-F238E27FC236}">
                <a16:creationId xmlns:a16="http://schemas.microsoft.com/office/drawing/2014/main" id="{8546B325-2B31-AE21-FFE4-086B0CB6D00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Bildobjekt 4" descr="En bild som visar text, logotyp, emblem, Varumärke&#10;&#10;AI-genererat innehåll kan vara felaktigt.">
            <a:extLst>
              <a:ext uri="{FF2B5EF4-FFF2-40B4-BE49-F238E27FC236}">
                <a16:creationId xmlns:a16="http://schemas.microsoft.com/office/drawing/2014/main" id="{891657DE-95C1-ABF4-D954-BF52913CD100}"/>
              </a:ext>
            </a:extLst>
          </p:cNvPr>
          <p:cNvPicPr>
            <a:picLocks noChangeAspect="1"/>
          </p:cNvPicPr>
          <p:nvPr/>
        </p:nvPicPr>
        <p:blipFill>
          <a:blip r:embed="rId3"/>
          <a:stretch>
            <a:fillRect/>
          </a:stretch>
        </p:blipFill>
        <p:spPr>
          <a:xfrm>
            <a:off x="380384" y="221152"/>
            <a:ext cx="1509910" cy="1343242"/>
          </a:xfrm>
          <a:prstGeom prst="rect">
            <a:avLst/>
          </a:prstGeom>
        </p:spPr>
      </p:pic>
      <p:cxnSp>
        <p:nvCxnSpPr>
          <p:cNvPr id="57" name="Straight Connector 13">
            <a:extLst>
              <a:ext uri="{FF2B5EF4-FFF2-40B4-BE49-F238E27FC236}">
                <a16:creationId xmlns:a16="http://schemas.microsoft.com/office/drawing/2014/main" id="{70A0BE6E-8F8A-2FCA-49D5-7D833188565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34885"/>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59098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9ED384E-984D-5506-DD27-D18C41F5A76F}"/>
            </a:ext>
          </a:extLst>
        </p:cNvPr>
        <p:cNvGrpSpPr/>
        <p:nvPr/>
      </p:nvGrpSpPr>
      <p:grpSpPr>
        <a:xfrm>
          <a:off x="0" y="0"/>
          <a:ext cx="0" cy="0"/>
          <a:chOff x="0" y="0"/>
          <a:chExt cx="0" cy="0"/>
        </a:xfrm>
      </p:grpSpPr>
      <p:sp useBgFill="1">
        <p:nvSpPr>
          <p:cNvPr id="55" name="Rectangle 9">
            <a:extLst>
              <a:ext uri="{FF2B5EF4-FFF2-40B4-BE49-F238E27FC236}">
                <a16:creationId xmlns:a16="http://schemas.microsoft.com/office/drawing/2014/main" id="{28FFA36A-CB81-7953-4145-13D2511BFE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C84FE6C5-AB4E-3E59-6446-4DDFB23AA342}"/>
              </a:ext>
            </a:extLst>
          </p:cNvPr>
          <p:cNvSpPr>
            <a:spLocks noGrp="1"/>
          </p:cNvSpPr>
          <p:nvPr>
            <p:ph type="ctrTitle"/>
          </p:nvPr>
        </p:nvSpPr>
        <p:spPr>
          <a:xfrm>
            <a:off x="3382178" y="1277177"/>
            <a:ext cx="7773851" cy="3435791"/>
          </a:xfrm>
        </p:spPr>
        <p:txBody>
          <a:bodyPr>
            <a:normAutofit/>
          </a:bodyPr>
          <a:lstStyle/>
          <a:p>
            <a:r>
              <a:rPr lang="sv-SE" sz="2400" dirty="0">
                <a:latin typeface="+mn-lt"/>
              </a:rPr>
              <a:t>Helt ny seriestruktur</a:t>
            </a:r>
          </a:p>
        </p:txBody>
      </p:sp>
      <p:sp>
        <p:nvSpPr>
          <p:cNvPr id="3" name="Underrubrik 2">
            <a:extLst>
              <a:ext uri="{FF2B5EF4-FFF2-40B4-BE49-F238E27FC236}">
                <a16:creationId xmlns:a16="http://schemas.microsoft.com/office/drawing/2014/main" id="{C4A0862A-086B-32B3-C704-DF863BDFA031}"/>
              </a:ext>
            </a:extLst>
          </p:cNvPr>
          <p:cNvSpPr>
            <a:spLocks noGrp="1"/>
          </p:cNvSpPr>
          <p:nvPr>
            <p:ph type="subTitle" idx="1"/>
          </p:nvPr>
        </p:nvSpPr>
        <p:spPr>
          <a:xfrm>
            <a:off x="3382178" y="2194097"/>
            <a:ext cx="7773851" cy="3791065"/>
          </a:xfrm>
        </p:spPr>
        <p:txBody>
          <a:bodyPr anchor="t">
            <a:normAutofit/>
          </a:bodyPr>
          <a:lstStyle/>
          <a:p>
            <a:r>
              <a:rPr lang="sv-SE" sz="1600" dirty="0"/>
              <a:t>Småland har en ny seriestruktur där man inte längre anmäler sig i en åldersklass, utan nivåer där alla som spelar i en spelform ingår. Ni garanteras att möta andra lag med samma nivå. Man anmäler lag och nivå för vår och för höst. </a:t>
            </a:r>
            <a:br>
              <a:rPr lang="sv-SE" sz="1600" dirty="0"/>
            </a:br>
            <a:br>
              <a:rPr lang="sv-SE" sz="1600" dirty="0"/>
            </a:br>
            <a:r>
              <a:rPr lang="sv-SE" sz="1600" dirty="0"/>
              <a:t>Till varje nivå önskar man även antal matcher, 6 eller 8.</a:t>
            </a:r>
            <a:br>
              <a:rPr lang="sv-SE" sz="1600" dirty="0"/>
            </a:br>
            <a:br>
              <a:rPr lang="sv-SE" sz="1600" dirty="0"/>
            </a:br>
            <a:r>
              <a:rPr lang="sv-SE" sz="1600" dirty="0"/>
              <a:t>Det här passar väl med våra förutsättningar med mycket stora barngrupper och vår syn på spelarutveckling. Lagen kommer därför att anmäla lag på olika nivåer för att kunna ge varje individ en utmaning som är lämplig och passande för varje individ. </a:t>
            </a:r>
          </a:p>
          <a:p>
            <a:br>
              <a:rPr lang="sv-SE" sz="1600" dirty="0"/>
            </a:br>
            <a:r>
              <a:rPr lang="sv-SE" sz="1600" dirty="0"/>
              <a:t>Mer info + film: </a:t>
            </a:r>
            <a:r>
              <a:rPr lang="sv-SE" sz="1600" b="1" dirty="0"/>
              <a:t>smalandsfotbollen.se/tavling/barn-och-ungdom/7mot7/</a:t>
            </a:r>
          </a:p>
        </p:txBody>
      </p:sp>
      <p:cxnSp>
        <p:nvCxnSpPr>
          <p:cNvPr id="56" name="Straight Connector 11">
            <a:extLst>
              <a:ext uri="{FF2B5EF4-FFF2-40B4-BE49-F238E27FC236}">
                <a16:creationId xmlns:a16="http://schemas.microsoft.com/office/drawing/2014/main" id="{5CD349F1-96E7-2431-E513-53F3AF0A20F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Bildobjekt 4" descr="En bild som visar text, logotyp, emblem, Varumärke&#10;&#10;AI-genererat innehåll kan vara felaktigt.">
            <a:extLst>
              <a:ext uri="{FF2B5EF4-FFF2-40B4-BE49-F238E27FC236}">
                <a16:creationId xmlns:a16="http://schemas.microsoft.com/office/drawing/2014/main" id="{8382AB04-50A1-88E3-2017-4631AD6C6C9B}"/>
              </a:ext>
            </a:extLst>
          </p:cNvPr>
          <p:cNvPicPr>
            <a:picLocks noChangeAspect="1"/>
          </p:cNvPicPr>
          <p:nvPr/>
        </p:nvPicPr>
        <p:blipFill>
          <a:blip r:embed="rId3"/>
          <a:stretch>
            <a:fillRect/>
          </a:stretch>
        </p:blipFill>
        <p:spPr>
          <a:xfrm>
            <a:off x="380384" y="221152"/>
            <a:ext cx="1509910" cy="1343242"/>
          </a:xfrm>
          <a:prstGeom prst="rect">
            <a:avLst/>
          </a:prstGeom>
        </p:spPr>
      </p:pic>
      <p:cxnSp>
        <p:nvCxnSpPr>
          <p:cNvPr id="57" name="Straight Connector 13">
            <a:extLst>
              <a:ext uri="{FF2B5EF4-FFF2-40B4-BE49-F238E27FC236}">
                <a16:creationId xmlns:a16="http://schemas.microsoft.com/office/drawing/2014/main" id="{2F56B0D1-D37C-0F22-9B39-CFA46F0C24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34885"/>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69653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2BAFDC7-AF7D-E3A3-9373-B2E76D9A95E7}"/>
            </a:ext>
          </a:extLst>
        </p:cNvPr>
        <p:cNvGrpSpPr/>
        <p:nvPr/>
      </p:nvGrpSpPr>
      <p:grpSpPr>
        <a:xfrm>
          <a:off x="0" y="0"/>
          <a:ext cx="0" cy="0"/>
          <a:chOff x="0" y="0"/>
          <a:chExt cx="0" cy="0"/>
        </a:xfrm>
      </p:grpSpPr>
      <p:sp useBgFill="1">
        <p:nvSpPr>
          <p:cNvPr id="55" name="Rectangle 9">
            <a:extLst>
              <a:ext uri="{FF2B5EF4-FFF2-40B4-BE49-F238E27FC236}">
                <a16:creationId xmlns:a16="http://schemas.microsoft.com/office/drawing/2014/main" id="{CA8E7BB7-BA41-79FB-79C9-478CD3F422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12860AA2-6698-2215-C27B-E59AA1F79B78}"/>
              </a:ext>
            </a:extLst>
          </p:cNvPr>
          <p:cNvSpPr>
            <a:spLocks noGrp="1"/>
          </p:cNvSpPr>
          <p:nvPr>
            <p:ph type="ctrTitle"/>
          </p:nvPr>
        </p:nvSpPr>
        <p:spPr>
          <a:xfrm>
            <a:off x="3382178" y="1277177"/>
            <a:ext cx="7773851" cy="3435791"/>
          </a:xfrm>
        </p:spPr>
        <p:txBody>
          <a:bodyPr>
            <a:normAutofit/>
          </a:bodyPr>
          <a:lstStyle/>
          <a:p>
            <a:r>
              <a:rPr lang="sv-SE" sz="2400" dirty="0">
                <a:latin typeface="+mn-lt"/>
              </a:rPr>
              <a:t>Seriespel – </a:t>
            </a:r>
            <a:r>
              <a:rPr lang="sv-SE" sz="2400" dirty="0" err="1">
                <a:latin typeface="+mn-lt"/>
              </a:rPr>
              <a:t>habo</a:t>
            </a:r>
            <a:r>
              <a:rPr lang="sv-SE" sz="2400" dirty="0">
                <a:latin typeface="+mn-lt"/>
              </a:rPr>
              <a:t> </a:t>
            </a:r>
            <a:r>
              <a:rPr lang="sv-SE" sz="2400" dirty="0" err="1">
                <a:latin typeface="+mn-lt"/>
              </a:rPr>
              <a:t>if</a:t>
            </a:r>
            <a:r>
              <a:rPr lang="sv-SE" sz="2400" dirty="0">
                <a:latin typeface="+mn-lt"/>
              </a:rPr>
              <a:t> p15</a:t>
            </a:r>
          </a:p>
        </p:txBody>
      </p:sp>
      <p:sp>
        <p:nvSpPr>
          <p:cNvPr id="3" name="Underrubrik 2">
            <a:extLst>
              <a:ext uri="{FF2B5EF4-FFF2-40B4-BE49-F238E27FC236}">
                <a16:creationId xmlns:a16="http://schemas.microsoft.com/office/drawing/2014/main" id="{0A7A74FE-7EF8-44DB-2342-B940E76F20B4}"/>
              </a:ext>
            </a:extLst>
          </p:cNvPr>
          <p:cNvSpPr>
            <a:spLocks noGrp="1"/>
          </p:cNvSpPr>
          <p:nvPr>
            <p:ph type="subTitle" idx="1"/>
          </p:nvPr>
        </p:nvSpPr>
        <p:spPr>
          <a:xfrm>
            <a:off x="3382178" y="2194097"/>
            <a:ext cx="7773851" cy="3791065"/>
          </a:xfrm>
        </p:spPr>
        <p:txBody>
          <a:bodyPr anchor="t">
            <a:normAutofit/>
          </a:bodyPr>
          <a:lstStyle/>
          <a:p>
            <a:r>
              <a:rPr lang="sv-SE" sz="1600" dirty="0"/>
              <a:t>- Anmält 5 lag. Alla lag är anmälda med 8 matcher.</a:t>
            </a:r>
            <a:br>
              <a:rPr lang="sv-SE" sz="1600" dirty="0"/>
            </a:br>
            <a:r>
              <a:rPr lang="sv-SE" sz="1600" dirty="0"/>
              <a:t> 	1 x Nivå 1</a:t>
            </a:r>
            <a:br>
              <a:rPr lang="sv-SE" sz="1600" dirty="0"/>
            </a:br>
            <a:r>
              <a:rPr lang="sv-SE" sz="1600" dirty="0"/>
              <a:t> 	2 x Nivå 2</a:t>
            </a:r>
            <a:br>
              <a:rPr lang="sv-SE" sz="1600" dirty="0"/>
            </a:br>
            <a:r>
              <a:rPr lang="sv-SE" sz="1600" dirty="0"/>
              <a:t> 	1 x Nivå 3</a:t>
            </a:r>
            <a:br>
              <a:rPr lang="sv-SE" sz="1600" dirty="0"/>
            </a:br>
            <a:r>
              <a:rPr lang="sv-SE" sz="1600" dirty="0"/>
              <a:t> 	1 x Nivå 5</a:t>
            </a:r>
            <a:br>
              <a:rPr lang="sv-SE" sz="1600" dirty="0"/>
            </a:br>
            <a:br>
              <a:rPr lang="sv-SE" sz="1600" dirty="0"/>
            </a:br>
            <a:br>
              <a:rPr lang="sv-SE" sz="1600" dirty="0"/>
            </a:br>
            <a:r>
              <a:rPr lang="sv-SE" sz="1600" dirty="0"/>
              <a:t>Målsättning att kunna visa färdigt spelschema med grupper för hela perioden fram till sommaruppehållet. Spelschema har inte kommit från Smålands fotbollförbund ännu.</a:t>
            </a:r>
            <a:br>
              <a:rPr lang="sv-SE" sz="1600" dirty="0"/>
            </a:br>
            <a:br>
              <a:rPr lang="sv-SE" sz="1600" dirty="0"/>
            </a:br>
            <a:r>
              <a:rPr lang="sv-SE" sz="1600" dirty="0"/>
              <a:t>Seriestart troligtvis 18/4 eller 25/4. </a:t>
            </a:r>
          </a:p>
        </p:txBody>
      </p:sp>
      <p:cxnSp>
        <p:nvCxnSpPr>
          <p:cNvPr id="56" name="Straight Connector 11">
            <a:extLst>
              <a:ext uri="{FF2B5EF4-FFF2-40B4-BE49-F238E27FC236}">
                <a16:creationId xmlns:a16="http://schemas.microsoft.com/office/drawing/2014/main" id="{0B30299C-E95A-E08F-3A54-2829E318BBE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Bildobjekt 4" descr="En bild som visar text, logotyp, emblem, Varumärke&#10;&#10;AI-genererat innehåll kan vara felaktigt.">
            <a:extLst>
              <a:ext uri="{FF2B5EF4-FFF2-40B4-BE49-F238E27FC236}">
                <a16:creationId xmlns:a16="http://schemas.microsoft.com/office/drawing/2014/main" id="{61C52E76-49E4-4E9F-1867-23AE3CF5FFA3}"/>
              </a:ext>
            </a:extLst>
          </p:cNvPr>
          <p:cNvPicPr>
            <a:picLocks noChangeAspect="1"/>
          </p:cNvPicPr>
          <p:nvPr/>
        </p:nvPicPr>
        <p:blipFill>
          <a:blip r:embed="rId3"/>
          <a:stretch>
            <a:fillRect/>
          </a:stretch>
        </p:blipFill>
        <p:spPr>
          <a:xfrm>
            <a:off x="380384" y="221152"/>
            <a:ext cx="1509910" cy="1343242"/>
          </a:xfrm>
          <a:prstGeom prst="rect">
            <a:avLst/>
          </a:prstGeom>
        </p:spPr>
      </p:pic>
      <p:cxnSp>
        <p:nvCxnSpPr>
          <p:cNvPr id="57" name="Straight Connector 13">
            <a:extLst>
              <a:ext uri="{FF2B5EF4-FFF2-40B4-BE49-F238E27FC236}">
                <a16:creationId xmlns:a16="http://schemas.microsoft.com/office/drawing/2014/main" id="{DC47A5C0-588E-46C0-07F5-CA83A19FF17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34885"/>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98770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ED65126-E353-F8CA-9E74-23B99A590073}"/>
            </a:ext>
          </a:extLst>
        </p:cNvPr>
        <p:cNvGrpSpPr/>
        <p:nvPr/>
      </p:nvGrpSpPr>
      <p:grpSpPr>
        <a:xfrm>
          <a:off x="0" y="0"/>
          <a:ext cx="0" cy="0"/>
          <a:chOff x="0" y="0"/>
          <a:chExt cx="0" cy="0"/>
        </a:xfrm>
      </p:grpSpPr>
      <p:sp useBgFill="1">
        <p:nvSpPr>
          <p:cNvPr id="55" name="Rectangle 9">
            <a:extLst>
              <a:ext uri="{FF2B5EF4-FFF2-40B4-BE49-F238E27FC236}">
                <a16:creationId xmlns:a16="http://schemas.microsoft.com/office/drawing/2014/main" id="{16D1F925-4754-2546-5A6F-C06B4A5D8D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B21ACA9B-7DA0-8574-CE0F-0D4D37E5C248}"/>
              </a:ext>
            </a:extLst>
          </p:cNvPr>
          <p:cNvSpPr>
            <a:spLocks noGrp="1"/>
          </p:cNvSpPr>
          <p:nvPr>
            <p:ph type="ctrTitle"/>
          </p:nvPr>
        </p:nvSpPr>
        <p:spPr>
          <a:xfrm>
            <a:off x="3382178" y="1277177"/>
            <a:ext cx="7773851" cy="3435791"/>
          </a:xfrm>
        </p:spPr>
        <p:txBody>
          <a:bodyPr>
            <a:normAutofit/>
          </a:bodyPr>
          <a:lstStyle/>
          <a:p>
            <a:r>
              <a:rPr lang="sv-SE" sz="2400" dirty="0">
                <a:latin typeface="+mn-lt"/>
              </a:rPr>
              <a:t>cuper</a:t>
            </a:r>
          </a:p>
        </p:txBody>
      </p:sp>
      <p:sp>
        <p:nvSpPr>
          <p:cNvPr id="3" name="Underrubrik 2">
            <a:extLst>
              <a:ext uri="{FF2B5EF4-FFF2-40B4-BE49-F238E27FC236}">
                <a16:creationId xmlns:a16="http://schemas.microsoft.com/office/drawing/2014/main" id="{B7C201D6-B385-076F-863E-64AA64207D7E}"/>
              </a:ext>
            </a:extLst>
          </p:cNvPr>
          <p:cNvSpPr>
            <a:spLocks noGrp="1"/>
          </p:cNvSpPr>
          <p:nvPr>
            <p:ph type="subTitle" idx="1"/>
          </p:nvPr>
        </p:nvSpPr>
        <p:spPr>
          <a:xfrm>
            <a:off x="3382178" y="2194097"/>
            <a:ext cx="7773851" cy="3791065"/>
          </a:xfrm>
        </p:spPr>
        <p:txBody>
          <a:bodyPr anchor="t">
            <a:normAutofit/>
          </a:bodyPr>
          <a:lstStyle/>
          <a:p>
            <a:r>
              <a:rPr lang="sv-SE" sz="1600" dirty="0"/>
              <a:t>Utöver Habocupen är ambition om att åka på en cup på våren och en cup på hösten.</a:t>
            </a:r>
            <a:br>
              <a:rPr lang="sv-SE" sz="1600" dirty="0"/>
            </a:br>
            <a:br>
              <a:rPr lang="sv-SE" sz="1600" dirty="0"/>
            </a:br>
            <a:r>
              <a:rPr lang="sv-SE" sz="1600" dirty="0"/>
              <a:t>Vinterträningen avslutas med cup 18-19/4. </a:t>
            </a:r>
            <a:br>
              <a:rPr lang="sv-SE" sz="1600" dirty="0"/>
            </a:br>
            <a:br>
              <a:rPr lang="sv-SE" sz="1600" dirty="0"/>
            </a:br>
            <a:r>
              <a:rPr lang="sv-SE" sz="1600" dirty="0"/>
              <a:t>Utmaningen är cupstorlekar, många spelare och få ledare.</a:t>
            </a:r>
          </a:p>
        </p:txBody>
      </p:sp>
      <p:cxnSp>
        <p:nvCxnSpPr>
          <p:cNvPr id="56" name="Straight Connector 11">
            <a:extLst>
              <a:ext uri="{FF2B5EF4-FFF2-40B4-BE49-F238E27FC236}">
                <a16:creationId xmlns:a16="http://schemas.microsoft.com/office/drawing/2014/main" id="{CCEA96EF-BD9A-E701-95AE-0E4DCE4A00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Bildobjekt 4" descr="En bild som visar text, logotyp, emblem, Varumärke&#10;&#10;AI-genererat innehåll kan vara felaktigt.">
            <a:extLst>
              <a:ext uri="{FF2B5EF4-FFF2-40B4-BE49-F238E27FC236}">
                <a16:creationId xmlns:a16="http://schemas.microsoft.com/office/drawing/2014/main" id="{1675858E-335A-86B3-4295-321A40FCA528}"/>
              </a:ext>
            </a:extLst>
          </p:cNvPr>
          <p:cNvPicPr>
            <a:picLocks noChangeAspect="1"/>
          </p:cNvPicPr>
          <p:nvPr/>
        </p:nvPicPr>
        <p:blipFill>
          <a:blip r:embed="rId3"/>
          <a:stretch>
            <a:fillRect/>
          </a:stretch>
        </p:blipFill>
        <p:spPr>
          <a:xfrm>
            <a:off x="380384" y="221152"/>
            <a:ext cx="1509910" cy="1343242"/>
          </a:xfrm>
          <a:prstGeom prst="rect">
            <a:avLst/>
          </a:prstGeom>
        </p:spPr>
      </p:pic>
      <p:cxnSp>
        <p:nvCxnSpPr>
          <p:cNvPr id="57" name="Straight Connector 13">
            <a:extLst>
              <a:ext uri="{FF2B5EF4-FFF2-40B4-BE49-F238E27FC236}">
                <a16:creationId xmlns:a16="http://schemas.microsoft.com/office/drawing/2014/main" id="{CAE3F305-E4AC-412D-37CC-8A7F82A1FA9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34885"/>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30437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C71FF8B-395A-45E1-0C9F-B255E5E8ECCA}"/>
            </a:ext>
          </a:extLst>
        </p:cNvPr>
        <p:cNvGrpSpPr/>
        <p:nvPr/>
      </p:nvGrpSpPr>
      <p:grpSpPr>
        <a:xfrm>
          <a:off x="0" y="0"/>
          <a:ext cx="0" cy="0"/>
          <a:chOff x="0" y="0"/>
          <a:chExt cx="0" cy="0"/>
        </a:xfrm>
      </p:grpSpPr>
      <p:sp useBgFill="1">
        <p:nvSpPr>
          <p:cNvPr id="55" name="Rectangle 9">
            <a:extLst>
              <a:ext uri="{FF2B5EF4-FFF2-40B4-BE49-F238E27FC236}">
                <a16:creationId xmlns:a16="http://schemas.microsoft.com/office/drawing/2014/main" id="{8B4BDD04-043F-FE44-87E5-D79E6B3D8A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221DE374-C314-5D9E-E952-20216B215673}"/>
              </a:ext>
            </a:extLst>
          </p:cNvPr>
          <p:cNvSpPr>
            <a:spLocks noGrp="1"/>
          </p:cNvSpPr>
          <p:nvPr>
            <p:ph type="ctrTitle"/>
          </p:nvPr>
        </p:nvSpPr>
        <p:spPr>
          <a:xfrm>
            <a:off x="3382178" y="1277177"/>
            <a:ext cx="7773851" cy="3435791"/>
          </a:xfrm>
        </p:spPr>
        <p:txBody>
          <a:bodyPr>
            <a:normAutofit/>
          </a:bodyPr>
          <a:lstStyle/>
          <a:p>
            <a:r>
              <a:rPr lang="sv-SE" sz="2400" dirty="0">
                <a:latin typeface="+mn-lt"/>
              </a:rPr>
              <a:t>föräldraansvar</a:t>
            </a:r>
          </a:p>
        </p:txBody>
      </p:sp>
      <p:sp>
        <p:nvSpPr>
          <p:cNvPr id="3" name="Underrubrik 2">
            <a:extLst>
              <a:ext uri="{FF2B5EF4-FFF2-40B4-BE49-F238E27FC236}">
                <a16:creationId xmlns:a16="http://schemas.microsoft.com/office/drawing/2014/main" id="{F2986C5D-53C1-3427-BAC6-A9BF9FD1DEE8}"/>
              </a:ext>
            </a:extLst>
          </p:cNvPr>
          <p:cNvSpPr>
            <a:spLocks noGrp="1"/>
          </p:cNvSpPr>
          <p:nvPr>
            <p:ph type="subTitle" idx="1"/>
          </p:nvPr>
        </p:nvSpPr>
        <p:spPr>
          <a:xfrm>
            <a:off x="3382178" y="2194097"/>
            <a:ext cx="7773851" cy="3791065"/>
          </a:xfrm>
        </p:spPr>
        <p:txBody>
          <a:bodyPr anchor="t">
            <a:normAutofit/>
          </a:bodyPr>
          <a:lstStyle/>
          <a:p>
            <a:r>
              <a:rPr lang="sv-SE" sz="1600" dirty="0"/>
              <a:t>- Svara på kallelser i god tid.</a:t>
            </a:r>
            <a:br>
              <a:rPr lang="sv-SE" sz="1600" dirty="0"/>
            </a:br>
            <a:r>
              <a:rPr lang="sv-SE" sz="1600" dirty="0"/>
              <a:t>- Att killarna är redo för träning och match.</a:t>
            </a:r>
            <a:br>
              <a:rPr lang="sv-SE" sz="1600" dirty="0"/>
            </a:br>
            <a:r>
              <a:rPr lang="sv-SE" sz="1600" dirty="0"/>
              <a:t>- Meddela frånvaro eller ändringar.</a:t>
            </a:r>
            <a:br>
              <a:rPr lang="sv-SE" sz="1600" dirty="0"/>
            </a:br>
            <a:r>
              <a:rPr lang="sv-SE" sz="1600" dirty="0"/>
              <a:t>- Ställ upp på arbetspass, försäljningar och övrigt.</a:t>
            </a:r>
            <a:br>
              <a:rPr lang="sv-SE" sz="1600" dirty="0"/>
            </a:br>
            <a:br>
              <a:rPr lang="sv-SE" sz="1600" dirty="0"/>
            </a:br>
            <a:br>
              <a:rPr lang="sv-SE" sz="1600" dirty="0"/>
            </a:br>
            <a:br>
              <a:rPr lang="sv-SE" sz="1600" dirty="0"/>
            </a:br>
            <a:r>
              <a:rPr lang="sv-SE" sz="1600" dirty="0"/>
              <a:t>SPELARNA SPELAR</a:t>
            </a:r>
            <a:br>
              <a:rPr lang="sv-SE" sz="1600" dirty="0"/>
            </a:br>
            <a:r>
              <a:rPr lang="sv-SE" sz="1600" dirty="0"/>
              <a:t>DOMARNA DÖMER</a:t>
            </a:r>
            <a:br>
              <a:rPr lang="sv-SE" sz="1600" dirty="0"/>
            </a:br>
            <a:r>
              <a:rPr lang="sv-SE" sz="1600" b="1" dirty="0"/>
              <a:t>FÖRÄLDRAR HEJAR</a:t>
            </a:r>
            <a:br>
              <a:rPr lang="sv-SE" sz="1600" dirty="0"/>
            </a:br>
            <a:r>
              <a:rPr lang="sv-SE" sz="1600" dirty="0"/>
              <a:t>LEDARNA COACHAR</a:t>
            </a:r>
          </a:p>
        </p:txBody>
      </p:sp>
      <p:cxnSp>
        <p:nvCxnSpPr>
          <p:cNvPr id="56" name="Straight Connector 11">
            <a:extLst>
              <a:ext uri="{FF2B5EF4-FFF2-40B4-BE49-F238E27FC236}">
                <a16:creationId xmlns:a16="http://schemas.microsoft.com/office/drawing/2014/main" id="{1B6E79C2-4A0A-1675-800F-EF651CB622C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Bildobjekt 4" descr="En bild som visar text, logotyp, emblem, Varumärke&#10;&#10;AI-genererat innehåll kan vara felaktigt.">
            <a:extLst>
              <a:ext uri="{FF2B5EF4-FFF2-40B4-BE49-F238E27FC236}">
                <a16:creationId xmlns:a16="http://schemas.microsoft.com/office/drawing/2014/main" id="{E3C99812-B239-035B-0961-55E38B3967D2}"/>
              </a:ext>
            </a:extLst>
          </p:cNvPr>
          <p:cNvPicPr>
            <a:picLocks noChangeAspect="1"/>
          </p:cNvPicPr>
          <p:nvPr/>
        </p:nvPicPr>
        <p:blipFill>
          <a:blip r:embed="rId3"/>
          <a:stretch>
            <a:fillRect/>
          </a:stretch>
        </p:blipFill>
        <p:spPr>
          <a:xfrm>
            <a:off x="380384" y="221152"/>
            <a:ext cx="1509910" cy="1343242"/>
          </a:xfrm>
          <a:prstGeom prst="rect">
            <a:avLst/>
          </a:prstGeom>
        </p:spPr>
      </p:pic>
      <p:cxnSp>
        <p:nvCxnSpPr>
          <p:cNvPr id="57" name="Straight Connector 13">
            <a:extLst>
              <a:ext uri="{FF2B5EF4-FFF2-40B4-BE49-F238E27FC236}">
                <a16:creationId xmlns:a16="http://schemas.microsoft.com/office/drawing/2014/main" id="{D5178476-F6FF-8C59-F8B8-CE9880B8B07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34885"/>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57997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29BF9B0-7D90-7FB7-41E7-204169FB3066}"/>
            </a:ext>
          </a:extLst>
        </p:cNvPr>
        <p:cNvGrpSpPr/>
        <p:nvPr/>
      </p:nvGrpSpPr>
      <p:grpSpPr>
        <a:xfrm>
          <a:off x="0" y="0"/>
          <a:ext cx="0" cy="0"/>
          <a:chOff x="0" y="0"/>
          <a:chExt cx="0" cy="0"/>
        </a:xfrm>
      </p:grpSpPr>
      <p:sp useBgFill="1">
        <p:nvSpPr>
          <p:cNvPr id="55" name="Rectangle 9">
            <a:extLst>
              <a:ext uri="{FF2B5EF4-FFF2-40B4-BE49-F238E27FC236}">
                <a16:creationId xmlns:a16="http://schemas.microsoft.com/office/drawing/2014/main" id="{85966A4C-FBCF-1D6E-0D02-A57272AB6E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55F36C89-E3C1-A6BD-04C6-3094A1A67E5B}"/>
              </a:ext>
            </a:extLst>
          </p:cNvPr>
          <p:cNvSpPr>
            <a:spLocks noGrp="1"/>
          </p:cNvSpPr>
          <p:nvPr>
            <p:ph type="ctrTitle"/>
          </p:nvPr>
        </p:nvSpPr>
        <p:spPr>
          <a:xfrm>
            <a:off x="7775941" y="3207577"/>
            <a:ext cx="3711971" cy="3435791"/>
          </a:xfrm>
        </p:spPr>
        <p:txBody>
          <a:bodyPr>
            <a:normAutofit/>
          </a:bodyPr>
          <a:lstStyle/>
          <a:p>
            <a:r>
              <a:rPr lang="sv-SE" sz="4400" dirty="0">
                <a:latin typeface="+mn-lt"/>
              </a:rPr>
              <a:t>Frågor?</a:t>
            </a:r>
            <a:br>
              <a:rPr lang="sv-SE" sz="4400" dirty="0">
                <a:latin typeface="+mn-lt"/>
              </a:rPr>
            </a:br>
            <a:endParaRPr lang="sv-SE" sz="4400" dirty="0">
              <a:latin typeface="+mn-lt"/>
            </a:endParaRPr>
          </a:p>
        </p:txBody>
      </p:sp>
      <p:cxnSp>
        <p:nvCxnSpPr>
          <p:cNvPr id="56" name="Straight Connector 11">
            <a:extLst>
              <a:ext uri="{FF2B5EF4-FFF2-40B4-BE49-F238E27FC236}">
                <a16:creationId xmlns:a16="http://schemas.microsoft.com/office/drawing/2014/main" id="{8E7C29E2-A814-82E1-F7CD-B6A85A9242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Bildobjekt 4" descr="En bild som visar text, logotyp, emblem, Varumärke&#10;&#10;AI-genererat innehåll kan vara felaktigt.">
            <a:extLst>
              <a:ext uri="{FF2B5EF4-FFF2-40B4-BE49-F238E27FC236}">
                <a16:creationId xmlns:a16="http://schemas.microsoft.com/office/drawing/2014/main" id="{99C3EE39-1AAB-73DF-FBC0-2A3DD0957433}"/>
              </a:ext>
            </a:extLst>
          </p:cNvPr>
          <p:cNvPicPr>
            <a:picLocks noChangeAspect="1"/>
          </p:cNvPicPr>
          <p:nvPr/>
        </p:nvPicPr>
        <p:blipFill>
          <a:blip r:embed="rId3"/>
          <a:stretch>
            <a:fillRect/>
          </a:stretch>
        </p:blipFill>
        <p:spPr>
          <a:xfrm>
            <a:off x="1426986" y="1080468"/>
            <a:ext cx="5362698" cy="4770750"/>
          </a:xfrm>
          <a:prstGeom prst="rect">
            <a:avLst/>
          </a:prstGeom>
        </p:spPr>
      </p:pic>
      <p:cxnSp>
        <p:nvCxnSpPr>
          <p:cNvPr id="57" name="Straight Connector 13">
            <a:extLst>
              <a:ext uri="{FF2B5EF4-FFF2-40B4-BE49-F238E27FC236}">
                <a16:creationId xmlns:a16="http://schemas.microsoft.com/office/drawing/2014/main" id="{E48F4F8C-2F26-3662-AD9B-373F305CAA8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34885"/>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6796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516BADB-0620-F37C-C11D-88B0C6C61A2F}"/>
            </a:ext>
          </a:extLst>
        </p:cNvPr>
        <p:cNvGrpSpPr/>
        <p:nvPr/>
      </p:nvGrpSpPr>
      <p:grpSpPr>
        <a:xfrm>
          <a:off x="0" y="0"/>
          <a:ext cx="0" cy="0"/>
          <a:chOff x="0" y="0"/>
          <a:chExt cx="0" cy="0"/>
        </a:xfrm>
      </p:grpSpPr>
      <p:sp useBgFill="1">
        <p:nvSpPr>
          <p:cNvPr id="55" name="Rectangle 9">
            <a:extLst>
              <a:ext uri="{FF2B5EF4-FFF2-40B4-BE49-F238E27FC236}">
                <a16:creationId xmlns:a16="http://schemas.microsoft.com/office/drawing/2014/main" id="{A70B0C11-D7EB-7C1C-D053-FABD7198F1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28C4E7FE-42D3-8C67-EF2F-91B8E071D874}"/>
              </a:ext>
            </a:extLst>
          </p:cNvPr>
          <p:cNvSpPr>
            <a:spLocks noGrp="1"/>
          </p:cNvSpPr>
          <p:nvPr>
            <p:ph type="ctrTitle"/>
          </p:nvPr>
        </p:nvSpPr>
        <p:spPr>
          <a:xfrm>
            <a:off x="3382178" y="1277177"/>
            <a:ext cx="7773851" cy="3435791"/>
          </a:xfrm>
        </p:spPr>
        <p:txBody>
          <a:bodyPr>
            <a:normAutofit/>
          </a:bodyPr>
          <a:lstStyle/>
          <a:p>
            <a:r>
              <a:rPr lang="sv-SE" sz="2400" dirty="0">
                <a:latin typeface="+mn-lt"/>
              </a:rPr>
              <a:t>MEDLEMSAVGIFTER 2026</a:t>
            </a:r>
          </a:p>
        </p:txBody>
      </p:sp>
      <p:sp>
        <p:nvSpPr>
          <p:cNvPr id="3" name="Underrubrik 2">
            <a:extLst>
              <a:ext uri="{FF2B5EF4-FFF2-40B4-BE49-F238E27FC236}">
                <a16:creationId xmlns:a16="http://schemas.microsoft.com/office/drawing/2014/main" id="{DA68678C-5524-1BB6-114B-CA09658C3C36}"/>
              </a:ext>
            </a:extLst>
          </p:cNvPr>
          <p:cNvSpPr>
            <a:spLocks noGrp="1"/>
          </p:cNvSpPr>
          <p:nvPr>
            <p:ph type="subTitle" idx="1"/>
          </p:nvPr>
        </p:nvSpPr>
        <p:spPr>
          <a:xfrm>
            <a:off x="3382178" y="2194097"/>
            <a:ext cx="7773851" cy="3791065"/>
          </a:xfrm>
        </p:spPr>
        <p:txBody>
          <a:bodyPr anchor="t">
            <a:normAutofit/>
          </a:bodyPr>
          <a:lstStyle/>
          <a:p>
            <a:r>
              <a:rPr lang="sv-SE" dirty="0"/>
              <a:t>Medlemsavgift:		500 kr</a:t>
            </a:r>
            <a:br>
              <a:rPr lang="sv-SE" dirty="0"/>
            </a:br>
            <a:r>
              <a:rPr lang="sv-SE" dirty="0"/>
              <a:t>Deltagaravgift:		900 kr</a:t>
            </a:r>
            <a:br>
              <a:rPr lang="sv-SE" dirty="0"/>
            </a:br>
            <a:br>
              <a:rPr lang="sv-SE" dirty="0"/>
            </a:br>
            <a:r>
              <a:rPr lang="sv-SE" dirty="0"/>
              <a:t>Familjemedlemskap:	1000 kr</a:t>
            </a:r>
            <a:br>
              <a:rPr lang="sv-SE" dirty="0"/>
            </a:br>
            <a:br>
              <a:rPr lang="sv-SE" dirty="0"/>
            </a:br>
            <a:br>
              <a:rPr lang="sv-SE" dirty="0"/>
            </a:br>
            <a:r>
              <a:rPr lang="sv-SE" sz="1600" b="1" dirty="0"/>
              <a:t>Fritidskortet:</a:t>
            </a:r>
            <a:r>
              <a:rPr lang="sv-SE" sz="1600" dirty="0"/>
              <a:t> </a:t>
            </a:r>
            <a:br>
              <a:rPr lang="sv-SE" sz="1600" dirty="0"/>
            </a:br>
            <a:r>
              <a:rPr lang="sv-SE" sz="1600" dirty="0"/>
              <a:t>Habo IF är nu anslutna till Fritidskortet vilket gör att du som vårdnadshavare till barn mellan 7–16 år kan använda det för att betala avier från oss. Se hemsidan för mer info hur du går till väga med att betala med fritidskortet.</a:t>
            </a:r>
            <a:endParaRPr lang="sv-SE" dirty="0"/>
          </a:p>
        </p:txBody>
      </p:sp>
      <p:cxnSp>
        <p:nvCxnSpPr>
          <p:cNvPr id="56" name="Straight Connector 11">
            <a:extLst>
              <a:ext uri="{FF2B5EF4-FFF2-40B4-BE49-F238E27FC236}">
                <a16:creationId xmlns:a16="http://schemas.microsoft.com/office/drawing/2014/main" id="{0DDEC7FC-346D-4758-8D46-685F56DB104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Bildobjekt 4" descr="En bild som visar text, logotyp, emblem, Varumärke&#10;&#10;AI-genererat innehåll kan vara felaktigt.">
            <a:extLst>
              <a:ext uri="{FF2B5EF4-FFF2-40B4-BE49-F238E27FC236}">
                <a16:creationId xmlns:a16="http://schemas.microsoft.com/office/drawing/2014/main" id="{599F8F14-DCA5-F3B2-6F60-146962B919F1}"/>
              </a:ext>
            </a:extLst>
          </p:cNvPr>
          <p:cNvPicPr>
            <a:picLocks noChangeAspect="1"/>
          </p:cNvPicPr>
          <p:nvPr/>
        </p:nvPicPr>
        <p:blipFill>
          <a:blip r:embed="rId3"/>
          <a:stretch>
            <a:fillRect/>
          </a:stretch>
        </p:blipFill>
        <p:spPr>
          <a:xfrm>
            <a:off x="380384" y="221152"/>
            <a:ext cx="1509910" cy="1343242"/>
          </a:xfrm>
          <a:prstGeom prst="rect">
            <a:avLst/>
          </a:prstGeom>
        </p:spPr>
      </p:pic>
      <p:cxnSp>
        <p:nvCxnSpPr>
          <p:cNvPr id="57" name="Straight Connector 13">
            <a:extLst>
              <a:ext uri="{FF2B5EF4-FFF2-40B4-BE49-F238E27FC236}">
                <a16:creationId xmlns:a16="http://schemas.microsoft.com/office/drawing/2014/main" id="{5C3DDEFB-3DC1-05F4-73E9-AA836C06FC7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34885"/>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0360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D74E857-F25E-F770-91C8-8D01E98C3534}"/>
            </a:ext>
          </a:extLst>
        </p:cNvPr>
        <p:cNvGrpSpPr/>
        <p:nvPr/>
      </p:nvGrpSpPr>
      <p:grpSpPr>
        <a:xfrm>
          <a:off x="0" y="0"/>
          <a:ext cx="0" cy="0"/>
          <a:chOff x="0" y="0"/>
          <a:chExt cx="0" cy="0"/>
        </a:xfrm>
      </p:grpSpPr>
      <p:sp useBgFill="1">
        <p:nvSpPr>
          <p:cNvPr id="55" name="Rectangle 9">
            <a:extLst>
              <a:ext uri="{FF2B5EF4-FFF2-40B4-BE49-F238E27FC236}">
                <a16:creationId xmlns:a16="http://schemas.microsoft.com/office/drawing/2014/main" id="{91C26B2C-BDCC-9997-DA5B-950C49BACA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8E6E0BBA-D804-AC1C-93FF-D6DE57641774}"/>
              </a:ext>
            </a:extLst>
          </p:cNvPr>
          <p:cNvSpPr>
            <a:spLocks noGrp="1"/>
          </p:cNvSpPr>
          <p:nvPr>
            <p:ph type="ctrTitle"/>
          </p:nvPr>
        </p:nvSpPr>
        <p:spPr>
          <a:xfrm>
            <a:off x="3382178" y="1277177"/>
            <a:ext cx="7773851" cy="3435791"/>
          </a:xfrm>
        </p:spPr>
        <p:txBody>
          <a:bodyPr>
            <a:normAutofit/>
          </a:bodyPr>
          <a:lstStyle/>
          <a:p>
            <a:r>
              <a:rPr lang="sv-SE" sz="2400" dirty="0">
                <a:latin typeface="+mn-lt"/>
              </a:rPr>
              <a:t>Guldklubben</a:t>
            </a:r>
          </a:p>
        </p:txBody>
      </p:sp>
      <p:sp>
        <p:nvSpPr>
          <p:cNvPr id="3" name="Underrubrik 2">
            <a:extLst>
              <a:ext uri="{FF2B5EF4-FFF2-40B4-BE49-F238E27FC236}">
                <a16:creationId xmlns:a16="http://schemas.microsoft.com/office/drawing/2014/main" id="{01AB842A-4F00-738F-965E-E61B69F027BB}"/>
              </a:ext>
            </a:extLst>
          </p:cNvPr>
          <p:cNvSpPr>
            <a:spLocks noGrp="1"/>
          </p:cNvSpPr>
          <p:nvPr>
            <p:ph type="subTitle" idx="1"/>
          </p:nvPr>
        </p:nvSpPr>
        <p:spPr>
          <a:xfrm>
            <a:off x="3382178" y="2194097"/>
            <a:ext cx="7773851" cy="3791065"/>
          </a:xfrm>
        </p:spPr>
        <p:txBody>
          <a:bodyPr anchor="t">
            <a:normAutofit fontScale="92500" lnSpcReduction="10000"/>
          </a:bodyPr>
          <a:lstStyle/>
          <a:p>
            <a:r>
              <a:rPr lang="sv-SE" sz="1600" dirty="0"/>
              <a:t>Nyligt har ni fått en enkät skickad till er. Den är viktig för oss.</a:t>
            </a:r>
          </a:p>
          <a:p>
            <a:r>
              <a:rPr lang="sv-SE" sz="1600" dirty="0"/>
              <a:t>Vi vill inte gissa hur våra barn upplever trygghet, utveckling och glädje utan vi vill veta.</a:t>
            </a:r>
            <a:br>
              <a:rPr lang="sv-SE" sz="1600" dirty="0"/>
            </a:br>
            <a:r>
              <a:rPr lang="sv-SE" sz="1600" dirty="0"/>
              <a:t>Era svar hjälper oss att följa upp och faktiskt bli bättre över tid.</a:t>
            </a:r>
          </a:p>
          <a:p>
            <a:r>
              <a:rPr lang="sv-SE" sz="1600" dirty="0"/>
              <a:t>I Habo IF har vi valt att ta ett tydligare ansvar för vår värdegrund.</a:t>
            </a:r>
            <a:br>
              <a:rPr lang="sv-SE" sz="1600" dirty="0"/>
            </a:br>
            <a:r>
              <a:rPr lang="sv-SE" sz="1600" dirty="0"/>
              <a:t>Det handlar inte om fina ord på en vägg.</a:t>
            </a:r>
            <a:br>
              <a:rPr lang="sv-SE" sz="1600" dirty="0"/>
            </a:br>
            <a:r>
              <a:rPr lang="sv-SE" sz="1600" dirty="0"/>
              <a:t>Det handlar om hur det känns att vara här.</a:t>
            </a:r>
          </a:p>
          <a:p>
            <a:r>
              <a:rPr lang="sv-SE" sz="1600" dirty="0"/>
              <a:t>Därför arbetar vi aktivt med tre </a:t>
            </a:r>
            <a:r>
              <a:rPr lang="sv-SE" sz="1600" dirty="0" err="1"/>
              <a:t>guldord</a:t>
            </a:r>
            <a:r>
              <a:rPr lang="sv-SE" sz="1600" dirty="0"/>
              <a:t>:</a:t>
            </a:r>
          </a:p>
          <a:p>
            <a:r>
              <a:rPr lang="sv-SE" sz="1600" b="1" dirty="0"/>
              <a:t>Gemenskap</a:t>
            </a:r>
            <a:r>
              <a:rPr lang="sv-SE" sz="1600" dirty="0"/>
              <a:t> </a:t>
            </a:r>
            <a:br>
              <a:rPr lang="sv-SE" sz="1600" dirty="0"/>
            </a:br>
            <a:r>
              <a:rPr lang="sv-SE" sz="1600" b="1" dirty="0"/>
              <a:t>Utveckling</a:t>
            </a:r>
            <a:br>
              <a:rPr lang="sv-SE" sz="1600" dirty="0"/>
            </a:br>
            <a:r>
              <a:rPr lang="sv-SE" sz="1600" b="1" dirty="0"/>
              <a:t>Glädje</a:t>
            </a:r>
            <a:endParaRPr lang="sv-SE" sz="1600" dirty="0"/>
          </a:p>
          <a:p>
            <a:br>
              <a:rPr lang="sv-SE" sz="1600" dirty="0"/>
            </a:br>
            <a:r>
              <a:rPr lang="sv-SE" sz="1600" dirty="0"/>
              <a:t>Och det här är inget extra projekt.</a:t>
            </a:r>
            <a:br>
              <a:rPr lang="sv-SE" sz="1600" dirty="0"/>
            </a:br>
            <a:r>
              <a:rPr lang="sv-SE" sz="1600" dirty="0"/>
              <a:t>Det är hur vi vill vara varje dag, på träning och match.</a:t>
            </a:r>
          </a:p>
        </p:txBody>
      </p:sp>
      <p:cxnSp>
        <p:nvCxnSpPr>
          <p:cNvPr id="56" name="Straight Connector 11">
            <a:extLst>
              <a:ext uri="{FF2B5EF4-FFF2-40B4-BE49-F238E27FC236}">
                <a16:creationId xmlns:a16="http://schemas.microsoft.com/office/drawing/2014/main" id="{B2E47CC0-9373-1002-FD67-0B9E334494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Bildobjekt 4" descr="En bild som visar text, logotyp, emblem, Varumärke&#10;&#10;AI-genererat innehåll kan vara felaktigt.">
            <a:extLst>
              <a:ext uri="{FF2B5EF4-FFF2-40B4-BE49-F238E27FC236}">
                <a16:creationId xmlns:a16="http://schemas.microsoft.com/office/drawing/2014/main" id="{0BE819A6-331B-255F-5B8E-377F7CDE3DA1}"/>
              </a:ext>
            </a:extLst>
          </p:cNvPr>
          <p:cNvPicPr>
            <a:picLocks noChangeAspect="1"/>
          </p:cNvPicPr>
          <p:nvPr/>
        </p:nvPicPr>
        <p:blipFill>
          <a:blip r:embed="rId3"/>
          <a:stretch>
            <a:fillRect/>
          </a:stretch>
        </p:blipFill>
        <p:spPr>
          <a:xfrm>
            <a:off x="380384" y="221152"/>
            <a:ext cx="1509910" cy="1343242"/>
          </a:xfrm>
          <a:prstGeom prst="rect">
            <a:avLst/>
          </a:prstGeom>
        </p:spPr>
      </p:pic>
      <p:cxnSp>
        <p:nvCxnSpPr>
          <p:cNvPr id="57" name="Straight Connector 13">
            <a:extLst>
              <a:ext uri="{FF2B5EF4-FFF2-40B4-BE49-F238E27FC236}">
                <a16:creationId xmlns:a16="http://schemas.microsoft.com/office/drawing/2014/main" id="{85D89A92-1766-63E7-0D73-E153CFA06DD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34885"/>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25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FA5A69B-47D7-A0A3-F184-EF32BA7E3E5E}"/>
            </a:ext>
          </a:extLst>
        </p:cNvPr>
        <p:cNvGrpSpPr/>
        <p:nvPr/>
      </p:nvGrpSpPr>
      <p:grpSpPr>
        <a:xfrm>
          <a:off x="0" y="0"/>
          <a:ext cx="0" cy="0"/>
          <a:chOff x="0" y="0"/>
          <a:chExt cx="0" cy="0"/>
        </a:xfrm>
      </p:grpSpPr>
      <p:sp useBgFill="1">
        <p:nvSpPr>
          <p:cNvPr id="55" name="Rectangle 9">
            <a:extLst>
              <a:ext uri="{FF2B5EF4-FFF2-40B4-BE49-F238E27FC236}">
                <a16:creationId xmlns:a16="http://schemas.microsoft.com/office/drawing/2014/main" id="{EB7A9091-2BEA-5682-B774-38442F7371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B98A4BD3-AB3A-5389-6CBE-993AA9D6B542}"/>
              </a:ext>
            </a:extLst>
          </p:cNvPr>
          <p:cNvSpPr>
            <a:spLocks noGrp="1"/>
          </p:cNvSpPr>
          <p:nvPr>
            <p:ph type="ctrTitle"/>
          </p:nvPr>
        </p:nvSpPr>
        <p:spPr>
          <a:xfrm>
            <a:off x="3382178" y="1277177"/>
            <a:ext cx="7773851" cy="3435791"/>
          </a:xfrm>
        </p:spPr>
        <p:txBody>
          <a:bodyPr>
            <a:normAutofit/>
          </a:bodyPr>
          <a:lstStyle/>
          <a:p>
            <a:r>
              <a:rPr lang="sv-SE" sz="2400" dirty="0">
                <a:latin typeface="+mn-lt"/>
              </a:rPr>
              <a:t>Vi vill bli fler!</a:t>
            </a:r>
          </a:p>
        </p:txBody>
      </p:sp>
      <p:sp>
        <p:nvSpPr>
          <p:cNvPr id="3" name="Underrubrik 2">
            <a:extLst>
              <a:ext uri="{FF2B5EF4-FFF2-40B4-BE49-F238E27FC236}">
                <a16:creationId xmlns:a16="http://schemas.microsoft.com/office/drawing/2014/main" id="{41F74E4B-146B-E9AA-C96E-F48E93E64944}"/>
              </a:ext>
            </a:extLst>
          </p:cNvPr>
          <p:cNvSpPr>
            <a:spLocks noGrp="1"/>
          </p:cNvSpPr>
          <p:nvPr>
            <p:ph type="subTitle" idx="1"/>
          </p:nvPr>
        </p:nvSpPr>
        <p:spPr>
          <a:xfrm>
            <a:off x="3382178" y="2194097"/>
            <a:ext cx="7773851" cy="3791065"/>
          </a:xfrm>
        </p:spPr>
        <p:txBody>
          <a:bodyPr anchor="t">
            <a:normAutofit/>
          </a:bodyPr>
          <a:lstStyle/>
          <a:p>
            <a:r>
              <a:rPr lang="sv-SE" sz="1600" dirty="0"/>
              <a:t>Habo IF är en förening som konstant växer och utvecklas och vi vill mycket framåt. För att fortsätta utveckla föreningen i den riktningen vi slagit in på skulle vi behöva fler som engagerar sig. </a:t>
            </a:r>
            <a:br>
              <a:rPr lang="sv-SE" sz="1600" dirty="0"/>
            </a:br>
            <a:br>
              <a:rPr lang="sv-SE" sz="1600" dirty="0"/>
            </a:br>
            <a:r>
              <a:rPr lang="sv-SE" sz="1600" dirty="0"/>
              <a:t>Vi arbetar nu med att fylla följande kommittéer: </a:t>
            </a:r>
            <a:r>
              <a:rPr lang="sv-SE" sz="1600" b="1" dirty="0"/>
              <a:t>Anläggning</a:t>
            </a:r>
            <a:r>
              <a:rPr lang="sv-SE" sz="1600" dirty="0"/>
              <a:t>, </a:t>
            </a:r>
            <a:r>
              <a:rPr lang="sv-SE" sz="1600" b="1" dirty="0"/>
              <a:t>Sport</a:t>
            </a:r>
            <a:r>
              <a:rPr lang="sv-SE" sz="1600" dirty="0"/>
              <a:t>, </a:t>
            </a:r>
            <a:r>
              <a:rPr lang="sv-SE" sz="1600" b="1" dirty="0"/>
              <a:t>Kommunikation</a:t>
            </a:r>
            <a:r>
              <a:rPr lang="sv-SE" sz="1600" dirty="0"/>
              <a:t> och </a:t>
            </a:r>
            <a:r>
              <a:rPr lang="sv-SE" sz="1600" b="1" dirty="0"/>
              <a:t>Event</a:t>
            </a:r>
            <a:r>
              <a:rPr lang="sv-SE" sz="1600" dirty="0"/>
              <a:t>. </a:t>
            </a:r>
            <a:br>
              <a:rPr lang="sv-SE" sz="1600" dirty="0"/>
            </a:br>
            <a:br>
              <a:rPr lang="sv-SE" sz="1600" dirty="0"/>
            </a:br>
            <a:r>
              <a:rPr lang="sv-SE" sz="1600" dirty="0"/>
              <a:t>Alla är välkomna och alla kan göra något. Känner du att du har kompetens och ett driv att vara med och utveckla Habo IF i någon av dessa kommittéer? </a:t>
            </a:r>
            <a:br>
              <a:rPr lang="sv-SE" sz="1600" dirty="0"/>
            </a:br>
            <a:br>
              <a:rPr lang="sv-SE" sz="1600" dirty="0"/>
            </a:br>
            <a:r>
              <a:rPr lang="sv-SE" sz="1600" dirty="0"/>
              <a:t>Kontakta kansliet för mer info.</a:t>
            </a:r>
          </a:p>
        </p:txBody>
      </p:sp>
      <p:cxnSp>
        <p:nvCxnSpPr>
          <p:cNvPr id="56" name="Straight Connector 11">
            <a:extLst>
              <a:ext uri="{FF2B5EF4-FFF2-40B4-BE49-F238E27FC236}">
                <a16:creationId xmlns:a16="http://schemas.microsoft.com/office/drawing/2014/main" id="{27CA0EEE-D50E-EF73-48A2-E6658FF958E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Bildobjekt 4" descr="En bild som visar text, logotyp, emblem, Varumärke&#10;&#10;AI-genererat innehåll kan vara felaktigt.">
            <a:extLst>
              <a:ext uri="{FF2B5EF4-FFF2-40B4-BE49-F238E27FC236}">
                <a16:creationId xmlns:a16="http://schemas.microsoft.com/office/drawing/2014/main" id="{9FE012DE-7284-C6D6-C413-92BFE8C5FF14}"/>
              </a:ext>
            </a:extLst>
          </p:cNvPr>
          <p:cNvPicPr>
            <a:picLocks noChangeAspect="1"/>
          </p:cNvPicPr>
          <p:nvPr/>
        </p:nvPicPr>
        <p:blipFill>
          <a:blip r:embed="rId3"/>
          <a:stretch>
            <a:fillRect/>
          </a:stretch>
        </p:blipFill>
        <p:spPr>
          <a:xfrm>
            <a:off x="380384" y="221152"/>
            <a:ext cx="1509910" cy="1343242"/>
          </a:xfrm>
          <a:prstGeom prst="rect">
            <a:avLst/>
          </a:prstGeom>
        </p:spPr>
      </p:pic>
      <p:cxnSp>
        <p:nvCxnSpPr>
          <p:cNvPr id="57" name="Straight Connector 13">
            <a:extLst>
              <a:ext uri="{FF2B5EF4-FFF2-40B4-BE49-F238E27FC236}">
                <a16:creationId xmlns:a16="http://schemas.microsoft.com/office/drawing/2014/main" id="{B5C4A5A5-DC28-C9C2-6305-4B3C77CD272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34885"/>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3545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764E3F5-012F-261B-8377-C25E3A8AE96C}"/>
            </a:ext>
          </a:extLst>
        </p:cNvPr>
        <p:cNvGrpSpPr/>
        <p:nvPr/>
      </p:nvGrpSpPr>
      <p:grpSpPr>
        <a:xfrm>
          <a:off x="0" y="0"/>
          <a:ext cx="0" cy="0"/>
          <a:chOff x="0" y="0"/>
          <a:chExt cx="0" cy="0"/>
        </a:xfrm>
      </p:grpSpPr>
      <p:sp useBgFill="1">
        <p:nvSpPr>
          <p:cNvPr id="55" name="Rectangle 9">
            <a:extLst>
              <a:ext uri="{FF2B5EF4-FFF2-40B4-BE49-F238E27FC236}">
                <a16:creationId xmlns:a16="http://schemas.microsoft.com/office/drawing/2014/main" id="{A729BB34-B195-153F-08FB-0C55874A0A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EADFA39E-16A0-20A1-63AD-791124DE1200}"/>
              </a:ext>
            </a:extLst>
          </p:cNvPr>
          <p:cNvSpPr>
            <a:spLocks noGrp="1"/>
          </p:cNvSpPr>
          <p:nvPr>
            <p:ph type="ctrTitle"/>
          </p:nvPr>
        </p:nvSpPr>
        <p:spPr>
          <a:xfrm>
            <a:off x="3382178" y="1277177"/>
            <a:ext cx="7773851" cy="3435791"/>
          </a:xfrm>
        </p:spPr>
        <p:txBody>
          <a:bodyPr>
            <a:normAutofit/>
          </a:bodyPr>
          <a:lstStyle/>
          <a:p>
            <a:r>
              <a:rPr lang="sv-SE" sz="2400" dirty="0">
                <a:latin typeface="+mn-lt"/>
              </a:rPr>
              <a:t>Extraträning &amp; guldbollskväll</a:t>
            </a:r>
          </a:p>
        </p:txBody>
      </p:sp>
      <p:sp>
        <p:nvSpPr>
          <p:cNvPr id="3" name="Underrubrik 2">
            <a:extLst>
              <a:ext uri="{FF2B5EF4-FFF2-40B4-BE49-F238E27FC236}">
                <a16:creationId xmlns:a16="http://schemas.microsoft.com/office/drawing/2014/main" id="{39062D73-F2F4-F580-AC97-A0C6DB676EC8}"/>
              </a:ext>
            </a:extLst>
          </p:cNvPr>
          <p:cNvSpPr>
            <a:spLocks noGrp="1"/>
          </p:cNvSpPr>
          <p:nvPr>
            <p:ph type="subTitle" idx="1"/>
          </p:nvPr>
        </p:nvSpPr>
        <p:spPr>
          <a:xfrm>
            <a:off x="3382178" y="2194097"/>
            <a:ext cx="7773851" cy="3791065"/>
          </a:xfrm>
        </p:spPr>
        <p:txBody>
          <a:bodyPr anchor="t">
            <a:normAutofit/>
          </a:bodyPr>
          <a:lstStyle/>
          <a:p>
            <a:r>
              <a:rPr lang="sv-SE" b="1" dirty="0"/>
              <a:t>Extraträning</a:t>
            </a:r>
            <a:r>
              <a:rPr lang="sv-SE" dirty="0"/>
              <a:t> startar v.16 och pågår till och med v. 43 (uppehåll v.25–33). Olle </a:t>
            </a:r>
            <a:r>
              <a:rPr lang="sv-SE" dirty="0" err="1"/>
              <a:t>Härdne</a:t>
            </a:r>
            <a:r>
              <a:rPr lang="sv-SE" dirty="0"/>
              <a:t>, fotbollsutvecklare i Habo IF är ansvarig, och till hjälp har han några av våra kunniga och engagerade ledare.</a:t>
            </a:r>
            <a:br>
              <a:rPr lang="sv-SE" dirty="0"/>
            </a:br>
            <a:br>
              <a:rPr lang="sv-SE" dirty="0"/>
            </a:br>
            <a:r>
              <a:rPr lang="sv-SE" dirty="0"/>
              <a:t>Vår ambition är att erbjuda 7v7, 9v9 och målvakter. Mer info om anmälan och kostnad kommer inom kort.</a:t>
            </a:r>
            <a:br>
              <a:rPr lang="sv-SE" dirty="0"/>
            </a:br>
            <a:br>
              <a:rPr lang="sv-SE" dirty="0"/>
            </a:br>
            <a:br>
              <a:rPr lang="sv-SE" dirty="0"/>
            </a:br>
            <a:r>
              <a:rPr lang="sv-SE" b="1" dirty="0"/>
              <a:t>Guldbollskvällar</a:t>
            </a:r>
            <a:r>
              <a:rPr lang="sv-SE" dirty="0"/>
              <a:t> under vår och höst. Mer info om datum kommer.</a:t>
            </a:r>
          </a:p>
        </p:txBody>
      </p:sp>
      <p:cxnSp>
        <p:nvCxnSpPr>
          <p:cNvPr id="56" name="Straight Connector 11">
            <a:extLst>
              <a:ext uri="{FF2B5EF4-FFF2-40B4-BE49-F238E27FC236}">
                <a16:creationId xmlns:a16="http://schemas.microsoft.com/office/drawing/2014/main" id="{F704C318-CDFE-CD12-3582-EDFDFDD33A3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Bildobjekt 4" descr="En bild som visar text, logotyp, emblem, Varumärke&#10;&#10;AI-genererat innehåll kan vara felaktigt.">
            <a:extLst>
              <a:ext uri="{FF2B5EF4-FFF2-40B4-BE49-F238E27FC236}">
                <a16:creationId xmlns:a16="http://schemas.microsoft.com/office/drawing/2014/main" id="{56B2A0E0-4ABA-147B-14D5-EC8CFB5A10C4}"/>
              </a:ext>
            </a:extLst>
          </p:cNvPr>
          <p:cNvPicPr>
            <a:picLocks noChangeAspect="1"/>
          </p:cNvPicPr>
          <p:nvPr/>
        </p:nvPicPr>
        <p:blipFill>
          <a:blip r:embed="rId3"/>
          <a:stretch>
            <a:fillRect/>
          </a:stretch>
        </p:blipFill>
        <p:spPr>
          <a:xfrm>
            <a:off x="380384" y="221152"/>
            <a:ext cx="1509910" cy="1343242"/>
          </a:xfrm>
          <a:prstGeom prst="rect">
            <a:avLst/>
          </a:prstGeom>
        </p:spPr>
      </p:pic>
      <p:cxnSp>
        <p:nvCxnSpPr>
          <p:cNvPr id="57" name="Straight Connector 13">
            <a:extLst>
              <a:ext uri="{FF2B5EF4-FFF2-40B4-BE49-F238E27FC236}">
                <a16:creationId xmlns:a16="http://schemas.microsoft.com/office/drawing/2014/main" id="{4DA7B83B-DB2A-B78C-5549-AE1CE93FE41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34885"/>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01376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071A2B2-9A74-E899-297D-A59D0563221A}"/>
            </a:ext>
          </a:extLst>
        </p:cNvPr>
        <p:cNvGrpSpPr/>
        <p:nvPr/>
      </p:nvGrpSpPr>
      <p:grpSpPr>
        <a:xfrm>
          <a:off x="0" y="0"/>
          <a:ext cx="0" cy="0"/>
          <a:chOff x="0" y="0"/>
          <a:chExt cx="0" cy="0"/>
        </a:xfrm>
      </p:grpSpPr>
      <p:sp useBgFill="1">
        <p:nvSpPr>
          <p:cNvPr id="55" name="Rectangle 9">
            <a:extLst>
              <a:ext uri="{FF2B5EF4-FFF2-40B4-BE49-F238E27FC236}">
                <a16:creationId xmlns:a16="http://schemas.microsoft.com/office/drawing/2014/main" id="{FDD9D51B-90AD-88C2-B69B-AA01AD46D6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34808AE6-CDEA-D517-62EB-BF8300674DC1}"/>
              </a:ext>
            </a:extLst>
          </p:cNvPr>
          <p:cNvSpPr>
            <a:spLocks noGrp="1"/>
          </p:cNvSpPr>
          <p:nvPr>
            <p:ph type="ctrTitle"/>
          </p:nvPr>
        </p:nvSpPr>
        <p:spPr>
          <a:xfrm>
            <a:off x="3382178" y="1277177"/>
            <a:ext cx="7773851" cy="3435791"/>
          </a:xfrm>
        </p:spPr>
        <p:txBody>
          <a:bodyPr>
            <a:normAutofit/>
          </a:bodyPr>
          <a:lstStyle/>
          <a:p>
            <a:r>
              <a:rPr lang="sv-SE" sz="2400" dirty="0">
                <a:latin typeface="+mn-lt"/>
              </a:rPr>
              <a:t>Fotbollsskola &amp; </a:t>
            </a:r>
            <a:r>
              <a:rPr lang="sv-SE" sz="2400" dirty="0" err="1">
                <a:latin typeface="+mn-lt"/>
              </a:rPr>
              <a:t>habocupen</a:t>
            </a:r>
            <a:endParaRPr lang="sv-SE" sz="2400" dirty="0">
              <a:latin typeface="+mn-lt"/>
            </a:endParaRPr>
          </a:p>
        </p:txBody>
      </p:sp>
      <p:sp>
        <p:nvSpPr>
          <p:cNvPr id="3" name="Underrubrik 2">
            <a:extLst>
              <a:ext uri="{FF2B5EF4-FFF2-40B4-BE49-F238E27FC236}">
                <a16:creationId xmlns:a16="http://schemas.microsoft.com/office/drawing/2014/main" id="{E8E56DAE-C61D-175B-230D-12BCA7E10ADE}"/>
              </a:ext>
            </a:extLst>
          </p:cNvPr>
          <p:cNvSpPr>
            <a:spLocks noGrp="1"/>
          </p:cNvSpPr>
          <p:nvPr>
            <p:ph type="subTitle" idx="1"/>
          </p:nvPr>
        </p:nvSpPr>
        <p:spPr>
          <a:xfrm>
            <a:off x="3382178" y="2194097"/>
            <a:ext cx="7773851" cy="3791065"/>
          </a:xfrm>
        </p:spPr>
        <p:txBody>
          <a:bodyPr anchor="t">
            <a:normAutofit/>
          </a:bodyPr>
          <a:lstStyle/>
          <a:p>
            <a:r>
              <a:rPr lang="sv-SE" b="1" dirty="0"/>
              <a:t>Fotbollsskola</a:t>
            </a:r>
            <a:r>
              <a:rPr lang="sv-SE" dirty="0"/>
              <a:t> är planerad till vecka 25, mer info inom kort</a:t>
            </a:r>
            <a:br>
              <a:rPr lang="sv-SE" dirty="0"/>
            </a:br>
            <a:br>
              <a:rPr lang="sv-SE" dirty="0"/>
            </a:br>
            <a:br>
              <a:rPr lang="sv-SE" dirty="0"/>
            </a:br>
            <a:r>
              <a:rPr lang="sv-SE" b="1" dirty="0"/>
              <a:t>Habocupen</a:t>
            </a:r>
            <a:r>
              <a:rPr lang="sv-SE" dirty="0"/>
              <a:t> den (26) 27-28/6 är vi anmälda med fyra lag. Ser över möjlighet till övernattning/kvällsaktivitet. </a:t>
            </a:r>
            <a:br>
              <a:rPr lang="sv-SE" dirty="0"/>
            </a:br>
            <a:br>
              <a:rPr lang="sv-SE" dirty="0"/>
            </a:br>
            <a:r>
              <a:rPr lang="sv-SE" dirty="0"/>
              <a:t>Det är oerhört viktigt att alla ställer upp och bemannar lagens arbetsuppgifter. Samtliga lag från FP-19 och äldre tilldelas arbetsuppgifter.</a:t>
            </a:r>
          </a:p>
        </p:txBody>
      </p:sp>
      <p:cxnSp>
        <p:nvCxnSpPr>
          <p:cNvPr id="56" name="Straight Connector 11">
            <a:extLst>
              <a:ext uri="{FF2B5EF4-FFF2-40B4-BE49-F238E27FC236}">
                <a16:creationId xmlns:a16="http://schemas.microsoft.com/office/drawing/2014/main" id="{C2DF0037-A710-96EC-0BED-81B698783E0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Bildobjekt 4" descr="En bild som visar text, logotyp, emblem, Varumärke&#10;&#10;AI-genererat innehåll kan vara felaktigt.">
            <a:extLst>
              <a:ext uri="{FF2B5EF4-FFF2-40B4-BE49-F238E27FC236}">
                <a16:creationId xmlns:a16="http://schemas.microsoft.com/office/drawing/2014/main" id="{1C30E3DD-E458-7168-ECA4-9E4755A562B4}"/>
              </a:ext>
            </a:extLst>
          </p:cNvPr>
          <p:cNvPicPr>
            <a:picLocks noChangeAspect="1"/>
          </p:cNvPicPr>
          <p:nvPr/>
        </p:nvPicPr>
        <p:blipFill>
          <a:blip r:embed="rId3"/>
          <a:stretch>
            <a:fillRect/>
          </a:stretch>
        </p:blipFill>
        <p:spPr>
          <a:xfrm>
            <a:off x="380384" y="221152"/>
            <a:ext cx="1509910" cy="1343242"/>
          </a:xfrm>
          <a:prstGeom prst="rect">
            <a:avLst/>
          </a:prstGeom>
        </p:spPr>
      </p:pic>
      <p:cxnSp>
        <p:nvCxnSpPr>
          <p:cNvPr id="57" name="Straight Connector 13">
            <a:extLst>
              <a:ext uri="{FF2B5EF4-FFF2-40B4-BE49-F238E27FC236}">
                <a16:creationId xmlns:a16="http://schemas.microsoft.com/office/drawing/2014/main" id="{5FE0C3F0-9DE5-DBD7-F460-DFEE0A782AB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34885"/>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132061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C0D8DDC-C4F6-E359-E914-9C04D4342C45}"/>
            </a:ext>
          </a:extLst>
        </p:cNvPr>
        <p:cNvGrpSpPr/>
        <p:nvPr/>
      </p:nvGrpSpPr>
      <p:grpSpPr>
        <a:xfrm>
          <a:off x="0" y="0"/>
          <a:ext cx="0" cy="0"/>
          <a:chOff x="0" y="0"/>
          <a:chExt cx="0" cy="0"/>
        </a:xfrm>
      </p:grpSpPr>
      <p:sp useBgFill="1">
        <p:nvSpPr>
          <p:cNvPr id="55" name="Rectangle 9">
            <a:extLst>
              <a:ext uri="{FF2B5EF4-FFF2-40B4-BE49-F238E27FC236}">
                <a16:creationId xmlns:a16="http://schemas.microsoft.com/office/drawing/2014/main" id="{884EFD5D-E579-457A-9EB8-6B151C1F09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0B56D419-D9A9-E5F4-1DEA-786629280DB0}"/>
              </a:ext>
            </a:extLst>
          </p:cNvPr>
          <p:cNvSpPr>
            <a:spLocks noGrp="1"/>
          </p:cNvSpPr>
          <p:nvPr>
            <p:ph type="ctrTitle"/>
          </p:nvPr>
        </p:nvSpPr>
        <p:spPr>
          <a:xfrm>
            <a:off x="3382178" y="1277177"/>
            <a:ext cx="7773851" cy="3435791"/>
          </a:xfrm>
        </p:spPr>
        <p:txBody>
          <a:bodyPr>
            <a:normAutofit/>
          </a:bodyPr>
          <a:lstStyle/>
          <a:p>
            <a:r>
              <a:rPr lang="sv-SE" sz="2400" dirty="0">
                <a:latin typeface="+mn-lt"/>
              </a:rPr>
              <a:t>Information - kontaktföräldrar</a:t>
            </a:r>
          </a:p>
        </p:txBody>
      </p:sp>
      <p:sp>
        <p:nvSpPr>
          <p:cNvPr id="3" name="Underrubrik 2">
            <a:extLst>
              <a:ext uri="{FF2B5EF4-FFF2-40B4-BE49-F238E27FC236}">
                <a16:creationId xmlns:a16="http://schemas.microsoft.com/office/drawing/2014/main" id="{94A9B086-B7FC-4A35-57E0-B43D3A6E4725}"/>
              </a:ext>
            </a:extLst>
          </p:cNvPr>
          <p:cNvSpPr>
            <a:spLocks noGrp="1"/>
          </p:cNvSpPr>
          <p:nvPr>
            <p:ph type="subTitle" idx="1"/>
          </p:nvPr>
        </p:nvSpPr>
        <p:spPr>
          <a:xfrm>
            <a:off x="3382178" y="2194097"/>
            <a:ext cx="7773851" cy="3791065"/>
          </a:xfrm>
        </p:spPr>
        <p:txBody>
          <a:bodyPr anchor="t">
            <a:normAutofit/>
          </a:bodyPr>
          <a:lstStyle/>
          <a:p>
            <a:r>
              <a:rPr lang="sv-SE" b="1" dirty="0"/>
              <a:t>Arbetspass:</a:t>
            </a:r>
            <a:br>
              <a:rPr lang="sv-SE" b="1" dirty="0"/>
            </a:br>
            <a:r>
              <a:rPr lang="sv-SE" dirty="0"/>
              <a:t>- Habocupen 26-28/6 – arbete på Alléskolan</a:t>
            </a:r>
            <a:br>
              <a:rPr lang="sv-SE" dirty="0"/>
            </a:br>
            <a:r>
              <a:rPr lang="sv-SE" dirty="0"/>
              <a:t>- Arbetsvecka V.37</a:t>
            </a:r>
            <a:br>
              <a:rPr lang="sv-SE" dirty="0"/>
            </a:br>
            <a:r>
              <a:rPr lang="sv-SE" dirty="0"/>
              <a:t>- Städdag 18/10</a:t>
            </a:r>
            <a:br>
              <a:rPr lang="sv-SE" dirty="0"/>
            </a:br>
            <a:br>
              <a:rPr lang="sv-SE" dirty="0"/>
            </a:br>
            <a:r>
              <a:rPr lang="sv-SE" dirty="0"/>
              <a:t>Passen läggs ut i </a:t>
            </a:r>
            <a:r>
              <a:rPr lang="sv-SE" dirty="0" err="1"/>
              <a:t>Favvos</a:t>
            </a:r>
            <a:br>
              <a:rPr lang="sv-SE" dirty="0"/>
            </a:br>
            <a:br>
              <a:rPr lang="sv-SE" dirty="0"/>
            </a:br>
            <a:br>
              <a:rPr lang="sv-SE" dirty="0"/>
            </a:br>
            <a:r>
              <a:rPr lang="sv-SE" b="1" dirty="0"/>
              <a:t>Lagkassan:</a:t>
            </a:r>
            <a:br>
              <a:rPr lang="sv-SE" b="1" dirty="0"/>
            </a:br>
            <a:r>
              <a:rPr lang="sv-SE" dirty="0"/>
              <a:t>- Just nu 64 312 kr</a:t>
            </a:r>
            <a:br>
              <a:rPr lang="sv-SE" dirty="0"/>
            </a:br>
            <a:r>
              <a:rPr lang="sv-SE" dirty="0"/>
              <a:t>- December – försäljning av Bingolotter</a:t>
            </a:r>
          </a:p>
        </p:txBody>
      </p:sp>
      <p:cxnSp>
        <p:nvCxnSpPr>
          <p:cNvPr id="56" name="Straight Connector 11">
            <a:extLst>
              <a:ext uri="{FF2B5EF4-FFF2-40B4-BE49-F238E27FC236}">
                <a16:creationId xmlns:a16="http://schemas.microsoft.com/office/drawing/2014/main" id="{B6DF7DAA-3834-FF0A-F45C-6F737FBB07E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Bildobjekt 4" descr="En bild som visar text, logotyp, emblem, Varumärke&#10;&#10;AI-genererat innehåll kan vara felaktigt.">
            <a:extLst>
              <a:ext uri="{FF2B5EF4-FFF2-40B4-BE49-F238E27FC236}">
                <a16:creationId xmlns:a16="http://schemas.microsoft.com/office/drawing/2014/main" id="{11C60705-A894-CEA9-FBEB-B681BB00D058}"/>
              </a:ext>
            </a:extLst>
          </p:cNvPr>
          <p:cNvPicPr>
            <a:picLocks noChangeAspect="1"/>
          </p:cNvPicPr>
          <p:nvPr/>
        </p:nvPicPr>
        <p:blipFill>
          <a:blip r:embed="rId3"/>
          <a:stretch>
            <a:fillRect/>
          </a:stretch>
        </p:blipFill>
        <p:spPr>
          <a:xfrm>
            <a:off x="380384" y="221152"/>
            <a:ext cx="1509910" cy="1343242"/>
          </a:xfrm>
          <a:prstGeom prst="rect">
            <a:avLst/>
          </a:prstGeom>
        </p:spPr>
      </p:pic>
      <p:cxnSp>
        <p:nvCxnSpPr>
          <p:cNvPr id="57" name="Straight Connector 13">
            <a:extLst>
              <a:ext uri="{FF2B5EF4-FFF2-40B4-BE49-F238E27FC236}">
                <a16:creationId xmlns:a16="http://schemas.microsoft.com/office/drawing/2014/main" id="{696910A3-46E4-4451-DD39-EF642B80D3C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34885"/>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38389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FDF2E96-8545-750A-51E8-83A94E7D8DD0}"/>
            </a:ext>
          </a:extLst>
        </p:cNvPr>
        <p:cNvGrpSpPr/>
        <p:nvPr/>
      </p:nvGrpSpPr>
      <p:grpSpPr>
        <a:xfrm>
          <a:off x="0" y="0"/>
          <a:ext cx="0" cy="0"/>
          <a:chOff x="0" y="0"/>
          <a:chExt cx="0" cy="0"/>
        </a:xfrm>
      </p:grpSpPr>
      <p:sp useBgFill="1">
        <p:nvSpPr>
          <p:cNvPr id="55" name="Rectangle 9">
            <a:extLst>
              <a:ext uri="{FF2B5EF4-FFF2-40B4-BE49-F238E27FC236}">
                <a16:creationId xmlns:a16="http://schemas.microsoft.com/office/drawing/2014/main" id="{35F69BC0-A7A6-18FA-24EF-AE7CA3EE58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E8F0B839-1AE9-2539-BE05-F077349AD628}"/>
              </a:ext>
            </a:extLst>
          </p:cNvPr>
          <p:cNvSpPr>
            <a:spLocks noGrp="1"/>
          </p:cNvSpPr>
          <p:nvPr>
            <p:ph type="ctrTitle"/>
          </p:nvPr>
        </p:nvSpPr>
        <p:spPr>
          <a:xfrm>
            <a:off x="3382178" y="1277177"/>
            <a:ext cx="7773851" cy="3435791"/>
          </a:xfrm>
        </p:spPr>
        <p:txBody>
          <a:bodyPr>
            <a:normAutofit/>
          </a:bodyPr>
          <a:lstStyle/>
          <a:p>
            <a:r>
              <a:rPr lang="sv-SE" sz="2400" dirty="0">
                <a:latin typeface="+mn-lt"/>
              </a:rPr>
              <a:t>Habo </a:t>
            </a:r>
            <a:r>
              <a:rPr lang="sv-SE" sz="2400" dirty="0" err="1">
                <a:latin typeface="+mn-lt"/>
              </a:rPr>
              <a:t>if</a:t>
            </a:r>
            <a:r>
              <a:rPr lang="sv-SE" sz="2400" dirty="0">
                <a:latin typeface="+mn-lt"/>
              </a:rPr>
              <a:t> p15</a:t>
            </a:r>
          </a:p>
        </p:txBody>
      </p:sp>
      <p:sp>
        <p:nvSpPr>
          <p:cNvPr id="3" name="Underrubrik 2">
            <a:extLst>
              <a:ext uri="{FF2B5EF4-FFF2-40B4-BE49-F238E27FC236}">
                <a16:creationId xmlns:a16="http://schemas.microsoft.com/office/drawing/2014/main" id="{4F6C5F7E-918E-ED18-A41A-0B6EDB9CE039}"/>
              </a:ext>
            </a:extLst>
          </p:cNvPr>
          <p:cNvSpPr>
            <a:spLocks noGrp="1"/>
          </p:cNvSpPr>
          <p:nvPr>
            <p:ph type="subTitle" idx="1"/>
          </p:nvPr>
        </p:nvSpPr>
        <p:spPr>
          <a:xfrm>
            <a:off x="3382178" y="2194097"/>
            <a:ext cx="7773851" cy="3791065"/>
          </a:xfrm>
        </p:spPr>
        <p:txBody>
          <a:bodyPr anchor="t">
            <a:normAutofit/>
          </a:bodyPr>
          <a:lstStyle/>
          <a:p>
            <a:r>
              <a:rPr lang="sv-SE" sz="1600" dirty="0"/>
              <a:t>Närmare 60 spelare med olika ambitioner/nivåer/mål.</a:t>
            </a:r>
            <a:br>
              <a:rPr lang="sv-SE" sz="1600" dirty="0"/>
            </a:br>
            <a:br>
              <a:rPr lang="sv-SE" sz="1600" dirty="0"/>
            </a:br>
            <a:r>
              <a:rPr lang="sv-SE" sz="1600" dirty="0"/>
              <a:t>Nya spelare tillkommer varje säsong – alla är välkomna.</a:t>
            </a:r>
            <a:br>
              <a:rPr lang="sv-SE" sz="1600" dirty="0"/>
            </a:br>
            <a:br>
              <a:rPr lang="sv-SE" sz="1600" dirty="0"/>
            </a:br>
            <a:r>
              <a:rPr lang="sv-SE" sz="1600" dirty="0"/>
              <a:t>Anpassar träningar och upplägg så att många fortsätter.</a:t>
            </a:r>
            <a:br>
              <a:rPr lang="sv-SE" sz="1600" dirty="0"/>
            </a:br>
            <a:br>
              <a:rPr lang="sv-SE" sz="1600" dirty="0"/>
            </a:br>
            <a:r>
              <a:rPr lang="sv-SE" sz="1600" dirty="0"/>
              <a:t>Få ledare och tufft med träningsnärvaro.</a:t>
            </a:r>
          </a:p>
        </p:txBody>
      </p:sp>
      <p:cxnSp>
        <p:nvCxnSpPr>
          <p:cNvPr id="56" name="Straight Connector 11">
            <a:extLst>
              <a:ext uri="{FF2B5EF4-FFF2-40B4-BE49-F238E27FC236}">
                <a16:creationId xmlns:a16="http://schemas.microsoft.com/office/drawing/2014/main" id="{73C2FB0D-98CA-F036-3C79-B445F5F57A8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Bildobjekt 4" descr="En bild som visar text, logotyp, emblem, Varumärke&#10;&#10;AI-genererat innehåll kan vara felaktigt.">
            <a:extLst>
              <a:ext uri="{FF2B5EF4-FFF2-40B4-BE49-F238E27FC236}">
                <a16:creationId xmlns:a16="http://schemas.microsoft.com/office/drawing/2014/main" id="{7E55C018-F89F-1016-6207-78B1DF747B9F}"/>
              </a:ext>
            </a:extLst>
          </p:cNvPr>
          <p:cNvPicPr>
            <a:picLocks noChangeAspect="1"/>
          </p:cNvPicPr>
          <p:nvPr/>
        </p:nvPicPr>
        <p:blipFill>
          <a:blip r:embed="rId3"/>
          <a:stretch>
            <a:fillRect/>
          </a:stretch>
        </p:blipFill>
        <p:spPr>
          <a:xfrm>
            <a:off x="380384" y="221152"/>
            <a:ext cx="1509910" cy="1343242"/>
          </a:xfrm>
          <a:prstGeom prst="rect">
            <a:avLst/>
          </a:prstGeom>
        </p:spPr>
      </p:pic>
      <p:cxnSp>
        <p:nvCxnSpPr>
          <p:cNvPr id="57" name="Straight Connector 13">
            <a:extLst>
              <a:ext uri="{FF2B5EF4-FFF2-40B4-BE49-F238E27FC236}">
                <a16:creationId xmlns:a16="http://schemas.microsoft.com/office/drawing/2014/main" id="{35D0521A-6FCB-865B-A92B-9398CD4877B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34885"/>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94204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1F931DC-2534-3568-4377-CD05834C2E0E}"/>
            </a:ext>
          </a:extLst>
        </p:cNvPr>
        <p:cNvGrpSpPr/>
        <p:nvPr/>
      </p:nvGrpSpPr>
      <p:grpSpPr>
        <a:xfrm>
          <a:off x="0" y="0"/>
          <a:ext cx="0" cy="0"/>
          <a:chOff x="0" y="0"/>
          <a:chExt cx="0" cy="0"/>
        </a:xfrm>
      </p:grpSpPr>
      <p:sp useBgFill="1">
        <p:nvSpPr>
          <p:cNvPr id="55" name="Rectangle 9">
            <a:extLst>
              <a:ext uri="{FF2B5EF4-FFF2-40B4-BE49-F238E27FC236}">
                <a16:creationId xmlns:a16="http://schemas.microsoft.com/office/drawing/2014/main" id="{EF5311C7-588E-235B-A6B4-9046694FAF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78C9F6C6-6433-A941-5EAD-EFF2973E9A65}"/>
              </a:ext>
            </a:extLst>
          </p:cNvPr>
          <p:cNvSpPr>
            <a:spLocks noGrp="1"/>
          </p:cNvSpPr>
          <p:nvPr>
            <p:ph type="ctrTitle"/>
          </p:nvPr>
        </p:nvSpPr>
        <p:spPr>
          <a:xfrm>
            <a:off x="3382178" y="1277177"/>
            <a:ext cx="7773851" cy="3435791"/>
          </a:xfrm>
        </p:spPr>
        <p:txBody>
          <a:bodyPr>
            <a:normAutofit/>
          </a:bodyPr>
          <a:lstStyle/>
          <a:p>
            <a:r>
              <a:rPr lang="sv-SE" sz="2400" dirty="0">
                <a:latin typeface="+mn-lt"/>
              </a:rPr>
              <a:t>ledare</a:t>
            </a:r>
          </a:p>
        </p:txBody>
      </p:sp>
      <p:sp>
        <p:nvSpPr>
          <p:cNvPr id="3" name="Underrubrik 2">
            <a:extLst>
              <a:ext uri="{FF2B5EF4-FFF2-40B4-BE49-F238E27FC236}">
                <a16:creationId xmlns:a16="http://schemas.microsoft.com/office/drawing/2014/main" id="{3A104DE6-C8AE-392F-FE30-57C137F6F2E5}"/>
              </a:ext>
            </a:extLst>
          </p:cNvPr>
          <p:cNvSpPr>
            <a:spLocks noGrp="1"/>
          </p:cNvSpPr>
          <p:nvPr>
            <p:ph type="subTitle" idx="1"/>
          </p:nvPr>
        </p:nvSpPr>
        <p:spPr>
          <a:xfrm>
            <a:off x="3382178" y="2194097"/>
            <a:ext cx="7773851" cy="3791065"/>
          </a:xfrm>
        </p:spPr>
        <p:txBody>
          <a:bodyPr anchor="t">
            <a:normAutofit/>
          </a:bodyPr>
          <a:lstStyle/>
          <a:p>
            <a:r>
              <a:rPr lang="sv-SE" sz="1600" dirty="0"/>
              <a:t>Tommy Thelin 	Huvudtränare</a:t>
            </a:r>
            <a:br>
              <a:rPr lang="sv-SE" sz="1600" dirty="0"/>
            </a:br>
            <a:r>
              <a:rPr lang="sv-SE" sz="1600" dirty="0"/>
              <a:t>Jonas Ahlgren	Lagledare</a:t>
            </a:r>
            <a:br>
              <a:rPr lang="sv-SE" sz="1600" dirty="0"/>
            </a:br>
            <a:r>
              <a:rPr lang="sv-SE" sz="1600" dirty="0"/>
              <a:t>Martin </a:t>
            </a:r>
            <a:r>
              <a:rPr lang="sv-SE" sz="1600" dirty="0" err="1"/>
              <a:t>Andelius</a:t>
            </a:r>
            <a:r>
              <a:rPr lang="sv-SE" sz="1600" dirty="0"/>
              <a:t>	Målvaktstränare</a:t>
            </a:r>
            <a:br>
              <a:rPr lang="sv-SE" sz="1600" dirty="0"/>
            </a:br>
            <a:r>
              <a:rPr lang="sv-SE" sz="1600" dirty="0"/>
              <a:t>Anders Ståhl	Material/Trygghet</a:t>
            </a:r>
            <a:br>
              <a:rPr lang="sv-SE" sz="1600" dirty="0"/>
            </a:br>
            <a:r>
              <a:rPr lang="sv-SE" sz="1600" dirty="0"/>
              <a:t>Anneli </a:t>
            </a:r>
            <a:r>
              <a:rPr lang="sv-SE" sz="1600" dirty="0" err="1"/>
              <a:t>Uddemar</a:t>
            </a:r>
            <a:r>
              <a:rPr lang="sv-SE" sz="1600" dirty="0"/>
              <a:t> 	Tränare</a:t>
            </a:r>
            <a:br>
              <a:rPr lang="sv-SE" sz="1600" dirty="0"/>
            </a:br>
            <a:r>
              <a:rPr lang="sv-SE" sz="1600" dirty="0"/>
              <a:t>Mattias Carlsson	Tränare</a:t>
            </a:r>
            <a:br>
              <a:rPr lang="sv-SE" sz="1600" dirty="0"/>
            </a:br>
            <a:r>
              <a:rPr lang="sv-SE" sz="1600" dirty="0"/>
              <a:t>Viktor Gustafsson	Tränare</a:t>
            </a:r>
            <a:br>
              <a:rPr lang="sv-SE" sz="1600" dirty="0"/>
            </a:br>
            <a:r>
              <a:rPr lang="sv-SE" sz="1600" dirty="0"/>
              <a:t>Marcus Larsson	Tränare</a:t>
            </a:r>
            <a:br>
              <a:rPr lang="sv-SE" sz="1600" dirty="0"/>
            </a:br>
            <a:r>
              <a:rPr lang="sv-SE" sz="1600" dirty="0"/>
              <a:t>Simon Claesson 	Tränare</a:t>
            </a:r>
            <a:br>
              <a:rPr lang="sv-SE" sz="1600" dirty="0"/>
            </a:br>
            <a:r>
              <a:rPr lang="sv-SE" sz="1600" dirty="0"/>
              <a:t>Elie Abdi		Tränare</a:t>
            </a:r>
            <a:br>
              <a:rPr lang="sv-SE" sz="1600" dirty="0"/>
            </a:br>
            <a:r>
              <a:rPr lang="sv-SE" sz="1600" dirty="0"/>
              <a:t>Jesper Axell 	Tränare</a:t>
            </a:r>
            <a:br>
              <a:rPr lang="sv-SE" sz="1600" dirty="0"/>
            </a:br>
            <a:r>
              <a:rPr lang="sv-SE" sz="1600" dirty="0">
                <a:highlight>
                  <a:srgbClr val="FFFF00"/>
                </a:highlight>
              </a:rPr>
              <a:t>*vakant* 	</a:t>
            </a:r>
            <a:r>
              <a:rPr lang="sv-SE" sz="1600" dirty="0"/>
              <a:t>	Tränare</a:t>
            </a:r>
            <a:br>
              <a:rPr lang="sv-SE" sz="1600" dirty="0"/>
            </a:br>
            <a:r>
              <a:rPr lang="sv-SE" sz="1600" dirty="0">
                <a:highlight>
                  <a:srgbClr val="FFFF00"/>
                </a:highlight>
              </a:rPr>
              <a:t>*vakant* </a:t>
            </a:r>
            <a:r>
              <a:rPr lang="sv-SE" sz="1600" dirty="0"/>
              <a:t>		Tränare</a:t>
            </a:r>
          </a:p>
        </p:txBody>
      </p:sp>
      <p:cxnSp>
        <p:nvCxnSpPr>
          <p:cNvPr id="56" name="Straight Connector 11">
            <a:extLst>
              <a:ext uri="{FF2B5EF4-FFF2-40B4-BE49-F238E27FC236}">
                <a16:creationId xmlns:a16="http://schemas.microsoft.com/office/drawing/2014/main" id="{72B76BB3-E8CF-6B91-7057-13CDF26B226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Bildobjekt 4" descr="En bild som visar text, logotyp, emblem, Varumärke&#10;&#10;AI-genererat innehåll kan vara felaktigt.">
            <a:extLst>
              <a:ext uri="{FF2B5EF4-FFF2-40B4-BE49-F238E27FC236}">
                <a16:creationId xmlns:a16="http://schemas.microsoft.com/office/drawing/2014/main" id="{C2E41B39-255F-A761-47AB-9295977218EF}"/>
              </a:ext>
            </a:extLst>
          </p:cNvPr>
          <p:cNvPicPr>
            <a:picLocks noChangeAspect="1"/>
          </p:cNvPicPr>
          <p:nvPr/>
        </p:nvPicPr>
        <p:blipFill>
          <a:blip r:embed="rId3"/>
          <a:stretch>
            <a:fillRect/>
          </a:stretch>
        </p:blipFill>
        <p:spPr>
          <a:xfrm>
            <a:off x="380384" y="221152"/>
            <a:ext cx="1509910" cy="1343242"/>
          </a:xfrm>
          <a:prstGeom prst="rect">
            <a:avLst/>
          </a:prstGeom>
        </p:spPr>
      </p:pic>
      <p:cxnSp>
        <p:nvCxnSpPr>
          <p:cNvPr id="57" name="Straight Connector 13">
            <a:extLst>
              <a:ext uri="{FF2B5EF4-FFF2-40B4-BE49-F238E27FC236}">
                <a16:creationId xmlns:a16="http://schemas.microsoft.com/office/drawing/2014/main" id="{9A4EA701-1672-634E-D3EB-D5E9B4B1D94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34885"/>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9212791"/>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hronicleVTI" id="{508E4D90-5116-4BF0-876B-3F422DD1F65F}" vid="{AA21DC3D-92A8-43A4-8358-ED428371CD55}"/>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593fc5d-fcdd-4690-bd64-47124977a2a7">
      <Terms xmlns="http://schemas.microsoft.com/office/infopath/2007/PartnerControls"/>
    </lcf76f155ced4ddcb4097134ff3c332f>
    <TaxCatchAll xmlns="f634c94b-9d84-486b-b6d1-8d6439f306b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2EA3FD735BFAFC498B58F28284412942" ma:contentTypeVersion="13" ma:contentTypeDescription="Skapa ett nytt dokument." ma:contentTypeScope="" ma:versionID="68a90a937acfa0fa713b10358aa8c2d7">
  <xsd:schema xmlns:xsd="http://www.w3.org/2001/XMLSchema" xmlns:xs="http://www.w3.org/2001/XMLSchema" xmlns:p="http://schemas.microsoft.com/office/2006/metadata/properties" xmlns:ns2="a593fc5d-fcdd-4690-bd64-47124977a2a7" xmlns:ns3="f634c94b-9d84-486b-b6d1-8d6439f306b6" targetNamespace="http://schemas.microsoft.com/office/2006/metadata/properties" ma:root="true" ma:fieldsID="2918cb7391b34a31cbcebbc4e61082a2" ns2:_="" ns3:_="">
    <xsd:import namespace="a593fc5d-fcdd-4690-bd64-47124977a2a7"/>
    <xsd:import namespace="f634c94b-9d84-486b-b6d1-8d6439f306b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93fc5d-fcdd-4690-bd64-47124977a2a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Bildmarkeringar" ma:readOnly="false" ma:fieldId="{5cf76f15-5ced-4ddc-b409-7134ff3c332f}" ma:taxonomyMulti="true" ma:sspId="d3fbc588-5908-40d5-a648-7ba989aa8c48"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634c94b-9d84-486b-b6d1-8d6439f306b6"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5d96a830-46a7-4bb0-afa9-db1000487f3c}" ma:internalName="TaxCatchAll" ma:showField="CatchAllData" ma:web="f634c94b-9d84-486b-b6d1-8d6439f306b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D23F173-0C25-4400-8418-227212BE4CA3}">
  <ds:schemaRefs>
    <ds:schemaRef ds:uri="a593fc5d-fcdd-4690-bd64-47124977a2a7"/>
    <ds:schemaRef ds:uri="http://schemas.microsoft.com/office/infopath/2007/PartnerControls"/>
    <ds:schemaRef ds:uri="http://schemas.microsoft.com/office/2006/documentManagement/types"/>
    <ds:schemaRef ds:uri="http://purl.org/dc/dcmitype/"/>
    <ds:schemaRef ds:uri="http://purl.org/dc/terms/"/>
    <ds:schemaRef ds:uri="http://purl.org/dc/elements/1.1/"/>
    <ds:schemaRef ds:uri="http://schemas.openxmlformats.org/package/2006/metadata/core-properties"/>
    <ds:schemaRef ds:uri="f634c94b-9d84-486b-b6d1-8d6439f306b6"/>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8D573E94-E78F-48ED-BCEC-F1036BCD766C}">
  <ds:schemaRefs>
    <ds:schemaRef ds:uri="http://schemas.microsoft.com/sharepoint/v3/contenttype/forms"/>
  </ds:schemaRefs>
</ds:datastoreItem>
</file>

<file path=customXml/itemProps3.xml><?xml version="1.0" encoding="utf-8"?>
<ds:datastoreItem xmlns:ds="http://schemas.openxmlformats.org/officeDocument/2006/customXml" ds:itemID="{4B7A5F41-C11F-4AB7-9935-F0A2670BE9BB}">
  <ds:schemaRefs>
    <ds:schemaRef ds:uri="a593fc5d-fcdd-4690-bd64-47124977a2a7"/>
    <ds:schemaRef ds:uri="f634c94b-9d84-486b-b6d1-8d6439f306b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644fb37b-915b-49e6-8af0-243b8ee4c503}" enabled="1" method="Standard" siteId="{a1ae5425-0bde-496e-8c5a-8a06b0d94277}" removed="0"/>
</clbl:labelList>
</file>

<file path=docProps/app.xml><?xml version="1.0" encoding="utf-8"?>
<Properties xmlns="http://schemas.openxmlformats.org/officeDocument/2006/extended-properties" xmlns:vt="http://schemas.openxmlformats.org/officeDocument/2006/docPropsVTypes">
  <TotalTime>7466</TotalTime>
  <Words>1088</Words>
  <Application>Microsoft Office PowerPoint</Application>
  <PresentationFormat>Bredbild</PresentationFormat>
  <Paragraphs>64</Paragraphs>
  <Slides>17</Slides>
  <Notes>17</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17</vt:i4>
      </vt:variant>
    </vt:vector>
  </HeadingPairs>
  <TitlesOfParts>
    <vt:vector size="22" baseType="lpstr">
      <vt:lpstr>Aptos</vt:lpstr>
      <vt:lpstr>Arial</vt:lpstr>
      <vt:lpstr>Calisto MT</vt:lpstr>
      <vt:lpstr>Univers Condensed</vt:lpstr>
      <vt:lpstr>ChronicleVTI</vt:lpstr>
      <vt:lpstr>Föräldramöte 2026 Habo IF P15 </vt:lpstr>
      <vt:lpstr>MEDLEMSAVGIFTER 2026</vt:lpstr>
      <vt:lpstr>Guldklubben</vt:lpstr>
      <vt:lpstr>Vi vill bli fler!</vt:lpstr>
      <vt:lpstr>Extraträning &amp; guldbollskväll</vt:lpstr>
      <vt:lpstr>Fotbollsskola &amp; habocupen</vt:lpstr>
      <vt:lpstr>Information - kontaktföräldrar</vt:lpstr>
      <vt:lpstr>Habo if p15</vt:lpstr>
      <vt:lpstr>ledare</vt:lpstr>
      <vt:lpstr>kontaktföräldrar</vt:lpstr>
      <vt:lpstr>träningstider</vt:lpstr>
      <vt:lpstr>träningar</vt:lpstr>
      <vt:lpstr>Helt ny seriestruktur</vt:lpstr>
      <vt:lpstr>Seriespel – habo if p15</vt:lpstr>
      <vt:lpstr>cuper</vt:lpstr>
      <vt:lpstr>föräldraansvar</vt:lpstr>
      <vt:lpstr>Frågor?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Niklas Bohman</dc:creator>
  <cp:lastModifiedBy>Ahlgren Jonas</cp:lastModifiedBy>
  <cp:revision>4</cp:revision>
  <cp:lastPrinted>2026-02-27T08:51:50Z</cp:lastPrinted>
  <dcterms:created xsi:type="dcterms:W3CDTF">2026-01-23T10:39:06Z</dcterms:created>
  <dcterms:modified xsi:type="dcterms:W3CDTF">2026-03-10T19:56:39Z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0x0101002EA3FD735BFAFC498B58F28284412942</vt:lpwstr>
  </property>
  <property fmtid="{D5CDD505-2E9C-101B-9397-08002B2CF9AE}" pid="3" name="MediaServiceImageTags">
    <vt:lpwstr/>
  </property>
</Properties>
</file>