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iLGuVf4LWPMhk2Gm7qdn5ezoJD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v-SE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Alla barn får åka på respektive cup</a:t>
            </a:r>
            <a:endParaRPr/>
          </a:p>
        </p:txBody>
      </p:sp>
      <p:sp>
        <p:nvSpPr>
          <p:cNvPr id="134" name="Google Shape;134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430e2a779e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3430e2a779e_1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30e2a779e_1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430e2a779e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3430e2a779e_1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5" name="Google Shape;16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Shelfless Cup </a:t>
            </a:r>
            <a:endParaRPr/>
          </a:p>
        </p:txBody>
      </p:sp>
      <p:sp>
        <p:nvSpPr>
          <p:cNvPr id="172" name="Google Shape;17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3f862ddc2d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3f862ddc2d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33f862ddc2d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- Nämn att det är möjligt att byta mellan grupperna vid särskilda behov </a:t>
            </a:r>
            <a:endParaRPr/>
          </a:p>
        </p:txBody>
      </p:sp>
      <p:sp>
        <p:nvSpPr>
          <p:cNvPr id="116" name="Google Shape;11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bild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B2B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6"/>
          <p:cNvSpPr txBox="1"/>
          <p:nvPr>
            <p:ph type="ctrTitle"/>
          </p:nvPr>
        </p:nvSpPr>
        <p:spPr>
          <a:xfrm>
            <a:off x="1524000" y="279588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b="1" sz="6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subTitle"/>
          </p:nvPr>
        </p:nvSpPr>
        <p:spPr>
          <a:xfrm>
            <a:off x="1524000" y="523242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En bild som visar tecken&#10;&#10;Automatiskt genererad beskrivning" id="18" name="Google Shape;18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453127" y="301922"/>
            <a:ext cx="3285745" cy="31269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ämförelse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2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2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med bildtex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ed bildtext" type="picTx">
  <p:cSld name="PICTURE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8"/>
          <p:cNvSpPr/>
          <p:nvPr>
            <p:ph idx="2" type="pic"/>
          </p:nvPr>
        </p:nvSpPr>
        <p:spPr>
          <a:xfrm>
            <a:off x="5183188" y="457201"/>
            <a:ext cx="6172200" cy="540385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2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och lodrät text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drät rubrik och text" type="vertTitleAndTx">
  <p:cSld name="VERTICAL_TITLE_AND_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or logo vänster, text höger">
  <p:cSld name="Stor logo vänster, text hög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B2B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7"/>
          <p:cNvSpPr txBox="1"/>
          <p:nvPr>
            <p:ph idx="1" type="body"/>
          </p:nvPr>
        </p:nvSpPr>
        <p:spPr>
          <a:xfrm>
            <a:off x="6478437" y="1615656"/>
            <a:ext cx="4649638" cy="3448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En bild som visar tecken&#10;&#10;Automatiskt genererad beskrivning" id="22" name="Google Shape;22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37728" y="961018"/>
            <a:ext cx="4998942" cy="475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och innehåll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ast rubrik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B2B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9"/>
          <p:cNvSpPr txBox="1"/>
          <p:nvPr>
            <p:ph type="title"/>
          </p:nvPr>
        </p:nvSpPr>
        <p:spPr>
          <a:xfrm>
            <a:off x="838200" y="32894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En bild som visar tecken&#10;&#10;Automatiskt genererad beskrivning" id="29" name="Google Shape;29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711466" y="271195"/>
            <a:ext cx="2769068" cy="26352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vsnittsrubrik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type="title"/>
          </p:nvPr>
        </p:nvSpPr>
        <p:spPr>
          <a:xfrm>
            <a:off x="831850" y="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" type="body"/>
          </p:nvPr>
        </p:nvSpPr>
        <p:spPr>
          <a:xfrm>
            <a:off x="831850" y="2852737"/>
            <a:ext cx="10515600" cy="3004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samt standard text">
  <p:cSld name="Rubrik samt standard 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" type="body"/>
          </p:nvPr>
        </p:nvSpPr>
        <p:spPr>
          <a:xfrm>
            <a:off x="838200" y="1792288"/>
            <a:ext cx="10515600" cy="3448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samt faktaruta">
  <p:cSld name="Rubrik samt faktaruta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" type="body"/>
          </p:nvPr>
        </p:nvSpPr>
        <p:spPr>
          <a:xfrm>
            <a:off x="3059112" y="1690688"/>
            <a:ext cx="6073775" cy="355758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180000" lIns="180000" spcFirstLastPara="1" rIns="180000" wrap="square" tIns="1800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samt dubbla faktarutor">
  <p:cSld name="Rubrik samt dubbla faktaruto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3"/>
          <p:cNvSpPr txBox="1"/>
          <p:nvPr>
            <p:ph idx="1" type="body"/>
          </p:nvPr>
        </p:nvSpPr>
        <p:spPr>
          <a:xfrm>
            <a:off x="838201" y="1690688"/>
            <a:ext cx="4863860" cy="355758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180000" lIns="180000" spcFirstLastPara="1" rIns="180000" wrap="square" tIns="1800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2" type="body"/>
          </p:nvPr>
        </p:nvSpPr>
        <p:spPr>
          <a:xfrm>
            <a:off x="6489941" y="1690688"/>
            <a:ext cx="4863860" cy="355758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180000" lIns="180000" spcFirstLastPara="1" rIns="180000" wrap="square" tIns="1800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vå delar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/>
          <p:nvPr/>
        </p:nvSpPr>
        <p:spPr>
          <a:xfrm>
            <a:off x="0" y="6222380"/>
            <a:ext cx="12192000" cy="63562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B2B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1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descr="En bild som visar tecken&#10;&#10;Automatiskt genererad beskrivning" id="13" name="Google Shape;13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350516" y="5349999"/>
            <a:ext cx="1490967" cy="141890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"/>
          <p:cNvSpPr txBox="1"/>
          <p:nvPr>
            <p:ph type="ctrTitle"/>
          </p:nvPr>
        </p:nvSpPr>
        <p:spPr>
          <a:xfrm>
            <a:off x="1524000" y="279588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sv-SE"/>
              <a:t>Föräldramöte P16</a:t>
            </a:r>
            <a:br>
              <a:rPr lang="sv-SE"/>
            </a:br>
            <a:r>
              <a:rPr lang="sv-SE" sz="2400"/>
              <a:t>24 mars 2025</a:t>
            </a:r>
            <a:endParaRPr/>
          </a:p>
        </p:txBody>
      </p:sp>
      <p:sp>
        <p:nvSpPr>
          <p:cNvPr id="73" name="Google Shape;73;p1"/>
          <p:cNvSpPr txBox="1"/>
          <p:nvPr>
            <p:ph idx="1" type="subTitle"/>
          </p:nvPr>
        </p:nvSpPr>
        <p:spPr>
          <a:xfrm>
            <a:off x="1524000" y="523242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Cuper / Poolspel</a:t>
            </a:r>
            <a:endParaRPr/>
          </a:p>
        </p:txBody>
      </p:sp>
      <p:sp>
        <p:nvSpPr>
          <p:cNvPr id="137" name="Google Shape;13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sv-SE" sz="2000"/>
              <a:t>Cuper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EkoCup – 7 juni (5 lag)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Kabe Cup – 14-15 juni (6 lag)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Hagadagarna 16-17 aug (6 lag)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sv-SE" sz="2000"/>
              <a:t>Poolspel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sv-SE" sz="2000"/>
              <a:t>- </a:t>
            </a:r>
            <a:r>
              <a:rPr lang="sv-SE" sz="2000"/>
              <a:t>Slätten, 10 maj – Bankeryd / Egnahem</a:t>
            </a:r>
            <a:endParaRPr/>
          </a:p>
        </p:txBody>
      </p:sp>
      <p:sp>
        <p:nvSpPr>
          <p:cNvPr id="138" name="Google Shape;138;p9"/>
          <p:cNvSpPr txBox="1"/>
          <p:nvPr/>
        </p:nvSpPr>
        <p:spPr>
          <a:xfrm>
            <a:off x="727495" y="4680337"/>
            <a:ext cx="710066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Betalningen tas från lagkassan och cupstöd från föreningen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Lagföräldrar</a:t>
            </a:r>
            <a:endParaRPr/>
          </a:p>
        </p:txBody>
      </p:sp>
      <p:sp>
        <p:nvSpPr>
          <p:cNvPr id="144" name="Google Shape;144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19685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sv-SE" sz="2300"/>
              <a:t>Uppdrag under året</a:t>
            </a:r>
            <a:endParaRPr/>
          </a:p>
          <a:p>
            <a:pPr indent="-1714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sv-SE" sz="1900"/>
              <a:t>Habo Cupen</a:t>
            </a:r>
            <a:endParaRPr sz="1900"/>
          </a:p>
          <a:p>
            <a:pPr indent="-23495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sv-SE" sz="1900"/>
              <a:t>helgen v. 26, 28 och 29 juni</a:t>
            </a:r>
            <a:endParaRPr sz="1900"/>
          </a:p>
          <a:p>
            <a:pPr indent="-23495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uppdrag i Favvos</a:t>
            </a:r>
            <a:endParaRPr sz="1900"/>
          </a:p>
          <a:p>
            <a:pPr indent="-1714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sv-SE" sz="1900"/>
              <a:t>Städvecka och match- /bollvärd</a:t>
            </a:r>
            <a:endParaRPr sz="1900"/>
          </a:p>
          <a:p>
            <a:pPr indent="-23495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v. 35 match / bollvärd</a:t>
            </a:r>
            <a:endParaRPr sz="1900"/>
          </a:p>
          <a:p>
            <a:pPr indent="-23495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uppdrag i Favvos</a:t>
            </a:r>
            <a:endParaRPr sz="1900"/>
          </a:p>
          <a:p>
            <a:pPr indent="-508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 sz="1900"/>
          </a:p>
          <a:p>
            <a:pPr indent="-19685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sv-SE" sz="2300"/>
              <a:t>Lagkassan</a:t>
            </a:r>
            <a:endParaRPr sz="2300"/>
          </a:p>
          <a:p>
            <a:pPr indent="-2349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58 000 kr </a:t>
            </a:r>
            <a:endParaRPr sz="1900"/>
          </a:p>
          <a:p>
            <a:pPr indent="-2349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förslag på vad vi kan använda pengarna till?</a:t>
            </a:r>
            <a:endParaRPr sz="19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-26035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sv-SE" sz="2300"/>
              <a:t>Försäljningar</a:t>
            </a:r>
            <a:endParaRPr sz="2300"/>
          </a:p>
          <a:p>
            <a:pPr indent="-2349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Bingolotter - obligatorisk</a:t>
            </a:r>
            <a:endParaRPr sz="1900"/>
          </a:p>
          <a:p>
            <a:pPr indent="-2349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kiosk vid poolspel - förslag</a:t>
            </a:r>
            <a:endParaRPr sz="1900"/>
          </a:p>
          <a:p>
            <a:pPr indent="-2349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sv-SE" sz="1900"/>
              <a:t>förslag?</a:t>
            </a:r>
            <a:endParaRPr sz="19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430e2a779e_1_15"/>
          <p:cNvSpPr txBox="1"/>
          <p:nvPr>
            <p:ph idx="1" type="body"/>
          </p:nvPr>
        </p:nvSpPr>
        <p:spPr>
          <a:xfrm>
            <a:off x="6478437" y="1615656"/>
            <a:ext cx="4649700" cy="34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sv-SE" sz="8400"/>
              <a:t>Värdegrund P16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4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sv-SE" sz="4000"/>
              <a:t>En bra lagkompis </a:t>
            </a:r>
            <a:endParaRPr/>
          </a:p>
          <a:p>
            <a:pPr indent="-571531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-"/>
            </a:pPr>
            <a:r>
              <a:rPr lang="sv-SE" sz="2500"/>
              <a:t>Är snäll mot alla i laget</a:t>
            </a:r>
            <a:endParaRPr/>
          </a:p>
          <a:p>
            <a:pPr indent="-571531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-"/>
            </a:pPr>
            <a:r>
              <a:rPr lang="sv-SE" sz="2500"/>
              <a:t>Låter alla vara med – både på och utanför planen</a:t>
            </a:r>
            <a:endParaRPr/>
          </a:p>
          <a:p>
            <a:pPr indent="-571531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-"/>
            </a:pPr>
            <a:r>
              <a:rPr lang="sv-SE" sz="2500"/>
              <a:t>Lyssnar på kompisarna och ledarna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4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sv-SE" sz="4000"/>
              <a:t>En bra tränare</a:t>
            </a:r>
            <a:endParaRPr/>
          </a:p>
          <a:p>
            <a:pPr indent="-571500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-"/>
            </a:pPr>
            <a:r>
              <a:rPr lang="sv-SE" sz="2600"/>
              <a:t>Peppar och uppmuntrar</a:t>
            </a:r>
            <a:endParaRPr/>
          </a:p>
          <a:p>
            <a:pPr indent="-571500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-"/>
            </a:pPr>
            <a:r>
              <a:rPr lang="sv-SE" sz="2600"/>
              <a:t>Är snäll</a:t>
            </a:r>
            <a:endParaRPr/>
          </a:p>
          <a:p>
            <a:pPr indent="-571500" lvl="0" marL="5715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-"/>
            </a:pPr>
            <a:r>
              <a:rPr lang="sv-SE" sz="2600"/>
              <a:t>Är tydlig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"/>
          <p:cNvSpPr txBox="1"/>
          <p:nvPr>
            <p:ph type="title"/>
          </p:nvPr>
        </p:nvSpPr>
        <p:spPr>
          <a:xfrm>
            <a:off x="838200" y="2660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Värdegrund</a:t>
            </a:r>
            <a:endParaRPr/>
          </a:p>
        </p:txBody>
      </p:sp>
      <p:sp>
        <p:nvSpPr>
          <p:cNvPr id="155" name="Google Shape;155;p11"/>
          <p:cNvSpPr txBox="1"/>
          <p:nvPr>
            <p:ph idx="1" type="body"/>
          </p:nvPr>
        </p:nvSpPr>
        <p:spPr>
          <a:xfrm>
            <a:off x="838200" y="15917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60350" lvl="0" marL="2286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sv-SE" sz="2300"/>
              <a:t>Fortsatt arbete i laget - Glädje, gemenskap, utveckling</a:t>
            </a:r>
            <a:endParaRPr sz="2300"/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-260350" lvl="0" marL="228600" rtl="0" algn="l"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sv-SE" sz="2300"/>
              <a:t>Beteende - Språk - Uppförande är viktigt för att alla ska känna sig trygga - prata med era barn om vilka förväntningar som finns och det som står i vår värdegrund.</a:t>
            </a:r>
            <a:endParaRPr sz="2300"/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-260350" lvl="0" marL="2286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sv-SE" sz="2300"/>
              <a:t>Trygghetsansvarig finns i varje lag - tveka inte på att höra av er om det skulle vara något.</a:t>
            </a:r>
            <a:endParaRPr sz="2300"/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-260350" lvl="0" marL="2286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sv-SE" sz="2300"/>
              <a:t>Matchvärdar - konceptet är under utveckling och bidrar till att skapa ett tryggt matchklimat. </a:t>
            </a:r>
            <a:endParaRPr sz="2300"/>
          </a:p>
          <a:p>
            <a:pPr indent="0" lvl="0" marL="45720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-260350" lvl="0" marL="228600" rtl="0" algn="l"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sv-SE" sz="2300"/>
              <a:t>Tillsammans vill vi skapa en positiv och trygg idrott för alla</a:t>
            </a:r>
            <a:br>
              <a:rPr lang="sv-SE" sz="2300"/>
            </a:br>
            <a:endParaRPr sz="23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56" name="Google Shape;156;p11"/>
          <p:cNvSpPr txBox="1"/>
          <p:nvPr/>
        </p:nvSpPr>
        <p:spPr>
          <a:xfrm>
            <a:off x="8374566" y="579863"/>
            <a:ext cx="3568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g3430e2a779e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42637" y="122700"/>
            <a:ext cx="8106725" cy="51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Medlemskap</a:t>
            </a:r>
            <a:endParaRPr/>
          </a:p>
        </p:txBody>
      </p:sp>
      <p:sp>
        <p:nvSpPr>
          <p:cNvPr id="168" name="Google Shape;168;p12"/>
          <p:cNvSpPr txBox="1"/>
          <p:nvPr>
            <p:ph idx="1" type="body"/>
          </p:nvPr>
        </p:nvSpPr>
        <p:spPr>
          <a:xfrm>
            <a:off x="838200" y="1966658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v-SE" sz="2000"/>
              <a:t>Medlemsavgift 500 kr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v-SE" sz="1600"/>
              <a:t>Går till löpande kostnader t.ex underhåll av fastigheten, administrativa kostnader och löner </a:t>
            </a:r>
            <a:br>
              <a:rPr lang="sv-SE" sz="1600"/>
            </a:br>
            <a:endParaRPr sz="1600"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v-SE" sz="2000"/>
              <a:t>Deltagaravgift 350 kr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v-SE" sz="1600"/>
              <a:t>Går till kostnader kopplade till verksamheten, t.ex bollar och annat material samt avgifter för serispel etc.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000"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 sz="2000"/>
              <a:t>Fritt inträde till alla seniormatcher ingår för alla medlemmar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 sz="2000"/>
              <a:t>Som medlem får du också 20% rabatt på träningskort från STC, medlemserbjudanden från Intersport och fina rabatter på Yoump. </a:t>
            </a:r>
            <a:endParaRPr sz="2000"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18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000"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4" name="Google Shape;174;p13"/>
          <p:cNvCxnSpPr/>
          <p:nvPr/>
        </p:nvCxnSpPr>
        <p:spPr>
          <a:xfrm rot="10800000">
            <a:off x="5767089" y="3558336"/>
            <a:ext cx="0" cy="1116738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175" name="Google Shape;175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Årshjul 2025 </a:t>
            </a:r>
            <a:endParaRPr/>
          </a:p>
        </p:txBody>
      </p:sp>
      <p:cxnSp>
        <p:nvCxnSpPr>
          <p:cNvPr id="176" name="Google Shape;176;p13"/>
          <p:cNvCxnSpPr/>
          <p:nvPr/>
        </p:nvCxnSpPr>
        <p:spPr>
          <a:xfrm>
            <a:off x="416210" y="3672298"/>
            <a:ext cx="11344866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med" w="med" type="oval"/>
            <a:tailEnd len="med" w="med" type="oval"/>
          </a:ln>
        </p:spPr>
      </p:cxnSp>
      <p:sp>
        <p:nvSpPr>
          <p:cNvPr id="177" name="Google Shape;177;p13"/>
          <p:cNvSpPr txBox="1"/>
          <p:nvPr/>
        </p:nvSpPr>
        <p:spPr>
          <a:xfrm>
            <a:off x="903339" y="3189004"/>
            <a:ext cx="107245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	FEB	MARS	APRIL	MAJ	JUNI	JULI	AUG	SEPT	OKT	NOV	DEC</a:t>
            </a:r>
            <a:endParaRPr/>
          </a:p>
        </p:txBody>
      </p:sp>
      <p:sp>
        <p:nvSpPr>
          <p:cNvPr id="178" name="Google Shape;178;p13"/>
          <p:cNvSpPr/>
          <p:nvPr/>
        </p:nvSpPr>
        <p:spPr>
          <a:xfrm>
            <a:off x="1902541" y="3871450"/>
            <a:ext cx="2337619" cy="324514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6192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Vinterträning</a:t>
            </a:r>
            <a:endParaRPr/>
          </a:p>
        </p:txBody>
      </p:sp>
      <p:sp>
        <p:nvSpPr>
          <p:cNvPr id="179" name="Google Shape;179;p13"/>
          <p:cNvSpPr/>
          <p:nvPr/>
        </p:nvSpPr>
        <p:spPr>
          <a:xfrm>
            <a:off x="4597194" y="3871450"/>
            <a:ext cx="4613173" cy="32451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Sommarträning – gräs, 1/5 – 30/9</a:t>
            </a:r>
            <a:endParaRPr/>
          </a:p>
        </p:txBody>
      </p:sp>
      <p:sp>
        <p:nvSpPr>
          <p:cNvPr id="180" name="Google Shape;180;p13"/>
          <p:cNvSpPr txBox="1"/>
          <p:nvPr/>
        </p:nvSpPr>
        <p:spPr>
          <a:xfrm>
            <a:off x="2101025" y="1559431"/>
            <a:ext cx="199410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Föräldramöte, 24 mars</a:t>
            </a:r>
            <a:endParaRPr/>
          </a:p>
        </p:txBody>
      </p:sp>
      <p:cxnSp>
        <p:nvCxnSpPr>
          <p:cNvPr id="181" name="Google Shape;181;p13"/>
          <p:cNvCxnSpPr/>
          <p:nvPr/>
        </p:nvCxnSpPr>
        <p:spPr>
          <a:xfrm>
            <a:off x="3134032" y="2251929"/>
            <a:ext cx="0" cy="937075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182" name="Google Shape;182;p13"/>
          <p:cNvSpPr txBox="1"/>
          <p:nvPr/>
        </p:nvSpPr>
        <p:spPr>
          <a:xfrm>
            <a:off x="3431355" y="1690712"/>
            <a:ext cx="1994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Poolspel, </a:t>
            </a:r>
            <a:b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Slätten</a:t>
            </a:r>
            <a:endParaRPr/>
          </a:p>
        </p:txBody>
      </p:sp>
      <p:cxnSp>
        <p:nvCxnSpPr>
          <p:cNvPr id="183" name="Google Shape;183;p13"/>
          <p:cNvCxnSpPr/>
          <p:nvPr/>
        </p:nvCxnSpPr>
        <p:spPr>
          <a:xfrm>
            <a:off x="5764161" y="2698025"/>
            <a:ext cx="0" cy="49097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184" name="Google Shape;184;p13"/>
          <p:cNvSpPr txBox="1"/>
          <p:nvPr/>
        </p:nvSpPr>
        <p:spPr>
          <a:xfrm>
            <a:off x="8156779" y="1540783"/>
            <a:ext cx="199410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Sept - Säsongsavslutning</a:t>
            </a:r>
            <a:endParaRPr/>
          </a:p>
        </p:txBody>
      </p:sp>
      <p:cxnSp>
        <p:nvCxnSpPr>
          <p:cNvPr id="185" name="Google Shape;185;p13"/>
          <p:cNvCxnSpPr/>
          <p:nvPr/>
        </p:nvCxnSpPr>
        <p:spPr>
          <a:xfrm>
            <a:off x="9153832" y="2213004"/>
            <a:ext cx="0" cy="97599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186" name="Google Shape;186;p13"/>
          <p:cNvSpPr txBox="1"/>
          <p:nvPr/>
        </p:nvSpPr>
        <p:spPr>
          <a:xfrm>
            <a:off x="6722687" y="2098279"/>
            <a:ext cx="199410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Hagadagarna </a:t>
            </a:r>
            <a:b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16-17 aug (6 lag)</a:t>
            </a:r>
            <a:endParaRPr/>
          </a:p>
        </p:txBody>
      </p:sp>
      <p:cxnSp>
        <p:nvCxnSpPr>
          <p:cNvPr id="187" name="Google Shape;187;p13"/>
          <p:cNvCxnSpPr/>
          <p:nvPr/>
        </p:nvCxnSpPr>
        <p:spPr>
          <a:xfrm>
            <a:off x="7639098" y="2698025"/>
            <a:ext cx="0" cy="49097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188" name="Google Shape;188;p13"/>
          <p:cNvSpPr txBox="1"/>
          <p:nvPr/>
        </p:nvSpPr>
        <p:spPr>
          <a:xfrm>
            <a:off x="4728582" y="4675074"/>
            <a:ext cx="199410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EkoCup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 juni (6 lag)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3"/>
          <p:cNvSpPr txBox="1"/>
          <p:nvPr/>
        </p:nvSpPr>
        <p:spPr>
          <a:xfrm>
            <a:off x="4919508" y="2189609"/>
            <a:ext cx="199410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Kabe Cup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-S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14-15 juni (6 lag)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0" name="Google Shape;190;p13"/>
          <p:cNvCxnSpPr/>
          <p:nvPr/>
        </p:nvCxnSpPr>
        <p:spPr>
          <a:xfrm>
            <a:off x="3889199" y="2317090"/>
            <a:ext cx="0" cy="9279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oval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"/>
          <p:cNvSpPr txBox="1"/>
          <p:nvPr>
            <p:ph type="title"/>
          </p:nvPr>
        </p:nvSpPr>
        <p:spPr>
          <a:xfrm>
            <a:off x="838200" y="32894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</a:pPr>
            <a:r>
              <a:rPr lang="sv-SE" sz="7200"/>
              <a:t>TACK!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"/>
          <p:cNvSpPr txBox="1"/>
          <p:nvPr>
            <p:ph idx="1" type="body"/>
          </p:nvPr>
        </p:nvSpPr>
        <p:spPr>
          <a:xfrm>
            <a:off x="6455187" y="1704906"/>
            <a:ext cx="4649700" cy="34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b="1" lang="sv-SE"/>
              <a:t>AGENDA 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Laget och ledare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Träningstider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Spelform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Gruppindelning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Ambitionsanpassning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Cuper/poolspel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Lagföräldrar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Värdegrund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Medlemsskap</a:t>
            </a:r>
            <a:endParaRPr b="1"/>
          </a:p>
          <a:p>
            <a:pPr indent="-3556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sv-SE"/>
              <a:t>Årshjul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Laget 2025</a:t>
            </a:r>
            <a:endParaRPr/>
          </a:p>
        </p:txBody>
      </p:sp>
      <p:sp>
        <p:nvSpPr>
          <p:cNvPr id="84" name="Google Shape;84;p3"/>
          <p:cNvSpPr txBox="1"/>
          <p:nvPr>
            <p:ph idx="1" type="body"/>
          </p:nvPr>
        </p:nvSpPr>
        <p:spPr>
          <a:xfrm>
            <a:off x="522126" y="1573377"/>
            <a:ext cx="329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10"/>
              <a:buNone/>
            </a:pPr>
            <a:r>
              <a:rPr b="1" lang="sv-SE" sz="1300"/>
              <a:t>Ledare 2025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Hanna Bjurek - Huvudtränare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Alban Ferati – Huvudtränare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Admir Bilanovic - Huvudtränare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Olivia Gustafsson - Lagledare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Andreas Sundström - Huvudtränare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Anna Einarsson - Trygghetsansvarig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Johan Karlsson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Victor Rofors - Materialansvarig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Martin Blomstrand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Johanna Hamretz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Sebastian Appelberg – NY!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Giovanni Crespi – NY!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Jonathan Levinsson – NY!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Mickael Ström – NY! - Materialansvarig</a:t>
            </a:r>
            <a:endParaRPr sz="1300"/>
          </a:p>
          <a:p>
            <a:pPr indent="-22669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sv-SE" sz="1300"/>
              <a:t>Emily Bjurenstedt – NY!</a:t>
            </a:r>
            <a:endParaRPr sz="1300"/>
          </a:p>
          <a:p>
            <a:pPr indent="-14414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10"/>
              <a:buNone/>
            </a:pPr>
            <a:r>
              <a:t/>
            </a:r>
            <a:endParaRPr sz="910"/>
          </a:p>
        </p:txBody>
      </p:sp>
      <p:sp>
        <p:nvSpPr>
          <p:cNvPr id="85" name="Google Shape;85;p3"/>
          <p:cNvSpPr txBox="1"/>
          <p:nvPr/>
        </p:nvSpPr>
        <p:spPr>
          <a:xfrm>
            <a:off x="4556351" y="1573377"/>
            <a:ext cx="2304801" cy="5093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sv-SE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Lagföräldrar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sv-SE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Anna Persson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sv-SE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Sanna S Liljegren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sv-SE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Alexandra Sundström</a:t>
            </a:r>
            <a:endParaRPr/>
          </a:p>
        </p:txBody>
      </p:sp>
      <p:sp>
        <p:nvSpPr>
          <p:cNvPr id="86" name="Google Shape;86;p3"/>
          <p:cNvSpPr txBox="1"/>
          <p:nvPr/>
        </p:nvSpPr>
        <p:spPr>
          <a:xfrm>
            <a:off x="8451076" y="1573377"/>
            <a:ext cx="2304801" cy="5093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lang="sv-SE" sz="1600">
                <a:solidFill>
                  <a:schemeClr val="dk1"/>
                </a:solidFill>
              </a:rPr>
              <a:t>Registrerade </a:t>
            </a:r>
            <a:r>
              <a:rPr b="1" i="0" lang="sv-SE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spelare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sv-SE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64 st</a:t>
            </a:r>
            <a:r>
              <a:rPr b="0" i="0" lang="sv-SE" sz="16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Träningstider </a:t>
            </a:r>
            <a:endParaRPr/>
          </a:p>
        </p:txBody>
      </p:sp>
      <p:pic>
        <p:nvPicPr>
          <p:cNvPr id="92" name="Google Shape;92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78227" y="1745215"/>
            <a:ext cx="5277453" cy="311962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4"/>
          <p:cNvSpPr txBox="1"/>
          <p:nvPr/>
        </p:nvSpPr>
        <p:spPr>
          <a:xfrm>
            <a:off x="704325" y="1690699"/>
            <a:ext cx="5494800" cy="46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63537" lvl="0" marL="4572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Char char="•"/>
            </a:pPr>
            <a:r>
              <a:rPr lang="sv-SE" sz="2000">
                <a:solidFill>
                  <a:schemeClr val="dk1"/>
                </a:solidFill>
              </a:rPr>
              <a:t>V</a:t>
            </a:r>
            <a:r>
              <a:rPr lang="sv-SE" sz="2000">
                <a:solidFill>
                  <a:schemeClr val="dk1"/>
                </a:solidFill>
              </a:rPr>
              <a:t>årsäsong/gräs – Måndag 5 maj v 19 - v 26/27</a:t>
            </a:r>
            <a:endParaRPr>
              <a:solidFill>
                <a:schemeClr val="dk1"/>
              </a:solidFill>
            </a:endParaRPr>
          </a:p>
          <a:p>
            <a:pPr indent="-363537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Char char="•"/>
            </a:pPr>
            <a:r>
              <a:rPr lang="sv-SE" sz="2000">
                <a:solidFill>
                  <a:schemeClr val="dk1"/>
                </a:solidFill>
              </a:rPr>
              <a:t>Om möjligt tidigare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185737" lvl="0" marL="2286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sv-SE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Måndagar kl 18:30 - 19:30</a:t>
            </a:r>
            <a:endParaRPr/>
          </a:p>
          <a:p>
            <a:pPr indent="-185737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sv-SE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Onsdagar kl 17:30 - 18:30</a:t>
            </a:r>
            <a:endParaRPr/>
          </a:p>
          <a:p>
            <a:pPr indent="-185737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sv-SE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</a:t>
            </a:r>
            <a:r>
              <a:rPr lang="sv-SE" sz="2000">
                <a:solidFill>
                  <a:schemeClr val="dk1"/>
                </a:solidFill>
              </a:rPr>
              <a:t>G</a:t>
            </a:r>
            <a:endParaRPr sz="20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185737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sv-SE" sz="2000" u="none" cap="none" strike="noStrike">
                <a:solidFill>
                  <a:schemeClr val="dk1"/>
                </a:solidFill>
                <a:highlight>
                  <a:schemeClr val="accent5"/>
                </a:highlight>
                <a:latin typeface="Arial"/>
                <a:ea typeface="Arial"/>
                <a:cs typeface="Arial"/>
                <a:sym typeface="Arial"/>
              </a:rPr>
              <a:t>Vinterträning - konstgr</a:t>
            </a:r>
            <a:r>
              <a:rPr lang="sv-SE" sz="2000">
                <a:solidFill>
                  <a:schemeClr val="dk1"/>
                </a:solidFill>
                <a:highlight>
                  <a:schemeClr val="accent5"/>
                </a:highlight>
              </a:rPr>
              <a:t>äs</a:t>
            </a:r>
            <a:endParaRPr b="0" i="0" sz="2000" u="none" cap="none" strike="noStrike">
              <a:solidFill>
                <a:schemeClr val="dk1"/>
              </a:solidFill>
              <a:highlight>
                <a:schemeClr val="accent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3537" lvl="1" marL="9144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sv-SE" sz="2000" u="none" cap="none" strike="noStrike">
                <a:solidFill>
                  <a:schemeClr val="dk1"/>
                </a:solidFill>
                <a:highlight>
                  <a:schemeClr val="accent5"/>
                </a:highlight>
                <a:latin typeface="Arial"/>
                <a:ea typeface="Arial"/>
                <a:cs typeface="Arial"/>
                <a:sym typeface="Arial"/>
              </a:rPr>
              <a:t>torsdag 27/3 + </a:t>
            </a:r>
            <a:r>
              <a:rPr b="0" i="0" lang="sv-SE" sz="2000" u="none" cap="none" strike="noStrike">
                <a:solidFill>
                  <a:schemeClr val="dk1"/>
                </a:solidFill>
                <a:highlight>
                  <a:schemeClr val="accent5"/>
                </a:highlight>
                <a:latin typeface="Arial"/>
                <a:ea typeface="Arial"/>
                <a:cs typeface="Arial"/>
                <a:sym typeface="Arial"/>
              </a:rPr>
              <a:t>3/4</a:t>
            </a:r>
            <a:r>
              <a:rPr b="0" i="0" lang="sv-SE" sz="2000" u="none" cap="none" strike="noStrike">
                <a:solidFill>
                  <a:schemeClr val="dk1"/>
                </a:solidFill>
                <a:highlight>
                  <a:schemeClr val="accent5"/>
                </a:highlight>
                <a:latin typeface="Arial"/>
                <a:ea typeface="Arial"/>
                <a:cs typeface="Arial"/>
                <a:sym typeface="Arial"/>
              </a:rPr>
              <a:t> kl </a:t>
            </a:r>
            <a:r>
              <a:rPr lang="sv-SE" sz="2000">
                <a:solidFill>
                  <a:schemeClr val="dk1"/>
                </a:solidFill>
                <a:highlight>
                  <a:schemeClr val="accent5"/>
                </a:highlight>
              </a:rPr>
              <a:t>17.00-18.00</a:t>
            </a:r>
            <a:endParaRPr sz="2000">
              <a:solidFill>
                <a:schemeClr val="dk1"/>
              </a:solidFill>
              <a:highlight>
                <a:schemeClr val="accent5"/>
              </a:highlight>
            </a:endParaRPr>
          </a:p>
          <a:p>
            <a:pPr indent="-336550" lvl="1" marL="9144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v-SE" sz="2000">
                <a:solidFill>
                  <a:schemeClr val="dk1"/>
                </a:solidFill>
                <a:highlight>
                  <a:schemeClr val="accent5"/>
                </a:highlight>
              </a:rPr>
              <a:t>onsdagar  9-30/4 kl 18.00-19.00</a:t>
            </a:r>
            <a:endParaRPr sz="2000">
              <a:solidFill>
                <a:schemeClr val="dk1"/>
              </a:solidFill>
              <a:highlight>
                <a:schemeClr val="accent5"/>
              </a:highlight>
            </a:endParaRPr>
          </a:p>
          <a:p>
            <a:pPr indent="0" lvl="0" marL="4572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85737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sv-SE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Höst</a:t>
            </a:r>
            <a:r>
              <a:rPr b="0" i="0" lang="sv-SE" sz="2000" u="none" cap="none" strike="noStrike">
                <a:solidFill>
                  <a:schemeClr val="dk1"/>
                </a:solidFill>
                <a:highlight>
                  <a:schemeClr val="accent6"/>
                </a:highlight>
                <a:latin typeface="Arial"/>
                <a:ea typeface="Arial"/>
                <a:cs typeface="Arial"/>
                <a:sym typeface="Arial"/>
              </a:rPr>
              <a:t>: v.32 – v.40</a:t>
            </a:r>
            <a:endParaRPr>
              <a:highlight>
                <a:schemeClr val="accent6"/>
              </a:highlight>
            </a:endParaRPr>
          </a:p>
          <a:p>
            <a:pPr indent="-50800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185737" lvl="0" marL="2286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b="0" i="0" lang="sv-SE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Anmäl i tid! Anmälan stängs 24h innan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4"/>
          <p:cNvCxnSpPr/>
          <p:nvPr/>
        </p:nvCxnSpPr>
        <p:spPr>
          <a:xfrm>
            <a:off x="6365716" y="3073663"/>
            <a:ext cx="1104000" cy="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Spelform 5 mot 5</a:t>
            </a:r>
            <a:endParaRPr/>
          </a:p>
        </p:txBody>
      </p:sp>
      <p:sp>
        <p:nvSpPr>
          <p:cNvPr id="100" name="Google Shape;100;p5"/>
          <p:cNvSpPr txBox="1"/>
          <p:nvPr>
            <p:ph idx="1" type="body"/>
          </p:nvPr>
        </p:nvSpPr>
        <p:spPr>
          <a:xfrm>
            <a:off x="838200" y="1435008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sv-SE" sz="2400">
                <a:solidFill>
                  <a:srgbClr val="1D1D1D"/>
                </a:solidFill>
                <a:highlight>
                  <a:srgbClr val="FFFFFF"/>
                </a:highlight>
              </a:rPr>
              <a:t>Målsättning</a:t>
            </a:r>
            <a:endParaRPr b="1" sz="2400">
              <a:solidFill>
                <a:srgbClr val="1D1D1D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>
                <a:solidFill>
                  <a:srgbClr val="1D1D1D"/>
                </a:solidFill>
                <a:highlight>
                  <a:srgbClr val="FFFFFF"/>
                </a:highlight>
              </a:rPr>
              <a:t>Målet med 5 mot 5 är att matcher och träningar ska vara glädjefyllda tillfällen där utgångspunkten är barnens behov. Alla spelare ska ges förutsättningar för att utföra många fotbollsaktioner</a:t>
            </a:r>
            <a:endParaRPr sz="1700">
              <a:solidFill>
                <a:srgbClr val="1D1D1D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sv-SE" sz="2400">
                <a:solidFill>
                  <a:srgbClr val="1D1D1D"/>
                </a:solidFill>
                <a:highlight>
                  <a:srgbClr val="FFFFFF"/>
                </a:highlight>
              </a:rPr>
              <a:t>Hur spelar 9-10-åringar fotboll?</a:t>
            </a:r>
            <a:endParaRPr b="1" sz="2400">
              <a:solidFill>
                <a:srgbClr val="1D1D1D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rgbClr val="1D1D1D"/>
              </a:buClr>
              <a:buSzPts val="1700"/>
              <a:buNone/>
            </a:pPr>
            <a:r>
              <a:rPr lang="sv-SE" sz="1700">
                <a:solidFill>
                  <a:srgbClr val="1D1D1D"/>
                </a:solidFill>
                <a:highlight>
                  <a:srgbClr val="FFFFFF"/>
                </a:highlight>
              </a:rPr>
              <a:t>Förmågan att samarbeta är begränsad. Spelarna har fortfarande fokus på sig själva och bollen även om de börjar lära sig att uppfatta vad som händer i den närmaste omgivningen. </a:t>
            </a:r>
            <a:endParaRPr sz="1700">
              <a:solidFill>
                <a:srgbClr val="1D1D1D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rgbClr val="1D1D1D"/>
              </a:buClr>
              <a:buSzPts val="1700"/>
              <a:buNone/>
            </a:pPr>
            <a:r>
              <a:rPr lang="sv-SE" sz="1700">
                <a:solidFill>
                  <a:srgbClr val="1D1D1D"/>
                </a:solidFill>
                <a:highlight>
                  <a:srgbClr val="FFFFFF"/>
                </a:highlight>
              </a:rPr>
              <a:t>I anfallsspelet resulterar det bland annat i att spelarna ibland passar bollen till spelare i närheten. </a:t>
            </a:r>
            <a:endParaRPr sz="1700">
              <a:solidFill>
                <a:srgbClr val="1D1D1D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>
                <a:solidFill>
                  <a:srgbClr val="1D1D1D"/>
                </a:solidFill>
                <a:highlight>
                  <a:srgbClr val="FFFFFF"/>
                </a:highlight>
              </a:rPr>
              <a:t>I försvarsspelet finns det spelare som markerar motståndare eller täcker ytor framför målet.</a:t>
            </a:r>
            <a:endParaRPr sz="1700">
              <a:solidFill>
                <a:srgbClr val="1D1D1D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g33f862ddc2d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463" y="152400"/>
            <a:ext cx="11921067" cy="670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Ett lag – två grupper</a:t>
            </a:r>
            <a:endParaRPr/>
          </a:p>
        </p:txBody>
      </p:sp>
      <p:sp>
        <p:nvSpPr>
          <p:cNvPr id="112" name="Google Shape;112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Med anledning av det höga barnantalet kommer vi till säsongen att dela upp laget i två grupper.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Vi är fortsatt </a:t>
            </a:r>
            <a:r>
              <a:rPr b="1" lang="sv-SE" sz="2000"/>
              <a:t>ett</a:t>
            </a:r>
            <a:r>
              <a:rPr lang="sv-SE" sz="2000"/>
              <a:t> lag men tränar i respektive grupp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Gemensam träningsplanering, gemensamma träningsdagar. Bredvid varandra. 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sv-SE" sz="2000"/>
              <a:t>Varför gör vi det här?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/>
              <a:t>Nya riktlinljer från föreningen – max 20-30 barn per grupp</a:t>
            </a:r>
            <a:endParaRPr sz="2000"/>
          </a:p>
          <a:p>
            <a:pPr indent="-342900" lvl="1" marL="800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sv-SE" sz="1600"/>
              <a:t>Stärka relationer – se varje individ</a:t>
            </a:r>
            <a:endParaRPr sz="1600"/>
          </a:p>
          <a:p>
            <a:pPr indent="-342900" lvl="1" marL="800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sv-SE" sz="1600"/>
              <a:t>Ökad gemenskap</a:t>
            </a:r>
            <a:endParaRPr sz="1600"/>
          </a:p>
          <a:p>
            <a:pPr indent="-342900" lvl="1" marL="800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sv-SE" sz="1600"/>
              <a:t>Enklare planering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Gruppindelning</a:t>
            </a:r>
            <a:endParaRPr/>
          </a:p>
        </p:txBody>
      </p:sp>
      <p:sp>
        <p:nvSpPr>
          <p:cNvPr id="119" name="Google Shape;119;p7"/>
          <p:cNvSpPr txBox="1"/>
          <p:nvPr>
            <p:ph idx="1" type="body"/>
          </p:nvPr>
        </p:nvSpPr>
        <p:spPr>
          <a:xfrm>
            <a:off x="1777825" y="1690688"/>
            <a:ext cx="35950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sv-SE" sz="2000"/>
              <a:t>Grupp Vit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Kråkerydsskolan, Alléskolan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sv-SE" sz="2000"/>
              <a:t>Ledare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sv-SE" sz="2000"/>
              <a:t>Admir, Andreas. </a:t>
            </a:r>
            <a:r>
              <a:rPr lang="sv-SE" sz="2000"/>
              <a:t>Mikael, Giovanni, Emily, Jonathan, Anna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Antal barn: 31 st </a:t>
            </a:r>
            <a:endParaRPr/>
          </a:p>
        </p:txBody>
      </p:sp>
      <p:sp>
        <p:nvSpPr>
          <p:cNvPr id="120" name="Google Shape;120;p7"/>
          <p:cNvSpPr txBox="1"/>
          <p:nvPr/>
        </p:nvSpPr>
        <p:spPr>
          <a:xfrm>
            <a:off x="6949966" y="1690688"/>
            <a:ext cx="431291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sv-S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Grupp </a:t>
            </a:r>
            <a:r>
              <a:rPr b="1" lang="sv-SE" sz="2000">
                <a:solidFill>
                  <a:schemeClr val="dk1"/>
                </a:solidFill>
              </a:rPr>
              <a:t>Blå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Hagen, Bränningeskolan, Kärnekulla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sv-S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Ledare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sv-S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Hanna, Alban</a:t>
            </a:r>
            <a:r>
              <a:rPr lang="sv-S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Victor, Johan, Johanna, Sebastian, Olivia, Martin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sv-S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Antal barn: 34 st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7"/>
          <p:cNvSpPr txBox="1"/>
          <p:nvPr/>
        </p:nvSpPr>
        <p:spPr>
          <a:xfrm>
            <a:off x="636927" y="5785453"/>
            <a:ext cx="492514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sv-SE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Rekommenderad ledartäthet: 1 ledare på 7-8 spelare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sv-SE"/>
              <a:t>Ambitionsanpassning</a:t>
            </a:r>
            <a:endParaRPr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838200" y="2169248"/>
            <a:ext cx="6393024" cy="27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 sz="1800"/>
              <a:t>Under denna säsong kommer vi då och då att ambitionsanpassa träningarna. </a:t>
            </a:r>
            <a:endParaRPr/>
          </a:p>
          <a:p>
            <a:pPr indent="-3514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/>
              <a:t>Möta individens ambition</a:t>
            </a:r>
            <a:endParaRPr/>
          </a:p>
          <a:p>
            <a:pPr indent="-3514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/>
              <a:t>Se individens utveckling</a:t>
            </a:r>
            <a:endParaRPr sz="1800"/>
          </a:p>
          <a:p>
            <a:pPr indent="-3514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/>
              <a:t>Utveckling i rätt takt </a:t>
            </a:r>
            <a:endParaRPr/>
          </a:p>
          <a:p>
            <a:pPr indent="-3514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/>
              <a:t>Ökad motivation och självförtroende</a:t>
            </a:r>
            <a:endParaRPr sz="1800"/>
          </a:p>
          <a:p>
            <a:pPr indent="-3514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/>
              <a:t>Roligare och mer engagerade träningar – övningar känns relevanta och genomförbara </a:t>
            </a:r>
            <a:endParaRPr/>
          </a:p>
          <a:p>
            <a:pPr indent="-3514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/>
              <a:t>Bättre lagkänsla – jämna och mer stimulerande matcher</a:t>
            </a:r>
            <a:endParaRPr sz="1800"/>
          </a:p>
        </p:txBody>
      </p:sp>
      <p:sp>
        <p:nvSpPr>
          <p:cNvPr id="128" name="Google Shape;128;p8"/>
          <p:cNvSpPr/>
          <p:nvPr/>
        </p:nvSpPr>
        <p:spPr>
          <a:xfrm>
            <a:off x="8416212" y="2169248"/>
            <a:ext cx="3209731" cy="657928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6192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20% - Känslan av att vara kung </a:t>
            </a:r>
            <a:endParaRPr/>
          </a:p>
        </p:txBody>
      </p:sp>
      <p:sp>
        <p:nvSpPr>
          <p:cNvPr id="129" name="Google Shape;129;p8"/>
          <p:cNvSpPr/>
          <p:nvPr/>
        </p:nvSpPr>
        <p:spPr>
          <a:xfrm>
            <a:off x="8416212" y="2979576"/>
            <a:ext cx="3209731" cy="1741714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6192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60% - Mixad nivå</a:t>
            </a:r>
            <a:endParaRPr/>
          </a:p>
        </p:txBody>
      </p:sp>
      <p:sp>
        <p:nvSpPr>
          <p:cNvPr id="130" name="Google Shape;130;p8"/>
          <p:cNvSpPr/>
          <p:nvPr/>
        </p:nvSpPr>
        <p:spPr>
          <a:xfrm>
            <a:off x="8416211" y="4873690"/>
            <a:ext cx="3209731" cy="657928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6192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20% - Utmanande , spela med en högre nivå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ma">
  <a:themeElements>
    <a:clrScheme name="Habo IF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2021-04-16T14:43:40Z</dcterms:created>
  <dc:creator>Habo IF</dc:creator>
</cp:coreProperties>
</file>