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9" r:id="rId4"/>
  </p:sldMasterIdLst>
  <p:notesMasterIdLst>
    <p:notesMasterId r:id="rId21"/>
  </p:notesMasterIdLst>
  <p:sldIdLst>
    <p:sldId id="256" r:id="rId5"/>
    <p:sldId id="259" r:id="rId6"/>
    <p:sldId id="260" r:id="rId7"/>
    <p:sldId id="261" r:id="rId8"/>
    <p:sldId id="262" r:id="rId9"/>
    <p:sldId id="264" r:id="rId10"/>
    <p:sldId id="266" r:id="rId11"/>
    <p:sldId id="265" r:id="rId12"/>
    <p:sldId id="268" r:id="rId13"/>
    <p:sldId id="270" r:id="rId14"/>
    <p:sldId id="267" r:id="rId15"/>
    <p:sldId id="269" r:id="rId16"/>
    <p:sldId id="273" r:id="rId17"/>
    <p:sldId id="271" r:id="rId18"/>
    <p:sldId id="258" r:id="rId19"/>
    <p:sldId id="272" r:id="rId2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BB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D3F5A5-B53F-47B7-8276-1AC67F01047E}" v="38" dt="2026-03-10T10:13:18.5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10"/>
    <p:restoredTop sz="95714"/>
  </p:normalViewPr>
  <p:slideViewPr>
    <p:cSldViewPr snapToGrid="0">
      <p:cViewPr varScale="1">
        <p:scale>
          <a:sx n="152" d="100"/>
          <a:sy n="152" d="100"/>
        </p:scale>
        <p:origin x="33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71728-C474-AE4C-BF7B-DE79D4FFB52E}" type="datetimeFigureOut">
              <a:rPr lang="sv-SE" smtClean="0"/>
              <a:t>2026-03-13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222600-8C23-B243-A18B-D3F4F78F83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8471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22600-8C23-B243-A18B-D3F4F78F8382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23769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1309F-FF4D-F588-D09D-255747DDD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3D0C71F6-B25E-3DD2-9266-0201BBCDA2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59D16268-4ECE-8F2A-143A-B3074D6812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56B1ABA-ADC6-DF80-33F8-C7AF362E02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22600-8C23-B243-A18B-D3F4F78F8382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32519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91ABE-C03E-DE61-5653-05A719DFB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88917091-7573-3C9F-61BB-400E94B631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612A73CF-4E60-0967-C656-6A23D0B9A0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Lagkassa inkomster under 2025:</a:t>
            </a:r>
            <a:br>
              <a:rPr lang="sv-SE" dirty="0"/>
            </a:br>
            <a:r>
              <a:rPr lang="sv-SE" dirty="0"/>
              <a:t>- RC-appen</a:t>
            </a:r>
            <a:br>
              <a:rPr lang="sv-SE" dirty="0"/>
            </a:br>
            <a:r>
              <a:rPr lang="sv-SE" dirty="0"/>
              <a:t>- Kiosk vid poolspel + kiosk vid säsongsavslutning</a:t>
            </a:r>
            <a:br>
              <a:rPr lang="sv-SE" dirty="0"/>
            </a:br>
            <a:br>
              <a:rPr lang="sv-SE" dirty="0"/>
            </a:br>
            <a:r>
              <a:rPr lang="sv-SE" dirty="0"/>
              <a:t>Utgifter:</a:t>
            </a:r>
            <a:br>
              <a:rPr lang="sv-SE" dirty="0"/>
            </a:br>
            <a:r>
              <a:rPr lang="sv-SE" dirty="0"/>
              <a:t>- Högtalare</a:t>
            </a:r>
            <a:br>
              <a:rPr lang="sv-SE" dirty="0"/>
            </a:br>
            <a:r>
              <a:rPr lang="sv-SE" dirty="0"/>
              <a:t>- Inköp till kioskerna</a:t>
            </a:r>
          </a:p>
          <a:p>
            <a:r>
              <a:rPr lang="sv-SE" dirty="0"/>
              <a:t>- Glass till sommaruppehåll</a:t>
            </a:r>
            <a:br>
              <a:rPr lang="sv-SE" dirty="0"/>
            </a:br>
            <a:r>
              <a:rPr lang="sv-SE" dirty="0"/>
              <a:t>- Domare till poolspel</a:t>
            </a:r>
            <a:br>
              <a:rPr lang="sv-SE" dirty="0"/>
            </a:br>
            <a:r>
              <a:rPr lang="sv-SE" dirty="0"/>
              <a:t>- RC-appen </a:t>
            </a:r>
            <a:r>
              <a:rPr lang="sv-SE"/>
              <a:t>till föreningen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E487A04-042F-2AD2-5404-2A1B955BE5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22600-8C23-B243-A18B-D3F4F78F8382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7713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16EAD-3472-9430-2827-BC1EAFA0D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C81272E6-BE6C-8A31-F562-9E111A2F05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8BC25DF6-29C4-C6F5-23AB-EACF46D802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Habo IF har vi valt att ta ett tydligare ansvar för vår värdegrund.</a:t>
            </a:r>
            <a:b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handlar inte om fina ord på en vägg.</a:t>
            </a:r>
            <a:b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handlar om hur det känns att vara här.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Därför arbetar vi aktivt med tre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guldord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Gemenskap – här jobbar vi bland annat med trygghet, tillhörighet och mod att vara sig själv.</a:t>
            </a:r>
            <a:b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Utveckling – Vi ger barnen verktyg att våga prova, att det är ok att göra misstag och att vi växer tillsammans. </a:t>
            </a:r>
            <a:b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Glädje – glädje är summan av trygghet, självkänsla, mod och utveckling. </a:t>
            </a:r>
          </a:p>
          <a:p>
            <a:endParaRPr lang="sv-SE" dirty="0"/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Och det här är inget extra projekt.</a:t>
            </a:r>
            <a:b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är hur vi vill vara varje dag, på träning och match.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 vill att varje barn ska känna sig trygg, våga prova, utvecklas och känna energi och glädje. Och vi vet att det inte sker av sig själv. Det kräver medvetet arbete.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är det arbetet vi nu gör tillsammans.</a:t>
            </a:r>
          </a:p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252D593-8532-5770-F19E-2BF9B2C4CE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22600-8C23-B243-A18B-D3F4F78F8382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89423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F69A11-518C-4D57-140B-1FE6459140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1537BD59-8BED-7194-C231-8111497DCE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A6BDAA6-7185-92DC-E295-289BF7A29E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 vill att tjejerna är med och sätter värderingar </a:t>
            </a:r>
            <a:r>
              <a:rPr lang="sv-SE"/>
              <a:t>för vårt lag.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3756E2C-4936-A21D-65B1-1E8DD8B2C8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22600-8C23-B243-A18B-D3F4F78F8382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08886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9CE247-8CC6-1477-A714-735899D99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B749A513-3DB0-2EBD-9753-31368041A7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30435E25-2DB7-EEEB-4DD6-F6979B3B68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292A405-388C-08E6-257A-4C0A74A9AA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22600-8C23-B243-A18B-D3F4F78F8382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34460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C3EF1-33C8-1EA1-B864-D26E1231E8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DD5EDE20-4F74-5AC6-7D63-0A9D417142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3C657E7-E2FE-87DD-06A8-6A1414DE03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C84F85E-8BB0-2458-7CD7-A7912F95EC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22600-8C23-B243-A18B-D3F4F78F8382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30099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E88AD-BC92-7E06-0AF0-1133A227A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19D70CD6-7363-6C79-3F7B-D554F4EF2B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A5D3DF54-9ACB-204F-2C0D-746A8939E5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EE82090-986E-55E7-FF7B-E04345462B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22600-8C23-B243-A18B-D3F4F78F8382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529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3009D-DB7C-350B-B5E9-6EAC24A4F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BB6E8442-AE17-F0E3-2229-4A4245F779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6D300A80-E8B5-8132-4BEC-1DE8362266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0F383DD-21E3-2A7E-A056-AD878E8F10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22600-8C23-B243-A18B-D3F4F78F8382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4079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8A4745-3436-268C-13BC-C17DF7E4C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4C7523EB-3D30-D046-F3E2-0BDDA7DBAE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562CF57-D959-37F2-D75D-EF903668CB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E0CAD80-88A8-5AC3-2234-3E67911280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22600-8C23-B243-A18B-D3F4F78F8382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15447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9943E-2FAE-18B9-D37E-F2E91474F9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44D3EF24-F231-2DE3-5CCF-5C472ECE9C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83D81EA9-018F-662E-B39D-51A2D4C7E5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F3BD211-EF87-B1BA-693F-0FE7374AC9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22600-8C23-B243-A18B-D3F4F78F8382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6681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AF3EC5-5537-09B7-A7EB-CE97E10AF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0E7E329-0D76-BEDF-17F0-E66F8B8C47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E14E053-7380-9000-2771-9F455C2588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Medlemsavgifterna är samma, deltagaravgift har justerats och alla får en liten höjning. Vill man nyttja fritidskortet så läs igenom noga på hemsidan. 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2F76500-5C8B-4ED1-A333-7049CEFA55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22600-8C23-B243-A18B-D3F4F78F8382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29693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92501-B12F-CF7A-0229-B3B9CDFFF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7D46297C-2E38-3948-7069-C6E327F697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36EF9745-1C5F-F83A-AEA9-4CEBFB16DC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328A961-1324-C082-AC27-C36997ACE6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22600-8C23-B243-A18B-D3F4F78F8382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99007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96403-02F4-B2AA-5631-DA3772CF2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4C53DF62-C045-B535-FDF9-381AD374C2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544A3F9D-8987-704D-AEBC-68F4D92468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C7A11FC-7936-19D4-0CDE-2059BF2C6C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22600-8C23-B243-A18B-D3F4F78F8382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70457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9F2D1A-3364-01E1-AB48-7F3B632D7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710DC193-CD32-AB57-40FD-A6BFE6A79B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4A11328C-A6F0-0D67-EE16-2FD35C2AEF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208B4B9-D8CE-15B3-4929-A3EA1517B2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22600-8C23-B243-A18B-D3F4F78F8382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42642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9B754C-B0E8-CB96-87AE-0779D56D9E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F9AE1FE0-6A00-5EA9-C8B6-350D2AA904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43E778DF-47BB-614E-2E2C-924EE595AA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3B7E72C-439B-D7F8-991E-5007293820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22600-8C23-B243-A18B-D3F4F78F8382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8274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219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25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697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333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398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509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3/13/2026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91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3/13/2026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15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3/13/2026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835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223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284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26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8" r:id="rId6"/>
    <p:sldLayoutId id="2147483703" r:id="rId7"/>
    <p:sldLayoutId id="2147483704" r:id="rId8"/>
    <p:sldLayoutId id="2147483705" r:id="rId9"/>
    <p:sldLayoutId id="2147483707" r:id="rId10"/>
    <p:sldLayoutId id="2147483706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9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302BA8D-63C0-1252-FF12-72E00FF5D5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44056" y="839365"/>
            <a:ext cx="3711971" cy="3435791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+mn-lt"/>
              </a:rPr>
              <a:t>Föräldramöte 2026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3EC6D1C-5BE1-9B54-A1EB-6F3E85F2CF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44057" y="3863072"/>
            <a:ext cx="3711971" cy="2470591"/>
          </a:xfrm>
        </p:spPr>
        <p:txBody>
          <a:bodyPr>
            <a:normAutofit fontScale="2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5600" dirty="0"/>
              <a:t>Laget 2026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5600" dirty="0"/>
              <a:t>Kontaktföräldrar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5600" dirty="0"/>
              <a:t>Medlemsinformation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5600" dirty="0"/>
              <a:t>Medlemsavgifter/Fritidskortet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5600" dirty="0"/>
              <a:t>Träningar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5600" dirty="0"/>
              <a:t>Poolspel/Cuper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5600" dirty="0"/>
              <a:t>Arbetsveckor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5600" dirty="0"/>
              <a:t>Habocupen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5600" dirty="0"/>
              <a:t>Lagkassa och försäljning/utgifter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5600" dirty="0"/>
              <a:t>Guldklubben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5600" dirty="0"/>
              <a:t>Habo IF Fotbollsskola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5600" dirty="0"/>
              <a:t>Vi vill bli fler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5600" dirty="0"/>
              <a:t>Information/övrigt</a:t>
            </a:r>
            <a:endParaRPr lang="sv-SE" sz="29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  <p:cxnSp>
        <p:nvCxnSpPr>
          <p:cNvPr id="56" name="Straight Connector 11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Bildobjekt 4" descr="En bild som visar text, logotyp, emblem, Varumärke&#10;&#10;AI-genererat innehåll kan vara felaktigt.">
            <a:extLst>
              <a:ext uri="{FF2B5EF4-FFF2-40B4-BE49-F238E27FC236}">
                <a16:creationId xmlns:a16="http://schemas.microsoft.com/office/drawing/2014/main" id="{FF22435F-E370-31AD-C211-64DDB4603B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6986" y="1080468"/>
            <a:ext cx="5362698" cy="4770750"/>
          </a:xfrm>
          <a:prstGeom prst="rect">
            <a:avLst/>
          </a:prstGeom>
        </p:spPr>
      </p:pic>
      <p:cxnSp>
        <p:nvCxnSpPr>
          <p:cNvPr id="57" name="Straight Connector 13">
            <a:extLst>
              <a:ext uri="{FF2B5EF4-FFF2-40B4-BE49-F238E27FC236}">
                <a16:creationId xmlns:a16="http://schemas.microsoft.com/office/drawing/2014/main" id="{D7CC41EB-2D81-4303-9171-6401B388B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34885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7948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553B40-6805-F227-D432-25BB1934A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0DBF0A-D52D-4E56-AACA-570278DF74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82178" y="1277177"/>
            <a:ext cx="7773851" cy="3435791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+mn-lt"/>
              </a:rPr>
              <a:t>HABOCUPEN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CFE3986-2F36-AE1F-68F8-47B6073BD8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2177" y="2774731"/>
            <a:ext cx="7543325" cy="3594367"/>
          </a:xfrm>
        </p:spPr>
        <p:txBody>
          <a:bodyPr>
            <a:normAutofit fontScale="5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3600" dirty="0"/>
              <a:t>Habo IFs viktigaste aktivitet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3600" dirty="0"/>
              <a:t>Enskilt största inkomstkälla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3600" dirty="0"/>
              <a:t>Höjdpunkt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3600" dirty="0"/>
              <a:t>Viktigt att alla ställer upp och planerar in denna helg!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3600" dirty="0"/>
              <a:t>F 18 ansvar: Boendevärd </a:t>
            </a:r>
            <a:r>
              <a:rPr lang="sv-SE" sz="3600" dirty="0" err="1"/>
              <a:t>Kärnekulla</a:t>
            </a:r>
            <a:r>
              <a:rPr lang="sv-SE" sz="3600" dirty="0"/>
              <a:t>/Arenan fre-sön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3600" dirty="0"/>
              <a:t>24 personer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3600" dirty="0"/>
              <a:t>Inbjudan att anmäla sig till pass kommer under våren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sv-SE" sz="3600" dirty="0"/>
              <a:t>Se till att välja pass, annars blir du tilldelad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9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900" dirty="0"/>
          </a:p>
          <a:p>
            <a:endParaRPr lang="sv-SE" dirty="0"/>
          </a:p>
        </p:txBody>
      </p:sp>
      <p:pic>
        <p:nvPicPr>
          <p:cNvPr id="5" name="Bildobjekt 4" descr="En bild som visar text, logotyp, emblem, Varumärke&#10;&#10;AI-genererat innehåll kan vara felaktigt.">
            <a:extLst>
              <a:ext uri="{FF2B5EF4-FFF2-40B4-BE49-F238E27FC236}">
                <a16:creationId xmlns:a16="http://schemas.microsoft.com/office/drawing/2014/main" id="{0A42025D-A3B1-67AF-5C3E-CFC5AFD7F7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384" y="221152"/>
            <a:ext cx="1509910" cy="1343242"/>
          </a:xfrm>
          <a:prstGeom prst="rect">
            <a:avLst/>
          </a:prstGeom>
        </p:spPr>
      </p:pic>
      <p:sp>
        <p:nvSpPr>
          <p:cNvPr id="6" name="Ellips 5">
            <a:extLst>
              <a:ext uri="{FF2B5EF4-FFF2-40B4-BE49-F238E27FC236}">
                <a16:creationId xmlns:a16="http://schemas.microsoft.com/office/drawing/2014/main" id="{93532BF0-E9BD-6A0A-2A57-AA23DB0A8F08}"/>
              </a:ext>
            </a:extLst>
          </p:cNvPr>
          <p:cNvSpPr/>
          <p:nvPr/>
        </p:nvSpPr>
        <p:spPr>
          <a:xfrm>
            <a:off x="7664569" y="1050429"/>
            <a:ext cx="2303869" cy="213420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b="1" dirty="0"/>
              <a:t>26-28 juni</a:t>
            </a:r>
          </a:p>
        </p:txBody>
      </p:sp>
    </p:spTree>
    <p:extLst>
      <p:ext uri="{BB962C8B-B14F-4D97-AF65-F5344CB8AC3E}">
        <p14:creationId xmlns:p14="http://schemas.microsoft.com/office/powerpoint/2010/main" val="1099203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D45B12-C14F-C603-C4C2-03BACBEEF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CA877C-7289-2FFC-AFB3-3869DD978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82178" y="1277177"/>
            <a:ext cx="7773851" cy="3435791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+mn-lt"/>
              </a:rPr>
              <a:t>LAGKASSA</a:t>
            </a:r>
          </a:p>
        </p:txBody>
      </p:sp>
      <p:pic>
        <p:nvPicPr>
          <p:cNvPr id="5" name="Bildobjekt 4" descr="En bild som visar text, logotyp, emblem, Varumärke&#10;&#10;AI-genererat innehåll kan vara felaktigt.">
            <a:extLst>
              <a:ext uri="{FF2B5EF4-FFF2-40B4-BE49-F238E27FC236}">
                <a16:creationId xmlns:a16="http://schemas.microsoft.com/office/drawing/2014/main" id="{9689B279-0F05-06B5-D2E7-36031E880A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384" y="221152"/>
            <a:ext cx="1509910" cy="1343242"/>
          </a:xfrm>
          <a:prstGeom prst="rect">
            <a:avLst/>
          </a:prstGeom>
        </p:spPr>
      </p:pic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FC6B7D14-DBEA-5D3D-B9A0-8752781FB67A}"/>
              </a:ext>
            </a:extLst>
          </p:cNvPr>
          <p:cNvSpPr txBox="1">
            <a:spLocks/>
          </p:cNvSpPr>
          <p:nvPr/>
        </p:nvSpPr>
        <p:spPr>
          <a:xfrm>
            <a:off x="3382178" y="2374270"/>
            <a:ext cx="5181600" cy="21094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Lagkassan – just nu 12 110 kr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Försäljning under säsongen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dirty="0"/>
              <a:t>Bingolotter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dirty="0"/>
              <a:t>Lagförsäljning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dirty="0"/>
              <a:t>Kiosk vid poolspel hemma</a:t>
            </a:r>
          </a:p>
        </p:txBody>
      </p:sp>
    </p:spTree>
    <p:extLst>
      <p:ext uri="{BB962C8B-B14F-4D97-AF65-F5344CB8AC3E}">
        <p14:creationId xmlns:p14="http://schemas.microsoft.com/office/powerpoint/2010/main" val="2210015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A8AE90-FF62-8C6B-8E1C-7224CE31F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B19836-F12E-3AB6-A61C-3F3F564BA0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82178" y="1277177"/>
            <a:ext cx="7773851" cy="3435791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+mn-lt"/>
              </a:rPr>
              <a:t>GULDKLUBBEN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5D73F64-DC63-4755-2CC7-FB3044E538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2178" y="4597775"/>
            <a:ext cx="7890167" cy="2470591"/>
          </a:xfrm>
        </p:spPr>
        <p:txBody>
          <a:bodyPr>
            <a:normAutofit fontScale="2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8000" dirty="0"/>
              <a:t>Enkät – viktig att den fylls 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8000" dirty="0"/>
              <a:t>Hjälper till att följa upp och förbättra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8000" dirty="0"/>
              <a:t>Värdeord – känslan av att vara här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8000" dirty="0"/>
              <a:t>Varje dag – träning och match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8000" dirty="0"/>
              <a:t>Känna trygghet, våga prova, utvecklas, känna energi &amp; glädje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sv-SE" sz="7800" dirty="0"/>
              <a:t>Medvetet arbete vi gör tillsammans!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sv-SE" sz="8000" dirty="0"/>
          </a:p>
          <a:p>
            <a:r>
              <a:rPr lang="sv-SE" sz="8000" dirty="0"/>
              <a:t>3 stycken </a:t>
            </a:r>
            <a:r>
              <a:rPr lang="sv-SE" sz="8000" dirty="0" err="1">
                <a:solidFill>
                  <a:srgbClr val="CDBB37"/>
                </a:solidFill>
              </a:rPr>
              <a:t>guldord</a:t>
            </a:r>
            <a:endParaRPr lang="sv-SE" sz="8000" dirty="0">
              <a:solidFill>
                <a:srgbClr val="CDBB3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8000" dirty="0"/>
              <a:t>Gemenskap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8000" dirty="0"/>
              <a:t>Utveckling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8000" dirty="0"/>
              <a:t>Glädje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80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8000" dirty="0"/>
          </a:p>
          <a:p>
            <a:endParaRPr lang="sv-SE" dirty="0"/>
          </a:p>
        </p:txBody>
      </p:sp>
      <p:pic>
        <p:nvPicPr>
          <p:cNvPr id="5" name="Bildobjekt 4" descr="En bild som visar text, logotyp, emblem, Varumärke&#10;&#10;AI-genererat innehåll kan vara felaktigt.">
            <a:extLst>
              <a:ext uri="{FF2B5EF4-FFF2-40B4-BE49-F238E27FC236}">
                <a16:creationId xmlns:a16="http://schemas.microsoft.com/office/drawing/2014/main" id="{DC9BF9C6-A809-09F9-0420-E36639A2CE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384" y="221152"/>
            <a:ext cx="1509910" cy="134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498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9B138A-A98F-9E78-52CB-2CFABCF5B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6BEE80-C91D-6486-B5A4-0DC5710FB7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82178" y="1277177"/>
            <a:ext cx="7773851" cy="3435791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+mn-lt"/>
              </a:rPr>
              <a:t>Värderingar f18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3EA069D-2E8B-7328-27DB-DA005C4B41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2178" y="5580823"/>
            <a:ext cx="5793353" cy="1487543"/>
          </a:xfrm>
        </p:spPr>
        <p:txBody>
          <a:bodyPr>
            <a:normAutofit fontScale="70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4200" dirty="0"/>
              <a:t>Lagaktivitet prel. 12/5 17-18.30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4200" dirty="0"/>
              <a:t>Pizzakväll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4200" dirty="0"/>
              <a:t>Värdegrundsarbete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sv-SE" sz="8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80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8000" dirty="0"/>
          </a:p>
          <a:p>
            <a:endParaRPr lang="sv-SE" dirty="0"/>
          </a:p>
        </p:txBody>
      </p:sp>
      <p:pic>
        <p:nvPicPr>
          <p:cNvPr id="5" name="Bildobjekt 4" descr="En bild som visar text, logotyp, emblem, Varumärke&#10;&#10;AI-genererat innehåll kan vara felaktigt.">
            <a:extLst>
              <a:ext uri="{FF2B5EF4-FFF2-40B4-BE49-F238E27FC236}">
                <a16:creationId xmlns:a16="http://schemas.microsoft.com/office/drawing/2014/main" id="{4618FB53-D011-C4BA-AB69-2CA1AA7072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384" y="221152"/>
            <a:ext cx="1509910" cy="134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397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E953C-6E52-1B25-0FC1-8446F501E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FB7AD7E-DA82-D4C8-C4E7-C60BD66CC5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82178" y="1277177"/>
            <a:ext cx="7773851" cy="3435791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+mn-lt"/>
              </a:rPr>
              <a:t>HABO Ifs fotbollsskola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C3C88AC-0615-EF51-91DA-732BB1A67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2179" y="2774731"/>
            <a:ext cx="7228014" cy="1889957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Planeras till v. 25 – mer info kommer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9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  <p:pic>
        <p:nvPicPr>
          <p:cNvPr id="5" name="Bildobjekt 4" descr="En bild som visar text, logotyp, emblem, Varumärke&#10;&#10;AI-genererat innehåll kan vara felaktigt.">
            <a:extLst>
              <a:ext uri="{FF2B5EF4-FFF2-40B4-BE49-F238E27FC236}">
                <a16:creationId xmlns:a16="http://schemas.microsoft.com/office/drawing/2014/main" id="{760A9F73-6CA9-0647-E945-2C6187D195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384" y="221152"/>
            <a:ext cx="1509910" cy="134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1880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16BADB-0620-F37C-C11D-88B0C6C61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9">
            <a:extLst>
              <a:ext uri="{FF2B5EF4-FFF2-40B4-BE49-F238E27FC236}">
                <a16:creationId xmlns:a16="http://schemas.microsoft.com/office/drawing/2014/main" id="{A70B0C11-D7EB-7C1C-D053-FABD7198F1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8C4E7FE-42D3-8C67-EF2F-91B8E071D8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82178" y="1277177"/>
            <a:ext cx="7773851" cy="3435791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+mn-lt"/>
              </a:rPr>
              <a:t>Vi vill bli fler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A68678C-5524-1BB6-114B-CA09658C3C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2178" y="3093110"/>
            <a:ext cx="8009722" cy="3239715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900" dirty="0"/>
              <a:t>Förening som konstant växer och utvecklas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900" dirty="0"/>
              <a:t>För fortsatt utveckling </a:t>
            </a:r>
            <a:r>
              <a:rPr lang="sv-SE" sz="2900" dirty="0">
                <a:sym typeface="Wingdings" panose="05000000000000000000" pitchFamily="2" charset="2"/>
              </a:rPr>
              <a:t> fler som engagerar sig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900" dirty="0">
                <a:sym typeface="Wingdings" panose="05000000000000000000" pitchFamily="2" charset="2"/>
              </a:rPr>
              <a:t>Kommittéer som behöver fyllas: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900" dirty="0">
                <a:sym typeface="Wingdings" panose="05000000000000000000" pitchFamily="2" charset="2"/>
              </a:rPr>
              <a:t>Anläggning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900" dirty="0">
                <a:sym typeface="Wingdings" panose="05000000000000000000" pitchFamily="2" charset="2"/>
              </a:rPr>
              <a:t>Sport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900" dirty="0">
                <a:sym typeface="Wingdings" panose="05000000000000000000" pitchFamily="2" charset="2"/>
              </a:rPr>
              <a:t>Kommunikation och Event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sv-SE" sz="2900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900" dirty="0">
                <a:sym typeface="Wingdings" panose="05000000000000000000" pitchFamily="2" charset="2"/>
              </a:rPr>
              <a:t>Intresserad? Kontakta kansliet för mer info!</a:t>
            </a:r>
            <a:endParaRPr lang="sv-SE" sz="29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9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  <p:cxnSp>
        <p:nvCxnSpPr>
          <p:cNvPr id="56" name="Straight Connector 11">
            <a:extLst>
              <a:ext uri="{FF2B5EF4-FFF2-40B4-BE49-F238E27FC236}">
                <a16:creationId xmlns:a16="http://schemas.microsoft.com/office/drawing/2014/main" id="{0DDEC7FC-346D-4758-8D46-685F56DB10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Bildobjekt 4" descr="En bild som visar text, logotyp, emblem, Varumärke&#10;&#10;AI-genererat innehåll kan vara felaktigt.">
            <a:extLst>
              <a:ext uri="{FF2B5EF4-FFF2-40B4-BE49-F238E27FC236}">
                <a16:creationId xmlns:a16="http://schemas.microsoft.com/office/drawing/2014/main" id="{599F8F14-DCA5-F3B2-6F60-146962B919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384" y="221152"/>
            <a:ext cx="1509910" cy="1343242"/>
          </a:xfrm>
          <a:prstGeom prst="rect">
            <a:avLst/>
          </a:prstGeom>
        </p:spPr>
      </p:pic>
      <p:cxnSp>
        <p:nvCxnSpPr>
          <p:cNvPr id="57" name="Straight Connector 13">
            <a:extLst>
              <a:ext uri="{FF2B5EF4-FFF2-40B4-BE49-F238E27FC236}">
                <a16:creationId xmlns:a16="http://schemas.microsoft.com/office/drawing/2014/main" id="{5C3DDEFB-3DC1-05F4-73E9-AA836C06FC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34885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03603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07856B-DFE3-A5DE-618A-40A66CE135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8CC6B5-5D71-C33A-69AD-D45E376918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82178" y="1277177"/>
            <a:ext cx="7773851" cy="3435791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+mn-lt"/>
              </a:rPr>
              <a:t>Information/övrigt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088BD1F-C4E4-A2DE-5DBF-F4CB59EE3E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2178" y="2341108"/>
            <a:ext cx="8009722" cy="3239715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Se till att er kontaktinformation stämmer på laget.se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dirty="0"/>
              <a:t>Kan komma att använda sms för information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Fler kontaktföräldrar behövs för att vi ska kunna ha kvar vårt F18-lag!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dirty="0"/>
              <a:t>För frågor – kontakta Tobias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9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  <p:pic>
        <p:nvPicPr>
          <p:cNvPr id="5" name="Bildobjekt 4" descr="En bild som visar text, logotyp, emblem, Varumärke&#10;&#10;AI-genererat innehåll kan vara felaktigt.">
            <a:extLst>
              <a:ext uri="{FF2B5EF4-FFF2-40B4-BE49-F238E27FC236}">
                <a16:creationId xmlns:a16="http://schemas.microsoft.com/office/drawing/2014/main" id="{D1149B21-9126-8FBA-358F-2E10A8F2AE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384" y="221152"/>
            <a:ext cx="1509910" cy="134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65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9FE0A-1C54-9562-66E3-7461F6FA8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C8C0B3-2713-5723-8CA0-03FFED76F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82178" y="1277177"/>
            <a:ext cx="7773851" cy="3435791"/>
          </a:xfrm>
        </p:spPr>
        <p:txBody>
          <a:bodyPr>
            <a:normAutofit/>
          </a:bodyPr>
          <a:lstStyle/>
          <a:p>
            <a:r>
              <a:rPr lang="sv-SE" sz="2400" dirty="0"/>
              <a:t>Laget 2026</a:t>
            </a:r>
            <a:endParaRPr lang="sv-SE" sz="2400" dirty="0">
              <a:latin typeface="+mn-lt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A0E46AC-EDDF-6707-6D42-E7AAF65050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1295" y="4022897"/>
            <a:ext cx="7101891" cy="2470591"/>
          </a:xfrm>
        </p:spPr>
        <p:txBody>
          <a:bodyPr>
            <a:normAutofit fontScale="25000" lnSpcReduction="20000"/>
          </a:bodyPr>
          <a:lstStyle/>
          <a:p>
            <a:r>
              <a:rPr lang="sv-SE" sz="8000" b="1" dirty="0"/>
              <a:t>Huvudtränare: </a:t>
            </a:r>
            <a:r>
              <a:rPr lang="sv-SE" sz="8000" dirty="0"/>
              <a:t>Christofer </a:t>
            </a:r>
            <a:r>
              <a:rPr lang="sv-SE" sz="8000" dirty="0" err="1"/>
              <a:t>Kangeryd</a:t>
            </a:r>
            <a:r>
              <a:rPr lang="sv-SE" sz="8000" dirty="0"/>
              <a:t>, Nils </a:t>
            </a:r>
            <a:r>
              <a:rPr lang="sv-SE" sz="8000" dirty="0" err="1"/>
              <a:t>Bättig</a:t>
            </a:r>
            <a:endParaRPr lang="sv-SE" sz="8000" dirty="0"/>
          </a:p>
          <a:p>
            <a:r>
              <a:rPr lang="sv-SE" sz="8000" b="1" dirty="0"/>
              <a:t>Tränare: </a:t>
            </a:r>
            <a:r>
              <a:rPr lang="sv-SE" sz="8000" dirty="0"/>
              <a:t>Christofer </a:t>
            </a:r>
            <a:r>
              <a:rPr lang="sv-SE" sz="8000" dirty="0" err="1"/>
              <a:t>Kangeryd</a:t>
            </a:r>
            <a:r>
              <a:rPr lang="sv-SE" sz="8000" dirty="0"/>
              <a:t>, Nils </a:t>
            </a:r>
            <a:r>
              <a:rPr lang="sv-SE" sz="8000" dirty="0" err="1"/>
              <a:t>Bättig</a:t>
            </a:r>
            <a:r>
              <a:rPr lang="sv-SE" sz="8000" dirty="0"/>
              <a:t>, Fabian Hernandez, Mattias </a:t>
            </a:r>
            <a:r>
              <a:rPr lang="sv-SE" sz="8000" dirty="0" err="1"/>
              <a:t>Bjurek</a:t>
            </a:r>
            <a:r>
              <a:rPr lang="sv-SE" sz="8000" dirty="0"/>
              <a:t>, Erika Kjellgren, Ida Källqvist, Lilly Linderum, Julia </a:t>
            </a:r>
            <a:r>
              <a:rPr lang="sv-SE" sz="8000" dirty="0" err="1"/>
              <a:t>Rofors</a:t>
            </a:r>
            <a:endParaRPr lang="sv-SE" sz="8000" dirty="0"/>
          </a:p>
          <a:p>
            <a:r>
              <a:rPr lang="sv-SE" sz="8000" b="1" dirty="0"/>
              <a:t>Lagledare: </a:t>
            </a:r>
            <a:r>
              <a:rPr lang="sv-SE" sz="8000" dirty="0"/>
              <a:t>Erika Kjellgren, Julia </a:t>
            </a:r>
            <a:r>
              <a:rPr lang="sv-SE" sz="8000" dirty="0" err="1"/>
              <a:t>Rofors</a:t>
            </a:r>
            <a:endParaRPr lang="sv-SE" sz="8000" dirty="0"/>
          </a:p>
          <a:p>
            <a:r>
              <a:rPr lang="sv-SE" sz="8000" b="1" dirty="0"/>
              <a:t>Materialansvarig: </a:t>
            </a:r>
            <a:r>
              <a:rPr lang="sv-SE" sz="8000" dirty="0"/>
              <a:t>Mattias </a:t>
            </a:r>
            <a:r>
              <a:rPr lang="sv-SE" sz="8000" dirty="0" err="1"/>
              <a:t>Bjurek</a:t>
            </a:r>
            <a:endParaRPr lang="sv-SE" sz="8000" dirty="0"/>
          </a:p>
          <a:p>
            <a:r>
              <a:rPr lang="sv-SE" sz="8000" b="1" dirty="0"/>
              <a:t>Trygghetsansvarig: </a:t>
            </a:r>
            <a:r>
              <a:rPr lang="sv-SE" sz="8000" dirty="0"/>
              <a:t>Lilly Linderum, Ida Källqvist</a:t>
            </a:r>
          </a:p>
          <a:p>
            <a:r>
              <a:rPr lang="sv-SE" sz="8000" b="1" dirty="0"/>
              <a:t>Kontaktföräldrar: </a:t>
            </a:r>
            <a:r>
              <a:rPr lang="sv-SE" sz="8000" dirty="0"/>
              <a:t>Tobias Nilsson</a:t>
            </a:r>
          </a:p>
          <a:p>
            <a:endParaRPr lang="sv-SE" sz="8000" dirty="0"/>
          </a:p>
          <a:p>
            <a:r>
              <a:rPr lang="sv-SE" sz="8000" b="1" dirty="0"/>
              <a:t>Barngruppen: </a:t>
            </a:r>
            <a:r>
              <a:rPr lang="sv-SE" sz="8000" dirty="0"/>
              <a:t>35 </a:t>
            </a:r>
            <a:r>
              <a:rPr lang="sv-SE" sz="8000" dirty="0" err="1"/>
              <a:t>st</a:t>
            </a:r>
            <a:endParaRPr lang="sv-SE" sz="8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35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9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  <p:pic>
        <p:nvPicPr>
          <p:cNvPr id="5" name="Bildobjekt 4" descr="En bild som visar text, logotyp, emblem, Varumärke&#10;&#10;AI-genererat innehåll kan vara felaktigt.">
            <a:extLst>
              <a:ext uri="{FF2B5EF4-FFF2-40B4-BE49-F238E27FC236}">
                <a16:creationId xmlns:a16="http://schemas.microsoft.com/office/drawing/2014/main" id="{74AE17A8-CD3B-A54A-CB92-288DD121EE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384" y="221152"/>
            <a:ext cx="1509910" cy="1343242"/>
          </a:xfrm>
          <a:prstGeom prst="rect">
            <a:avLst/>
          </a:prstGeom>
        </p:spPr>
      </p:pic>
      <p:sp>
        <p:nvSpPr>
          <p:cNvPr id="7" name="Ellips 6">
            <a:extLst>
              <a:ext uri="{FF2B5EF4-FFF2-40B4-BE49-F238E27FC236}">
                <a16:creationId xmlns:a16="http://schemas.microsoft.com/office/drawing/2014/main" id="{A4AFD50B-875B-1FD5-6B79-F424F86EFFCB}"/>
              </a:ext>
            </a:extLst>
          </p:cNvPr>
          <p:cNvSpPr/>
          <p:nvPr/>
        </p:nvSpPr>
        <p:spPr>
          <a:xfrm>
            <a:off x="7975249" y="3148899"/>
            <a:ext cx="3413760" cy="267176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b="1" dirty="0"/>
              <a:t>Vi behöver kontaktföräldrar och gärna fler ledare!</a:t>
            </a:r>
          </a:p>
        </p:txBody>
      </p:sp>
    </p:spTree>
    <p:extLst>
      <p:ext uri="{BB962C8B-B14F-4D97-AF65-F5344CB8AC3E}">
        <p14:creationId xmlns:p14="http://schemas.microsoft.com/office/powerpoint/2010/main" val="2038991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5037B6-ECC6-4BCE-32E3-7DD016CA9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430129-3045-00E4-D7B8-0B4F46E382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82178" y="1277177"/>
            <a:ext cx="7773851" cy="3435791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+mn-lt"/>
              </a:rPr>
              <a:t>KONTAKTFÖRÄLDRAR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94D7479-D5FD-6B56-1CE1-3E0F7DFC8B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2178" y="3110232"/>
            <a:ext cx="5903712" cy="2470591"/>
          </a:xfrm>
        </p:spPr>
        <p:txBody>
          <a:bodyPr>
            <a:normAutofit fontScale="70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3600" dirty="0"/>
              <a:t>Planera och organisera uppgifter och aktiviteter utanför fotbollsplanen</a:t>
            </a:r>
          </a:p>
          <a:p>
            <a:endParaRPr lang="sv-SE" sz="3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3600" b="1" dirty="0"/>
              <a:t>2 stycken, gärna fler!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3600" b="1" dirty="0"/>
              <a:t>Förslag på hur vi löser det?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9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  <p:pic>
        <p:nvPicPr>
          <p:cNvPr id="5" name="Bildobjekt 4" descr="En bild som visar text, logotyp, emblem, Varumärke&#10;&#10;AI-genererat innehåll kan vara felaktigt.">
            <a:extLst>
              <a:ext uri="{FF2B5EF4-FFF2-40B4-BE49-F238E27FC236}">
                <a16:creationId xmlns:a16="http://schemas.microsoft.com/office/drawing/2014/main" id="{A7B3ED78-A79D-773C-E3D5-2CC389B17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384" y="221152"/>
            <a:ext cx="1509910" cy="134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261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329CBE-96B7-81A1-E979-7FA245E64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0E3361-8E7F-D5DC-19AA-D0457244AC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82178" y="1277177"/>
            <a:ext cx="7773851" cy="3435791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+mn-lt"/>
              </a:rPr>
              <a:t>MEDLEMSINFORMATION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655E88C-5A80-7D0A-8AC3-F9BA3478B7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5339" y="2995072"/>
            <a:ext cx="11179320" cy="3757609"/>
          </a:xfrm>
        </p:spPr>
        <p:txBody>
          <a:bodyPr>
            <a:normAutofit fontScale="32500" lnSpcReduction="20000"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sv-SE" sz="6400" dirty="0"/>
              <a:t>Förväntningar på dig som medlem</a:t>
            </a:r>
          </a:p>
          <a:p>
            <a:pPr marL="1143000" lvl="1" indent="-685800" algn="l">
              <a:buFont typeface="Arial" panose="020B0604020202020204" pitchFamily="34" charset="0"/>
              <a:buChar char="•"/>
            </a:pPr>
            <a:r>
              <a:rPr lang="sv-SE" sz="6400" dirty="0"/>
              <a:t>Hjälpa till vid Habocupen (motsvarande ca 3 arbetstimmar/aktiv)</a:t>
            </a:r>
          </a:p>
          <a:p>
            <a:pPr marL="1143000" lvl="1" indent="-685800" algn="l">
              <a:buFont typeface="Arial" panose="020B0604020202020204" pitchFamily="34" charset="0"/>
              <a:buChar char="•"/>
            </a:pPr>
            <a:r>
              <a:rPr lang="sv-SE" sz="6400" dirty="0"/>
              <a:t>Sälja 3 </a:t>
            </a:r>
            <a:r>
              <a:rPr lang="sv-SE" sz="6400" dirty="0" err="1"/>
              <a:t>st</a:t>
            </a:r>
            <a:r>
              <a:rPr lang="sv-SE" sz="6400" dirty="0"/>
              <a:t> Bingolotter till uppesittarkvällen </a:t>
            </a:r>
          </a:p>
          <a:p>
            <a:pPr marL="1143000" lvl="1" indent="-685800" algn="l">
              <a:buFont typeface="Arial" panose="020B0604020202020204" pitchFamily="34" charset="0"/>
              <a:buChar char="•"/>
            </a:pPr>
            <a:r>
              <a:rPr lang="sv-SE" sz="6400" dirty="0"/>
              <a:t>Hjälpa till vid seniormatch, fre v. 23 (match- och bollvärd) </a:t>
            </a:r>
          </a:p>
          <a:p>
            <a:pPr marL="1143000" lvl="1" indent="-685800" algn="l">
              <a:buFont typeface="Arial" panose="020B0604020202020204" pitchFamily="34" charset="0"/>
              <a:buChar char="•"/>
            </a:pPr>
            <a:r>
              <a:rPr lang="sv-SE" sz="6400" dirty="0"/>
              <a:t>Delta vid lagens arbetsveckor (v. 23)</a:t>
            </a:r>
          </a:p>
          <a:p>
            <a:pPr marL="1143000" lvl="1" indent="-685800" algn="l">
              <a:buFont typeface="Arial" panose="020B0604020202020204" pitchFamily="34" charset="0"/>
              <a:buChar char="•"/>
            </a:pPr>
            <a:r>
              <a:rPr lang="sv-SE" sz="6400" dirty="0"/>
              <a:t>Delta vid städdagar – 13/4 (flickor)</a:t>
            </a:r>
          </a:p>
          <a:p>
            <a:pPr marL="1143000" lvl="1" indent="-685800" algn="l">
              <a:buFont typeface="Arial" panose="020B0604020202020204" pitchFamily="34" charset="0"/>
              <a:buChar char="•"/>
            </a:pPr>
            <a:r>
              <a:rPr lang="sv-SE" sz="6400" dirty="0"/>
              <a:t>Lagets egna försäljningar </a:t>
            </a:r>
          </a:p>
          <a:p>
            <a:pPr marL="1143000" lvl="1" indent="-685800" algn="l">
              <a:buFont typeface="Arial" panose="020B0604020202020204" pitchFamily="34" charset="0"/>
              <a:buChar char="•"/>
            </a:pPr>
            <a:r>
              <a:rPr lang="sv-SE" sz="6400" dirty="0"/>
              <a:t>Lagets egna aktiviteter &amp; föräldramöten </a:t>
            </a:r>
          </a:p>
          <a:p>
            <a:endParaRPr lang="sv-SE" sz="6400" dirty="0"/>
          </a:p>
          <a:p>
            <a:r>
              <a:rPr lang="sv-SE" sz="6400" dirty="0"/>
              <a:t>Ta del av hela informationen på hemsidan </a:t>
            </a:r>
            <a:r>
              <a:rPr lang="sv-SE" sz="6400" b="1" dirty="0"/>
              <a:t>haboif.se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35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9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  <p:pic>
        <p:nvPicPr>
          <p:cNvPr id="5" name="Bildobjekt 4" descr="En bild som visar text, logotyp, emblem, Varumärke&#10;&#10;AI-genererat innehåll kan vara felaktigt.">
            <a:extLst>
              <a:ext uri="{FF2B5EF4-FFF2-40B4-BE49-F238E27FC236}">
                <a16:creationId xmlns:a16="http://schemas.microsoft.com/office/drawing/2014/main" id="{8D7036F7-0E82-9EF3-0D61-F630A5A44F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384" y="221152"/>
            <a:ext cx="1509910" cy="134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348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21F3A1-B3AB-BB4C-7EFC-B2AE4307B4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0AA5B8-4242-2D81-8628-C396723FDB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9314" y="1159016"/>
            <a:ext cx="7773851" cy="3435791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+mn-lt"/>
              </a:rPr>
              <a:t>MEDLEMSAVGIFTER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D6E1E69-2F65-3C6C-ABD2-731E09EE6F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9314" y="2648837"/>
            <a:ext cx="7401436" cy="2470591"/>
          </a:xfrm>
        </p:spPr>
        <p:txBody>
          <a:bodyPr>
            <a:normAutofit/>
          </a:bodyPr>
          <a:lstStyle/>
          <a:p>
            <a:r>
              <a:rPr lang="sv-SE" sz="1800" dirty="0"/>
              <a:t>Info på hemsidan, kontakta kansliet vid frågor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Medlemsavgift: 500 kr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Deltagaravgift: 600 kr</a:t>
            </a:r>
          </a:p>
          <a:p>
            <a:r>
              <a:rPr lang="sv-SE" sz="1800" dirty="0"/>
              <a:t>(Vid ekonomiska utmaning – kontakta kansliet)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9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  <p:pic>
        <p:nvPicPr>
          <p:cNvPr id="5" name="Bildobjekt 4" descr="En bild som visar text, logotyp, emblem, Varumärke&#10;&#10;AI-genererat innehåll kan vara felaktigt.">
            <a:extLst>
              <a:ext uri="{FF2B5EF4-FFF2-40B4-BE49-F238E27FC236}">
                <a16:creationId xmlns:a16="http://schemas.microsoft.com/office/drawing/2014/main" id="{5C56A96A-DC2D-0267-9E25-10F6C46B98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384" y="221152"/>
            <a:ext cx="1509910" cy="1343242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B94830A7-3F5D-50FC-06EC-CC3AA8BC2A8A}"/>
              </a:ext>
            </a:extLst>
          </p:cNvPr>
          <p:cNvSpPr txBox="1"/>
          <p:nvPr/>
        </p:nvSpPr>
        <p:spPr>
          <a:xfrm>
            <a:off x="3049314" y="4775654"/>
            <a:ext cx="6093372" cy="11135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dirty="0"/>
              <a:t>Kan användas till barn mellan 7-16 år</a:t>
            </a:r>
          </a:p>
          <a:p>
            <a:pPr marL="285750" indent="-28575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dirty="0"/>
              <a:t>Se hemsida för information om hur man betalar med fritidskortet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36DA2A0F-738F-5D5A-F3C8-2A015773F533}"/>
              </a:ext>
            </a:extLst>
          </p:cNvPr>
          <p:cNvSpPr txBox="1"/>
          <p:nvPr/>
        </p:nvSpPr>
        <p:spPr>
          <a:xfrm>
            <a:off x="3049314" y="3999862"/>
            <a:ext cx="60933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400" dirty="0"/>
              <a:t>FRITIDSKORTET</a:t>
            </a:r>
          </a:p>
        </p:txBody>
      </p:sp>
    </p:spTree>
    <p:extLst>
      <p:ext uri="{BB962C8B-B14F-4D97-AF65-F5344CB8AC3E}">
        <p14:creationId xmlns:p14="http://schemas.microsoft.com/office/powerpoint/2010/main" val="1469099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1B2E5-79C3-4A3E-2A06-B00502F9A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35C727-FCB5-7422-42C6-A29BE45D5B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82178" y="1277177"/>
            <a:ext cx="7773851" cy="3435791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+mn-lt"/>
              </a:rPr>
              <a:t>TRÄNINGAR</a:t>
            </a:r>
          </a:p>
        </p:txBody>
      </p:sp>
      <p:pic>
        <p:nvPicPr>
          <p:cNvPr id="5" name="Bildobjekt 4" descr="En bild som visar text, logotyp, emblem, Varumärke&#10;&#10;AI-genererat innehåll kan vara felaktigt.">
            <a:extLst>
              <a:ext uri="{FF2B5EF4-FFF2-40B4-BE49-F238E27FC236}">
                <a16:creationId xmlns:a16="http://schemas.microsoft.com/office/drawing/2014/main" id="{50F4ED18-7CD2-9946-B115-4D5124D40B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384" y="221152"/>
            <a:ext cx="1509910" cy="1343242"/>
          </a:xfrm>
          <a:prstGeom prst="rect">
            <a:avLst/>
          </a:prstGeom>
        </p:spPr>
      </p:pic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73AC19EC-1C84-37E4-621E-75F72FA47F08}"/>
              </a:ext>
            </a:extLst>
          </p:cNvPr>
          <p:cNvSpPr txBox="1">
            <a:spLocks/>
          </p:cNvSpPr>
          <p:nvPr/>
        </p:nvSpPr>
        <p:spPr>
          <a:xfrm>
            <a:off x="741680" y="1825625"/>
            <a:ext cx="5430520" cy="435133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900" b="1" dirty="0"/>
              <a:t>Träningstider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900" dirty="0"/>
              <a:t>Tisdagar 17-18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900" dirty="0"/>
              <a:t>Torsdagar 18-19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1900" dirty="0"/>
              <a:t>Kom i tid, senast 5 minuter innan!</a:t>
            </a:r>
          </a:p>
          <a:p>
            <a:r>
              <a:rPr lang="sv-SE" sz="1900" b="1" dirty="0"/>
              <a:t>Plats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900" dirty="0"/>
              <a:t>G-planen</a:t>
            </a:r>
          </a:p>
          <a:p>
            <a:r>
              <a:rPr lang="sv-SE" sz="1900" b="1" dirty="0"/>
              <a:t>Säsong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900" dirty="0"/>
              <a:t>Vår: 5/5-25/6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900" dirty="0"/>
              <a:t>Höst: prel. 4/8-29/9</a:t>
            </a:r>
            <a:endParaRPr lang="sv-SE" sz="1900" dirty="0">
              <a:solidFill>
                <a:srgbClr val="FF0000"/>
              </a:solidFill>
            </a:endParaRPr>
          </a:p>
          <a:p>
            <a:r>
              <a:rPr lang="sv-SE" sz="1900" dirty="0"/>
              <a:t>Erbjuder vinterträning onsdagar mars-april </a:t>
            </a:r>
          </a:p>
        </p:txBody>
      </p:sp>
      <p:sp>
        <p:nvSpPr>
          <p:cNvPr id="8" name="Platshållare för innehåll 3">
            <a:extLst>
              <a:ext uri="{FF2B5EF4-FFF2-40B4-BE49-F238E27FC236}">
                <a16:creationId xmlns:a16="http://schemas.microsoft.com/office/drawing/2014/main" id="{45F56DB8-1351-9505-1245-272B58DF1304}"/>
              </a:ext>
            </a:extLst>
          </p:cNvPr>
          <p:cNvSpPr txBox="1">
            <a:spLocks/>
          </p:cNvSpPr>
          <p:nvPr/>
        </p:nvSpPr>
        <p:spPr>
          <a:xfrm>
            <a:off x="6268720" y="1825625"/>
            <a:ext cx="5181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1900" b="1" dirty="0"/>
              <a:t>Kallelse &amp; anmälan</a:t>
            </a:r>
          </a:p>
          <a:p>
            <a:r>
              <a:rPr lang="sv-SE" sz="1900" dirty="0"/>
              <a:t>Kallelse skickas ut veckan innan träningstillfället</a:t>
            </a:r>
          </a:p>
          <a:p>
            <a:r>
              <a:rPr lang="sv-SE" sz="1900" dirty="0"/>
              <a:t>Kallelsen besvarar senast dagen innan träningstiden </a:t>
            </a:r>
          </a:p>
          <a:p>
            <a:pPr lvl="1"/>
            <a:r>
              <a:rPr lang="sv-SE" sz="1900" dirty="0"/>
              <a:t>Detta för att vi ska kunna planera och anpassa upplägget på träningarna</a:t>
            </a:r>
          </a:p>
        </p:txBody>
      </p:sp>
    </p:spTree>
    <p:extLst>
      <p:ext uri="{BB962C8B-B14F-4D97-AF65-F5344CB8AC3E}">
        <p14:creationId xmlns:p14="http://schemas.microsoft.com/office/powerpoint/2010/main" val="211163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57CA7-A67B-2100-927D-7D468D209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0B7BCA-C3B7-CE73-00BD-8F6DDDFE4F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82178" y="1277177"/>
            <a:ext cx="7773851" cy="3435791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+mn-lt"/>
              </a:rPr>
              <a:t>TRÄNINGAR</a:t>
            </a:r>
          </a:p>
        </p:txBody>
      </p:sp>
      <p:pic>
        <p:nvPicPr>
          <p:cNvPr id="5" name="Bildobjekt 4" descr="En bild som visar text, logotyp, emblem, Varumärke&#10;&#10;AI-genererat innehåll kan vara felaktigt.">
            <a:extLst>
              <a:ext uri="{FF2B5EF4-FFF2-40B4-BE49-F238E27FC236}">
                <a16:creationId xmlns:a16="http://schemas.microsoft.com/office/drawing/2014/main" id="{51FAA1ED-3DD3-C5F5-4DE5-C1EA990BE1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384" y="221152"/>
            <a:ext cx="1509910" cy="1343242"/>
          </a:xfrm>
          <a:prstGeom prst="rect">
            <a:avLst/>
          </a:prstGeom>
        </p:spPr>
      </p:pic>
      <p:sp>
        <p:nvSpPr>
          <p:cNvPr id="3" name="Platshållare för innehåll 3">
            <a:extLst>
              <a:ext uri="{FF2B5EF4-FFF2-40B4-BE49-F238E27FC236}">
                <a16:creationId xmlns:a16="http://schemas.microsoft.com/office/drawing/2014/main" id="{1DE3A675-3462-1922-6CAF-4812BB94672E}"/>
              </a:ext>
            </a:extLst>
          </p:cNvPr>
          <p:cNvSpPr txBox="1">
            <a:spLocks/>
          </p:cNvSpPr>
          <p:nvPr/>
        </p:nvSpPr>
        <p:spPr>
          <a:xfrm>
            <a:off x="924560" y="2167967"/>
            <a:ext cx="10085818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b="1" dirty="0"/>
              <a:t>Upplägg</a:t>
            </a:r>
          </a:p>
          <a:p>
            <a:r>
              <a:rPr lang="sv-SE" dirty="0"/>
              <a:t>Teman för varje träning – till en början ”jag och bollen”</a:t>
            </a:r>
          </a:p>
          <a:p>
            <a:r>
              <a:rPr lang="sv-SE" dirty="0"/>
              <a:t>Antal barn per ledare (5-6)</a:t>
            </a:r>
          </a:p>
          <a:p>
            <a:r>
              <a:rPr lang="sv-SE" dirty="0"/>
              <a:t>Samling storgrupp, uppdelning mindre grupper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A534015E-15D6-F3D5-8E74-A53F9D51AA81}"/>
              </a:ext>
            </a:extLst>
          </p:cNvPr>
          <p:cNvSpPr txBox="1"/>
          <p:nvPr/>
        </p:nvSpPr>
        <p:spPr>
          <a:xfrm>
            <a:off x="924560" y="4712968"/>
            <a:ext cx="1117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sv-SE" b="1" dirty="0">
                <a:latin typeface="Adelle Sans" panose="02000503000000020004"/>
              </a:rPr>
              <a:t>Ha alltid med till träningarna: </a:t>
            </a:r>
            <a:r>
              <a:rPr lang="sv-SE" dirty="0">
                <a:latin typeface="Adelle Sans" panose="02000503000000020004"/>
              </a:rPr>
              <a:t>Benskydd, skor och vattenflaska! (Benskydd och skor kan finnas att låna av Habo IF)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96404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36E8E-C45D-7243-3EFB-B4DFA6DDA8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F238B8-08B1-C2BD-4559-8FACBDD55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82178" y="1277177"/>
            <a:ext cx="7773851" cy="3435791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+mn-lt"/>
              </a:rPr>
              <a:t>POOLSPEL/CUPER</a:t>
            </a:r>
          </a:p>
        </p:txBody>
      </p:sp>
      <p:pic>
        <p:nvPicPr>
          <p:cNvPr id="5" name="Bildobjekt 4" descr="En bild som visar text, logotyp, emblem, Varumärke&#10;&#10;AI-genererat innehåll kan vara felaktigt.">
            <a:extLst>
              <a:ext uri="{FF2B5EF4-FFF2-40B4-BE49-F238E27FC236}">
                <a16:creationId xmlns:a16="http://schemas.microsoft.com/office/drawing/2014/main" id="{371E41CE-3AE5-8C33-6699-39C5482440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384" y="221152"/>
            <a:ext cx="1509910" cy="1343242"/>
          </a:xfrm>
          <a:prstGeom prst="rect">
            <a:avLst/>
          </a:prstGeom>
        </p:spPr>
      </p:pic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59311B60-00D6-1A8B-9BEA-F7771400A287}"/>
              </a:ext>
            </a:extLst>
          </p:cNvPr>
          <p:cNvSpPr txBox="1">
            <a:spLocks/>
          </p:cNvSpPr>
          <p:nvPr/>
        </p:nvSpPr>
        <p:spPr>
          <a:xfrm>
            <a:off x="1135339" y="2003404"/>
            <a:ext cx="5181600" cy="19833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b="1" dirty="0"/>
              <a:t>Poolspel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Slättens IP, Habo – 9 maj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Slättens IP, Habo – 12 sep</a:t>
            </a:r>
          </a:p>
          <a:p>
            <a:r>
              <a:rPr lang="sv-SE" dirty="0"/>
              <a:t>Alla får möjlighet att delta</a:t>
            </a:r>
          </a:p>
        </p:txBody>
      </p:sp>
      <p:sp>
        <p:nvSpPr>
          <p:cNvPr id="8" name="Platshållare för innehåll 3">
            <a:extLst>
              <a:ext uri="{FF2B5EF4-FFF2-40B4-BE49-F238E27FC236}">
                <a16:creationId xmlns:a16="http://schemas.microsoft.com/office/drawing/2014/main" id="{9BCA4C63-D173-62CA-78E8-455D31E4495F}"/>
              </a:ext>
            </a:extLst>
          </p:cNvPr>
          <p:cNvSpPr txBox="1">
            <a:spLocks/>
          </p:cNvSpPr>
          <p:nvPr/>
        </p:nvSpPr>
        <p:spPr>
          <a:xfrm>
            <a:off x="6519041" y="2003404"/>
            <a:ext cx="5181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b="1" dirty="0"/>
              <a:t>Cuper</a:t>
            </a:r>
          </a:p>
          <a:p>
            <a:r>
              <a:rPr lang="sv-SE" dirty="0" err="1"/>
              <a:t>Ekocup</a:t>
            </a:r>
            <a:r>
              <a:rPr lang="sv-SE" dirty="0"/>
              <a:t> – 23 maj </a:t>
            </a:r>
          </a:p>
          <a:p>
            <a:r>
              <a:rPr lang="sv-SE" dirty="0"/>
              <a:t>Kabecupen – 13 el. 14 juni</a:t>
            </a:r>
          </a:p>
          <a:p>
            <a:r>
              <a:rPr lang="sv-SE" dirty="0"/>
              <a:t>Hagadagarna –  15 el. 16 aug</a:t>
            </a:r>
            <a:endParaRPr lang="sv-SE" dirty="0">
              <a:solidFill>
                <a:srgbClr val="FF0000"/>
              </a:solidFill>
            </a:endParaRPr>
          </a:p>
          <a:p>
            <a:endParaRPr lang="sv-SE" dirty="0"/>
          </a:p>
          <a:p>
            <a:r>
              <a:rPr lang="sv-SE" dirty="0"/>
              <a:t>Ev. cupavgift kan tillkomma</a:t>
            </a:r>
          </a:p>
          <a:p>
            <a:r>
              <a:rPr lang="sv-SE" dirty="0"/>
              <a:t>Ev. begränsat antal platser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77205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CE204-DC56-8DA7-4292-7CE684782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B3B8FA-7EBF-0F71-1980-79B4E97273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82178" y="1277177"/>
            <a:ext cx="7773851" cy="3435791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+mn-lt"/>
              </a:rPr>
              <a:t>ARBETSVECKOR</a:t>
            </a:r>
          </a:p>
        </p:txBody>
      </p:sp>
      <p:pic>
        <p:nvPicPr>
          <p:cNvPr id="5" name="Bildobjekt 4" descr="En bild som visar text, logotyp, emblem, Varumärke&#10;&#10;AI-genererat innehåll kan vara felaktigt.">
            <a:extLst>
              <a:ext uri="{FF2B5EF4-FFF2-40B4-BE49-F238E27FC236}">
                <a16:creationId xmlns:a16="http://schemas.microsoft.com/office/drawing/2014/main" id="{FF5760E3-DDCC-CA27-F940-D57BC0B631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384" y="221152"/>
            <a:ext cx="1509910" cy="1343242"/>
          </a:xfrm>
          <a:prstGeom prst="rect">
            <a:avLst/>
          </a:prstGeom>
        </p:spPr>
      </p:pic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CBBAC5C6-8E29-BBDC-D8A2-30EF5A85F7FB}"/>
              </a:ext>
            </a:extLst>
          </p:cNvPr>
          <p:cNvSpPr txBox="1">
            <a:spLocks/>
          </p:cNvSpPr>
          <p:nvPr/>
        </p:nvSpPr>
        <p:spPr>
          <a:xfrm>
            <a:off x="3382178" y="2995072"/>
            <a:ext cx="5770966" cy="2109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b="1" dirty="0"/>
              <a:t>V. 23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Ansvar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dirty="0"/>
              <a:t>Kiosk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dirty="0"/>
              <a:t>Boll- och matchvärd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dirty="0"/>
              <a:t>Städ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dirty="0"/>
              <a:t>Info finns bland dokument på hemsidan</a:t>
            </a:r>
          </a:p>
        </p:txBody>
      </p:sp>
    </p:spTree>
    <p:extLst>
      <p:ext uri="{BB962C8B-B14F-4D97-AF65-F5344CB8AC3E}">
        <p14:creationId xmlns:p14="http://schemas.microsoft.com/office/powerpoint/2010/main" val="2574766071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593fc5d-fcdd-4690-bd64-47124977a2a7">
      <Terms xmlns="http://schemas.microsoft.com/office/infopath/2007/PartnerControls"/>
    </lcf76f155ced4ddcb4097134ff3c332f>
    <TaxCatchAll xmlns="f634c94b-9d84-486b-b6d1-8d6439f306b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EA3FD735BFAFC498B58F28284412942" ma:contentTypeVersion="13" ma:contentTypeDescription="Skapa ett nytt dokument." ma:contentTypeScope="" ma:versionID="68a90a937acfa0fa713b10358aa8c2d7">
  <xsd:schema xmlns:xsd="http://www.w3.org/2001/XMLSchema" xmlns:xs="http://www.w3.org/2001/XMLSchema" xmlns:p="http://schemas.microsoft.com/office/2006/metadata/properties" xmlns:ns2="a593fc5d-fcdd-4690-bd64-47124977a2a7" xmlns:ns3="f634c94b-9d84-486b-b6d1-8d6439f306b6" targetNamespace="http://schemas.microsoft.com/office/2006/metadata/properties" ma:root="true" ma:fieldsID="2918cb7391b34a31cbcebbc4e61082a2" ns2:_="" ns3:_="">
    <xsd:import namespace="a593fc5d-fcdd-4690-bd64-47124977a2a7"/>
    <xsd:import namespace="f634c94b-9d84-486b-b6d1-8d6439f306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93fc5d-fcdd-4690-bd64-47124977a2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Bildmarkeringar" ma:readOnly="false" ma:fieldId="{5cf76f15-5ced-4ddc-b409-7134ff3c332f}" ma:taxonomyMulti="true" ma:sspId="d3fbc588-5908-40d5-a648-7ba989aa8c4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4c94b-9d84-486b-b6d1-8d6439f306b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5d96a830-46a7-4bb0-afa9-db1000487f3c}" ma:internalName="TaxCatchAll" ma:showField="CatchAllData" ma:web="f634c94b-9d84-486b-b6d1-8d6439f306b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23F173-0C25-4400-8418-227212BE4CA3}">
  <ds:schemaRefs>
    <ds:schemaRef ds:uri="a593fc5d-fcdd-4690-bd64-47124977a2a7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purl.org/dc/terms/"/>
    <ds:schemaRef ds:uri="http://purl.org/dc/elements/1.1/"/>
    <ds:schemaRef ds:uri="http://schemas.openxmlformats.org/package/2006/metadata/core-properties"/>
    <ds:schemaRef ds:uri="f634c94b-9d84-486b-b6d1-8d6439f306b6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B7A5F41-C11F-4AB7-9935-F0A2670BE9BB}">
  <ds:schemaRefs>
    <ds:schemaRef ds:uri="a593fc5d-fcdd-4690-bd64-47124977a2a7"/>
    <ds:schemaRef ds:uri="f634c94b-9d84-486b-b6d1-8d6439f306b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D573E94-E78F-48ED-BCEC-F1036BCD76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7484</TotalTime>
  <Words>897</Words>
  <Application>Microsoft Office PowerPoint</Application>
  <PresentationFormat>Bredbild</PresentationFormat>
  <Paragraphs>178</Paragraphs>
  <Slides>16</Slides>
  <Notes>16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3" baseType="lpstr">
      <vt:lpstr>Adelle Sans</vt:lpstr>
      <vt:lpstr>Aptos</vt:lpstr>
      <vt:lpstr>Arial</vt:lpstr>
      <vt:lpstr>Calisto MT</vt:lpstr>
      <vt:lpstr>Univers Condensed</vt:lpstr>
      <vt:lpstr>Wingdings</vt:lpstr>
      <vt:lpstr>ChronicleVTI</vt:lpstr>
      <vt:lpstr>Föräldramöte 2026</vt:lpstr>
      <vt:lpstr>Laget 2026</vt:lpstr>
      <vt:lpstr>KONTAKTFÖRÄLDRAR</vt:lpstr>
      <vt:lpstr>MEDLEMSINFORMATION</vt:lpstr>
      <vt:lpstr>MEDLEMSAVGIFTER</vt:lpstr>
      <vt:lpstr>TRÄNINGAR</vt:lpstr>
      <vt:lpstr>TRÄNINGAR</vt:lpstr>
      <vt:lpstr>POOLSPEL/CUPER</vt:lpstr>
      <vt:lpstr>ARBETSVECKOR</vt:lpstr>
      <vt:lpstr>HABOCUPEN</vt:lpstr>
      <vt:lpstr>LAGKASSA</vt:lpstr>
      <vt:lpstr>GULDKLUBBEN</vt:lpstr>
      <vt:lpstr>Värderingar f18</vt:lpstr>
      <vt:lpstr>HABO Ifs fotbollsskola</vt:lpstr>
      <vt:lpstr>Vi vill bli fler</vt:lpstr>
      <vt:lpstr>Information/övrigt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Niklas Bohman</dc:creator>
  <cp:lastModifiedBy>Erika Kjellgren</cp:lastModifiedBy>
  <cp:revision>5</cp:revision>
  <cp:lastPrinted>2026-02-27T08:51:50Z</cp:lastPrinted>
  <dcterms:created xsi:type="dcterms:W3CDTF">2026-01-23T10:39:06Z</dcterms:created>
  <dcterms:modified xsi:type="dcterms:W3CDTF">2026-03-13T07:53:07Z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0x0101002EA3FD735BFAFC498B58F28284412942</vt:lpwstr>
  </property>
  <property fmtid="{D5CDD505-2E9C-101B-9397-08002B2CF9AE}" pid="3" name="MediaServiceImageTags">
    <vt:lpwstr/>
  </property>
</Properties>
</file>