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6" r:id="rId4"/>
    <p:sldId id="259" r:id="rId5"/>
    <p:sldId id="265" r:id="rId6"/>
    <p:sldId id="260" r:id="rId7"/>
    <p:sldId id="262" r:id="rId8"/>
    <p:sldId id="261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D1DE7A-26C3-40F4-861F-9730515E7A13}" v="16" dt="2024-10-06T07:13:01.0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4E34E-6627-44A3-9A3E-0C9C0DA067AB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73189-5AA2-49CB-8577-5A7E39EE8248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6739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4E34E-6627-44A3-9A3E-0C9C0DA067AB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73189-5AA2-49CB-8577-5A7E39EE82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2881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4E34E-6627-44A3-9A3E-0C9C0DA067AB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73189-5AA2-49CB-8577-5A7E39EE82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9444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4E34E-6627-44A3-9A3E-0C9C0DA067AB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73189-5AA2-49CB-8577-5A7E39EE8248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0770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4E34E-6627-44A3-9A3E-0C9C0DA067AB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73189-5AA2-49CB-8577-5A7E39EE82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86407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4E34E-6627-44A3-9A3E-0C9C0DA067AB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73189-5AA2-49CB-8577-5A7E39EE8248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96802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4E34E-6627-44A3-9A3E-0C9C0DA067AB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73189-5AA2-49CB-8577-5A7E39EE82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04838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4E34E-6627-44A3-9A3E-0C9C0DA067AB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73189-5AA2-49CB-8577-5A7E39EE82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46634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4E34E-6627-44A3-9A3E-0C9C0DA067AB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73189-5AA2-49CB-8577-5A7E39EE82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7014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4E34E-6627-44A3-9A3E-0C9C0DA067AB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73189-5AA2-49CB-8577-5A7E39EE82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7903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4E34E-6627-44A3-9A3E-0C9C0DA067AB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73189-5AA2-49CB-8577-5A7E39EE82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6164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4E34E-6627-44A3-9A3E-0C9C0DA067AB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73189-5AA2-49CB-8577-5A7E39EE82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9968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4E34E-6627-44A3-9A3E-0C9C0DA067AB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73189-5AA2-49CB-8577-5A7E39EE82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570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4E34E-6627-44A3-9A3E-0C9C0DA067AB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73189-5AA2-49CB-8577-5A7E39EE82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1830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4E34E-6627-44A3-9A3E-0C9C0DA067AB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73189-5AA2-49CB-8577-5A7E39EE82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3148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4E34E-6627-44A3-9A3E-0C9C0DA067AB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73189-5AA2-49CB-8577-5A7E39EE82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6966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4E34E-6627-44A3-9A3E-0C9C0DA067AB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73189-5AA2-49CB-8577-5A7E39EE82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1845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E04E34E-6627-44A3-9A3E-0C9C0DA067AB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4173189-5AA2-49CB-8577-5A7E39EE82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89546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6" name="Rectangle 1046">
            <a:extLst>
              <a:ext uri="{FF2B5EF4-FFF2-40B4-BE49-F238E27FC236}">
                <a16:creationId xmlns:a16="http://schemas.microsoft.com/office/drawing/2014/main" id="{637214A4-997B-4C95-951E-08E1B51B5A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567DDAE-DE54-6F17-8EF9-AF0D4E245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346" y="2197100"/>
            <a:ext cx="6965285" cy="2971801"/>
          </a:xfrm>
        </p:spPr>
        <p:txBody>
          <a:bodyPr>
            <a:normAutofit fontScale="90000"/>
          </a:bodyPr>
          <a:lstStyle/>
          <a:p>
            <a:pPr algn="ctr"/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Föräldramöte</a:t>
            </a:r>
            <a:br>
              <a:rPr lang="sv-SE" dirty="0"/>
            </a:br>
            <a:br>
              <a:rPr lang="sv-SE" dirty="0"/>
            </a:br>
            <a:r>
              <a:rPr lang="sv-SE" dirty="0"/>
              <a:t> F8/F9</a:t>
            </a:r>
            <a:br>
              <a:rPr lang="sv-SE" dirty="0"/>
            </a:br>
            <a:br>
              <a:rPr lang="sv-SE" dirty="0"/>
            </a:br>
            <a:r>
              <a:rPr lang="sv-SE" dirty="0"/>
              <a:t>2024/2025</a:t>
            </a:r>
          </a:p>
        </p:txBody>
      </p:sp>
      <p:pic>
        <p:nvPicPr>
          <p:cNvPr id="1026" name="Picture 2" descr="Image result for habo handboll">
            <a:extLst>
              <a:ext uri="{FF2B5EF4-FFF2-40B4-BE49-F238E27FC236}">
                <a16:creationId xmlns:a16="http://schemas.microsoft.com/office/drawing/2014/main" id="{3DBCCFF8-38DD-40EC-A483-E2EE93EF2D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28012" y="1796986"/>
            <a:ext cx="3152439" cy="3264029"/>
          </a:xfrm>
          <a:prstGeom prst="rect">
            <a:avLst/>
          </a:prstGeom>
          <a:noFill/>
          <a:ln w="15875">
            <a:solidFill>
              <a:srgbClr val="FFFFFF">
                <a:alpha val="40000"/>
              </a:srgbClr>
            </a:solidFill>
          </a:ln>
          <a:effectLst>
            <a:innerShdw blurRad="57150" dist="38100" dir="14460000">
              <a:prstClr val="black">
                <a:alpha val="7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57" name="Group 1048">
            <a:extLst>
              <a:ext uri="{FF2B5EF4-FFF2-40B4-BE49-F238E27FC236}">
                <a16:creationId xmlns:a16="http://schemas.microsoft.com/office/drawing/2014/main" id="{307A8868-805D-4C18-8A8B-4817BA9FF9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050" name="Straight Connector 1049">
              <a:extLst>
                <a:ext uri="{FF2B5EF4-FFF2-40B4-BE49-F238E27FC236}">
                  <a16:creationId xmlns:a16="http://schemas.microsoft.com/office/drawing/2014/main" id="{0CF59EB9-1EAB-47CE-AC8B-8EFD96929F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1" name="Straight Connector 1050">
              <a:extLst>
                <a:ext uri="{FF2B5EF4-FFF2-40B4-BE49-F238E27FC236}">
                  <a16:creationId xmlns:a16="http://schemas.microsoft.com/office/drawing/2014/main" id="{B8786ADE-071C-435B-81E3-54A82DD5D5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2" name="Straight Connector 1051">
              <a:extLst>
                <a:ext uri="{FF2B5EF4-FFF2-40B4-BE49-F238E27FC236}">
                  <a16:creationId xmlns:a16="http://schemas.microsoft.com/office/drawing/2014/main" id="{0F46AF6B-37AC-410E-9A0A-2F70B937A3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3" name="Straight Connector 1052">
              <a:extLst>
                <a:ext uri="{FF2B5EF4-FFF2-40B4-BE49-F238E27FC236}">
                  <a16:creationId xmlns:a16="http://schemas.microsoft.com/office/drawing/2014/main" id="{FAEF4DD0-8A5B-40F1-88BA-ABE5ADE4D2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4" name="Straight Connector 1053">
              <a:extLst>
                <a:ext uri="{FF2B5EF4-FFF2-40B4-BE49-F238E27FC236}">
                  <a16:creationId xmlns:a16="http://schemas.microsoft.com/office/drawing/2014/main" id="{3BA5EA8C-8F33-4994-A748-233E839E4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96980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9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1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290FE681-1E05-478A-89DC-5F7AB37CF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573BF3-C76A-FDF1-00E6-C281401961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3747111" cy="4892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600" spc="100"/>
              <a:t>Agenda:</a:t>
            </a:r>
            <a:br>
              <a:rPr lang="en-US" sz="3600" spc="100"/>
            </a:br>
            <a:endParaRPr lang="en-US" sz="3600" spc="1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E2F21DC-5F0E-42CF-B89C-C1E25E175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783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Underrubrik 2">
            <a:extLst>
              <a:ext uri="{FF2B5EF4-FFF2-40B4-BE49-F238E27FC236}">
                <a16:creationId xmlns:a16="http://schemas.microsoft.com/office/drawing/2014/main" id="{A34029EB-9D4D-C4B7-B538-E219CED283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9962" y="685799"/>
            <a:ext cx="6288260" cy="4892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57200" indent="-457200">
              <a:buFont typeface="Wingdings 3" panose="05040102010807070707" pitchFamily="18" charset="2"/>
              <a:buChar char=""/>
            </a:pPr>
            <a:r>
              <a:rPr lang="en-US">
                <a:solidFill>
                  <a:schemeClr val="tx1"/>
                </a:solidFill>
              </a:rPr>
              <a:t>Lagen, Ledare</a:t>
            </a:r>
          </a:p>
          <a:p>
            <a:pPr marL="457200" indent="-457200">
              <a:buFont typeface="Wingdings 3" panose="05040102010807070707" pitchFamily="18" charset="2"/>
              <a:buChar char=""/>
            </a:pPr>
            <a:r>
              <a:rPr lang="en-US">
                <a:solidFill>
                  <a:schemeClr val="tx1"/>
                </a:solidFill>
              </a:rPr>
              <a:t>Träningar </a:t>
            </a:r>
          </a:p>
          <a:p>
            <a:pPr marL="457200" indent="-457200">
              <a:buFont typeface="Wingdings 3" panose="05040102010807070707" pitchFamily="18" charset="2"/>
              <a:buChar char=""/>
            </a:pPr>
            <a:r>
              <a:rPr lang="en-US">
                <a:solidFill>
                  <a:schemeClr val="tx1"/>
                </a:solidFill>
              </a:rPr>
              <a:t>Matcher/Cuper</a:t>
            </a:r>
          </a:p>
          <a:p>
            <a:pPr marL="457200" indent="-457200">
              <a:buFont typeface="Wingdings 3" panose="05040102010807070707" pitchFamily="18" charset="2"/>
              <a:buChar char=""/>
            </a:pPr>
            <a:r>
              <a:rPr lang="en-US">
                <a:solidFill>
                  <a:schemeClr val="tx1"/>
                </a:solidFill>
              </a:rPr>
              <a:t>Lagkassa/Försäljning</a:t>
            </a:r>
          </a:p>
          <a:p>
            <a:pPr marL="457200" indent="-457200">
              <a:buFont typeface="Wingdings 3" panose="05040102010807070707" pitchFamily="18" charset="2"/>
              <a:buChar char=""/>
            </a:pPr>
            <a:r>
              <a:rPr lang="en-US">
                <a:solidFill>
                  <a:schemeClr val="tx1"/>
                </a:solidFill>
              </a:rPr>
              <a:t>Föräldrar</a:t>
            </a:r>
          </a:p>
          <a:p>
            <a:pPr marL="457200" indent="-457200">
              <a:buFont typeface="Wingdings 3" panose="05040102010807070707" pitchFamily="18" charset="2"/>
              <a:buChar char=""/>
            </a:pPr>
            <a:r>
              <a:rPr lang="en-US">
                <a:solidFill>
                  <a:schemeClr val="tx1"/>
                </a:solidFill>
              </a:rPr>
              <a:t>Övriga frågor</a:t>
            </a:r>
          </a:p>
          <a:p>
            <a:pPr marL="457200" indent="-457200">
              <a:buFont typeface="Wingdings 3" panose="05040102010807070707" pitchFamily="18" charset="2"/>
              <a:buChar char=""/>
            </a:pPr>
            <a:endParaRPr lang="en-US">
              <a:solidFill>
                <a:schemeClr val="tx1"/>
              </a:solidFill>
            </a:endParaRPr>
          </a:p>
          <a:p>
            <a:pPr marL="457200" indent="-457200">
              <a:buFont typeface="Wingdings 3" panose="05040102010807070707" pitchFamily="18" charset="2"/>
              <a:buChar char=""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136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0FE681-1E05-478A-89DC-5F7AB37CF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13DB7C4-13D7-9B38-9388-3A6D8B919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799"/>
            <a:ext cx="3747111" cy="4892040"/>
          </a:xfrm>
        </p:spPr>
        <p:txBody>
          <a:bodyPr>
            <a:normAutofit/>
          </a:bodyPr>
          <a:lstStyle/>
          <a:p>
            <a:pPr algn="r"/>
            <a:r>
              <a:rPr lang="sv-SE" sz="2800" dirty="0"/>
              <a:t>F8/F9 </a:t>
            </a:r>
            <a:br>
              <a:rPr lang="sv-SE" sz="2800" dirty="0"/>
            </a:br>
            <a:r>
              <a:rPr lang="sv-SE" sz="2800" dirty="0"/>
              <a:t>Ledare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E2F21DC-5F0E-42CF-B89C-C1E25E175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783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F4E33C8-2F1B-F985-00FF-11B6A918B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9962" y="685799"/>
            <a:ext cx="6288260" cy="48920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v-SE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v-SE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v-SE" b="1" dirty="0">
                <a:solidFill>
                  <a:schemeClr val="tx1"/>
                </a:solidFill>
              </a:rPr>
              <a:t>F8</a:t>
            </a:r>
            <a:r>
              <a:rPr lang="sv-SE" dirty="0">
                <a:solidFill>
                  <a:schemeClr val="tx1"/>
                </a:solidFill>
              </a:rPr>
              <a:t>					</a:t>
            </a:r>
            <a:r>
              <a:rPr lang="sv-SE" b="1" dirty="0">
                <a:solidFill>
                  <a:schemeClr val="tx1"/>
                </a:solidFill>
              </a:rPr>
              <a:t>		F9</a:t>
            </a:r>
          </a:p>
          <a:p>
            <a:pPr marL="0" indent="0">
              <a:buNone/>
            </a:pPr>
            <a:r>
              <a:rPr lang="sv-SE" dirty="0">
                <a:solidFill>
                  <a:schemeClr val="tx1"/>
                </a:solidFill>
              </a:rPr>
              <a:t>10 spelare					13 spelare</a:t>
            </a:r>
          </a:p>
          <a:p>
            <a:pPr marL="0" indent="0">
              <a:buNone/>
            </a:pPr>
            <a:r>
              <a:rPr lang="sv-SE" dirty="0">
                <a:solidFill>
                  <a:schemeClr val="tx1"/>
                </a:solidFill>
              </a:rPr>
              <a:t>Anna Fallgren				Anna Fredriksson</a:t>
            </a:r>
          </a:p>
          <a:p>
            <a:pPr marL="0" indent="0">
              <a:buNone/>
            </a:pPr>
            <a:r>
              <a:rPr lang="sv-SE" dirty="0">
                <a:solidFill>
                  <a:schemeClr val="tx1"/>
                </a:solidFill>
              </a:rPr>
              <a:t>Camilla </a:t>
            </a:r>
            <a:r>
              <a:rPr lang="sv-SE" dirty="0" err="1">
                <a:solidFill>
                  <a:schemeClr val="tx1"/>
                </a:solidFill>
              </a:rPr>
              <a:t>Lillieborg</a:t>
            </a:r>
            <a:r>
              <a:rPr lang="sv-SE" dirty="0">
                <a:solidFill>
                  <a:schemeClr val="tx1"/>
                </a:solidFill>
              </a:rPr>
              <a:t>			Fredrik Ottosson</a:t>
            </a:r>
          </a:p>
          <a:p>
            <a:pPr marL="0" indent="0">
              <a:buNone/>
            </a:pPr>
            <a:r>
              <a:rPr lang="sv-SE" dirty="0">
                <a:solidFill>
                  <a:schemeClr val="tx1"/>
                </a:solidFill>
              </a:rPr>
              <a:t>Marcus </a:t>
            </a:r>
            <a:r>
              <a:rPr lang="sv-SE" dirty="0" err="1">
                <a:solidFill>
                  <a:schemeClr val="tx1"/>
                </a:solidFill>
              </a:rPr>
              <a:t>Lenberg</a:t>
            </a:r>
            <a:r>
              <a:rPr lang="sv-SE" dirty="0">
                <a:solidFill>
                  <a:schemeClr val="tx1"/>
                </a:solidFill>
              </a:rPr>
              <a:t> </a:t>
            </a:r>
            <a:r>
              <a:rPr lang="sv-SE" dirty="0" err="1">
                <a:solidFill>
                  <a:schemeClr val="tx1"/>
                </a:solidFill>
              </a:rPr>
              <a:t>vb</a:t>
            </a:r>
            <a:r>
              <a:rPr lang="sv-SE" dirty="0">
                <a:solidFill>
                  <a:schemeClr val="tx1"/>
                </a:solidFill>
              </a:rPr>
              <a:t>		Evelina Wulf</a:t>
            </a:r>
          </a:p>
          <a:p>
            <a:pPr marL="0" indent="0">
              <a:buNone/>
            </a:pPr>
            <a:r>
              <a:rPr lang="sv-SE" dirty="0">
                <a:solidFill>
                  <a:schemeClr val="tx1"/>
                </a:solidFill>
              </a:rPr>
              <a:t>							Johanna Holmer</a:t>
            </a:r>
          </a:p>
          <a:p>
            <a:pPr marL="0" indent="0">
              <a:buNone/>
            </a:pPr>
            <a:endParaRPr lang="sv-SE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sv-SE" dirty="0">
                <a:solidFill>
                  <a:schemeClr val="tx1"/>
                </a:solidFill>
              </a:rPr>
              <a:t>Tipsa gärna kompisar, vi vill bli fler! </a:t>
            </a:r>
          </a:p>
          <a:p>
            <a:pPr marL="0" indent="0">
              <a:buNone/>
            </a:pPr>
            <a:endParaRPr lang="sv-SE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v-SE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v-SE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v-SE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sv-SE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677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0FE681-1E05-478A-89DC-5F7AB37CF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13DB7C4-13D7-9B38-9388-3A6D8B919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799"/>
            <a:ext cx="3747111" cy="4892040"/>
          </a:xfrm>
        </p:spPr>
        <p:txBody>
          <a:bodyPr>
            <a:normAutofit/>
          </a:bodyPr>
          <a:lstStyle/>
          <a:p>
            <a:pPr algn="r"/>
            <a:r>
              <a:rPr lang="sv-SE" sz="2800" dirty="0"/>
              <a:t>Träningar och träningsupplägg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E2F21DC-5F0E-42CF-B89C-C1E25E175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783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F4E33C8-2F1B-F985-00FF-11B6A918B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9962" y="685799"/>
            <a:ext cx="6288260" cy="48920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sv-SE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v-SE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v-SE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v-SE" dirty="0">
                <a:solidFill>
                  <a:schemeClr val="tx1"/>
                </a:solidFill>
              </a:rPr>
              <a:t>2 träningar i veckan (tiderna kan komma att ändras under säsongen)</a:t>
            </a:r>
          </a:p>
          <a:p>
            <a:pPr marL="0" indent="0">
              <a:buNone/>
            </a:pPr>
            <a:r>
              <a:rPr lang="sv-SE" dirty="0">
                <a:solidFill>
                  <a:schemeClr val="tx1"/>
                </a:solidFill>
              </a:rPr>
              <a:t>Inget krav att träna båda träningarna</a:t>
            </a:r>
          </a:p>
          <a:p>
            <a:pPr marL="0" indent="0">
              <a:buNone/>
            </a:pP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Måndag C-hallen 	16.30-18.00 (fokus match) </a:t>
            </a:r>
            <a:r>
              <a:rPr lang="sv-SE" dirty="0" err="1">
                <a:solidFill>
                  <a:schemeClr val="tx1"/>
                </a:solidFill>
              </a:rPr>
              <a:t>omkl</a:t>
            </a:r>
            <a:r>
              <a:rPr lang="sv-SE" dirty="0">
                <a:solidFill>
                  <a:schemeClr val="tx1"/>
                </a:solidFill>
              </a:rPr>
              <a:t>. rum C kod 0512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Fagerhus 		17.30-19.00 (stationsträning)</a:t>
            </a:r>
          </a:p>
          <a:p>
            <a:pPr marL="0" indent="0">
              <a:buNone/>
            </a:pP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Dela upp åldersvis men även rotation mellan grupperna, viktigt hur man pratar hemma om detta. </a:t>
            </a:r>
          </a:p>
          <a:p>
            <a:pPr marL="0" indent="0">
              <a:buNone/>
            </a:pPr>
            <a:endParaRPr lang="sv-SE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v-SE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v-SE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sv-SE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171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7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20" name="Rectangle 14">
            <a:extLst>
              <a:ext uri="{FF2B5EF4-FFF2-40B4-BE49-F238E27FC236}">
                <a16:creationId xmlns:a16="http://schemas.microsoft.com/office/drawing/2014/main" id="{290FE681-1E05-478A-89DC-5F7AB37CF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6B663F2-9E3F-944F-C3A6-A768F3F517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3747111" cy="4892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600" dirty="0" err="1"/>
              <a:t>Minihandboll</a:t>
            </a:r>
            <a:endParaRPr lang="en-US" sz="3600" dirty="0"/>
          </a:p>
        </p:txBody>
      </p:sp>
      <p:cxnSp>
        <p:nvCxnSpPr>
          <p:cNvPr id="21" name="Straight Connector 16">
            <a:extLst>
              <a:ext uri="{FF2B5EF4-FFF2-40B4-BE49-F238E27FC236}">
                <a16:creationId xmlns:a16="http://schemas.microsoft.com/office/drawing/2014/main" id="{2E2F21DC-5F0E-42CF-B89C-C1E25E175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783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Underrubrik 2">
            <a:extLst>
              <a:ext uri="{FF2B5EF4-FFF2-40B4-BE49-F238E27FC236}">
                <a16:creationId xmlns:a16="http://schemas.microsoft.com/office/drawing/2014/main" id="{C3EDD588-97F7-733D-2925-9253727B91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9962" y="685799"/>
            <a:ext cx="6288260" cy="4892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342900">
              <a:buFont typeface="Wingdings 3" panose="05040102010807070707" pitchFamily="18" charset="2"/>
              <a:buChar char=""/>
            </a:pPr>
            <a:r>
              <a:rPr lang="en-US">
                <a:solidFill>
                  <a:schemeClr val="tx1"/>
                </a:solidFill>
              </a:rPr>
              <a:t>Spelas på tvären</a:t>
            </a:r>
          </a:p>
          <a:p>
            <a:pPr marL="342900" indent="-342900">
              <a:buFont typeface="Wingdings 3" panose="05040102010807070707" pitchFamily="18" charset="2"/>
              <a:buChar char=""/>
            </a:pPr>
            <a:r>
              <a:rPr lang="en-US">
                <a:solidFill>
                  <a:schemeClr val="tx1"/>
                </a:solidFill>
              </a:rPr>
              <a:t>4+1</a:t>
            </a:r>
          </a:p>
          <a:p>
            <a:pPr marL="342900" indent="-342900">
              <a:buFont typeface="Wingdings 3" panose="05040102010807070707" pitchFamily="18" charset="2"/>
              <a:buChar char=""/>
            </a:pPr>
            <a:r>
              <a:rPr lang="en-US">
                <a:solidFill>
                  <a:schemeClr val="tx1"/>
                </a:solidFill>
              </a:rPr>
              <a:t>Mindre mål</a:t>
            </a:r>
          </a:p>
          <a:p>
            <a:pPr marL="342900" indent="-342900">
              <a:buFont typeface="Wingdings 3" panose="05040102010807070707" pitchFamily="18" charset="2"/>
              <a:buChar char=""/>
            </a:pPr>
            <a:r>
              <a:rPr lang="en-US">
                <a:solidFill>
                  <a:schemeClr val="tx1"/>
                </a:solidFill>
              </a:rPr>
              <a:t>Läsa mer: Handboll väst – Tävling</a:t>
            </a:r>
          </a:p>
          <a:p>
            <a:pPr marL="342900" indent="-342900">
              <a:buFont typeface="Wingdings 3" panose="05040102010807070707" pitchFamily="18" charset="2"/>
              <a:buChar char=""/>
            </a:pPr>
            <a:r>
              <a:rPr lang="en-US">
                <a:solidFill>
                  <a:schemeClr val="tx1"/>
                </a:solidFill>
              </a:rPr>
              <a:t>F9 helplan vår (ställningstagande under hösten)</a:t>
            </a:r>
          </a:p>
          <a:p>
            <a:pPr>
              <a:buFont typeface="Wingdings 3" panose="05040102010807070707" pitchFamily="18" charset="2"/>
              <a:buChar char=""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548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0FE681-1E05-478A-89DC-5F7AB37CF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5CB262-5931-DD6F-58FF-4B9663C40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799"/>
            <a:ext cx="4431323" cy="4892040"/>
          </a:xfrm>
        </p:spPr>
        <p:txBody>
          <a:bodyPr>
            <a:normAutofit/>
          </a:bodyPr>
          <a:lstStyle/>
          <a:p>
            <a:pPr algn="r"/>
            <a:r>
              <a:rPr lang="sv-SE" sz="2400" dirty="0"/>
              <a:t>Handbollssammandrag</a:t>
            </a:r>
            <a:r>
              <a:rPr lang="sv-SE" sz="2800" dirty="0"/>
              <a:t>, </a:t>
            </a:r>
            <a:r>
              <a:rPr lang="sv-SE" sz="2400" dirty="0" err="1"/>
              <a:t>MInihandbollsfestival</a:t>
            </a:r>
            <a:r>
              <a:rPr lang="sv-SE" sz="2800" dirty="0"/>
              <a:t> </a:t>
            </a:r>
            <a:r>
              <a:rPr lang="sv-SE" sz="2400" dirty="0"/>
              <a:t>cuper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E2F21DC-5F0E-42CF-B89C-C1E25E175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783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1D138AB-EE5F-1253-1DDB-C16C3F5EC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9962" y="685799"/>
            <a:ext cx="6288260" cy="4892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>
                <a:solidFill>
                  <a:schemeClr val="tx1"/>
                </a:solidFill>
              </a:rPr>
              <a:t>20/10 	F9 Eksjö</a:t>
            </a:r>
          </a:p>
          <a:p>
            <a:pPr marL="0" indent="0">
              <a:buNone/>
            </a:pPr>
            <a:r>
              <a:rPr lang="sv-SE" dirty="0">
                <a:solidFill>
                  <a:schemeClr val="tx1"/>
                </a:solidFill>
              </a:rPr>
              <a:t>26/10 	</a:t>
            </a:r>
            <a:r>
              <a:rPr lang="sv-SE" dirty="0" err="1">
                <a:solidFill>
                  <a:schemeClr val="tx1"/>
                </a:solidFill>
              </a:rPr>
              <a:t>Skadevi</a:t>
            </a:r>
            <a:r>
              <a:rPr lang="sv-SE" dirty="0">
                <a:solidFill>
                  <a:schemeClr val="tx1"/>
                </a:solidFill>
              </a:rPr>
              <a:t> cup i Skövde (1 lag i F9, 1 lag i F8)</a:t>
            </a:r>
          </a:p>
          <a:p>
            <a:pPr marL="0" indent="0">
              <a:buNone/>
            </a:pPr>
            <a:r>
              <a:rPr lang="sv-SE" dirty="0">
                <a:solidFill>
                  <a:schemeClr val="tx1"/>
                </a:solidFill>
              </a:rPr>
              <a:t>10/11 	F8 Bankeryd</a:t>
            </a:r>
          </a:p>
          <a:p>
            <a:pPr marL="0" indent="0">
              <a:buNone/>
            </a:pPr>
            <a:r>
              <a:rPr lang="sv-SE" dirty="0">
                <a:solidFill>
                  <a:schemeClr val="tx1"/>
                </a:solidFill>
              </a:rPr>
              <a:t>17/11 	F9 Habo </a:t>
            </a:r>
          </a:p>
          <a:p>
            <a:pPr marL="0" indent="0">
              <a:buNone/>
            </a:pPr>
            <a:r>
              <a:rPr lang="sv-SE" dirty="0">
                <a:solidFill>
                  <a:schemeClr val="tx1"/>
                </a:solidFill>
              </a:rPr>
              <a:t>1/12 	F8 Habo</a:t>
            </a:r>
          </a:p>
          <a:p>
            <a:pPr marL="0" indent="0">
              <a:buNone/>
            </a:pPr>
            <a:r>
              <a:rPr lang="sv-SE" dirty="0">
                <a:solidFill>
                  <a:schemeClr val="tx1"/>
                </a:solidFill>
              </a:rPr>
              <a:t>7/12	F9 Habo</a:t>
            </a:r>
          </a:p>
          <a:p>
            <a:pPr marL="0" indent="0">
              <a:buNone/>
            </a:pPr>
            <a:r>
              <a:rPr lang="sv-SE" dirty="0">
                <a:solidFill>
                  <a:schemeClr val="tx1"/>
                </a:solidFill>
              </a:rPr>
              <a:t>5/1 	Hallbybollen F8 (ej anmält)</a:t>
            </a:r>
          </a:p>
          <a:p>
            <a:pPr marL="0" indent="0">
              <a:buNone/>
            </a:pPr>
            <a:r>
              <a:rPr lang="sv-SE" dirty="0">
                <a:solidFill>
                  <a:schemeClr val="tx1"/>
                </a:solidFill>
              </a:rPr>
              <a:t>3-4/1 	Hallbybollen F9 (ej anmält)</a:t>
            </a:r>
          </a:p>
          <a:p>
            <a:pPr marL="0" indent="0">
              <a:buNone/>
            </a:pPr>
            <a:r>
              <a:rPr lang="sv-SE" dirty="0">
                <a:solidFill>
                  <a:schemeClr val="tx1"/>
                </a:solidFill>
              </a:rPr>
              <a:t>(Låna spelare av varandra, ledarna beslutar)</a:t>
            </a:r>
            <a:br>
              <a:rPr lang="sv-SE" dirty="0">
                <a:solidFill>
                  <a:schemeClr val="tx1"/>
                </a:solidFill>
              </a:rPr>
            </a:b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300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0FE681-1E05-478A-89DC-5F7AB37CF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68B5DD2-25DE-BBFD-CB6B-66C17ACF4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799"/>
            <a:ext cx="3747111" cy="4892040"/>
          </a:xfrm>
        </p:spPr>
        <p:txBody>
          <a:bodyPr>
            <a:normAutofit/>
          </a:bodyPr>
          <a:lstStyle/>
          <a:p>
            <a:pPr algn="r"/>
            <a:r>
              <a:rPr lang="sv-SE" dirty="0"/>
              <a:t>Lagkassa</a:t>
            </a:r>
            <a:endParaRPr lang="sv-SE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E2F21DC-5F0E-42CF-B89C-C1E25E175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783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E1C959E-3F72-69FD-5457-8C1B080E5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9962" y="685799"/>
            <a:ext cx="6288260" cy="489204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sv-SE" sz="1900" dirty="0">
                <a:solidFill>
                  <a:schemeClr val="tx1"/>
                </a:solidFill>
              </a:rPr>
              <a:t>Cirka 1000 kr </a:t>
            </a:r>
          </a:p>
          <a:p>
            <a:pPr marL="0" indent="0">
              <a:lnSpc>
                <a:spcPct val="90000"/>
              </a:lnSpc>
              <a:buNone/>
            </a:pPr>
            <a:endParaRPr lang="sv-SE" sz="1900" dirty="0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sv-SE" sz="1900" dirty="0">
                <a:solidFill>
                  <a:schemeClr val="tx1"/>
                </a:solidFill>
              </a:rPr>
              <a:t>Behöver få in pengar till cuper/matcher. 2 lagkassor. </a:t>
            </a:r>
          </a:p>
          <a:p>
            <a:pPr marL="0" indent="0">
              <a:lnSpc>
                <a:spcPct val="90000"/>
              </a:lnSpc>
              <a:buNone/>
            </a:pPr>
            <a:endParaRPr lang="sv-SE" sz="1900" dirty="0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sv-SE" sz="1900" dirty="0">
                <a:solidFill>
                  <a:schemeClr val="tx1"/>
                </a:solidFill>
              </a:rPr>
              <a:t>Bingolottokalendrar (kostnad 100 kr, förtjänst 50 kr. Säljer alla 4 var </a:t>
            </a:r>
            <a:r>
              <a:rPr lang="sv-SE" sz="1900" dirty="0">
                <a:solidFill>
                  <a:schemeClr val="tx1"/>
                </a:solidFill>
                <a:sym typeface="Wingdings" panose="05000000000000000000" pitchFamily="2" charset="2"/>
              </a:rPr>
              <a:t> ca 5000 kr)  ny info infobrev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sv-SE" sz="1900" dirty="0" err="1">
                <a:solidFill>
                  <a:schemeClr val="tx1"/>
                </a:solidFill>
                <a:sym typeface="Wingdings" panose="05000000000000000000" pitchFamily="2" charset="2"/>
              </a:rPr>
              <a:t>Joyna</a:t>
            </a:r>
            <a:r>
              <a:rPr lang="sv-SE" sz="1900" dirty="0">
                <a:solidFill>
                  <a:schemeClr val="tx1"/>
                </a:solidFill>
                <a:sym typeface="Wingdings" panose="05000000000000000000" pitchFamily="2" charset="2"/>
              </a:rPr>
              <a:t> (klubbens mål 2/barn)</a:t>
            </a:r>
          </a:p>
          <a:p>
            <a:pPr marL="0" indent="0">
              <a:lnSpc>
                <a:spcPct val="90000"/>
              </a:lnSpc>
              <a:buNone/>
            </a:pPr>
            <a:endParaRPr lang="sv-SE" sz="19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sv-SE" sz="1900" dirty="0">
                <a:solidFill>
                  <a:schemeClr val="tx1"/>
                </a:solidFill>
                <a:sym typeface="Wingdings" panose="05000000000000000000" pitchFamily="2" charset="2"/>
              </a:rPr>
              <a:t>Förslag på annan försäljning/inkomst (</a:t>
            </a:r>
            <a:r>
              <a:rPr lang="sv-SE" sz="1900" dirty="0" err="1">
                <a:solidFill>
                  <a:schemeClr val="tx1"/>
                </a:solidFill>
                <a:sym typeface="Wingdings" panose="05000000000000000000" pitchFamily="2" charset="2"/>
              </a:rPr>
              <a:t>Bjärre</a:t>
            </a:r>
            <a:r>
              <a:rPr lang="sv-SE" sz="1900" dirty="0">
                <a:solidFill>
                  <a:schemeClr val="tx1"/>
                </a:solidFill>
                <a:sym typeface="Wingdings" panose="05000000000000000000" pitchFamily="2" charset="2"/>
              </a:rPr>
              <a:t>? Kakor? Toapapper)</a:t>
            </a:r>
            <a:br>
              <a:rPr lang="sv-SE" sz="1900" dirty="0">
                <a:solidFill>
                  <a:schemeClr val="tx1"/>
                </a:solidFill>
              </a:rPr>
            </a:br>
            <a:endParaRPr lang="sv-SE" sz="1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376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290FE681-1E05-478A-89DC-5F7AB37CF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6206F68-0271-88ED-D229-326D565E38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3747111" cy="4892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600"/>
              <a:t>Föräldrar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E2F21DC-5F0E-42CF-B89C-C1E25E175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783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Underrubrik 2">
            <a:extLst>
              <a:ext uri="{FF2B5EF4-FFF2-40B4-BE49-F238E27FC236}">
                <a16:creationId xmlns:a16="http://schemas.microsoft.com/office/drawing/2014/main" id="{598FB595-2888-524C-8F7E-AF0DF7121B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9962" y="685799"/>
            <a:ext cx="6288260" cy="4892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Font typeface="Wingdings 3" panose="05040102010807070707" pitchFamily="18" charset="2"/>
              <a:buChar char=""/>
            </a:pPr>
            <a:r>
              <a:rPr lang="en-US" dirty="0">
                <a:solidFill>
                  <a:schemeClr val="tx1"/>
                </a:solidFill>
              </a:rPr>
              <a:t>”Vi </a:t>
            </a:r>
            <a:r>
              <a:rPr lang="en-US" dirty="0" err="1">
                <a:solidFill>
                  <a:schemeClr val="tx1"/>
                </a:solidFill>
              </a:rPr>
              <a:t>som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coachar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peppar</a:t>
            </a:r>
            <a:r>
              <a:rPr lang="en-US" dirty="0">
                <a:solidFill>
                  <a:schemeClr val="tx1"/>
                </a:solidFill>
              </a:rPr>
              <a:t>”</a:t>
            </a:r>
          </a:p>
          <a:p>
            <a:pPr>
              <a:buFont typeface="Wingdings 3" panose="05040102010807070707" pitchFamily="18" charset="2"/>
              <a:buChar char=""/>
            </a:pPr>
            <a:r>
              <a:rPr lang="en-US" dirty="0" err="1">
                <a:solidFill>
                  <a:schemeClr val="tx1"/>
                </a:solidFill>
              </a:rPr>
              <a:t>Öppen</a:t>
            </a:r>
            <a:r>
              <a:rPr lang="en-US" dirty="0">
                <a:solidFill>
                  <a:schemeClr val="tx1"/>
                </a:solidFill>
              </a:rPr>
              <a:t> dialog</a:t>
            </a:r>
          </a:p>
          <a:p>
            <a:pPr>
              <a:buFont typeface="Wingdings 3" panose="05040102010807070707" pitchFamily="18" charset="2"/>
              <a:buChar char=""/>
            </a:pPr>
            <a:r>
              <a:rPr lang="en-US" dirty="0" err="1">
                <a:solidFill>
                  <a:schemeClr val="tx1"/>
                </a:solidFill>
              </a:rPr>
              <a:t>Kallelser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på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Laget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Wingdings 3" panose="05040102010807070707" pitchFamily="18" charset="2"/>
              <a:buChar char=""/>
            </a:pPr>
            <a:r>
              <a:rPr lang="en-US" dirty="0" err="1">
                <a:solidFill>
                  <a:schemeClr val="tx1"/>
                </a:solidFill>
              </a:rPr>
              <a:t>Laget</a:t>
            </a:r>
            <a:r>
              <a:rPr lang="en-US" dirty="0">
                <a:solidFill>
                  <a:schemeClr val="tx1"/>
                </a:solidFill>
              </a:rPr>
              <a:t> – </a:t>
            </a:r>
            <a:r>
              <a:rPr lang="en-US" dirty="0" err="1">
                <a:solidFill>
                  <a:schemeClr val="tx1"/>
                </a:solidFill>
              </a:rPr>
              <a:t>Kolla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igenom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så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alla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uppgifter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finns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Wingdings 3" panose="05040102010807070707" pitchFamily="18" charset="2"/>
              <a:buChar char=""/>
            </a:pPr>
            <a:r>
              <a:rPr lang="en-US" dirty="0">
                <a:solidFill>
                  <a:schemeClr val="tx1"/>
                </a:solidFill>
              </a:rPr>
              <a:t>C-</a:t>
            </a:r>
            <a:r>
              <a:rPr lang="en-US" dirty="0" err="1">
                <a:solidFill>
                  <a:schemeClr val="tx1"/>
                </a:solidFill>
              </a:rPr>
              <a:t>hallen</a:t>
            </a:r>
            <a:r>
              <a:rPr lang="en-US" dirty="0">
                <a:solidFill>
                  <a:schemeClr val="tx1"/>
                </a:solidFill>
              </a:rPr>
              <a:t> – VI </a:t>
            </a:r>
            <a:r>
              <a:rPr lang="en-US" dirty="0" err="1">
                <a:solidFill>
                  <a:schemeClr val="tx1"/>
                </a:solidFill>
              </a:rPr>
              <a:t>önskar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hjälp</a:t>
            </a:r>
            <a:r>
              <a:rPr lang="en-US" dirty="0">
                <a:solidFill>
                  <a:schemeClr val="tx1"/>
                </a:solidFill>
              </a:rPr>
              <a:t> med </a:t>
            </a:r>
            <a:r>
              <a:rPr lang="en-US" dirty="0" err="1">
                <a:solidFill>
                  <a:schemeClr val="tx1"/>
                </a:solidFill>
              </a:rPr>
              <a:t>att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plocka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fram</a:t>
            </a:r>
            <a:r>
              <a:rPr lang="en-US" dirty="0">
                <a:solidFill>
                  <a:schemeClr val="tx1"/>
                </a:solidFill>
              </a:rPr>
              <a:t>/bort </a:t>
            </a:r>
            <a:r>
              <a:rPr lang="en-US" dirty="0" err="1">
                <a:solidFill>
                  <a:schemeClr val="tx1"/>
                </a:solidFill>
              </a:rPr>
              <a:t>mål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och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efter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träning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Wingdings 3" panose="05040102010807070707" pitchFamily="18" charset="2"/>
              <a:buChar char=""/>
            </a:pPr>
            <a:r>
              <a:rPr lang="en-US" dirty="0">
                <a:solidFill>
                  <a:schemeClr val="tx1"/>
                </a:solidFill>
              </a:rPr>
              <a:t>Kiosk (schema </a:t>
            </a:r>
            <a:r>
              <a:rPr lang="en-US" dirty="0" err="1">
                <a:solidFill>
                  <a:schemeClr val="tx1"/>
                </a:solidFill>
              </a:rPr>
              <a:t>kommer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när</a:t>
            </a:r>
            <a:r>
              <a:rPr lang="en-US" dirty="0">
                <a:solidFill>
                  <a:schemeClr val="tx1"/>
                </a:solidFill>
              </a:rPr>
              <a:t> vi ser </a:t>
            </a:r>
            <a:r>
              <a:rPr lang="en-US" dirty="0" err="1">
                <a:solidFill>
                  <a:schemeClr val="tx1"/>
                </a:solidFill>
              </a:rPr>
              <a:t>anmälningar</a:t>
            </a:r>
            <a:r>
              <a:rPr lang="en-US" dirty="0">
                <a:solidFill>
                  <a:schemeClr val="tx1"/>
                </a:solidFill>
              </a:rPr>
              <a:t>). </a:t>
            </a:r>
            <a:r>
              <a:rPr lang="en-US" dirty="0" err="1">
                <a:solidFill>
                  <a:schemeClr val="tx1"/>
                </a:solidFill>
              </a:rPr>
              <a:t>Intäkter</a:t>
            </a:r>
            <a:r>
              <a:rPr lang="en-US" dirty="0">
                <a:solidFill>
                  <a:schemeClr val="tx1"/>
                </a:solidFill>
              </a:rPr>
              <a:t> - </a:t>
            </a:r>
            <a:r>
              <a:rPr lang="en-US" dirty="0" err="1">
                <a:solidFill>
                  <a:schemeClr val="tx1"/>
                </a:solidFill>
              </a:rPr>
              <a:t>domarkostnader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Wingdings 3" panose="05040102010807070707" pitchFamily="18" charset="2"/>
              <a:buChar char=""/>
            </a:pPr>
            <a:r>
              <a:rPr lang="en-US" dirty="0" err="1">
                <a:solidFill>
                  <a:schemeClr val="tx1"/>
                </a:solidFill>
              </a:rPr>
              <a:t>Lagförälder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F8 </a:t>
            </a:r>
            <a:r>
              <a:rPr lang="en-US" dirty="0" err="1">
                <a:solidFill>
                  <a:schemeClr val="tx1"/>
                </a:solidFill>
              </a:rPr>
              <a:t>och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F9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- </a:t>
            </a:r>
            <a:r>
              <a:rPr lang="en-US" dirty="0" err="1">
                <a:solidFill>
                  <a:schemeClr val="tx1"/>
                </a:solidFill>
              </a:rPr>
              <a:t>Försäljning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främst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detta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året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Wingdings 3" panose="05040102010807070707" pitchFamily="18" charset="2"/>
              <a:buChar char=""/>
            </a:pPr>
            <a:r>
              <a:rPr lang="en-US" dirty="0" err="1">
                <a:solidFill>
                  <a:schemeClr val="tx1"/>
                </a:solidFill>
              </a:rPr>
              <a:t>Handboll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väst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>
              <a:buFont typeface="Wingdings 3" panose="05040102010807070707" pitchFamily="18" charset="2"/>
              <a:buChar char="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Wingdings 3" panose="05040102010807070707" pitchFamily="18" charset="2"/>
              <a:buChar char="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985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FDF551-D2E1-220D-2DB2-3C9E425D45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Övriga frågor?</a:t>
            </a:r>
          </a:p>
        </p:txBody>
      </p:sp>
    </p:spTree>
    <p:extLst>
      <p:ext uri="{BB962C8B-B14F-4D97-AF65-F5344CB8AC3E}">
        <p14:creationId xmlns:p14="http://schemas.microsoft.com/office/powerpoint/2010/main" val="1319477797"/>
      </p:ext>
    </p:extLst>
  </p:cSld>
  <p:clrMapOvr>
    <a:masterClrMapping/>
  </p:clrMapOvr>
</p:sld>
</file>

<file path=ppt/theme/theme1.xml><?xml version="1.0" encoding="utf-8"?>
<a:theme xmlns:a="http://schemas.openxmlformats.org/drawingml/2006/main" name="Sektor">
  <a:themeElements>
    <a:clrScheme name="Sek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k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k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112</TotalTime>
  <Words>380</Words>
  <Application>Microsoft Office PowerPoint</Application>
  <PresentationFormat>Bredbild</PresentationFormat>
  <Paragraphs>70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Century Gothic</vt:lpstr>
      <vt:lpstr>Wingdings</vt:lpstr>
      <vt:lpstr>Wingdings 3</vt:lpstr>
      <vt:lpstr>Sektor</vt:lpstr>
      <vt:lpstr>         Föräldramöte   F8/F9  2024/2025</vt:lpstr>
      <vt:lpstr>Agenda: </vt:lpstr>
      <vt:lpstr>F8/F9  Ledare</vt:lpstr>
      <vt:lpstr>Träningar och träningsupplägg</vt:lpstr>
      <vt:lpstr>Minihandboll</vt:lpstr>
      <vt:lpstr>Handbollssammandrag, MInihandbollsfestival cuper</vt:lpstr>
      <vt:lpstr>Lagkassa</vt:lpstr>
      <vt:lpstr>Föräldrar</vt:lpstr>
      <vt:lpstr>Övriga frågor?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Jonas Fransson</dc:creator>
  <cp:lastModifiedBy>Jonas Fransson</cp:lastModifiedBy>
  <cp:revision>2</cp:revision>
  <dcterms:created xsi:type="dcterms:W3CDTF">2024-10-02T19:43:51Z</dcterms:created>
  <dcterms:modified xsi:type="dcterms:W3CDTF">2024-10-14T18:05:04Z</dcterms:modified>
</cp:coreProperties>
</file>