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9" r:id="rId4"/>
    <p:sldId id="260" r:id="rId5"/>
    <p:sldId id="269" r:id="rId6"/>
    <p:sldId id="261" r:id="rId7"/>
    <p:sldId id="264" r:id="rId8"/>
    <p:sldId id="262" r:id="rId9"/>
    <p:sldId id="263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92BE-9C4B-4EFB-826A-3C32EE2DB274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443-E1FD-45D4-AA59-572C8D805B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6699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92BE-9C4B-4EFB-826A-3C32EE2DB274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443-E1FD-45D4-AA59-572C8D805B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2144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92BE-9C4B-4EFB-826A-3C32EE2DB274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443-E1FD-45D4-AA59-572C8D805B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9921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92BE-9C4B-4EFB-826A-3C32EE2DB274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443-E1FD-45D4-AA59-572C8D805B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7944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92BE-9C4B-4EFB-826A-3C32EE2DB274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443-E1FD-45D4-AA59-572C8D805B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0811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92BE-9C4B-4EFB-826A-3C32EE2DB274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443-E1FD-45D4-AA59-572C8D805B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3010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92BE-9C4B-4EFB-826A-3C32EE2DB274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443-E1FD-45D4-AA59-572C8D805B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9776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92BE-9C4B-4EFB-826A-3C32EE2DB274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443-E1FD-45D4-AA59-572C8D805B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3862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92BE-9C4B-4EFB-826A-3C32EE2DB274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443-E1FD-45D4-AA59-572C8D805B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4550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92BE-9C4B-4EFB-826A-3C32EE2DB274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443-E1FD-45D4-AA59-572C8D805B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790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292BE-9C4B-4EFB-826A-3C32EE2DB274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BB443-E1FD-45D4-AA59-572C8D805B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8744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292BE-9C4B-4EFB-826A-3C32EE2DB274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BB443-E1FD-45D4-AA59-572C8D805B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840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handbollvast.se/hf-vast/forening/schysstmatch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pic>
        <p:nvPicPr>
          <p:cNvPr id="4" name="Picture 1" descr="Habo HK">
            <a:extLst>
              <a:ext uri="{FF2B5EF4-FFF2-40B4-BE49-F238E27FC236}">
                <a16:creationId xmlns:a16="http://schemas.microsoft.com/office/drawing/2014/main" id="{8827C459-AD30-8454-9DB7-43DDC448D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113" y="1644073"/>
            <a:ext cx="3753488" cy="3604202"/>
          </a:xfrm>
          <a:prstGeom prst="rect">
            <a:avLst/>
          </a:prstGeom>
        </p:spPr>
      </p:pic>
      <p:sp>
        <p:nvSpPr>
          <p:cNvPr id="5" name="Rubrik 1">
            <a:extLst>
              <a:ext uri="{FF2B5EF4-FFF2-40B4-BE49-F238E27FC236}">
                <a16:creationId xmlns:a16="http://schemas.microsoft.com/office/drawing/2014/main" id="{54A21699-9F23-48BC-3FFB-22F6684DCE5D}"/>
              </a:ext>
            </a:extLst>
          </p:cNvPr>
          <p:cNvSpPr txBox="1">
            <a:spLocks/>
          </p:cNvSpPr>
          <p:nvPr/>
        </p:nvSpPr>
        <p:spPr>
          <a:xfrm>
            <a:off x="953588" y="5434080"/>
            <a:ext cx="10515600" cy="11792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smtClean="0"/>
              <a:t>Välkomna!</a:t>
            </a:r>
            <a:endParaRPr lang="sv-SE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695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Presentation – av det här glada gänget</a:t>
            </a: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6" descr="Evelina Wulff | Habo HK F2015 | laget.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08" y="1973330"/>
            <a:ext cx="2286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Fredrik Ottosson – Planeringsingenjör / Habo Kraft | Linked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841" y="1973330"/>
            <a:ext cx="3091970" cy="309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ontact Archive - Röshul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825" y="2087620"/>
            <a:ext cx="2099353" cy="293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95D53184-C22E-4083-A2B0-EE2BB75F8B07" descr="IMG_513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068" y="2087620"/>
            <a:ext cx="2200283" cy="293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ruta 7"/>
          <p:cNvSpPr txBox="1"/>
          <p:nvPr/>
        </p:nvSpPr>
        <p:spPr>
          <a:xfrm>
            <a:off x="8988068" y="1684722"/>
            <a:ext cx="2411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/>
              <a:t>Bosse</a:t>
            </a:r>
            <a:r>
              <a:rPr lang="sv-SE" dirty="0"/>
              <a:t> </a:t>
            </a:r>
            <a:r>
              <a:rPr lang="sv-SE" dirty="0" smtClean="0"/>
              <a:t>-stjälptränare</a:t>
            </a:r>
            <a:endParaRPr lang="sv-SE" dirty="0"/>
          </a:p>
        </p:txBody>
      </p:sp>
      <p:sp>
        <p:nvSpPr>
          <p:cNvPr id="9" name="textruta 8"/>
          <p:cNvSpPr txBox="1"/>
          <p:nvPr/>
        </p:nvSpPr>
        <p:spPr>
          <a:xfrm>
            <a:off x="118711" y="5159075"/>
            <a:ext cx="30738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>
                <a:solidFill>
                  <a:schemeClr val="accent1"/>
                </a:solidFill>
              </a:rPr>
              <a:t>Evelina </a:t>
            </a:r>
          </a:p>
          <a:p>
            <a:pPr algn="ctr"/>
            <a:r>
              <a:rPr lang="sv-SE" dirty="0" smtClean="0">
                <a:solidFill>
                  <a:schemeClr val="accent1"/>
                </a:solidFill>
              </a:rPr>
              <a:t>Styrelseledamot Habo HK Fotbollstränare</a:t>
            </a:r>
          </a:p>
          <a:p>
            <a:pPr algn="ctr"/>
            <a:r>
              <a:rPr lang="sv-SE" dirty="0" err="1" smtClean="0">
                <a:solidFill>
                  <a:schemeClr val="accent1"/>
                </a:solidFill>
              </a:rPr>
              <a:t>Åhlens</a:t>
            </a:r>
            <a:endParaRPr lang="sv-SE" dirty="0" smtClean="0">
              <a:solidFill>
                <a:schemeClr val="accent1"/>
              </a:solidFill>
            </a:endParaRPr>
          </a:p>
        </p:txBody>
      </p:sp>
      <p:sp>
        <p:nvSpPr>
          <p:cNvPr id="10" name="textruta 9"/>
          <p:cNvSpPr txBox="1"/>
          <p:nvPr/>
        </p:nvSpPr>
        <p:spPr>
          <a:xfrm>
            <a:off x="3192605" y="5159075"/>
            <a:ext cx="30738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>
                <a:solidFill>
                  <a:schemeClr val="accent1"/>
                </a:solidFill>
              </a:rPr>
              <a:t>Fredrik</a:t>
            </a:r>
          </a:p>
          <a:p>
            <a:pPr algn="ctr"/>
            <a:r>
              <a:rPr lang="sv-SE" dirty="0" smtClean="0">
                <a:solidFill>
                  <a:schemeClr val="accent1"/>
                </a:solidFill>
              </a:rPr>
              <a:t>Tränare för f2018 Habo HK</a:t>
            </a:r>
          </a:p>
          <a:p>
            <a:pPr algn="ctr"/>
            <a:r>
              <a:rPr lang="sv-SE" dirty="0" smtClean="0">
                <a:solidFill>
                  <a:schemeClr val="accent1"/>
                </a:solidFill>
              </a:rPr>
              <a:t>Habo Energi</a:t>
            </a:r>
          </a:p>
        </p:txBody>
      </p:sp>
      <p:sp>
        <p:nvSpPr>
          <p:cNvPr id="11" name="textruta 10"/>
          <p:cNvSpPr txBox="1"/>
          <p:nvPr/>
        </p:nvSpPr>
        <p:spPr>
          <a:xfrm>
            <a:off x="6042554" y="5098866"/>
            <a:ext cx="30738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>
                <a:solidFill>
                  <a:schemeClr val="accent1"/>
                </a:solidFill>
              </a:rPr>
              <a:t>Johanna </a:t>
            </a:r>
          </a:p>
          <a:p>
            <a:pPr algn="ctr"/>
            <a:r>
              <a:rPr lang="sv-SE" dirty="0" smtClean="0">
                <a:solidFill>
                  <a:schemeClr val="accent1"/>
                </a:solidFill>
              </a:rPr>
              <a:t>Tränare för f2017 Habo HK</a:t>
            </a:r>
          </a:p>
          <a:p>
            <a:pPr algn="ctr"/>
            <a:r>
              <a:rPr lang="sv-SE" dirty="0" smtClean="0">
                <a:solidFill>
                  <a:schemeClr val="accent1"/>
                </a:solidFill>
              </a:rPr>
              <a:t>Svenska hem</a:t>
            </a:r>
          </a:p>
        </p:txBody>
      </p:sp>
      <p:sp>
        <p:nvSpPr>
          <p:cNvPr id="12" name="textruta 11"/>
          <p:cNvSpPr txBox="1"/>
          <p:nvPr/>
        </p:nvSpPr>
        <p:spPr>
          <a:xfrm>
            <a:off x="8773058" y="5021331"/>
            <a:ext cx="30738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smtClean="0">
                <a:solidFill>
                  <a:schemeClr val="accent1"/>
                </a:solidFill>
              </a:rPr>
              <a:t>Anna</a:t>
            </a:r>
          </a:p>
          <a:p>
            <a:pPr algn="ctr"/>
            <a:r>
              <a:rPr lang="sv-SE" dirty="0" smtClean="0">
                <a:solidFill>
                  <a:schemeClr val="accent1"/>
                </a:solidFill>
              </a:rPr>
              <a:t>Tränare för f2017 Habo HK</a:t>
            </a:r>
          </a:p>
          <a:p>
            <a:pPr algn="ctr"/>
            <a:r>
              <a:rPr lang="sv-SE" dirty="0" smtClean="0">
                <a:solidFill>
                  <a:schemeClr val="accent1"/>
                </a:solidFill>
              </a:rPr>
              <a:t>Friidrottsledare för 9 åringar samt 3-5 åringar</a:t>
            </a:r>
          </a:p>
          <a:p>
            <a:pPr algn="ctr"/>
            <a:r>
              <a:rPr lang="sv-SE" dirty="0" smtClean="0">
                <a:solidFill>
                  <a:schemeClr val="accent1"/>
                </a:solidFill>
              </a:rPr>
              <a:t>Lokstallarna</a:t>
            </a:r>
          </a:p>
          <a:p>
            <a:pPr algn="ctr"/>
            <a:endParaRPr lang="sv-SE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00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Nyheter</a:t>
            </a: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557177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Rent 2015lag – men ingen regel utan undantag</a:t>
            </a:r>
          </a:p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16 i laget</a:t>
            </a:r>
          </a:p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1 lag seriespel</a:t>
            </a:r>
          </a:p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Linjespelare</a:t>
            </a:r>
          </a:p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”Lagförälder”</a:t>
            </a:r>
          </a:p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Therese Andersson</a:t>
            </a:r>
          </a:p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Ny logga </a:t>
            </a:r>
            <a:endParaRPr lang="sv-SE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Laget runt laget </a:t>
            </a:r>
          </a:p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Samarbete 2014 </a:t>
            </a:r>
          </a:p>
        </p:txBody>
      </p:sp>
      <p:pic>
        <p:nvPicPr>
          <p:cNvPr id="4" name="Picture 5" descr="Habo HK">
            <a:extLst>
              <a:ext uri="{FF2B5EF4-FFF2-40B4-BE49-F238E27FC236}">
                <a16:creationId xmlns:a16="http://schemas.microsoft.com/office/drawing/2014/main" id="{B14D11AC-DB23-838A-0366-77756C9A92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6"/>
          <a:stretch>
            <a:fillRect/>
          </a:stretch>
        </p:blipFill>
        <p:spPr>
          <a:xfrm>
            <a:off x="6502247" y="2080501"/>
            <a:ext cx="3883033" cy="372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99572" y="127429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 sz="3200" dirty="0" smtClean="0">
                <a:solidFill>
                  <a:schemeClr val="accent1">
                    <a:lumMod val="75000"/>
                  </a:schemeClr>
                </a:solidFill>
              </a:rPr>
              <a:t>Måndagsträning - Lagsammanhållning</a:t>
            </a:r>
            <a:endParaRPr lang="sv-SE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11909" y="4636593"/>
            <a:ext cx="10515600" cy="4351338"/>
          </a:xfrm>
        </p:spPr>
        <p:txBody>
          <a:bodyPr/>
          <a:lstStyle/>
          <a:p>
            <a:r>
              <a:rPr lang="sv-SE" sz="1800" dirty="0" smtClean="0">
                <a:solidFill>
                  <a:schemeClr val="accent1">
                    <a:lumMod val="75000"/>
                  </a:schemeClr>
                </a:solidFill>
              </a:rPr>
              <a:t>Måndag 18:30-18:55</a:t>
            </a:r>
          </a:p>
          <a:p>
            <a:r>
              <a:rPr lang="sv-SE" sz="1800" dirty="0" smtClean="0">
                <a:solidFill>
                  <a:schemeClr val="accent1">
                    <a:lumMod val="75000"/>
                  </a:schemeClr>
                </a:solidFill>
              </a:rPr>
              <a:t>Valfri aktivitet som hålls av er vårdnadshavare</a:t>
            </a:r>
          </a:p>
          <a:p>
            <a:r>
              <a:rPr lang="sv-SE" sz="1800" dirty="0" smtClean="0">
                <a:solidFill>
                  <a:schemeClr val="accent1">
                    <a:lumMod val="75000"/>
                  </a:schemeClr>
                </a:solidFill>
              </a:rPr>
              <a:t>Kommer kallelse på laget för samtliga tillfällen, byt vid behov! </a:t>
            </a:r>
          </a:p>
          <a:p>
            <a:r>
              <a:rPr lang="sv-SE" sz="1800" dirty="0" smtClean="0">
                <a:solidFill>
                  <a:schemeClr val="accent1">
                    <a:lumMod val="75000"/>
                  </a:schemeClr>
                </a:solidFill>
              </a:rPr>
              <a:t>Lagförälder + Therese undantaget</a:t>
            </a:r>
          </a:p>
          <a:p>
            <a:endParaRPr lang="sv-SE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sv-SE" dirty="0"/>
          </a:p>
        </p:txBody>
      </p:sp>
      <p:sp>
        <p:nvSpPr>
          <p:cNvPr id="5" name="textruta 4"/>
          <p:cNvSpPr txBox="1"/>
          <p:nvPr/>
        </p:nvSpPr>
        <p:spPr>
          <a:xfrm>
            <a:off x="2715831" y="3273354"/>
            <a:ext cx="2364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Löpning utomhus</a:t>
            </a: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ruta 5"/>
          <p:cNvSpPr txBox="1"/>
          <p:nvPr/>
        </p:nvSpPr>
        <p:spPr>
          <a:xfrm>
            <a:off x="2661999" y="2930481"/>
            <a:ext cx="269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Samarbetsövning</a:t>
            </a: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8331015" y="3178723"/>
            <a:ext cx="269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Kost/Sömnföreläsning</a:t>
            </a: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8546899" y="2809391"/>
            <a:ext cx="269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Snöstafett</a:t>
            </a: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ruta 8"/>
          <p:cNvSpPr txBox="1"/>
          <p:nvPr/>
        </p:nvSpPr>
        <p:spPr>
          <a:xfrm>
            <a:off x="3336978" y="3652090"/>
            <a:ext cx="2697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 smtClean="0">
                <a:solidFill>
                  <a:schemeClr val="accent1">
                    <a:lumMod val="75000"/>
                  </a:schemeClr>
                </a:solidFill>
              </a:rPr>
              <a:t>Quiz</a:t>
            </a: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Rubrik 1"/>
          <p:cNvSpPr txBox="1">
            <a:spLocks/>
          </p:cNvSpPr>
          <p:nvPr/>
        </p:nvSpPr>
        <p:spPr>
          <a:xfrm>
            <a:off x="1253836" y="2351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”Laget runt laget </a:t>
            </a:r>
            <a:r>
              <a:rPr lang="sv-SE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 Ni” </a:t>
            </a: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 descr="Samarbe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532" y="2835368"/>
            <a:ext cx="2269679" cy="160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Evelina Wulff | Habo HK F2015 | laget.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35" y="100669"/>
            <a:ext cx="533274" cy="71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46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11909" y="1253567"/>
            <a:ext cx="10515600" cy="5147233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sv-SE" sz="1400" b="1" dirty="0" smtClean="0">
                <a:solidFill>
                  <a:schemeClr val="accent1"/>
                </a:solidFill>
              </a:rPr>
              <a:t>Vid hemmamatcher:</a:t>
            </a:r>
            <a:br>
              <a:rPr lang="sv-SE" sz="1400" b="1" dirty="0" smtClean="0">
                <a:solidFill>
                  <a:schemeClr val="accent1"/>
                </a:solidFill>
              </a:rPr>
            </a:br>
            <a:r>
              <a:rPr lang="sv-SE" sz="1400" dirty="0" smtClean="0">
                <a:solidFill>
                  <a:schemeClr val="accent1"/>
                </a:solidFill>
              </a:rPr>
              <a:t>Bemanning </a:t>
            </a:r>
            <a:r>
              <a:rPr lang="sv-SE" sz="1400" dirty="0">
                <a:solidFill>
                  <a:schemeClr val="accent1"/>
                </a:solidFill>
              </a:rPr>
              <a:t>sekretariat, kiosk &amp; matchvärd. 1 </a:t>
            </a:r>
            <a:r>
              <a:rPr lang="sv-SE" sz="1400" dirty="0" err="1">
                <a:solidFill>
                  <a:schemeClr val="accent1"/>
                </a:solidFill>
              </a:rPr>
              <a:t>sekpass</a:t>
            </a:r>
            <a:r>
              <a:rPr lang="sv-SE" sz="1400" dirty="0">
                <a:solidFill>
                  <a:schemeClr val="accent1"/>
                </a:solidFill>
              </a:rPr>
              <a:t> = 2 kioskpass. </a:t>
            </a:r>
            <a:r>
              <a:rPr lang="sv-SE" sz="1400" dirty="0" smtClean="0">
                <a:solidFill>
                  <a:schemeClr val="accent1"/>
                </a:solidFill>
              </a:rPr>
              <a:t/>
            </a:r>
            <a:br>
              <a:rPr lang="sv-SE" sz="1400" dirty="0" smtClean="0">
                <a:solidFill>
                  <a:schemeClr val="accent1"/>
                </a:solidFill>
              </a:rPr>
            </a:br>
            <a:r>
              <a:rPr lang="sv-SE" sz="1400" dirty="0" smtClean="0">
                <a:solidFill>
                  <a:schemeClr val="accent1"/>
                </a:solidFill>
              </a:rPr>
              <a:t>Matchvärd </a:t>
            </a:r>
            <a:r>
              <a:rPr lang="sv-SE" sz="1400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</a:t>
            </a:r>
            <a:r>
              <a:rPr lang="sv-SE" sz="1400" dirty="0" smtClean="0">
                <a:solidFill>
                  <a:schemeClr val="accent1"/>
                </a:solidFill>
              </a:rPr>
              <a:t>”</a:t>
            </a:r>
            <a:r>
              <a:rPr lang="sv-SE" sz="1400" u="sng" dirty="0">
                <a:solidFill>
                  <a:srgbClr val="005AA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Schysst </a:t>
            </a:r>
            <a:r>
              <a:rPr lang="sv-SE" sz="1400" u="sng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match</a:t>
            </a:r>
            <a:r>
              <a:rPr lang="sv-SE" sz="1400" u="sng" dirty="0">
                <a:solidFill>
                  <a:schemeClr val="accent1"/>
                </a:solidFill>
              </a:rPr>
              <a:t>”, </a:t>
            </a:r>
            <a:r>
              <a:rPr lang="sv-SE" sz="1400" dirty="0">
                <a:solidFill>
                  <a:schemeClr val="accent1"/>
                </a:solidFill>
              </a:rPr>
              <a:t>insläpp, omklädningsrum, ”städ”</a:t>
            </a:r>
            <a:r>
              <a:rPr lang="sv-SE" sz="1400" dirty="0">
                <a:solidFill>
                  <a:schemeClr val="accent1"/>
                </a:solidFill>
                <a:ea typeface="Source Sans Pro"/>
              </a:rPr>
              <a:t/>
            </a:r>
            <a:br>
              <a:rPr lang="sv-SE" sz="1400" dirty="0">
                <a:solidFill>
                  <a:schemeClr val="accent1"/>
                </a:solidFill>
                <a:ea typeface="Source Sans Pro"/>
              </a:rPr>
            </a:br>
            <a:r>
              <a:rPr lang="sv-SE" sz="1400" dirty="0">
                <a:solidFill>
                  <a:schemeClr val="accent1"/>
                </a:solidFill>
              </a:rPr>
              <a:t/>
            </a:r>
            <a:br>
              <a:rPr lang="sv-SE" sz="1400" dirty="0">
                <a:solidFill>
                  <a:schemeClr val="accent1"/>
                </a:solidFill>
              </a:rPr>
            </a:br>
            <a:r>
              <a:rPr lang="sv-SE" sz="1400" dirty="0" smtClean="0">
                <a:solidFill>
                  <a:schemeClr val="accent1"/>
                </a:solidFill>
              </a:rPr>
              <a:t/>
            </a:r>
            <a:br>
              <a:rPr lang="sv-SE" sz="1400" dirty="0" smtClean="0">
                <a:solidFill>
                  <a:schemeClr val="accent1"/>
                </a:solidFill>
              </a:rPr>
            </a:br>
            <a:r>
              <a:rPr lang="sv-SE" sz="1400" b="1" dirty="0" err="1" smtClean="0">
                <a:solidFill>
                  <a:schemeClr val="accent1"/>
                </a:solidFill>
              </a:rPr>
              <a:t>Föreningscup</a:t>
            </a:r>
            <a:r>
              <a:rPr lang="sv-SE" sz="1400" b="1" dirty="0" smtClean="0">
                <a:solidFill>
                  <a:schemeClr val="accent1"/>
                </a:solidFill>
              </a:rPr>
              <a:t>:</a:t>
            </a:r>
            <a:br>
              <a:rPr lang="sv-SE" sz="1400" b="1" dirty="0" smtClean="0">
                <a:solidFill>
                  <a:schemeClr val="accent1"/>
                </a:solidFill>
              </a:rPr>
            </a:br>
            <a:r>
              <a:rPr lang="sv-SE" sz="1400" dirty="0" smtClean="0">
                <a:solidFill>
                  <a:schemeClr val="accent1"/>
                </a:solidFill>
              </a:rPr>
              <a:t>Kommer mer info, 1 eller 2 helgen i April</a:t>
            </a:r>
            <a:r>
              <a:rPr lang="sv-SE" sz="1400" b="1" dirty="0">
                <a:solidFill>
                  <a:schemeClr val="accent1"/>
                </a:solidFill>
                <a:sym typeface="Wingdings" panose="05000000000000000000" pitchFamily="2" charset="2"/>
              </a:rPr>
              <a:t/>
            </a:r>
            <a:br>
              <a:rPr lang="sv-SE" sz="1400" b="1" dirty="0">
                <a:solidFill>
                  <a:schemeClr val="accent1"/>
                </a:solidFill>
                <a:sym typeface="Wingdings" panose="05000000000000000000" pitchFamily="2" charset="2"/>
              </a:rPr>
            </a:br>
            <a:r>
              <a:rPr lang="sv-SE" sz="1400" dirty="0" smtClean="0">
                <a:solidFill>
                  <a:schemeClr val="accent1"/>
                </a:solidFill>
                <a:sym typeface="Wingdings" panose="05000000000000000000" pitchFamily="2" charset="2"/>
              </a:rPr>
              <a:t/>
            </a:r>
            <a:br>
              <a:rPr lang="sv-SE" sz="1400" dirty="0" smtClean="0">
                <a:solidFill>
                  <a:schemeClr val="accent1"/>
                </a:solidFill>
                <a:sym typeface="Wingdings" panose="05000000000000000000" pitchFamily="2" charset="2"/>
              </a:rPr>
            </a:br>
            <a:r>
              <a:rPr lang="sv-SE" sz="1400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USM 17-18 oktober – kommer mer info </a:t>
            </a:r>
            <a:br>
              <a:rPr lang="sv-SE" sz="1400" dirty="0" smtClean="0">
                <a:solidFill>
                  <a:schemeClr val="accent1"/>
                </a:solidFill>
                <a:sym typeface="Wingdings" panose="05000000000000000000" pitchFamily="2" charset="2"/>
              </a:rPr>
            </a:br>
            <a:r>
              <a:rPr lang="sv-SE" sz="1400" dirty="0">
                <a:solidFill>
                  <a:schemeClr val="accent1"/>
                </a:solidFill>
                <a:sym typeface="Wingdings" panose="05000000000000000000" pitchFamily="2" charset="2"/>
              </a:rPr>
              <a:t/>
            </a:r>
            <a:br>
              <a:rPr lang="sv-SE" sz="1400" dirty="0">
                <a:solidFill>
                  <a:schemeClr val="accent1"/>
                </a:solidFill>
                <a:sym typeface="Wingdings" panose="05000000000000000000" pitchFamily="2" charset="2"/>
              </a:rPr>
            </a:br>
            <a:r>
              <a:rPr lang="sv-SE" sz="1400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Andra evenemang, klubben växer  </a:t>
            </a:r>
            <a:r>
              <a:rPr lang="sv-SE" sz="1400" dirty="0">
                <a:solidFill>
                  <a:schemeClr val="accent1"/>
                </a:solidFill>
              </a:rPr>
              <a:t/>
            </a:r>
            <a:br>
              <a:rPr lang="sv-SE" sz="1400" dirty="0">
                <a:solidFill>
                  <a:schemeClr val="accent1"/>
                </a:solidFill>
              </a:rPr>
            </a:br>
            <a:endParaRPr lang="sv-SE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266250" y="4682331"/>
            <a:ext cx="10515600" cy="4351338"/>
          </a:xfrm>
        </p:spPr>
        <p:txBody>
          <a:bodyPr/>
          <a:lstStyle/>
          <a:p>
            <a:endParaRPr lang="sv-SE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sv-SE" dirty="0"/>
          </a:p>
        </p:txBody>
      </p:sp>
      <p:sp>
        <p:nvSpPr>
          <p:cNvPr id="10" name="Rubrik 1"/>
          <p:cNvSpPr txBox="1">
            <a:spLocks/>
          </p:cNvSpPr>
          <p:nvPr/>
        </p:nvSpPr>
        <p:spPr>
          <a:xfrm>
            <a:off x="2562519" y="2771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”Laget runt laget </a:t>
            </a:r>
            <a:r>
              <a:rPr lang="sv-SE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 Ni” </a:t>
            </a: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Picture 6" descr="Evelina Wulff | Habo HK F2015 | laget.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67" y="169697"/>
            <a:ext cx="394942" cy="526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41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Kostnad</a:t>
            </a: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Familjemedlemsavgift (oavsett antal) 500 kr</a:t>
            </a:r>
          </a:p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Träningsavgift 11 år 1000 kr (spelarlicens) </a:t>
            </a:r>
          </a:p>
          <a:p>
            <a:pPr marL="0" indent="0">
              <a:buNone/>
            </a:pP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sv-SE" sz="3200" b="1" dirty="0" smtClean="0">
                <a:solidFill>
                  <a:schemeClr val="accent1">
                    <a:lumMod val="75000"/>
                  </a:schemeClr>
                </a:solidFill>
              </a:rPr>
              <a:t>Fritidskortet</a:t>
            </a:r>
            <a:endParaRPr lang="sv-SE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</a:pPr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Alla ungdomar 8-16 år får </a:t>
            </a:r>
            <a:r>
              <a:rPr lang="sv-SE" b="1" dirty="0">
                <a:solidFill>
                  <a:schemeClr val="accent1">
                    <a:lumMod val="75000"/>
                  </a:schemeClr>
                </a:solidFill>
              </a:rPr>
              <a:t>500 kr </a:t>
            </a:r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till medlem- eller träningsavgift. Har familjen fått bostadsbidrag får man 2000 kr. </a:t>
            </a:r>
          </a:p>
          <a:p>
            <a:pPr marL="285750" indent="-285750">
              <a:lnSpc>
                <a:spcPct val="150000"/>
              </a:lnSpc>
            </a:pPr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Ansökan sker på </a:t>
            </a:r>
            <a:r>
              <a:rPr lang="sv-SE" b="1" dirty="0">
                <a:solidFill>
                  <a:schemeClr val="accent1">
                    <a:lumMod val="75000"/>
                  </a:schemeClr>
                </a:solidFill>
              </a:rPr>
              <a:t>fritidskortet.se </a:t>
            </a:r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och administreras av Försäkringskassan. Du kan dra av avgiften först när Habo HK har skickat ut sina fakturor (sker i november). </a:t>
            </a:r>
          </a:p>
          <a:p>
            <a:endParaRPr lang="sv-SE" dirty="0" smtClean="0"/>
          </a:p>
        </p:txBody>
      </p:sp>
      <p:pic>
        <p:nvPicPr>
          <p:cNvPr id="4" name="Picture 4" descr="Fredrik Ottosson – Planeringsingenjör / Habo Kraft | LinkedI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71" y="94196"/>
            <a:ext cx="769870" cy="76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7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54A21699-9F23-48BC-3FFB-22F6684DCE5D}"/>
              </a:ext>
            </a:extLst>
          </p:cNvPr>
          <p:cNvSpPr txBox="1">
            <a:spLocks/>
          </p:cNvSpPr>
          <p:nvPr/>
        </p:nvSpPr>
        <p:spPr>
          <a:xfrm>
            <a:off x="-1905000" y="32818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 smtClean="0">
                <a:solidFill>
                  <a:schemeClr val="accent1"/>
                </a:solidFill>
              </a:rPr>
              <a:t>Träning F 2015</a:t>
            </a:r>
            <a:endParaRPr lang="sv-SE" b="1" dirty="0">
              <a:solidFill>
                <a:schemeClr val="accent1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D0D2F8D7-9769-FDA8-60C1-D9D420E7DEB2}"/>
              </a:ext>
            </a:extLst>
          </p:cNvPr>
          <p:cNvSpPr txBox="1"/>
          <p:nvPr/>
        </p:nvSpPr>
        <p:spPr>
          <a:xfrm>
            <a:off x="749604" y="1927970"/>
            <a:ext cx="9424737" cy="49398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b="1" dirty="0">
                <a:solidFill>
                  <a:schemeClr val="accent1"/>
                </a:solidFill>
              </a:rPr>
              <a:t>Måndagar</a:t>
            </a:r>
            <a:r>
              <a:rPr lang="sv-SE" dirty="0">
                <a:solidFill>
                  <a:schemeClr val="accent1"/>
                </a:solidFill>
              </a:rPr>
              <a:t> 	19-20 i B-hallen </a:t>
            </a:r>
            <a:r>
              <a:rPr lang="sv-SE" dirty="0" smtClean="0">
                <a:solidFill>
                  <a:schemeClr val="accent1"/>
                </a:solidFill>
              </a:rPr>
              <a:t>(18:30-18:55</a:t>
            </a:r>
            <a:r>
              <a:rPr lang="sv-SE" i="1" dirty="0">
                <a:solidFill>
                  <a:schemeClr val="accent1"/>
                </a:solidFill>
              </a:rPr>
              <a:t>	</a:t>
            </a:r>
            <a:r>
              <a:rPr lang="sv-SE" i="1" dirty="0" smtClean="0">
                <a:solidFill>
                  <a:schemeClr val="accent1"/>
                </a:solidFill>
              </a:rPr>
              <a:t>)</a:t>
            </a:r>
            <a:endParaRPr lang="sv-SE" i="1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b="1" i="1" dirty="0">
                <a:solidFill>
                  <a:schemeClr val="accent1"/>
                </a:solidFill>
              </a:rPr>
              <a:t>Torsdagar </a:t>
            </a:r>
            <a:r>
              <a:rPr lang="sv-SE" i="1" dirty="0">
                <a:solidFill>
                  <a:schemeClr val="accent1"/>
                </a:solidFill>
              </a:rPr>
              <a:t>	</a:t>
            </a:r>
            <a:r>
              <a:rPr lang="sv-SE" dirty="0" smtClean="0">
                <a:solidFill>
                  <a:schemeClr val="accent1"/>
                </a:solidFill>
              </a:rPr>
              <a:t>18-19.30 </a:t>
            </a:r>
            <a:r>
              <a:rPr lang="sv-SE" dirty="0">
                <a:solidFill>
                  <a:schemeClr val="accent1"/>
                </a:solidFill>
              </a:rPr>
              <a:t>Fagerhus </a:t>
            </a:r>
            <a:endParaRPr lang="sv-SE" dirty="0">
              <a:solidFill>
                <a:schemeClr val="accent1"/>
              </a:solidFill>
              <a:ea typeface="Source Sans Pro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i="1" dirty="0">
              <a:solidFill>
                <a:schemeClr val="accent1"/>
              </a:solidFill>
              <a:ea typeface="Source Sans Pro"/>
            </a:endParaRPr>
          </a:p>
          <a:p>
            <a:pPr>
              <a:lnSpc>
                <a:spcPct val="150000"/>
              </a:lnSpc>
            </a:pPr>
            <a:r>
              <a:rPr lang="sv-SE" i="1" dirty="0">
                <a:solidFill>
                  <a:schemeClr val="accent1"/>
                </a:solidFill>
                <a:ea typeface="Source Sans Pro"/>
              </a:rPr>
              <a:t>Tejpning, smycken bort, vattenflaskor fyllda, </a:t>
            </a:r>
            <a:r>
              <a:rPr lang="sv-SE" i="1" dirty="0" err="1">
                <a:solidFill>
                  <a:schemeClr val="accent1"/>
                </a:solidFill>
                <a:ea typeface="Source Sans Pro"/>
              </a:rPr>
              <a:t>ev</a:t>
            </a:r>
            <a:r>
              <a:rPr lang="sv-SE" i="1" dirty="0">
                <a:solidFill>
                  <a:schemeClr val="accent1"/>
                </a:solidFill>
                <a:ea typeface="Source Sans Pro"/>
              </a:rPr>
              <a:t> tofs- </a:t>
            </a:r>
          </a:p>
          <a:p>
            <a:pPr>
              <a:lnSpc>
                <a:spcPct val="150000"/>
              </a:lnSpc>
            </a:pPr>
            <a:r>
              <a:rPr lang="sv-SE" i="1" dirty="0" smtClean="0">
                <a:solidFill>
                  <a:schemeClr val="accent1"/>
                </a:solidFill>
                <a:ea typeface="Source Sans Pro"/>
              </a:rPr>
              <a:t>innan </a:t>
            </a:r>
            <a:r>
              <a:rPr lang="sv-SE" i="1" dirty="0">
                <a:solidFill>
                  <a:schemeClr val="accent1"/>
                </a:solidFill>
                <a:ea typeface="Source Sans Pro"/>
              </a:rPr>
              <a:t>träningstid </a:t>
            </a:r>
            <a:r>
              <a:rPr lang="sv-SE" i="1" dirty="0" smtClean="0">
                <a:solidFill>
                  <a:schemeClr val="accent1"/>
                </a:solidFill>
                <a:ea typeface="Source Sans Pro"/>
              </a:rPr>
              <a:t>börjar. Önskemål ”helt klar</a:t>
            </a:r>
            <a:r>
              <a:rPr lang="sv-SE" i="1" dirty="0" smtClean="0">
                <a:solidFill>
                  <a:schemeClr val="accent1"/>
                </a:solidFill>
                <a:ea typeface="Source Sans Pro"/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sv-SE" i="1" dirty="0" smtClean="0">
                <a:solidFill>
                  <a:schemeClr val="accent1"/>
                </a:solidFill>
                <a:ea typeface="Source Sans Pro"/>
              </a:rPr>
              <a:t>Tejp/förbandsmaterial – vid skadetillfället </a:t>
            </a:r>
            <a:endParaRPr lang="sv-SE" i="1" dirty="0" smtClean="0">
              <a:solidFill>
                <a:schemeClr val="accent1"/>
              </a:solidFill>
              <a:ea typeface="Source Sans Pro"/>
            </a:endParaRPr>
          </a:p>
          <a:p>
            <a:pPr>
              <a:lnSpc>
                <a:spcPct val="150000"/>
              </a:lnSpc>
            </a:pPr>
            <a:endParaRPr lang="sv-SE" dirty="0">
              <a:solidFill>
                <a:srgbClr val="005AA0"/>
              </a:solidFill>
              <a:ea typeface="Source Sans Pro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b="1" i="1" dirty="0" smtClean="0">
                <a:solidFill>
                  <a:schemeClr val="accent1"/>
                </a:solidFill>
              </a:rPr>
              <a:t>Tisdagar </a:t>
            </a:r>
            <a:r>
              <a:rPr lang="sv-SE" i="1" dirty="0" smtClean="0">
                <a:solidFill>
                  <a:schemeClr val="accent1"/>
                </a:solidFill>
              </a:rPr>
              <a:t>	16- 17:30 i C-hallen F14 </a:t>
            </a:r>
            <a:endParaRPr lang="sv-SE" dirty="0">
              <a:solidFill>
                <a:srgbClr val="005AA0"/>
              </a:solidFill>
              <a:ea typeface="Source Sans Pro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dirty="0">
              <a:solidFill>
                <a:srgbClr val="005AA0"/>
              </a:solidFill>
              <a:ea typeface="Source Sans Pro"/>
            </a:endParaRPr>
          </a:p>
          <a:p>
            <a:endParaRPr lang="sv-SE" dirty="0">
              <a:ea typeface="Source Sans Pro"/>
            </a:endParaRPr>
          </a:p>
          <a:p>
            <a:pPr lvl="1"/>
            <a:endParaRPr lang="sv-SE" dirty="0">
              <a:ea typeface="Source Sans Pro"/>
            </a:endParaRPr>
          </a:p>
          <a:p>
            <a:pPr lvl="1"/>
            <a:endParaRPr lang="sv-SE" dirty="0">
              <a:ea typeface="Source Sans Pro"/>
            </a:endParaRPr>
          </a:p>
          <a:p>
            <a:pPr lvl="1"/>
            <a:endParaRPr lang="sv-SE" dirty="0">
              <a:ea typeface="Source Sans Pro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8F3129F3-1129-3A67-6CB9-06E8588DA442}"/>
              </a:ext>
            </a:extLst>
          </p:cNvPr>
          <p:cNvSpPr/>
          <p:nvPr/>
        </p:nvSpPr>
        <p:spPr>
          <a:xfrm>
            <a:off x="8741333" y="0"/>
            <a:ext cx="3450667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sv-SE" b="1" dirty="0"/>
          </a:p>
          <a:p>
            <a:endParaRPr lang="sv-SE" b="1" dirty="0"/>
          </a:p>
          <a:p>
            <a:endParaRPr lang="sv-SE" b="1" dirty="0"/>
          </a:p>
          <a:p>
            <a:endParaRPr lang="sv-SE" b="1" dirty="0"/>
          </a:p>
          <a:p>
            <a:endParaRPr lang="sv-SE" b="1" dirty="0"/>
          </a:p>
          <a:p>
            <a:endParaRPr lang="sv-SE" b="1" dirty="0"/>
          </a:p>
          <a:p>
            <a:endParaRPr lang="sv-SE" b="1" dirty="0"/>
          </a:p>
          <a:p>
            <a:endParaRPr lang="sv-SE" b="1" dirty="0"/>
          </a:p>
          <a:p>
            <a:endParaRPr lang="sv-SE" b="1" dirty="0"/>
          </a:p>
          <a:p>
            <a:pPr algn="ctr"/>
            <a:r>
              <a:rPr lang="sv-SE" sz="2000" b="1" dirty="0"/>
              <a:t>Alla hallar är låsta </a:t>
            </a:r>
          </a:p>
          <a:p>
            <a:pPr algn="ctr"/>
            <a:r>
              <a:rPr lang="sv-SE" sz="2000" b="1" dirty="0"/>
              <a:t>vardagar + helger</a:t>
            </a:r>
          </a:p>
          <a:p>
            <a:pPr algn="ctr"/>
            <a:endParaRPr lang="sv-SE" b="1" dirty="0"/>
          </a:p>
          <a:p>
            <a:pPr algn="ctr"/>
            <a:r>
              <a:rPr lang="sv-SE" dirty="0"/>
              <a:t>Tidsstyrd passerkod</a:t>
            </a:r>
          </a:p>
          <a:p>
            <a:pPr algn="ctr"/>
            <a:r>
              <a:rPr lang="sv-SE" dirty="0"/>
              <a:t/>
            </a:r>
            <a:br>
              <a:rPr lang="sv-SE" dirty="0"/>
            </a:br>
            <a:r>
              <a:rPr lang="sv-SE" dirty="0"/>
              <a:t>- Koden fungerar </a:t>
            </a:r>
            <a:br>
              <a:rPr lang="sv-SE" dirty="0"/>
            </a:br>
            <a:r>
              <a:rPr lang="sv-SE" dirty="0"/>
              <a:t>45 min innan träning</a:t>
            </a:r>
          </a:p>
          <a:p>
            <a:pPr algn="ctr"/>
            <a:r>
              <a:rPr lang="sv-SE" dirty="0"/>
              <a:t>15 min efter träning</a:t>
            </a:r>
          </a:p>
          <a:p>
            <a:pPr algn="ctr"/>
            <a:endParaRPr lang="sv-SE" dirty="0"/>
          </a:p>
          <a:p>
            <a:pPr algn="ctr"/>
            <a:endParaRPr lang="sv-SE" dirty="0"/>
          </a:p>
          <a:p>
            <a:pPr algn="ctr"/>
            <a:r>
              <a:rPr lang="sv-SE" sz="3600" b="1" dirty="0" smtClean="0"/>
              <a:t>Kod+ </a:t>
            </a:r>
            <a:r>
              <a:rPr lang="sv-SE" sz="3600" b="1" dirty="0" err="1" smtClean="0"/>
              <a:t>omklrum</a:t>
            </a:r>
            <a:r>
              <a:rPr lang="sv-SE" sz="3600" b="1" dirty="0" smtClean="0"/>
              <a:t> – läggs i </a:t>
            </a:r>
            <a:r>
              <a:rPr lang="sv-SE" sz="3600" b="1" dirty="0" err="1" smtClean="0"/>
              <a:t>kallese</a:t>
            </a:r>
            <a:endParaRPr lang="sv-SE" sz="2400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6" name="Picture 2" descr="Contact Archive - Röshul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26" y="161615"/>
            <a:ext cx="687508" cy="960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29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498764" y="119625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4A21699-9F23-48BC-3FFB-22F6684DCE5D}"/>
              </a:ext>
            </a:extLst>
          </p:cNvPr>
          <p:cNvSpPr txBox="1">
            <a:spLocks/>
          </p:cNvSpPr>
          <p:nvPr/>
        </p:nvSpPr>
        <p:spPr>
          <a:xfrm>
            <a:off x="-1905000" y="32818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 smtClean="0">
                <a:solidFill>
                  <a:schemeClr val="accent1"/>
                </a:solidFill>
              </a:rPr>
              <a:t>Matchspel </a:t>
            </a:r>
            <a:endParaRPr lang="sv-SE" b="1" dirty="0">
              <a:solidFill>
                <a:schemeClr val="accent1"/>
              </a:solidFill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0B2486AD-6140-2D77-D3AF-82F47468673E}"/>
              </a:ext>
            </a:extLst>
          </p:cNvPr>
          <p:cNvSpPr txBox="1"/>
          <p:nvPr/>
        </p:nvSpPr>
        <p:spPr>
          <a:xfrm>
            <a:off x="498764" y="1568285"/>
            <a:ext cx="10259328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2000" b="1" dirty="0">
                <a:solidFill>
                  <a:schemeClr val="accent1"/>
                </a:solidFill>
              </a:rPr>
              <a:t>Matcher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accent1"/>
                </a:solidFill>
              </a:rPr>
              <a:t>Laget.se, kallelse 1 vecka innan. Svara snabbt</a:t>
            </a:r>
            <a:r>
              <a:rPr lang="sv-SE" sz="2000" dirty="0" smtClean="0">
                <a:solidFill>
                  <a:schemeClr val="accent1"/>
                </a:solidFill>
              </a:rPr>
              <a:t>! Matcherna inlagda i kalendern. </a:t>
            </a:r>
            <a:endParaRPr lang="sv-SE" sz="2000" dirty="0">
              <a:solidFill>
                <a:schemeClr val="accent1"/>
              </a:solidFill>
              <a:ea typeface="Source Sans Pro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accent1"/>
                </a:solidFill>
                <a:ea typeface="Source Sans Pro"/>
              </a:rPr>
              <a:t>Träningsnärvaro minst 1 gång på 2 veckor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accent1"/>
                </a:solidFill>
                <a:ea typeface="Source Sans Pro"/>
              </a:rPr>
              <a:t>Kallar 12-13 spelar per match </a:t>
            </a:r>
            <a:endParaRPr lang="sv-SE" sz="2000" dirty="0" smtClean="0">
              <a:solidFill>
                <a:schemeClr val="accent1"/>
              </a:solidFill>
              <a:ea typeface="Source Sans Pro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 smtClean="0">
                <a:solidFill>
                  <a:schemeClr val="accent1"/>
                </a:solidFill>
                <a:ea typeface="Source Sans Pro"/>
              </a:rPr>
              <a:t>Dusch efter match- be tjejerna peppa varandra! </a:t>
            </a:r>
            <a:endParaRPr lang="sv-SE" sz="2000" dirty="0">
              <a:solidFill>
                <a:schemeClr val="accent1"/>
              </a:solidFill>
              <a:ea typeface="Source Sans Pro"/>
            </a:endParaRPr>
          </a:p>
          <a:p>
            <a:pPr>
              <a:lnSpc>
                <a:spcPct val="150000"/>
              </a:lnSpc>
            </a:pPr>
            <a:endParaRPr lang="sv-SE" sz="2000" b="1" dirty="0">
              <a:solidFill>
                <a:schemeClr val="accent1"/>
              </a:solidFill>
            </a:endParaRPr>
          </a:p>
          <a:p>
            <a:pPr lvl="1">
              <a:lnSpc>
                <a:spcPct val="150000"/>
              </a:lnSpc>
            </a:pPr>
            <a:endParaRPr lang="sv-SE" sz="2000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sz="20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endParaRPr lang="sv-SE" sz="2000" b="1" dirty="0">
              <a:solidFill>
                <a:schemeClr val="accent1"/>
              </a:solidFill>
            </a:endParaRPr>
          </a:p>
          <a:p>
            <a:endParaRPr lang="sv-SE" dirty="0"/>
          </a:p>
        </p:txBody>
      </p:sp>
      <p:pic>
        <p:nvPicPr>
          <p:cNvPr id="5" name="95D53184-C22E-4083-A2B0-EE2BB75F8B07" descr="IMG_51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2" y="99582"/>
            <a:ext cx="611114" cy="814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17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54A21699-9F23-48BC-3FFB-22F6684DCE5D}"/>
              </a:ext>
            </a:extLst>
          </p:cNvPr>
          <p:cNvSpPr txBox="1">
            <a:spLocks/>
          </p:cNvSpPr>
          <p:nvPr/>
        </p:nvSpPr>
        <p:spPr>
          <a:xfrm>
            <a:off x="-1905000" y="32818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 smtClean="0">
                <a:solidFill>
                  <a:schemeClr val="accent1"/>
                </a:solidFill>
              </a:rPr>
              <a:t>Matchspel </a:t>
            </a:r>
            <a:endParaRPr lang="sv-SE" b="1" dirty="0">
              <a:solidFill>
                <a:schemeClr val="accent1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0B2486AD-6140-2D77-D3AF-82F47468673E}"/>
              </a:ext>
            </a:extLst>
          </p:cNvPr>
          <p:cNvSpPr txBox="1"/>
          <p:nvPr/>
        </p:nvSpPr>
        <p:spPr>
          <a:xfrm>
            <a:off x="6696364" y="1653743"/>
            <a:ext cx="321747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v-SE" sz="2400" b="1" dirty="0">
                <a:solidFill>
                  <a:schemeClr val="accent1"/>
                </a:solidFill>
              </a:rPr>
              <a:t>Ansvarsfördelning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accent1"/>
                </a:solidFill>
              </a:rPr>
              <a:t>Ledare coachar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accent1"/>
                </a:solidFill>
              </a:rPr>
              <a:t>Domare dömer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400" dirty="0">
                <a:solidFill>
                  <a:schemeClr val="accent1"/>
                </a:solidFill>
              </a:rPr>
              <a:t>Publik hejar </a:t>
            </a:r>
            <a:endParaRPr lang="sv-SE" sz="2000" dirty="0">
              <a:solidFill>
                <a:schemeClr val="accent1"/>
              </a:solidFill>
            </a:endParaRPr>
          </a:p>
          <a:p>
            <a:pPr lvl="1"/>
            <a:endParaRPr lang="sv-SE" sz="2000" dirty="0">
              <a:solidFill>
                <a:schemeClr val="accent1"/>
              </a:solidFill>
            </a:endParaRPr>
          </a:p>
          <a:p>
            <a:pPr lvl="1"/>
            <a:endParaRPr lang="sv-SE" sz="2000" dirty="0">
              <a:solidFill>
                <a:schemeClr val="accent1"/>
              </a:solidFill>
            </a:endParaRPr>
          </a:p>
          <a:p>
            <a:pPr lvl="1"/>
            <a:r>
              <a:rPr lang="sv-SE" sz="2000" dirty="0" smtClean="0">
                <a:solidFill>
                  <a:schemeClr val="accent1">
                    <a:lumMod val="75000"/>
                  </a:schemeClr>
                </a:solidFill>
              </a:rPr>
              <a:t>Hur vill vi göra med samåkning/samling? </a:t>
            </a:r>
            <a:endParaRPr lang="sv-SE" sz="2000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endParaRPr lang="sv-SE" dirty="0"/>
          </a:p>
          <a:p>
            <a:pPr lvl="1"/>
            <a:endParaRPr lang="sv-SE" dirty="0"/>
          </a:p>
        </p:txBody>
      </p:sp>
      <p:pic>
        <p:nvPicPr>
          <p:cNvPr id="1026" name="Picture 2" descr="Skissar bil i paint :P - Sida 1 - Garag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11" y="2019294"/>
            <a:ext cx="538162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95D53184-C22E-4083-A2B0-EE2BB75F8B07" descr="IMG_51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2" y="99582"/>
            <a:ext cx="611114" cy="814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39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766618" y="2415454"/>
            <a:ext cx="9901382" cy="238760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sv-SE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sv-SE" sz="4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sv-SE" sz="4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4A21699-9F23-48BC-3FFB-22F6684DCE5D}"/>
              </a:ext>
            </a:extLst>
          </p:cNvPr>
          <p:cNvSpPr txBox="1">
            <a:spLocks/>
          </p:cNvSpPr>
          <p:nvPr/>
        </p:nvSpPr>
        <p:spPr>
          <a:xfrm>
            <a:off x="320964" y="2727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 smtClean="0">
                <a:solidFill>
                  <a:schemeClr val="accent1"/>
                </a:solidFill>
              </a:rPr>
              <a:t>Cuper</a:t>
            </a:r>
            <a:endParaRPr lang="sv-SE" b="1" dirty="0">
              <a:solidFill>
                <a:schemeClr val="accent1"/>
              </a:solidFill>
            </a:endParaRPr>
          </a:p>
        </p:txBody>
      </p:sp>
      <p:pic>
        <p:nvPicPr>
          <p:cNvPr id="3074" name="Picture 2" descr="Start | handbollplay.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048" y="1856473"/>
            <a:ext cx="3779116" cy="3779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ättercup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266" y="1867874"/>
            <a:ext cx="3603625" cy="38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ruta 6"/>
          <p:cNvSpPr txBox="1"/>
          <p:nvPr/>
        </p:nvSpPr>
        <p:spPr>
          <a:xfrm>
            <a:off x="1190048" y="5893737"/>
            <a:ext cx="4425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100 kr/ barn 4-6 januari (OBS ej röda dagar) </a:t>
            </a: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6528666" y="5855706"/>
            <a:ext cx="3038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accent1">
                    <a:lumMod val="75000"/>
                  </a:schemeClr>
                </a:solidFill>
              </a:rPr>
              <a:t>Föräldrahjälp </a:t>
            </a:r>
            <a:endParaRPr lang="sv-SE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Picture 6" descr="Evelina Wulff | Habo HK F2015 | laget.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35" y="100669"/>
            <a:ext cx="533274" cy="71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68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4A21699-9F23-48BC-3FFB-22F6684DCE5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smtClean="0">
                <a:solidFill>
                  <a:schemeClr val="accent1"/>
                </a:solidFill>
              </a:rPr>
              <a:t>Intäkter till lagkassa/Försäljning</a:t>
            </a:r>
            <a:endParaRPr lang="sv-SE" b="1" dirty="0">
              <a:solidFill>
                <a:schemeClr val="accent1"/>
              </a:solidFill>
            </a:endParaRPr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C5FDD022-4097-DED1-8AD5-E995104FFF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494320"/>
              </p:ext>
            </p:extLst>
          </p:nvPr>
        </p:nvGraphicFramePr>
        <p:xfrm>
          <a:off x="1798783" y="2041236"/>
          <a:ext cx="8869217" cy="23922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2521">
                  <a:extLst>
                    <a:ext uri="{9D8B030D-6E8A-4147-A177-3AD203B41FA5}">
                      <a16:colId xmlns:a16="http://schemas.microsoft.com/office/drawing/2014/main" val="1121332761"/>
                    </a:ext>
                  </a:extLst>
                </a:gridCol>
                <a:gridCol w="2287682">
                  <a:extLst>
                    <a:ext uri="{9D8B030D-6E8A-4147-A177-3AD203B41FA5}">
                      <a16:colId xmlns:a16="http://schemas.microsoft.com/office/drawing/2014/main" val="2966500706"/>
                    </a:ext>
                  </a:extLst>
                </a:gridCol>
                <a:gridCol w="2309014">
                  <a:extLst>
                    <a:ext uri="{9D8B030D-6E8A-4147-A177-3AD203B41FA5}">
                      <a16:colId xmlns:a16="http://schemas.microsoft.com/office/drawing/2014/main" val="4283354347"/>
                    </a:ext>
                  </a:extLst>
                </a:gridCol>
              </a:tblGrid>
              <a:tr h="518679">
                <a:tc>
                  <a:txBody>
                    <a:bodyPr/>
                    <a:lstStyle/>
                    <a:p>
                      <a:pPr algn="l"/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/>
                        <a:t>Kostnad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/>
                        <a:t>Intäkt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668231"/>
                  </a:ext>
                </a:extLst>
              </a:tr>
              <a:tr h="468385">
                <a:tc>
                  <a:txBody>
                    <a:bodyPr/>
                    <a:lstStyle/>
                    <a:p>
                      <a:pPr algn="l"/>
                      <a:r>
                        <a:rPr lang="sv-SE" sz="1400"/>
                        <a:t>Bingolottos julkalendrar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400"/>
                        <a:t>100 kr/st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400"/>
                        <a:t>50 kr/st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354150"/>
                  </a:ext>
                </a:extLst>
              </a:tr>
              <a:tr h="468385">
                <a:tc>
                  <a:txBody>
                    <a:bodyPr/>
                    <a:lstStyle/>
                    <a:p>
                      <a:pPr algn="l"/>
                      <a:r>
                        <a:rPr lang="sv-SE" sz="1400"/>
                        <a:t>Bingolottos lotter uppesittarkväll 23 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400"/>
                        <a:t>100 kr/st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400"/>
                        <a:t>38 kr/st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436700"/>
                  </a:ext>
                </a:extLst>
              </a:tr>
              <a:tr h="468385">
                <a:tc>
                  <a:txBody>
                    <a:bodyPr/>
                    <a:lstStyle/>
                    <a:p>
                      <a:pPr algn="l"/>
                      <a:r>
                        <a:rPr lang="sv-SE" sz="1400" i="0" dirty="0"/>
                        <a:t>Eventuellt extra inför </a:t>
                      </a:r>
                      <a:r>
                        <a:rPr lang="sv-SE" sz="1400" i="0" dirty="0" smtClean="0"/>
                        <a:t>kommande cuper </a:t>
                      </a:r>
                      <a:endParaRPr lang="sv-SE" sz="14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400" dirty="0" smtClean="0"/>
                        <a:t>?</a:t>
                      </a: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400" dirty="0" smtClean="0"/>
                        <a:t>?</a:t>
                      </a:r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018666"/>
                  </a:ext>
                </a:extLst>
              </a:tr>
              <a:tr h="468385">
                <a:tc>
                  <a:txBody>
                    <a:bodyPr/>
                    <a:lstStyle/>
                    <a:p>
                      <a:pPr algn="l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877774"/>
                  </a:ext>
                </a:extLst>
              </a:tr>
            </a:tbl>
          </a:graphicData>
        </a:graphic>
      </p:graphicFrame>
      <p:pic>
        <p:nvPicPr>
          <p:cNvPr id="5" name="Picture 4" descr="Fredrik Ottosson – Planeringsingenjör / Habo Kraft | Linked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03" y="94196"/>
            <a:ext cx="836982" cy="83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61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54A21699-9F23-48BC-3FFB-22F6684DCE5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 smtClean="0">
                <a:solidFill>
                  <a:schemeClr val="accent1"/>
                </a:solidFill>
              </a:rPr>
              <a:t>Övriga frågor?</a:t>
            </a:r>
            <a:endParaRPr lang="sv-SE" b="1" dirty="0">
              <a:solidFill>
                <a:schemeClr val="accent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B2486AD-6140-2D77-D3AF-82F47468673E}"/>
              </a:ext>
            </a:extLst>
          </p:cNvPr>
          <p:cNvSpPr txBox="1"/>
          <p:nvPr/>
        </p:nvSpPr>
        <p:spPr>
          <a:xfrm>
            <a:off x="1590114" y="2125458"/>
            <a:ext cx="9424737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chemeClr val="accent1"/>
                </a:solidFill>
              </a:rPr>
              <a:t>Vi vill gärna bli </a:t>
            </a:r>
            <a:r>
              <a:rPr lang="sv-SE" sz="2400" b="1" i="1" dirty="0">
                <a:solidFill>
                  <a:schemeClr val="accent1"/>
                </a:solidFill>
              </a:rPr>
              <a:t>ännu </a:t>
            </a:r>
            <a:r>
              <a:rPr lang="sv-SE" sz="2400" b="1" dirty="0">
                <a:solidFill>
                  <a:schemeClr val="accent1"/>
                </a:solidFill>
              </a:rPr>
              <a:t>fler tjejer i laget!</a:t>
            </a:r>
          </a:p>
          <a:p>
            <a:pPr algn="ctr">
              <a:lnSpc>
                <a:spcPct val="150000"/>
              </a:lnSpc>
            </a:pPr>
            <a:endParaRPr lang="sv-SE" sz="2400" b="1" dirty="0">
              <a:solidFill>
                <a:schemeClr val="accent1"/>
              </a:solidFill>
            </a:endParaRP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400" b="1" dirty="0">
                <a:solidFill>
                  <a:schemeClr val="accent1"/>
                </a:solidFill>
              </a:rPr>
              <a:t>Kommentarer eller frågor</a:t>
            </a:r>
            <a:r>
              <a:rPr lang="sv-SE" sz="2400" b="1" dirty="0" smtClean="0">
                <a:solidFill>
                  <a:schemeClr val="accent1"/>
                </a:solidFill>
              </a:rPr>
              <a:t>?</a:t>
            </a:r>
          </a:p>
          <a:p>
            <a:pPr marL="342900" indent="-3429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sz="2400" b="1" dirty="0">
              <a:solidFill>
                <a:schemeClr val="accent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sv-SE" sz="2400" b="1" dirty="0" smtClean="0">
                <a:solidFill>
                  <a:schemeClr val="accent1"/>
                </a:solidFill>
              </a:rPr>
              <a:t>Vi ser fram emot en härlig säsong :D </a:t>
            </a:r>
            <a:endParaRPr lang="sv-SE" dirty="0"/>
          </a:p>
          <a:p>
            <a:pPr lvl="1"/>
            <a:endParaRPr lang="sv-SE" dirty="0"/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5051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</TotalTime>
  <Words>471</Words>
  <Application>Microsoft Office PowerPoint</Application>
  <PresentationFormat>Bredbild</PresentationFormat>
  <Paragraphs>127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Source Sans Pro</vt:lpstr>
      <vt:lpstr>Wingdings</vt:lpstr>
      <vt:lpstr>Office-tema</vt:lpstr>
      <vt:lpstr>   </vt:lpstr>
      <vt:lpstr>Presentation – av det här glada gänget</vt:lpstr>
      <vt:lpstr>Nyheter</vt:lpstr>
      <vt:lpstr>Måndagsträning - Lagsammanhållning</vt:lpstr>
      <vt:lpstr>Vid hemmamatcher: Bemanning sekretariat, kiosk &amp; matchvärd. 1 sekpass = 2 kioskpass.  Matchvärd ”Schysst match”, insläpp, omklädningsrum, ”städ”   Föreningscup: Kommer mer info, 1 eller 2 helgen i April  USM 17-18 oktober – kommer mer info   Andra evenemang, klubben växer   </vt:lpstr>
      <vt:lpstr>Kostnad</vt:lpstr>
      <vt:lpstr>   </vt:lpstr>
      <vt:lpstr>   </vt:lpstr>
      <vt:lpstr>   </vt:lpstr>
      <vt:lpstr>    </vt:lpstr>
      <vt:lpstr>   </vt:lpstr>
      <vt:lpstr>   </vt:lpstr>
    </vt:vector>
  </TitlesOfParts>
  <Company>Region Jönköpings län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Fredriksson Anna</dc:creator>
  <cp:lastModifiedBy>Fredriksson Anna</cp:lastModifiedBy>
  <cp:revision>11</cp:revision>
  <dcterms:created xsi:type="dcterms:W3CDTF">2026-09-14T05:10:33Z</dcterms:created>
  <dcterms:modified xsi:type="dcterms:W3CDTF">2026-09-14T13:05:49Z</dcterms:modified>
</cp:coreProperties>
</file>