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60" r:id="rId5"/>
    <p:sldId id="266" r:id="rId6"/>
    <p:sldId id="261" r:id="rId7"/>
    <p:sldId id="262" r:id="rId8"/>
    <p:sldId id="263" r:id="rId9"/>
    <p:sldId id="264" r:id="rId10"/>
    <p:sldId id="265" r:id="rId11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 snapToObjects="1">
      <p:cViewPr varScale="1">
        <p:scale>
          <a:sx n="70" d="100"/>
          <a:sy n="70" d="100"/>
        </p:scale>
        <p:origin x="512" y="4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9/23/2026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9/23/2026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9/23/2026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9/23/2026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9/23/2026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9/23/2026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9/23/2026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9/23/2026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9/23/2026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9/23/2026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9/23/2026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9/23/2026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4" Type="http://schemas.microsoft.com/office/2007/relationships/hdphoto" Target="../media/hdphoto1.wdp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1227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Oval 2"/>
          <p:cNvSpPr/>
          <p:nvPr/>
        </p:nvSpPr>
        <p:spPr>
          <a:xfrm>
            <a:off x="9052560" y="1097280"/>
            <a:ext cx="1920240" cy="1920240"/>
          </a:xfrm>
          <a:prstGeom prst="ellipse">
            <a:avLst/>
          </a:prstGeom>
          <a:solidFill>
            <a:srgbClr val="225C9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Oval 3"/>
          <p:cNvSpPr/>
          <p:nvPr/>
        </p:nvSpPr>
        <p:spPr>
          <a:xfrm>
            <a:off x="9875520" y="3840480"/>
            <a:ext cx="1188720" cy="1188720"/>
          </a:xfrm>
          <a:prstGeom prst="ellipse">
            <a:avLst/>
          </a:prstGeom>
          <a:solidFill>
            <a:srgbClr val="EF7E2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" name="Oval 4"/>
          <p:cNvSpPr/>
          <p:nvPr/>
        </p:nvSpPr>
        <p:spPr>
          <a:xfrm>
            <a:off x="8138160" y="4846320"/>
            <a:ext cx="640080" cy="640080"/>
          </a:xfrm>
          <a:prstGeom prst="ellipse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6" name="TextBox 5"/>
          <p:cNvSpPr txBox="1"/>
          <p:nvPr/>
        </p:nvSpPr>
        <p:spPr>
          <a:xfrm>
            <a:off x="731520" y="1371600"/>
            <a:ext cx="7772400" cy="20116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4200" b="1">
                <a:solidFill>
                  <a:srgbClr val="FFFFFF"/>
                </a:solidFill>
                <a:latin typeface="Aptos Display"/>
              </a:rPr>
              <a:t>F16 HABO / MULLSJÖ</a:t>
            </a:r>
          </a:p>
          <a:p>
            <a:r>
              <a:rPr sz="3000">
                <a:solidFill>
                  <a:srgbClr val="DCE8F5"/>
                </a:solidFill>
                <a:latin typeface="Aptos Display"/>
              </a:rPr>
              <a:t>Föräldramöte</a:t>
            </a:r>
          </a:p>
          <a:p>
            <a:r>
              <a:rPr sz="1800">
                <a:solidFill>
                  <a:srgbClr val="EF7E2A"/>
                </a:solidFill>
                <a:latin typeface="Aptos"/>
              </a:rPr>
              <a:t>Säsong 2026/2027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777240" y="5394960"/>
            <a:ext cx="5486400" cy="54864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800">
                <a:solidFill>
                  <a:srgbClr val="FFFFFF"/>
                </a:solidFill>
                <a:latin typeface="Aptos"/>
              </a:defRPr>
            </a:pPr>
            <a:r>
              <a:t>Gemenskap • Utveckling • Glädje</a:t>
            </a:r>
          </a:p>
        </p:txBody>
      </p:sp>
      <p:pic>
        <p:nvPicPr>
          <p:cNvPr id="8" name="Bildobjekt 7" descr="Habo HK">
            <a:extLst>
              <a:ext uri="{FF2B5EF4-FFF2-40B4-BE49-F238E27FC236}">
                <a16:creationId xmlns:a16="http://schemas.microsoft.com/office/drawing/2014/main" id="{AF199894-27FF-95E0-9660-B8531E358B0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16554" y="911540"/>
            <a:ext cx="2216790" cy="2135507"/>
          </a:xfrm>
          <a:prstGeom prst="rect">
            <a:avLst/>
          </a:prstGeom>
        </p:spPr>
      </p:pic>
      <p:pic>
        <p:nvPicPr>
          <p:cNvPr id="9" name="Bildobjekt 8" descr="IFK Mullsjö Handboll på stadium.se">
            <a:extLst>
              <a:ext uri="{FF2B5EF4-FFF2-40B4-BE49-F238E27FC236}">
                <a16:creationId xmlns:a16="http://schemas.microsoft.com/office/drawing/2014/main" id="{5823B264-C6AB-556B-F002-00B34D9B929E}"/>
              </a:ext>
            </a:extLst>
          </p:cNvPr>
          <p:cNvPicPr>
            <a:picLocks noChangeAspect="1"/>
          </p:cNvPicPr>
          <p:nvPr/>
        </p:nvPicPr>
        <p:blipFill>
          <a:blip r:embed="rId3">
            <a:biLevel thresh="25000"/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colorTemperature colorTemp="1500"/>
                    </a14:imgEffect>
                    <a14:imgEffect>
                      <a14:saturation sat="192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4579809" y="2838784"/>
            <a:ext cx="1994538" cy="2647616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EFF5F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12191695" cy="960120"/>
          </a:xfrm>
          <a:prstGeom prst="rect">
            <a:avLst/>
          </a:prstGeom>
          <a:solidFill>
            <a:srgbClr val="1227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TextBox 3"/>
          <p:cNvSpPr txBox="1"/>
          <p:nvPr/>
        </p:nvSpPr>
        <p:spPr>
          <a:xfrm>
            <a:off x="594360" y="228600"/>
            <a:ext cx="10972800" cy="5029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2800" b="1">
                <a:solidFill>
                  <a:srgbClr val="FFFFFF"/>
                </a:solidFill>
                <a:latin typeface="Aptos Display"/>
              </a:rPr>
              <a:t>Presentation av ledarna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22960" y="1417320"/>
            <a:ext cx="10607040" cy="476027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600"/>
              </a:spcAft>
              <a:defRPr sz="2100">
                <a:solidFill>
                  <a:srgbClr val="232B34"/>
                </a:solidFill>
                <a:latin typeface="Aptos"/>
              </a:defRPr>
            </a:pPr>
            <a:r>
              <a:rPr dirty="0"/>
              <a:t>•  </a:t>
            </a:r>
            <a:r>
              <a:rPr dirty="0" err="1"/>
              <a:t>Tränare</a:t>
            </a:r>
            <a:r>
              <a:rPr dirty="0"/>
              <a:t> / </a:t>
            </a:r>
            <a:r>
              <a:rPr dirty="0" err="1"/>
              <a:t>ledare</a:t>
            </a:r>
            <a:r>
              <a:rPr dirty="0"/>
              <a:t>  – </a:t>
            </a:r>
            <a:r>
              <a:rPr lang="sv-SE" dirty="0"/>
              <a:t>Andreas Carlsson</a:t>
            </a:r>
            <a:endParaRPr dirty="0"/>
          </a:p>
          <a:p>
            <a:pPr>
              <a:spcAft>
                <a:spcPts val="1600"/>
              </a:spcAft>
              <a:defRPr sz="2100">
                <a:solidFill>
                  <a:srgbClr val="232B34"/>
                </a:solidFill>
                <a:latin typeface="Aptos"/>
              </a:defRPr>
            </a:pPr>
            <a:r>
              <a:rPr dirty="0"/>
              <a:t>•  </a:t>
            </a:r>
            <a:r>
              <a:rPr dirty="0" err="1"/>
              <a:t>Tränare</a:t>
            </a:r>
            <a:r>
              <a:rPr dirty="0"/>
              <a:t> / </a:t>
            </a:r>
            <a:r>
              <a:rPr dirty="0" err="1"/>
              <a:t>ledare</a:t>
            </a:r>
            <a:r>
              <a:rPr dirty="0"/>
              <a:t> – </a:t>
            </a:r>
            <a:r>
              <a:rPr lang="sv-SE" dirty="0"/>
              <a:t>Anders Sten</a:t>
            </a:r>
          </a:p>
          <a:p>
            <a:pPr>
              <a:spcAft>
                <a:spcPts val="1600"/>
              </a:spcAft>
              <a:defRPr sz="2100">
                <a:solidFill>
                  <a:srgbClr val="232B34"/>
                </a:solidFill>
                <a:latin typeface="Aptos"/>
              </a:defRPr>
            </a:pPr>
            <a:r>
              <a:rPr lang="sv-SE" dirty="0"/>
              <a:t>•  Tränare / ledare –  Fredrik Elf </a:t>
            </a:r>
          </a:p>
          <a:p>
            <a:pPr>
              <a:spcAft>
                <a:spcPts val="1600"/>
              </a:spcAft>
              <a:defRPr sz="2100">
                <a:solidFill>
                  <a:srgbClr val="232B34"/>
                </a:solidFill>
                <a:latin typeface="Aptos"/>
              </a:defRPr>
            </a:pPr>
            <a:r>
              <a:rPr lang="sv-SE" dirty="0"/>
              <a:t>•  Tränare / ledare  –  Lars Ekdahl</a:t>
            </a:r>
          </a:p>
          <a:p>
            <a:pPr>
              <a:spcAft>
                <a:spcPts val="1600"/>
              </a:spcAft>
              <a:defRPr sz="2100">
                <a:solidFill>
                  <a:srgbClr val="232B34"/>
                </a:solidFill>
                <a:latin typeface="Aptos"/>
              </a:defRPr>
            </a:pPr>
            <a:r>
              <a:rPr lang="sv-SE" dirty="0"/>
              <a:t>•  Tränare / ledare  – Fredrik Malmström</a:t>
            </a:r>
            <a:br>
              <a:rPr lang="sv-SE" dirty="0"/>
            </a:br>
            <a:br>
              <a:rPr lang="sv-SE" dirty="0"/>
            </a:br>
            <a:r>
              <a:rPr lang="sv-SE" dirty="0"/>
              <a:t>•  Tränare / ledare  – Lisa Linderoth</a:t>
            </a:r>
          </a:p>
          <a:p>
            <a:pPr>
              <a:spcAft>
                <a:spcPts val="1600"/>
              </a:spcAft>
              <a:defRPr sz="2100">
                <a:solidFill>
                  <a:srgbClr val="232B34"/>
                </a:solidFill>
                <a:latin typeface="Aptos"/>
              </a:defRPr>
            </a:pPr>
            <a:r>
              <a:rPr lang="sv-SE" dirty="0"/>
              <a:t>•  Tränare / ledare  – Niklas Beckman</a:t>
            </a:r>
          </a:p>
          <a:p>
            <a:pPr>
              <a:spcAft>
                <a:spcPts val="1600"/>
              </a:spcAft>
              <a:defRPr sz="2100">
                <a:solidFill>
                  <a:srgbClr val="232B34"/>
                </a:solidFill>
                <a:latin typeface="Aptos"/>
              </a:defRPr>
            </a:pPr>
            <a:endParaRPr dirty="0"/>
          </a:p>
          <a:p>
            <a:pPr>
              <a:spcAft>
                <a:spcPts val="1600"/>
              </a:spcAft>
              <a:defRPr sz="2100">
                <a:solidFill>
                  <a:srgbClr val="232B34"/>
                </a:solidFill>
                <a:latin typeface="Aptos"/>
              </a:defRPr>
            </a:pPr>
            <a:r>
              <a:rPr dirty="0"/>
              <a:t>•  </a:t>
            </a:r>
            <a:r>
              <a:rPr dirty="0" err="1"/>
              <a:t>Så</a:t>
            </a:r>
            <a:r>
              <a:rPr dirty="0"/>
              <a:t> </a:t>
            </a:r>
            <a:r>
              <a:rPr dirty="0" err="1"/>
              <a:t>här</a:t>
            </a:r>
            <a:r>
              <a:rPr dirty="0"/>
              <a:t> </a:t>
            </a:r>
            <a:r>
              <a:rPr dirty="0" err="1"/>
              <a:t>når</a:t>
            </a:r>
            <a:r>
              <a:rPr dirty="0"/>
              <a:t> </a:t>
            </a:r>
            <a:r>
              <a:rPr dirty="0" err="1"/>
              <a:t>ni</a:t>
            </a:r>
            <a:r>
              <a:rPr dirty="0"/>
              <a:t> </a:t>
            </a:r>
            <a:r>
              <a:rPr dirty="0" err="1"/>
              <a:t>oss</a:t>
            </a:r>
            <a:r>
              <a:rPr dirty="0"/>
              <a:t>: </a:t>
            </a:r>
            <a:r>
              <a:rPr lang="sv-SE" dirty="0"/>
              <a:t>Våra kontaktuppgifter finns på laget.se</a:t>
            </a:r>
            <a:endParaRPr dirty="0"/>
          </a:p>
        </p:txBody>
      </p:sp>
      <p:sp>
        <p:nvSpPr>
          <p:cNvPr id="7" name="TextBox 6"/>
          <p:cNvSpPr txBox="1"/>
          <p:nvPr/>
        </p:nvSpPr>
        <p:spPr>
          <a:xfrm>
            <a:off x="640080" y="6510528"/>
            <a:ext cx="10972800" cy="201168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>
              <a:defRPr sz="900">
                <a:solidFill>
                  <a:srgbClr val="697480"/>
                </a:solidFill>
                <a:latin typeface="Aptos"/>
              </a:defRPr>
            </a:pPr>
            <a:r>
              <a:rPr dirty="0"/>
              <a:t>F16 Habo/</a:t>
            </a:r>
            <a:r>
              <a:rPr dirty="0" err="1"/>
              <a:t>Mullsjö</a:t>
            </a:r>
            <a:r>
              <a:rPr dirty="0"/>
              <a:t>   •   </a:t>
            </a:r>
            <a:r>
              <a:rPr dirty="0" err="1"/>
              <a:t>Föräldramöte</a:t>
            </a:r>
            <a:r>
              <a:rPr dirty="0"/>
              <a:t>   •   2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EFF5F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12191695" cy="960120"/>
          </a:xfrm>
          <a:prstGeom prst="rect">
            <a:avLst/>
          </a:prstGeom>
          <a:solidFill>
            <a:srgbClr val="1227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TextBox 3"/>
          <p:cNvSpPr txBox="1"/>
          <p:nvPr/>
        </p:nvSpPr>
        <p:spPr>
          <a:xfrm>
            <a:off x="594360" y="228600"/>
            <a:ext cx="10972800" cy="5029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2800" b="1">
                <a:solidFill>
                  <a:srgbClr val="FFFFFF"/>
                </a:solidFill>
                <a:latin typeface="Aptos Display"/>
              </a:rPr>
              <a:t>Varför sammanslagning Habo / Mullsjö?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22960" y="1417320"/>
            <a:ext cx="10607040" cy="285206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600"/>
              </a:spcAft>
              <a:defRPr sz="2100">
                <a:solidFill>
                  <a:srgbClr val="232B34"/>
                </a:solidFill>
                <a:latin typeface="Aptos"/>
              </a:defRPr>
            </a:pPr>
            <a:r>
              <a:rPr dirty="0"/>
              <a:t>•  Skapa </a:t>
            </a:r>
            <a:r>
              <a:rPr lang="sv-SE" dirty="0"/>
              <a:t>förutsättningar</a:t>
            </a:r>
            <a:r>
              <a:rPr dirty="0"/>
              <a:t> för </a:t>
            </a:r>
            <a:r>
              <a:rPr dirty="0" err="1"/>
              <a:t>tjejerna</a:t>
            </a:r>
            <a:r>
              <a:rPr lang="sv-SE" dirty="0"/>
              <a:t> att spela handboll när antal spelare slutar</a:t>
            </a:r>
            <a:endParaRPr dirty="0"/>
          </a:p>
          <a:p>
            <a:pPr>
              <a:spcAft>
                <a:spcPts val="1600"/>
              </a:spcAft>
              <a:defRPr sz="2100">
                <a:solidFill>
                  <a:srgbClr val="232B34"/>
                </a:solidFill>
                <a:latin typeface="Aptos"/>
              </a:defRPr>
            </a:pPr>
            <a:r>
              <a:rPr dirty="0"/>
              <a:t>•  Ge </a:t>
            </a:r>
            <a:r>
              <a:rPr dirty="0" err="1"/>
              <a:t>spelarna</a:t>
            </a:r>
            <a:r>
              <a:rPr dirty="0"/>
              <a:t> </a:t>
            </a:r>
            <a:r>
              <a:rPr dirty="0" err="1"/>
              <a:t>möjlighet</a:t>
            </a:r>
            <a:r>
              <a:rPr dirty="0"/>
              <a:t> </a:t>
            </a:r>
            <a:r>
              <a:rPr dirty="0" err="1"/>
              <a:t>att</a:t>
            </a:r>
            <a:r>
              <a:rPr dirty="0"/>
              <a:t> </a:t>
            </a:r>
            <a:r>
              <a:rPr dirty="0" err="1"/>
              <a:t>träna</a:t>
            </a:r>
            <a:r>
              <a:rPr dirty="0"/>
              <a:t> och </a:t>
            </a:r>
            <a:r>
              <a:rPr dirty="0" err="1"/>
              <a:t>spela</a:t>
            </a:r>
            <a:r>
              <a:rPr dirty="0"/>
              <a:t> </a:t>
            </a:r>
            <a:r>
              <a:rPr dirty="0" err="1"/>
              <a:t>tillsammans</a:t>
            </a:r>
            <a:r>
              <a:rPr dirty="0"/>
              <a:t> </a:t>
            </a:r>
            <a:r>
              <a:rPr dirty="0" err="1"/>
              <a:t>i</a:t>
            </a:r>
            <a:r>
              <a:rPr dirty="0"/>
              <a:t> </a:t>
            </a:r>
            <a:r>
              <a:rPr dirty="0" err="1"/>
              <a:t>en</a:t>
            </a:r>
            <a:r>
              <a:rPr dirty="0"/>
              <a:t> bra </a:t>
            </a:r>
            <a:r>
              <a:rPr dirty="0" err="1"/>
              <a:t>miljö</a:t>
            </a:r>
            <a:endParaRPr dirty="0"/>
          </a:p>
          <a:p>
            <a:pPr>
              <a:spcAft>
                <a:spcPts val="1600"/>
              </a:spcAft>
              <a:defRPr sz="2100">
                <a:solidFill>
                  <a:srgbClr val="232B34"/>
                </a:solidFill>
                <a:latin typeface="Aptos"/>
              </a:defRPr>
            </a:pPr>
            <a:r>
              <a:rPr dirty="0"/>
              <a:t>•  </a:t>
            </a:r>
            <a:r>
              <a:rPr dirty="0" err="1"/>
              <a:t>Bättre</a:t>
            </a:r>
            <a:r>
              <a:rPr dirty="0"/>
              <a:t> </a:t>
            </a:r>
            <a:r>
              <a:rPr dirty="0" err="1"/>
              <a:t>förutsättningar</a:t>
            </a:r>
            <a:r>
              <a:rPr dirty="0"/>
              <a:t> för </a:t>
            </a:r>
            <a:r>
              <a:rPr dirty="0" err="1"/>
              <a:t>kontinuitet</a:t>
            </a:r>
            <a:r>
              <a:rPr dirty="0"/>
              <a:t>, </a:t>
            </a:r>
            <a:r>
              <a:rPr dirty="0" err="1"/>
              <a:t>utveckling</a:t>
            </a:r>
            <a:r>
              <a:rPr dirty="0"/>
              <a:t> och </a:t>
            </a:r>
            <a:r>
              <a:rPr dirty="0" err="1"/>
              <a:t>gemenskap</a:t>
            </a:r>
            <a:endParaRPr dirty="0"/>
          </a:p>
          <a:p>
            <a:pPr>
              <a:spcAft>
                <a:spcPts val="1600"/>
              </a:spcAft>
              <a:defRPr sz="2100">
                <a:solidFill>
                  <a:srgbClr val="232B34"/>
                </a:solidFill>
                <a:latin typeface="Aptos"/>
              </a:defRPr>
            </a:pPr>
            <a:r>
              <a:rPr dirty="0"/>
              <a:t>•  </a:t>
            </a:r>
            <a:r>
              <a:rPr dirty="0" err="1"/>
              <a:t>Samarbete</a:t>
            </a:r>
            <a:r>
              <a:rPr dirty="0"/>
              <a:t> </a:t>
            </a:r>
            <a:r>
              <a:rPr dirty="0" err="1"/>
              <a:t>mellan</a:t>
            </a:r>
            <a:r>
              <a:rPr dirty="0"/>
              <a:t> </a:t>
            </a:r>
            <a:r>
              <a:rPr dirty="0" err="1"/>
              <a:t>föreningarna</a:t>
            </a:r>
            <a:r>
              <a:rPr dirty="0"/>
              <a:t> ger </a:t>
            </a:r>
            <a:r>
              <a:rPr dirty="0" err="1"/>
              <a:t>fler</a:t>
            </a:r>
            <a:r>
              <a:rPr dirty="0"/>
              <a:t> </a:t>
            </a:r>
            <a:r>
              <a:rPr dirty="0" err="1"/>
              <a:t>möjligheter</a:t>
            </a:r>
            <a:r>
              <a:rPr dirty="0"/>
              <a:t> </a:t>
            </a:r>
            <a:r>
              <a:rPr dirty="0" err="1"/>
              <a:t>kring</a:t>
            </a:r>
            <a:r>
              <a:rPr dirty="0"/>
              <a:t> </a:t>
            </a:r>
            <a:r>
              <a:rPr dirty="0" err="1"/>
              <a:t>träningar</a:t>
            </a:r>
            <a:r>
              <a:rPr dirty="0"/>
              <a:t>, matcher och </a:t>
            </a:r>
            <a:r>
              <a:rPr dirty="0" err="1"/>
              <a:t>aktiviteter</a:t>
            </a:r>
            <a:endParaRPr dirty="0"/>
          </a:p>
          <a:p>
            <a:pPr>
              <a:spcAft>
                <a:spcPts val="1600"/>
              </a:spcAft>
              <a:defRPr sz="2100">
                <a:solidFill>
                  <a:srgbClr val="232B34"/>
                </a:solidFill>
                <a:latin typeface="Aptos"/>
              </a:defRPr>
            </a:pPr>
            <a:r>
              <a:rPr dirty="0"/>
              <a:t>•  </a:t>
            </a:r>
            <a:r>
              <a:rPr dirty="0" err="1"/>
              <a:t>Målet</a:t>
            </a:r>
            <a:r>
              <a:rPr dirty="0"/>
              <a:t> </a:t>
            </a:r>
            <a:r>
              <a:rPr dirty="0" err="1"/>
              <a:t>är</a:t>
            </a:r>
            <a:r>
              <a:rPr dirty="0"/>
              <a:t> </a:t>
            </a:r>
            <a:r>
              <a:rPr dirty="0" err="1"/>
              <a:t>att</a:t>
            </a:r>
            <a:r>
              <a:rPr dirty="0"/>
              <a:t> </a:t>
            </a:r>
            <a:r>
              <a:rPr dirty="0" err="1"/>
              <a:t>sätta</a:t>
            </a:r>
            <a:r>
              <a:rPr dirty="0"/>
              <a:t> </a:t>
            </a:r>
            <a:r>
              <a:rPr dirty="0" err="1"/>
              <a:t>spelarnas</a:t>
            </a:r>
            <a:r>
              <a:rPr dirty="0"/>
              <a:t> </a:t>
            </a:r>
            <a:r>
              <a:rPr dirty="0" err="1"/>
              <a:t>utveckling</a:t>
            </a:r>
            <a:r>
              <a:rPr dirty="0"/>
              <a:t> och </a:t>
            </a:r>
            <a:r>
              <a:rPr dirty="0" err="1"/>
              <a:t>trivsel</a:t>
            </a:r>
            <a:r>
              <a:rPr dirty="0"/>
              <a:t> </a:t>
            </a:r>
            <a:r>
              <a:rPr dirty="0" err="1"/>
              <a:t>i</a:t>
            </a:r>
            <a:r>
              <a:rPr dirty="0"/>
              <a:t> centrum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6510528"/>
            <a:ext cx="10972800" cy="201168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>
              <a:defRPr sz="900">
                <a:solidFill>
                  <a:srgbClr val="697480"/>
                </a:solidFill>
                <a:latin typeface="Aptos"/>
              </a:defRPr>
            </a:pPr>
            <a:r>
              <a:t>F16 Habo/Mullsjö   •   Föräldramöte   •   3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EFF5F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12191695" cy="960120"/>
          </a:xfrm>
          <a:prstGeom prst="rect">
            <a:avLst/>
          </a:prstGeom>
          <a:solidFill>
            <a:srgbClr val="1227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TextBox 3"/>
          <p:cNvSpPr txBox="1"/>
          <p:nvPr/>
        </p:nvSpPr>
        <p:spPr>
          <a:xfrm>
            <a:off x="594360" y="228600"/>
            <a:ext cx="10972800" cy="5029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2800" b="1">
                <a:solidFill>
                  <a:srgbClr val="FFFFFF"/>
                </a:solidFill>
                <a:latin typeface="Aptos Display"/>
              </a:rPr>
              <a:t>Uppvärmningsställ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22960" y="1417320"/>
            <a:ext cx="10607040" cy="25288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600"/>
              </a:spcAft>
              <a:defRPr sz="2100">
                <a:solidFill>
                  <a:srgbClr val="232B34"/>
                </a:solidFill>
                <a:latin typeface="Aptos"/>
              </a:defRPr>
            </a:pPr>
            <a:r>
              <a:rPr dirty="0"/>
              <a:t>•  Vad </a:t>
            </a:r>
            <a:r>
              <a:rPr dirty="0" err="1"/>
              <a:t>ingår</a:t>
            </a:r>
            <a:r>
              <a:rPr dirty="0"/>
              <a:t>:  </a:t>
            </a:r>
            <a:r>
              <a:rPr dirty="0" err="1"/>
              <a:t>tröja</a:t>
            </a:r>
            <a:r>
              <a:rPr dirty="0"/>
              <a:t> + </a:t>
            </a:r>
            <a:r>
              <a:rPr dirty="0" err="1"/>
              <a:t>byxa</a:t>
            </a:r>
            <a:endParaRPr dirty="0"/>
          </a:p>
          <a:p>
            <a:pPr>
              <a:spcAft>
                <a:spcPts val="1600"/>
              </a:spcAft>
              <a:defRPr sz="2100">
                <a:solidFill>
                  <a:srgbClr val="232B34"/>
                </a:solidFill>
                <a:latin typeface="Aptos"/>
              </a:defRPr>
            </a:pPr>
            <a:r>
              <a:rPr dirty="0"/>
              <a:t>•  Pris: </a:t>
            </a:r>
            <a:r>
              <a:rPr lang="sv-SE" dirty="0"/>
              <a:t>ca 200 kr</a:t>
            </a:r>
            <a:endParaRPr dirty="0"/>
          </a:p>
          <a:p>
            <a:pPr>
              <a:spcAft>
                <a:spcPts val="1600"/>
              </a:spcAft>
              <a:defRPr sz="2100">
                <a:solidFill>
                  <a:srgbClr val="232B34"/>
                </a:solidFill>
                <a:latin typeface="Aptos"/>
              </a:defRPr>
            </a:pPr>
            <a:r>
              <a:rPr dirty="0"/>
              <a:t>•  </a:t>
            </a:r>
            <a:r>
              <a:rPr dirty="0" err="1"/>
              <a:t>Beställning</a:t>
            </a:r>
            <a:r>
              <a:rPr dirty="0"/>
              <a:t> / </a:t>
            </a:r>
            <a:r>
              <a:rPr dirty="0" err="1"/>
              <a:t>provning</a:t>
            </a:r>
            <a:r>
              <a:rPr dirty="0"/>
              <a:t>: </a:t>
            </a:r>
            <a:r>
              <a:rPr lang="sv-SE" dirty="0" err="1"/>
              <a:t>Betällningen</a:t>
            </a:r>
            <a:r>
              <a:rPr lang="sv-SE" dirty="0"/>
              <a:t> är skickad vi hoppas vi hinner få det till USM</a:t>
            </a:r>
            <a:endParaRPr dirty="0"/>
          </a:p>
          <a:p>
            <a:pPr>
              <a:spcAft>
                <a:spcPts val="1600"/>
              </a:spcAft>
              <a:defRPr sz="2100">
                <a:solidFill>
                  <a:srgbClr val="232B34"/>
                </a:solidFill>
                <a:latin typeface="Aptos"/>
              </a:defRPr>
            </a:pPr>
            <a:r>
              <a:rPr dirty="0"/>
              <a:t>•  </a:t>
            </a:r>
            <a:r>
              <a:rPr dirty="0" err="1"/>
              <a:t>Används</a:t>
            </a:r>
            <a:r>
              <a:rPr dirty="0"/>
              <a:t> vid: [matcher / </a:t>
            </a:r>
            <a:r>
              <a:rPr dirty="0" err="1"/>
              <a:t>cuper</a:t>
            </a:r>
            <a:r>
              <a:rPr dirty="0"/>
              <a:t> / </a:t>
            </a:r>
            <a:r>
              <a:rPr dirty="0" err="1"/>
              <a:t>andra</a:t>
            </a:r>
            <a:r>
              <a:rPr dirty="0"/>
              <a:t> </a:t>
            </a:r>
            <a:r>
              <a:rPr dirty="0" err="1"/>
              <a:t>tillfällen</a:t>
            </a:r>
            <a:r>
              <a:rPr dirty="0"/>
              <a:t>]</a:t>
            </a:r>
          </a:p>
          <a:p>
            <a:pPr>
              <a:spcAft>
                <a:spcPts val="1600"/>
              </a:spcAft>
              <a:defRPr sz="2100">
                <a:solidFill>
                  <a:srgbClr val="232B34"/>
                </a:solidFill>
                <a:latin typeface="Aptos"/>
              </a:defRPr>
            </a:pPr>
            <a:endParaRPr dirty="0"/>
          </a:p>
        </p:txBody>
      </p:sp>
      <p:sp>
        <p:nvSpPr>
          <p:cNvPr id="6" name="TextBox 5"/>
          <p:cNvSpPr txBox="1"/>
          <p:nvPr/>
        </p:nvSpPr>
        <p:spPr>
          <a:xfrm>
            <a:off x="640080" y="6510528"/>
            <a:ext cx="10972800" cy="201168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>
              <a:defRPr sz="900">
                <a:solidFill>
                  <a:srgbClr val="697480"/>
                </a:solidFill>
                <a:latin typeface="Aptos"/>
              </a:defRPr>
            </a:pPr>
            <a:r>
              <a:t>F16 Habo/Mullsjö   •   Föräldramöte   •   5</a:t>
            </a:r>
          </a:p>
        </p:txBody>
      </p:sp>
      <p:pic>
        <p:nvPicPr>
          <p:cNvPr id="9" name="Bildobjekt 8">
            <a:extLst>
              <a:ext uri="{FF2B5EF4-FFF2-40B4-BE49-F238E27FC236}">
                <a16:creationId xmlns:a16="http://schemas.microsoft.com/office/drawing/2014/main" id="{5CC2F0A4-A913-1840-50DC-28A8C30C901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15296" y="3608429"/>
            <a:ext cx="4673840" cy="2902099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F64D4F2-DCAA-EB89-19DF-80419CA2830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42DB251F-7E3F-CD5F-4EBB-F896D3C39A32}"/>
              </a:ext>
            </a:extLst>
          </p:cNvPr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EFF5F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EF1CD754-720C-D63E-9AB2-803A25ECF611}"/>
              </a:ext>
            </a:extLst>
          </p:cNvPr>
          <p:cNvSpPr/>
          <p:nvPr/>
        </p:nvSpPr>
        <p:spPr>
          <a:xfrm>
            <a:off x="0" y="0"/>
            <a:ext cx="12191695" cy="960120"/>
          </a:xfrm>
          <a:prstGeom prst="rect">
            <a:avLst/>
          </a:prstGeom>
          <a:solidFill>
            <a:srgbClr val="1227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F1E57E16-8DC5-3DE8-4571-4C59FC10FBA8}"/>
              </a:ext>
            </a:extLst>
          </p:cNvPr>
          <p:cNvSpPr txBox="1"/>
          <p:nvPr/>
        </p:nvSpPr>
        <p:spPr>
          <a:xfrm>
            <a:off x="594360" y="228600"/>
            <a:ext cx="4929939" cy="5232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2800" b="1" dirty="0">
                <a:solidFill>
                  <a:srgbClr val="FFFFFF"/>
                </a:solidFill>
                <a:latin typeface="Aptos Display"/>
              </a:rPr>
              <a:t>U</a:t>
            </a:r>
            <a:r>
              <a:rPr lang="sv-SE" sz="2800" b="1" dirty="0">
                <a:solidFill>
                  <a:srgbClr val="FFFFFF"/>
                </a:solidFill>
                <a:latin typeface="Aptos Display"/>
              </a:rPr>
              <a:t>SM lördag 3/10 – söndag 4/10</a:t>
            </a:r>
            <a:endParaRPr sz="2800" b="1" dirty="0">
              <a:solidFill>
                <a:srgbClr val="FFFFFF"/>
              </a:solidFill>
              <a:latin typeface="Aptos Display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688BD73B-D66E-09C6-502B-27A7408C6E5E}"/>
              </a:ext>
            </a:extLst>
          </p:cNvPr>
          <p:cNvSpPr txBox="1"/>
          <p:nvPr/>
        </p:nvSpPr>
        <p:spPr>
          <a:xfrm>
            <a:off x="822960" y="1417320"/>
            <a:ext cx="10607040" cy="508344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600"/>
              </a:spcAft>
              <a:defRPr sz="2100">
                <a:solidFill>
                  <a:srgbClr val="232B34"/>
                </a:solidFill>
                <a:latin typeface="Aptos"/>
              </a:defRPr>
            </a:pPr>
            <a:r>
              <a:rPr dirty="0"/>
              <a:t>•  </a:t>
            </a:r>
            <a:r>
              <a:rPr lang="sv-SE" dirty="0"/>
              <a:t>Avresa med buss ca </a:t>
            </a:r>
            <a:r>
              <a:rPr lang="sv-SE" dirty="0" err="1"/>
              <a:t>Kl</a:t>
            </a:r>
            <a:r>
              <a:rPr lang="sv-SE" dirty="0"/>
              <a:t> 10:00</a:t>
            </a:r>
            <a:endParaRPr dirty="0"/>
          </a:p>
          <a:p>
            <a:pPr>
              <a:spcAft>
                <a:spcPts val="1600"/>
              </a:spcAft>
              <a:defRPr sz="2100">
                <a:solidFill>
                  <a:srgbClr val="232B34"/>
                </a:solidFill>
                <a:latin typeface="Aptos"/>
              </a:defRPr>
            </a:pPr>
            <a:r>
              <a:rPr dirty="0"/>
              <a:t>•  </a:t>
            </a:r>
            <a:r>
              <a:rPr lang="sv-SE" dirty="0"/>
              <a:t>Boende – Hotell och konferens Brunnsvik Ludvika 2 bäddsrum</a:t>
            </a:r>
            <a:endParaRPr dirty="0"/>
          </a:p>
          <a:p>
            <a:pPr>
              <a:spcAft>
                <a:spcPts val="1600"/>
              </a:spcAft>
              <a:defRPr sz="2100">
                <a:solidFill>
                  <a:srgbClr val="232B34"/>
                </a:solidFill>
                <a:latin typeface="Aptos"/>
              </a:defRPr>
            </a:pPr>
            <a:r>
              <a:rPr dirty="0"/>
              <a:t>•  </a:t>
            </a:r>
            <a:r>
              <a:rPr lang="sv-SE" dirty="0"/>
              <a:t>Kostnader – boende 580 kr/person samt buss ca 700 kr totalt ca 1280 kr </a:t>
            </a:r>
            <a:endParaRPr dirty="0"/>
          </a:p>
          <a:p>
            <a:pPr>
              <a:spcAft>
                <a:spcPts val="1600"/>
              </a:spcAft>
              <a:defRPr sz="2100">
                <a:solidFill>
                  <a:srgbClr val="232B34"/>
                </a:solidFill>
                <a:latin typeface="Aptos"/>
              </a:defRPr>
            </a:pPr>
            <a:r>
              <a:rPr dirty="0"/>
              <a:t>•  </a:t>
            </a:r>
            <a:r>
              <a:rPr lang="sv-SE" dirty="0"/>
              <a:t>Mat – Man står själv för matkostnader under helgen.</a:t>
            </a:r>
          </a:p>
          <a:p>
            <a:pPr>
              <a:spcAft>
                <a:spcPts val="1600"/>
              </a:spcAft>
              <a:defRPr sz="2100">
                <a:solidFill>
                  <a:srgbClr val="232B34"/>
                </a:solidFill>
                <a:latin typeface="Aptos"/>
              </a:defRPr>
            </a:pPr>
            <a:r>
              <a:rPr lang="sv-SE" dirty="0"/>
              <a:t>•  Övrigt – Vill man följa med som förälder finns plats i bussen och man kan boka boende till samma pris som spelarna 1160 kr för dubbelrum och 840 kr för enkelrum.  Man bokar själv rum men uppge Habo/Mullsjö handbollsklubb så får man 20% rabatt. Samt bussresa 700 kr </a:t>
            </a:r>
          </a:p>
          <a:p>
            <a:pPr>
              <a:spcAft>
                <a:spcPts val="1600"/>
              </a:spcAft>
              <a:defRPr sz="2100">
                <a:solidFill>
                  <a:srgbClr val="232B34"/>
                </a:solidFill>
                <a:latin typeface="Aptos"/>
              </a:defRPr>
            </a:pPr>
            <a:endParaRPr lang="sv-SE" dirty="0"/>
          </a:p>
          <a:p>
            <a:pPr>
              <a:spcAft>
                <a:spcPts val="1600"/>
              </a:spcAft>
              <a:defRPr sz="2100">
                <a:solidFill>
                  <a:srgbClr val="232B34"/>
                </a:solidFill>
                <a:latin typeface="Aptos"/>
              </a:defRPr>
            </a:pPr>
            <a:endParaRPr dirty="0"/>
          </a:p>
          <a:p>
            <a:pPr>
              <a:spcAft>
                <a:spcPts val="1600"/>
              </a:spcAft>
              <a:defRPr sz="2100">
                <a:solidFill>
                  <a:srgbClr val="232B34"/>
                </a:solidFill>
                <a:latin typeface="Aptos"/>
              </a:defRPr>
            </a:pPr>
            <a:endParaRPr dirty="0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D6B0A2EB-9C62-2B6C-0C6D-2FB8D313774C}"/>
              </a:ext>
            </a:extLst>
          </p:cNvPr>
          <p:cNvSpPr txBox="1"/>
          <p:nvPr/>
        </p:nvSpPr>
        <p:spPr>
          <a:xfrm>
            <a:off x="640080" y="6510528"/>
            <a:ext cx="10972800" cy="201168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>
              <a:defRPr sz="900">
                <a:solidFill>
                  <a:srgbClr val="697480"/>
                </a:solidFill>
                <a:latin typeface="Aptos"/>
              </a:defRPr>
            </a:pPr>
            <a:r>
              <a:t>F16 Habo/Mullsjö   •   Föräldramöte   •   5</a:t>
            </a:r>
          </a:p>
        </p:txBody>
      </p:sp>
    </p:spTree>
    <p:extLst>
      <p:ext uri="{BB962C8B-B14F-4D97-AF65-F5344CB8AC3E}">
        <p14:creationId xmlns:p14="http://schemas.microsoft.com/office/powerpoint/2010/main" val="354769677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EFF5F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12191695" cy="960120"/>
          </a:xfrm>
          <a:prstGeom prst="rect">
            <a:avLst/>
          </a:prstGeom>
          <a:solidFill>
            <a:srgbClr val="1227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TextBox 3"/>
          <p:cNvSpPr txBox="1"/>
          <p:nvPr/>
        </p:nvSpPr>
        <p:spPr>
          <a:xfrm>
            <a:off x="594360" y="228600"/>
            <a:ext cx="10972800" cy="5029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2800" b="1">
                <a:solidFill>
                  <a:srgbClr val="FFFFFF"/>
                </a:solidFill>
                <a:latin typeface="Aptos Display"/>
              </a:rPr>
              <a:t>Seriespel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22960" y="1417320"/>
            <a:ext cx="10607040" cy="366254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600"/>
              </a:spcAft>
              <a:defRPr sz="1900">
                <a:solidFill>
                  <a:srgbClr val="232B34"/>
                </a:solidFill>
                <a:latin typeface="Aptos"/>
              </a:defRPr>
            </a:pPr>
            <a:r>
              <a:rPr dirty="0"/>
              <a:t>•  Serie: </a:t>
            </a:r>
            <a:r>
              <a:rPr lang="sv-SE" dirty="0"/>
              <a:t>Flickor – F16 väst nivå 2 &amp; 3</a:t>
            </a:r>
            <a:endParaRPr dirty="0"/>
          </a:p>
          <a:p>
            <a:pPr>
              <a:spcAft>
                <a:spcPts val="1600"/>
              </a:spcAft>
              <a:defRPr sz="1900">
                <a:solidFill>
                  <a:srgbClr val="232B34"/>
                </a:solidFill>
                <a:latin typeface="Aptos"/>
              </a:defRPr>
            </a:pPr>
            <a:r>
              <a:rPr dirty="0"/>
              <a:t>•  Matcher: </a:t>
            </a:r>
            <a:r>
              <a:rPr lang="sv-SE" dirty="0"/>
              <a:t>totalt 38 matcher i seriespel, (just nu håller vi på att flytta matcher som krockar)</a:t>
            </a:r>
            <a:endParaRPr dirty="0"/>
          </a:p>
          <a:p>
            <a:pPr>
              <a:spcAft>
                <a:spcPts val="1600"/>
              </a:spcAft>
              <a:defRPr sz="1900">
                <a:solidFill>
                  <a:srgbClr val="232B34"/>
                </a:solidFill>
                <a:latin typeface="Aptos"/>
              </a:defRPr>
            </a:pPr>
            <a:r>
              <a:rPr dirty="0"/>
              <a:t>•  </a:t>
            </a:r>
            <a:r>
              <a:rPr dirty="0" err="1"/>
              <a:t>Kallelser</a:t>
            </a:r>
            <a:r>
              <a:rPr dirty="0"/>
              <a:t>: </a:t>
            </a:r>
            <a:r>
              <a:rPr lang="sv-SE" dirty="0"/>
              <a:t>Kommer på laget.se samma vecka som match.</a:t>
            </a:r>
            <a:endParaRPr dirty="0"/>
          </a:p>
          <a:p>
            <a:pPr>
              <a:spcAft>
                <a:spcPts val="1600"/>
              </a:spcAft>
              <a:defRPr sz="1900">
                <a:solidFill>
                  <a:srgbClr val="232B34"/>
                </a:solidFill>
                <a:latin typeface="Aptos"/>
              </a:defRPr>
            </a:pPr>
            <a:r>
              <a:rPr dirty="0"/>
              <a:t>•  Samling: </a:t>
            </a:r>
            <a:r>
              <a:rPr lang="sv-SE" dirty="0"/>
              <a:t>Habo eller Mullsjö</a:t>
            </a:r>
            <a:endParaRPr dirty="0"/>
          </a:p>
          <a:p>
            <a:pPr>
              <a:spcAft>
                <a:spcPts val="1600"/>
              </a:spcAft>
              <a:defRPr sz="1900">
                <a:solidFill>
                  <a:srgbClr val="232B34"/>
                </a:solidFill>
                <a:latin typeface="Aptos"/>
              </a:defRPr>
            </a:pPr>
            <a:r>
              <a:rPr dirty="0"/>
              <a:t>•  </a:t>
            </a:r>
            <a:r>
              <a:rPr dirty="0" err="1"/>
              <a:t>Samåkning</a:t>
            </a:r>
            <a:r>
              <a:rPr dirty="0"/>
              <a:t>: </a:t>
            </a:r>
            <a:r>
              <a:rPr lang="sv-SE" dirty="0"/>
              <a:t>?</a:t>
            </a:r>
          </a:p>
          <a:p>
            <a:pPr>
              <a:spcAft>
                <a:spcPts val="1600"/>
              </a:spcAft>
              <a:defRPr sz="1900">
                <a:solidFill>
                  <a:srgbClr val="232B34"/>
                </a:solidFill>
                <a:latin typeface="Aptos"/>
              </a:defRPr>
            </a:pPr>
            <a:r>
              <a:rPr lang="sv-SE" dirty="0"/>
              <a:t>•  Matchprogram uppdateras i </a:t>
            </a:r>
            <a:r>
              <a:rPr lang="sv-SE" dirty="0" err="1"/>
              <a:t>Profixio</a:t>
            </a:r>
            <a:endParaRPr lang="sv-SE" dirty="0"/>
          </a:p>
          <a:p>
            <a:pPr>
              <a:spcAft>
                <a:spcPts val="1600"/>
              </a:spcAft>
              <a:defRPr sz="1900">
                <a:solidFill>
                  <a:srgbClr val="232B34"/>
                </a:solidFill>
                <a:latin typeface="Aptos"/>
              </a:defRPr>
            </a:pPr>
            <a:r>
              <a:rPr dirty="0"/>
              <a:t>•  </a:t>
            </a:r>
            <a:r>
              <a:rPr dirty="0" err="1"/>
              <a:t>Föräldrauppgifter</a:t>
            </a:r>
            <a:r>
              <a:rPr dirty="0"/>
              <a:t>: </a:t>
            </a:r>
            <a:r>
              <a:rPr dirty="0" err="1"/>
              <a:t>sekretariat</a:t>
            </a:r>
            <a:r>
              <a:rPr dirty="0"/>
              <a:t>, kiosk, </a:t>
            </a:r>
            <a:r>
              <a:rPr dirty="0" err="1"/>
              <a:t>matchvärd</a:t>
            </a:r>
            <a:r>
              <a:rPr lang="sv-SE" dirty="0"/>
              <a:t>, filmning, sekretariat på </a:t>
            </a:r>
            <a:r>
              <a:rPr lang="sv-SE" dirty="0" err="1"/>
              <a:t>usm</a:t>
            </a:r>
            <a:r>
              <a:rPr lang="sv-SE" dirty="0"/>
              <a:t> F12 den 17/10</a:t>
            </a:r>
            <a:r>
              <a:rPr dirty="0"/>
              <a:t> </a:t>
            </a:r>
            <a:r>
              <a:rPr dirty="0" err="1"/>
              <a:t>m.m.</a:t>
            </a:r>
            <a:r>
              <a:rPr dirty="0"/>
              <a:t> – [</a:t>
            </a:r>
            <a:r>
              <a:rPr dirty="0" err="1"/>
              <a:t>hur</a:t>
            </a:r>
            <a:r>
              <a:rPr dirty="0"/>
              <a:t> det </a:t>
            </a:r>
            <a:r>
              <a:rPr dirty="0" err="1"/>
              <a:t>fördelas</a:t>
            </a:r>
            <a:r>
              <a:rPr dirty="0"/>
              <a:t>]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6510528"/>
            <a:ext cx="10972800" cy="201168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>
              <a:defRPr sz="900">
                <a:solidFill>
                  <a:srgbClr val="697480"/>
                </a:solidFill>
                <a:latin typeface="Aptos"/>
              </a:defRPr>
            </a:pPr>
            <a:r>
              <a:t>F16 Habo/Mullsjö   •   Föräldramöte   •   6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EFF5F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12191695" cy="960120"/>
          </a:xfrm>
          <a:prstGeom prst="rect">
            <a:avLst/>
          </a:prstGeom>
          <a:solidFill>
            <a:srgbClr val="1227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TextBox 3"/>
          <p:cNvSpPr txBox="1"/>
          <p:nvPr/>
        </p:nvSpPr>
        <p:spPr>
          <a:xfrm>
            <a:off x="594360" y="228600"/>
            <a:ext cx="10972800" cy="5029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2800" b="1">
                <a:solidFill>
                  <a:srgbClr val="FFFFFF"/>
                </a:solidFill>
                <a:latin typeface="Aptos Display"/>
              </a:rPr>
              <a:t>Lagkassan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22960" y="1417320"/>
            <a:ext cx="10607040" cy="278024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600"/>
              </a:spcAft>
              <a:defRPr sz="1800">
                <a:solidFill>
                  <a:srgbClr val="232B34"/>
                </a:solidFill>
                <a:latin typeface="Aptos"/>
              </a:defRPr>
            </a:pPr>
            <a:r>
              <a:rPr dirty="0"/>
              <a:t>•  </a:t>
            </a:r>
            <a:r>
              <a:rPr dirty="0" err="1"/>
              <a:t>Syfte</a:t>
            </a:r>
            <a:r>
              <a:rPr dirty="0"/>
              <a:t>: </a:t>
            </a:r>
            <a:r>
              <a:rPr dirty="0" err="1"/>
              <a:t>skapa</a:t>
            </a:r>
            <a:r>
              <a:rPr dirty="0"/>
              <a:t> </a:t>
            </a:r>
            <a:r>
              <a:rPr dirty="0" err="1"/>
              <a:t>utrymme</a:t>
            </a:r>
            <a:r>
              <a:rPr dirty="0"/>
              <a:t> för </a:t>
            </a:r>
            <a:r>
              <a:rPr dirty="0" err="1"/>
              <a:t>gemensamma</a:t>
            </a:r>
            <a:r>
              <a:rPr dirty="0"/>
              <a:t> </a:t>
            </a:r>
            <a:r>
              <a:rPr dirty="0" err="1"/>
              <a:t>aktiviteter</a:t>
            </a:r>
            <a:r>
              <a:rPr dirty="0"/>
              <a:t> och </a:t>
            </a:r>
            <a:r>
              <a:rPr dirty="0" err="1"/>
              <a:t>lagets</a:t>
            </a:r>
            <a:r>
              <a:rPr dirty="0"/>
              <a:t> </a:t>
            </a:r>
            <a:r>
              <a:rPr dirty="0" err="1"/>
              <a:t>kostnader</a:t>
            </a:r>
            <a:endParaRPr dirty="0"/>
          </a:p>
          <a:p>
            <a:pPr>
              <a:spcAft>
                <a:spcPts val="1600"/>
              </a:spcAft>
              <a:defRPr sz="1800">
                <a:solidFill>
                  <a:srgbClr val="232B34"/>
                </a:solidFill>
                <a:latin typeface="Aptos"/>
              </a:defRPr>
            </a:pPr>
            <a:r>
              <a:rPr dirty="0"/>
              <a:t>•  </a:t>
            </a:r>
            <a:r>
              <a:rPr dirty="0" err="1"/>
              <a:t>Används</a:t>
            </a:r>
            <a:r>
              <a:rPr dirty="0"/>
              <a:t> till: [</a:t>
            </a:r>
            <a:r>
              <a:rPr dirty="0" err="1"/>
              <a:t>cuper</a:t>
            </a:r>
            <a:r>
              <a:rPr lang="sv-SE" dirty="0"/>
              <a:t> – Hallbybollen 4-6 Januari 2027</a:t>
            </a:r>
            <a:r>
              <a:rPr dirty="0"/>
              <a:t>]</a:t>
            </a:r>
          </a:p>
          <a:p>
            <a:pPr>
              <a:spcAft>
                <a:spcPts val="1600"/>
              </a:spcAft>
              <a:defRPr sz="1800">
                <a:solidFill>
                  <a:srgbClr val="232B34"/>
                </a:solidFill>
                <a:latin typeface="Aptos"/>
              </a:defRPr>
            </a:pPr>
            <a:r>
              <a:rPr dirty="0"/>
              <a:t>•  </a:t>
            </a:r>
            <a:r>
              <a:rPr dirty="0" err="1"/>
              <a:t>Intäkter</a:t>
            </a:r>
            <a:r>
              <a:rPr dirty="0"/>
              <a:t>: [</a:t>
            </a:r>
            <a:r>
              <a:rPr dirty="0" err="1"/>
              <a:t>försäljningar</a:t>
            </a:r>
            <a:r>
              <a:rPr dirty="0"/>
              <a:t> ]</a:t>
            </a:r>
          </a:p>
          <a:p>
            <a:pPr>
              <a:spcAft>
                <a:spcPts val="1600"/>
              </a:spcAft>
              <a:defRPr sz="1800">
                <a:solidFill>
                  <a:srgbClr val="232B34"/>
                </a:solidFill>
                <a:latin typeface="Aptos"/>
              </a:defRPr>
            </a:pPr>
            <a:r>
              <a:rPr dirty="0"/>
              <a:t>•  </a:t>
            </a:r>
            <a:r>
              <a:rPr dirty="0" err="1"/>
              <a:t>Nuvarande</a:t>
            </a:r>
            <a:r>
              <a:rPr dirty="0"/>
              <a:t> </a:t>
            </a:r>
            <a:r>
              <a:rPr dirty="0" err="1"/>
              <a:t>saldo</a:t>
            </a:r>
            <a:r>
              <a:rPr dirty="0"/>
              <a:t>: </a:t>
            </a:r>
          </a:p>
          <a:p>
            <a:pPr>
              <a:spcAft>
                <a:spcPts val="1600"/>
              </a:spcAft>
              <a:defRPr sz="1800">
                <a:solidFill>
                  <a:srgbClr val="232B34"/>
                </a:solidFill>
                <a:latin typeface="Aptos"/>
              </a:defRPr>
            </a:pPr>
            <a:r>
              <a:rPr dirty="0"/>
              <a:t>•  </a:t>
            </a:r>
            <a:r>
              <a:rPr dirty="0" err="1"/>
              <a:t>Ansvarig</a:t>
            </a:r>
            <a:r>
              <a:rPr dirty="0"/>
              <a:t> för </a:t>
            </a:r>
            <a:r>
              <a:rPr dirty="0" err="1"/>
              <a:t>lagkassan</a:t>
            </a:r>
            <a:r>
              <a:rPr dirty="0"/>
              <a:t>: [</a:t>
            </a:r>
            <a:r>
              <a:rPr dirty="0" err="1"/>
              <a:t>namn</a:t>
            </a:r>
            <a:r>
              <a:rPr dirty="0"/>
              <a:t>]</a:t>
            </a:r>
          </a:p>
          <a:p>
            <a:pPr>
              <a:spcAft>
                <a:spcPts val="1600"/>
              </a:spcAft>
              <a:defRPr sz="1800">
                <a:solidFill>
                  <a:srgbClr val="232B34"/>
                </a:solidFill>
                <a:latin typeface="Aptos"/>
              </a:defRPr>
            </a:pPr>
            <a:endParaRPr dirty="0"/>
          </a:p>
        </p:txBody>
      </p:sp>
      <p:sp>
        <p:nvSpPr>
          <p:cNvPr id="6" name="TextBox 5"/>
          <p:cNvSpPr txBox="1"/>
          <p:nvPr/>
        </p:nvSpPr>
        <p:spPr>
          <a:xfrm>
            <a:off x="640080" y="6510528"/>
            <a:ext cx="10972800" cy="201168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>
              <a:defRPr sz="900">
                <a:solidFill>
                  <a:srgbClr val="697480"/>
                </a:solidFill>
                <a:latin typeface="Aptos"/>
              </a:defRPr>
            </a:pPr>
            <a:r>
              <a:t>F16 Habo/Mullsjö   •   Föräldramöte   •   7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EFF5F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12191695" cy="960120"/>
          </a:xfrm>
          <a:prstGeom prst="rect">
            <a:avLst/>
          </a:prstGeom>
          <a:solidFill>
            <a:srgbClr val="1227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TextBox 3"/>
          <p:cNvSpPr txBox="1"/>
          <p:nvPr/>
        </p:nvSpPr>
        <p:spPr>
          <a:xfrm>
            <a:off x="594360" y="228600"/>
            <a:ext cx="10972800" cy="5029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2800" b="1">
                <a:solidFill>
                  <a:srgbClr val="FFFFFF"/>
                </a:solidFill>
                <a:latin typeface="Aptos Display"/>
              </a:rPr>
              <a:t>Föräldrarollen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22960" y="1417320"/>
            <a:ext cx="10607040" cy="44805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600"/>
              </a:spcAft>
              <a:defRPr sz="2100">
                <a:solidFill>
                  <a:srgbClr val="232B34"/>
                </a:solidFill>
                <a:latin typeface="Aptos"/>
              </a:defRPr>
            </a:pPr>
            <a:r>
              <a:t>•  Stötta tjejerna – både i medgång och motgång</a:t>
            </a:r>
          </a:p>
          <a:p>
            <a:pPr>
              <a:spcAft>
                <a:spcPts val="1600"/>
              </a:spcAft>
              <a:defRPr sz="2100">
                <a:solidFill>
                  <a:srgbClr val="232B34"/>
                </a:solidFill>
                <a:latin typeface="Aptos"/>
              </a:defRPr>
            </a:pPr>
            <a:r>
              <a:t>•  Låt ledarna sköta coachning och instruktioner under match</a:t>
            </a:r>
          </a:p>
          <a:p>
            <a:pPr>
              <a:spcAft>
                <a:spcPts val="1600"/>
              </a:spcAft>
              <a:defRPr sz="2100">
                <a:solidFill>
                  <a:srgbClr val="232B34"/>
                </a:solidFill>
                <a:latin typeface="Aptos"/>
              </a:defRPr>
            </a:pPr>
            <a:r>
              <a:t>•  Bidra till en positiv och trygg miljö runt laget</a:t>
            </a:r>
          </a:p>
          <a:p>
            <a:pPr>
              <a:spcAft>
                <a:spcPts val="1600"/>
              </a:spcAft>
              <a:defRPr sz="2100">
                <a:solidFill>
                  <a:srgbClr val="232B34"/>
                </a:solidFill>
                <a:latin typeface="Aptos"/>
              </a:defRPr>
            </a:pPr>
            <a:r>
              <a:t>•  Hjälp till med praktiska uppgifter när laget behöver det</a:t>
            </a:r>
          </a:p>
          <a:p>
            <a:pPr>
              <a:spcAft>
                <a:spcPts val="1600"/>
              </a:spcAft>
              <a:defRPr sz="2100">
                <a:solidFill>
                  <a:srgbClr val="232B34"/>
                </a:solidFill>
                <a:latin typeface="Aptos"/>
              </a:defRPr>
            </a:pPr>
            <a:r>
              <a:t>•  Ta frågor och funderingar direkt med ledarna – inte via spelarna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6510528"/>
            <a:ext cx="10972800" cy="201168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>
              <a:defRPr sz="900">
                <a:solidFill>
                  <a:srgbClr val="697480"/>
                </a:solidFill>
                <a:latin typeface="Aptos"/>
              </a:defRPr>
            </a:pPr>
            <a:r>
              <a:t>F16 Habo/Mullsjö   •   Föräldramöte   •   8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EFF5F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12191695" cy="960120"/>
          </a:xfrm>
          <a:prstGeom prst="rect">
            <a:avLst/>
          </a:prstGeom>
          <a:solidFill>
            <a:srgbClr val="1227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TextBox 3"/>
          <p:cNvSpPr txBox="1"/>
          <p:nvPr/>
        </p:nvSpPr>
        <p:spPr>
          <a:xfrm>
            <a:off x="594360" y="228600"/>
            <a:ext cx="10972800" cy="5029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2800" b="1">
                <a:solidFill>
                  <a:srgbClr val="FFFFFF"/>
                </a:solidFill>
                <a:latin typeface="Aptos Display"/>
              </a:rPr>
              <a:t>Övrigt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22960" y="1417320"/>
            <a:ext cx="10607040" cy="464229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600"/>
              </a:spcAft>
              <a:defRPr sz="2100">
                <a:solidFill>
                  <a:srgbClr val="232B34"/>
                </a:solidFill>
                <a:latin typeface="Aptos"/>
              </a:defRPr>
            </a:pPr>
            <a:r>
              <a:rPr dirty="0"/>
              <a:t>•  Cuper: [</a:t>
            </a:r>
            <a:r>
              <a:rPr lang="sv-SE" dirty="0"/>
              <a:t>Hallbybollen</a:t>
            </a:r>
            <a:endParaRPr dirty="0"/>
          </a:p>
          <a:p>
            <a:pPr>
              <a:spcAft>
                <a:spcPts val="1600"/>
              </a:spcAft>
              <a:defRPr sz="2100">
                <a:solidFill>
                  <a:srgbClr val="232B34"/>
                </a:solidFill>
                <a:latin typeface="Aptos"/>
              </a:defRPr>
            </a:pPr>
            <a:r>
              <a:rPr dirty="0"/>
              <a:t>•  Kommunikation: [</a:t>
            </a:r>
            <a:r>
              <a:rPr dirty="0" err="1"/>
              <a:t>lagets</a:t>
            </a:r>
            <a:r>
              <a:rPr dirty="0"/>
              <a:t> app / </a:t>
            </a:r>
            <a:r>
              <a:rPr lang="sv-SE" dirty="0" err="1"/>
              <a:t>WatsApp</a:t>
            </a:r>
            <a:r>
              <a:rPr dirty="0"/>
              <a:t>]</a:t>
            </a:r>
          </a:p>
          <a:p>
            <a:pPr>
              <a:spcAft>
                <a:spcPts val="1600"/>
              </a:spcAft>
              <a:defRPr sz="2100">
                <a:solidFill>
                  <a:srgbClr val="232B34"/>
                </a:solidFill>
                <a:latin typeface="Aptos"/>
              </a:defRPr>
            </a:pPr>
            <a:r>
              <a:rPr dirty="0"/>
              <a:t>•  </a:t>
            </a:r>
            <a:r>
              <a:rPr dirty="0" err="1"/>
              <a:t>Övrig</a:t>
            </a:r>
            <a:r>
              <a:rPr lang="sv-SE" dirty="0"/>
              <a:t>t</a:t>
            </a:r>
            <a:endParaRPr dirty="0"/>
          </a:p>
          <a:p>
            <a:pPr>
              <a:spcAft>
                <a:spcPts val="1600"/>
              </a:spcAft>
              <a:defRPr sz="2100">
                <a:solidFill>
                  <a:srgbClr val="232B34"/>
                </a:solidFill>
                <a:latin typeface="Aptos"/>
              </a:defRPr>
            </a:pPr>
            <a:r>
              <a:rPr dirty="0"/>
              <a:t>•  </a:t>
            </a:r>
            <a:endParaRPr lang="sv-SE" dirty="0"/>
          </a:p>
          <a:p>
            <a:pPr>
              <a:spcAft>
                <a:spcPts val="1600"/>
              </a:spcAft>
              <a:defRPr sz="2100">
                <a:solidFill>
                  <a:srgbClr val="232B34"/>
                </a:solidFill>
                <a:latin typeface="Aptos"/>
              </a:defRPr>
            </a:pPr>
            <a:r>
              <a:rPr lang="sv-SE" dirty="0"/>
              <a:t>•  </a:t>
            </a:r>
          </a:p>
          <a:p>
            <a:pPr>
              <a:spcAft>
                <a:spcPts val="1600"/>
              </a:spcAft>
              <a:defRPr sz="2100">
                <a:solidFill>
                  <a:srgbClr val="232B34"/>
                </a:solidFill>
                <a:latin typeface="Aptos"/>
              </a:defRPr>
            </a:pPr>
            <a:r>
              <a:rPr lang="sv-SE" dirty="0"/>
              <a:t>•  </a:t>
            </a:r>
          </a:p>
          <a:p>
            <a:pPr>
              <a:spcAft>
                <a:spcPts val="1600"/>
              </a:spcAft>
              <a:defRPr sz="2100">
                <a:solidFill>
                  <a:srgbClr val="232B34"/>
                </a:solidFill>
                <a:latin typeface="Aptos"/>
              </a:defRPr>
            </a:pPr>
            <a:r>
              <a:rPr lang="sv-SE" dirty="0"/>
              <a:t>•  </a:t>
            </a:r>
          </a:p>
          <a:p>
            <a:pPr>
              <a:spcAft>
                <a:spcPts val="1600"/>
              </a:spcAft>
              <a:defRPr sz="2100">
                <a:solidFill>
                  <a:srgbClr val="232B34"/>
                </a:solidFill>
                <a:latin typeface="Aptos"/>
              </a:defRPr>
            </a:pPr>
            <a:endParaRPr lang="sv-SE" dirty="0"/>
          </a:p>
          <a:p>
            <a:pPr>
              <a:spcAft>
                <a:spcPts val="1600"/>
              </a:spcAft>
              <a:defRPr sz="2100">
                <a:solidFill>
                  <a:srgbClr val="232B34"/>
                </a:solidFill>
                <a:latin typeface="Aptos"/>
              </a:defRPr>
            </a:pPr>
            <a:endParaRPr dirty="0"/>
          </a:p>
        </p:txBody>
      </p:sp>
      <p:sp>
        <p:nvSpPr>
          <p:cNvPr id="6" name="TextBox 5"/>
          <p:cNvSpPr txBox="1"/>
          <p:nvPr/>
        </p:nvSpPr>
        <p:spPr>
          <a:xfrm>
            <a:off x="640080" y="6510528"/>
            <a:ext cx="10972800" cy="201168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>
              <a:defRPr sz="900">
                <a:solidFill>
                  <a:srgbClr val="697480"/>
                </a:solidFill>
                <a:latin typeface="Aptos"/>
              </a:defRPr>
            </a:pPr>
            <a:r>
              <a:t>F16 Habo/Mullsjö   •   Föräldramöte   •   9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1227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914400" y="1234440"/>
            <a:ext cx="10332720" cy="20116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sz="3400" b="1">
                <a:solidFill>
                  <a:srgbClr val="FFFFFF"/>
                </a:solidFill>
                <a:latin typeface="Aptos Display"/>
              </a:rPr>
              <a:t>TILLSAMMANS FÖR TJEJERNA</a:t>
            </a:r>
          </a:p>
          <a:p>
            <a:pPr algn="ctr"/>
            <a:r>
              <a:rPr sz="2400">
                <a:solidFill>
                  <a:srgbClr val="EF7E2A"/>
                </a:solidFill>
                <a:latin typeface="Aptos"/>
              </a:rPr>
              <a:t>Gemenskap • Utveckling • Glädje</a:t>
            </a:r>
          </a:p>
        </p:txBody>
      </p:sp>
      <p:sp>
        <p:nvSpPr>
          <p:cNvPr id="4" name="Rounded Rectangle 3"/>
          <p:cNvSpPr/>
          <p:nvPr/>
        </p:nvSpPr>
        <p:spPr>
          <a:xfrm>
            <a:off x="1097280" y="3794760"/>
            <a:ext cx="2743200" cy="1417320"/>
          </a:xfrm>
          <a:prstGeom prst="roundRect">
            <a:avLst/>
          </a:prstGeom>
          <a:solidFill>
            <a:srgbClr val="225C9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800" b="1">
                <a:solidFill>
                  <a:srgbClr val="FFFFFF"/>
                </a:solidFill>
              </a:rPr>
              <a:t>GEMENSKAP</a:t>
            </a:r>
          </a:p>
          <a:p>
            <a:pPr algn="ctr"/>
            <a:r>
              <a:rPr sz="1200">
                <a:solidFill>
                  <a:srgbClr val="DCE8F5"/>
                </a:solidFill>
              </a:rPr>
              <a:t>Vi gör det tillsammans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4343400" y="3794760"/>
            <a:ext cx="2743200" cy="1417320"/>
          </a:xfrm>
          <a:prstGeom prst="roundRect">
            <a:avLst/>
          </a:prstGeom>
          <a:solidFill>
            <a:srgbClr val="225C9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800" b="1">
                <a:solidFill>
                  <a:srgbClr val="FFFFFF"/>
                </a:solidFill>
              </a:rPr>
              <a:t>UTVECKLING</a:t>
            </a:r>
          </a:p>
          <a:p>
            <a:pPr algn="ctr"/>
            <a:r>
              <a:rPr sz="1200">
                <a:solidFill>
                  <a:srgbClr val="DCE8F5"/>
                </a:solidFill>
              </a:rPr>
              <a:t>Varje spelare får växa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7589520" y="3794760"/>
            <a:ext cx="2743200" cy="1417320"/>
          </a:xfrm>
          <a:prstGeom prst="roundRect">
            <a:avLst/>
          </a:prstGeom>
          <a:solidFill>
            <a:srgbClr val="225C9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800" b="1">
                <a:solidFill>
                  <a:srgbClr val="FFFFFF"/>
                </a:solidFill>
              </a:rPr>
              <a:t>GLÄDJE</a:t>
            </a:r>
          </a:p>
          <a:p>
            <a:pPr algn="ctr"/>
            <a:r>
              <a:rPr sz="1200">
                <a:solidFill>
                  <a:srgbClr val="DCE8F5"/>
                </a:solidFill>
              </a:rPr>
              <a:t>Handboll ska vara roligt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914400" y="5989320"/>
            <a:ext cx="10332720" cy="4572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defRPr sz="1800">
                <a:solidFill>
                  <a:srgbClr val="FFFFFF"/>
                </a:solidFill>
              </a:defRPr>
            </a:pPr>
            <a:r>
              <a:t>Tack för att ni är en del av laget!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180</TotalTime>
  <Words>592</Words>
  <Application>Microsoft Office PowerPoint</Application>
  <PresentationFormat>Bredbild</PresentationFormat>
  <Paragraphs>76</Paragraphs>
  <Slides>10</Slides>
  <Notes>0</Notes>
  <HiddenSlides>0</HiddenSlides>
  <MMClips>0</MMClips>
  <ScaleCrop>false</ScaleCrop>
  <HeadingPairs>
    <vt:vector size="6" baseType="variant">
      <vt:variant>
        <vt:lpstr>Använt teckensnitt</vt:lpstr>
      </vt:variant>
      <vt:variant>
        <vt:i4>4</vt:i4>
      </vt:variant>
      <vt:variant>
        <vt:lpstr>Tema</vt:lpstr>
      </vt:variant>
      <vt:variant>
        <vt:i4>1</vt:i4>
      </vt:variant>
      <vt:variant>
        <vt:lpstr>Bildrubriker</vt:lpstr>
      </vt:variant>
      <vt:variant>
        <vt:i4>10</vt:i4>
      </vt:variant>
    </vt:vector>
  </HeadingPairs>
  <TitlesOfParts>
    <vt:vector size="15" baseType="lpstr">
      <vt:lpstr>Aptos</vt:lpstr>
      <vt:lpstr>Aptos Display</vt:lpstr>
      <vt:lpstr>Arial</vt:lpstr>
      <vt:lpstr>Calibri</vt:lpstr>
      <vt:lpstr>Office Theme</vt:lpstr>
      <vt:lpstr>PowerPoint-presentation</vt:lpstr>
      <vt:lpstr>PowerPoint-presentation</vt:lpstr>
      <vt:lpstr>PowerPoint-presentation</vt:lpstr>
      <vt:lpstr>PowerPoint-presentation</vt:lpstr>
      <vt:lpstr>PowerPoint-presentation</vt:lpstr>
      <vt:lpstr>PowerPoint-presentation</vt:lpstr>
      <vt:lpstr>PowerPoint-presentation</vt:lpstr>
      <vt:lpstr>PowerPoint-presentation</vt:lpstr>
      <vt:lpstr>PowerPoint-presentation</vt:lpstr>
      <vt:lpstr>PowerPoint-presentation</vt:lpstr>
    </vt:vector>
  </TitlesOfParts>
  <Manager/>
  <Company/>
  <LinksUpToDate>false</LinksUpToDate>
  <SharedDoc>false</SharedDoc>
  <HyperlinkBase/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>Fredrik Malmström</dc:creator>
  <cp:keywords/>
  <dc:description>generated using python-pptx</dc:description>
  <cp:lastModifiedBy>Fredrik Malmström</cp:lastModifiedBy>
  <cp:revision>7</cp:revision>
  <dcterms:created xsi:type="dcterms:W3CDTF">2013-01-27T09:14:16Z</dcterms:created>
  <dcterms:modified xsi:type="dcterms:W3CDTF">2026-09-23T17:10:51Z</dcterms:modified>
  <cp:category/>
</cp:coreProperties>
</file>