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82" r:id="rId3"/>
    <p:sldId id="263" r:id="rId4"/>
    <p:sldId id="280" r:id="rId5"/>
    <p:sldId id="284" r:id="rId6"/>
    <p:sldId id="262" r:id="rId7"/>
    <p:sldId id="265" r:id="rId8"/>
    <p:sldId id="267" r:id="rId9"/>
    <p:sldId id="260" r:id="rId10"/>
    <p:sldId id="276" r:id="rId11"/>
    <p:sldId id="281" r:id="rId12"/>
    <p:sldId id="268" r:id="rId13"/>
  </p:sldIdLst>
  <p:sldSz cx="12192000" cy="6858000"/>
  <p:notesSz cx="6797675" cy="9926638"/>
  <p:defaultText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llanmörkt format 2 - Dekorfärg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94660"/>
  </p:normalViewPr>
  <p:slideViewPr>
    <p:cSldViewPr snapToGrid="0">
      <p:cViewPr varScale="1">
        <p:scale>
          <a:sx n="112" d="100"/>
          <a:sy n="112" d="100"/>
        </p:scale>
        <p:origin x="492" y="7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Rubrikbild">
    <p:spTree>
      <p:nvGrpSpPr>
        <p:cNvPr id="1" name=""/>
        <p:cNvGrpSpPr/>
        <p:nvPr/>
      </p:nvGrpSpPr>
      <p:grpSpPr>
        <a:xfrm>
          <a:off x="0" y="0"/>
          <a:ext cx="0" cy="0"/>
          <a:chOff x="0" y="0"/>
          <a:chExt cx="0" cy="0"/>
        </a:xfrm>
      </p:grpSpPr>
      <p:sp>
        <p:nvSpPr>
          <p:cNvPr id="2" name="Rubrik 1"/>
          <p:cNvSpPr>
            <a:spLocks noGrp="1"/>
          </p:cNvSpPr>
          <p:nvPr>
            <p:ph type="ctrTitle"/>
          </p:nvPr>
        </p:nvSpPr>
        <p:spPr>
          <a:xfrm>
            <a:off x="1524000" y="1122363"/>
            <a:ext cx="9144000" cy="2387600"/>
          </a:xfrm>
        </p:spPr>
        <p:txBody>
          <a:bodyPr anchor="b"/>
          <a:lstStyle>
            <a:lvl1pPr algn="ctr">
              <a:defRPr sz="6000"/>
            </a:lvl1pPr>
          </a:lstStyle>
          <a:p>
            <a:r>
              <a:rPr lang="sv-SE"/>
              <a:t>Klicka här för att ändra format</a:t>
            </a:r>
          </a:p>
        </p:txBody>
      </p:sp>
      <p:sp>
        <p:nvSpPr>
          <p:cNvPr id="3" name="Underrubrik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a:t>Klicka om du vill redigera mall för underrubrikformat</a:t>
            </a:r>
          </a:p>
        </p:txBody>
      </p:sp>
      <p:sp>
        <p:nvSpPr>
          <p:cNvPr id="4" name="Platshållare för datum 3"/>
          <p:cNvSpPr>
            <a:spLocks noGrp="1"/>
          </p:cNvSpPr>
          <p:nvPr>
            <p:ph type="dt" sz="half" idx="10"/>
          </p:nvPr>
        </p:nvSpPr>
        <p:spPr/>
        <p:txBody>
          <a:bodyPr/>
          <a:lstStyle/>
          <a:p>
            <a:fld id="{1716689D-8A1B-4A4C-BB27-261549A89FA0}" type="datetimeFigureOut">
              <a:rPr lang="sv-SE" smtClean="0"/>
              <a:t>2025-06-22</a:t>
            </a:fld>
            <a:endParaRPr lang="sv-SE"/>
          </a:p>
        </p:txBody>
      </p:sp>
      <p:sp>
        <p:nvSpPr>
          <p:cNvPr id="5" name="Platshållare för sidfot 4"/>
          <p:cNvSpPr>
            <a:spLocks noGrp="1"/>
          </p:cNvSpPr>
          <p:nvPr>
            <p:ph type="ftr" sz="quarter" idx="11"/>
          </p:nvPr>
        </p:nvSpPr>
        <p:spPr/>
        <p:txBody>
          <a:bodyPr/>
          <a:lstStyle/>
          <a:p>
            <a:endParaRPr lang="sv-SE"/>
          </a:p>
        </p:txBody>
      </p:sp>
      <p:sp>
        <p:nvSpPr>
          <p:cNvPr id="6" name="Platshållare för bildnummer 5"/>
          <p:cNvSpPr>
            <a:spLocks noGrp="1"/>
          </p:cNvSpPr>
          <p:nvPr>
            <p:ph type="sldNum" sz="quarter" idx="12"/>
          </p:nvPr>
        </p:nvSpPr>
        <p:spPr/>
        <p:txBody>
          <a:bodyPr/>
          <a:lstStyle/>
          <a:p>
            <a:fld id="{9AC5D147-9C55-47FF-A0BD-2A5358E1C9A3}" type="slidenum">
              <a:rPr lang="sv-SE" smtClean="0"/>
              <a:t>‹#›</a:t>
            </a:fld>
            <a:endParaRPr lang="sv-SE"/>
          </a:p>
        </p:txBody>
      </p:sp>
    </p:spTree>
    <p:extLst>
      <p:ext uri="{BB962C8B-B14F-4D97-AF65-F5344CB8AC3E}">
        <p14:creationId xmlns:p14="http://schemas.microsoft.com/office/powerpoint/2010/main" val="305981507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Rubrik och lodrät text">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a:t>Klicka här för att ändra format</a:t>
            </a:r>
          </a:p>
        </p:txBody>
      </p:sp>
      <p:sp>
        <p:nvSpPr>
          <p:cNvPr id="3" name="Platshållare för lodrät text 2"/>
          <p:cNvSpPr>
            <a:spLocks noGrp="1"/>
          </p:cNvSpPr>
          <p:nvPr>
            <p:ph type="body" orient="vert" idx="1"/>
          </p:nvPr>
        </p:nvSpPr>
        <p:spPr/>
        <p:txBody>
          <a:bodyPr vert="eaVert"/>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p>
        </p:txBody>
      </p:sp>
      <p:sp>
        <p:nvSpPr>
          <p:cNvPr id="4" name="Platshållare för datum 3"/>
          <p:cNvSpPr>
            <a:spLocks noGrp="1"/>
          </p:cNvSpPr>
          <p:nvPr>
            <p:ph type="dt" sz="half" idx="10"/>
          </p:nvPr>
        </p:nvSpPr>
        <p:spPr/>
        <p:txBody>
          <a:bodyPr/>
          <a:lstStyle/>
          <a:p>
            <a:fld id="{1716689D-8A1B-4A4C-BB27-261549A89FA0}" type="datetimeFigureOut">
              <a:rPr lang="sv-SE" smtClean="0"/>
              <a:t>2025-06-22</a:t>
            </a:fld>
            <a:endParaRPr lang="sv-SE"/>
          </a:p>
        </p:txBody>
      </p:sp>
      <p:sp>
        <p:nvSpPr>
          <p:cNvPr id="5" name="Platshållare för sidfot 4"/>
          <p:cNvSpPr>
            <a:spLocks noGrp="1"/>
          </p:cNvSpPr>
          <p:nvPr>
            <p:ph type="ftr" sz="quarter" idx="11"/>
          </p:nvPr>
        </p:nvSpPr>
        <p:spPr/>
        <p:txBody>
          <a:bodyPr/>
          <a:lstStyle/>
          <a:p>
            <a:endParaRPr lang="sv-SE"/>
          </a:p>
        </p:txBody>
      </p:sp>
      <p:sp>
        <p:nvSpPr>
          <p:cNvPr id="6" name="Platshållare för bildnummer 5"/>
          <p:cNvSpPr>
            <a:spLocks noGrp="1"/>
          </p:cNvSpPr>
          <p:nvPr>
            <p:ph type="sldNum" sz="quarter" idx="12"/>
          </p:nvPr>
        </p:nvSpPr>
        <p:spPr/>
        <p:txBody>
          <a:bodyPr/>
          <a:lstStyle/>
          <a:p>
            <a:fld id="{9AC5D147-9C55-47FF-A0BD-2A5358E1C9A3}" type="slidenum">
              <a:rPr lang="sv-SE" smtClean="0"/>
              <a:t>‹#›</a:t>
            </a:fld>
            <a:endParaRPr lang="sv-SE"/>
          </a:p>
        </p:txBody>
      </p:sp>
    </p:spTree>
    <p:extLst>
      <p:ext uri="{BB962C8B-B14F-4D97-AF65-F5344CB8AC3E}">
        <p14:creationId xmlns:p14="http://schemas.microsoft.com/office/powerpoint/2010/main" val="127417380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Lodrät rubrik och text">
    <p:spTree>
      <p:nvGrpSpPr>
        <p:cNvPr id="1" name=""/>
        <p:cNvGrpSpPr/>
        <p:nvPr/>
      </p:nvGrpSpPr>
      <p:grpSpPr>
        <a:xfrm>
          <a:off x="0" y="0"/>
          <a:ext cx="0" cy="0"/>
          <a:chOff x="0" y="0"/>
          <a:chExt cx="0" cy="0"/>
        </a:xfrm>
      </p:grpSpPr>
      <p:sp>
        <p:nvSpPr>
          <p:cNvPr id="2" name="Lodrät rubrik 1"/>
          <p:cNvSpPr>
            <a:spLocks noGrp="1"/>
          </p:cNvSpPr>
          <p:nvPr>
            <p:ph type="title" orient="vert"/>
          </p:nvPr>
        </p:nvSpPr>
        <p:spPr>
          <a:xfrm>
            <a:off x="8724900" y="365125"/>
            <a:ext cx="2628900" cy="5811838"/>
          </a:xfrm>
        </p:spPr>
        <p:txBody>
          <a:bodyPr vert="eaVert"/>
          <a:lstStyle/>
          <a:p>
            <a:r>
              <a:rPr lang="sv-SE"/>
              <a:t>Klicka här för att ändra format</a:t>
            </a:r>
          </a:p>
        </p:txBody>
      </p:sp>
      <p:sp>
        <p:nvSpPr>
          <p:cNvPr id="3" name="Platshållare för lodrät text 2"/>
          <p:cNvSpPr>
            <a:spLocks noGrp="1"/>
          </p:cNvSpPr>
          <p:nvPr>
            <p:ph type="body" orient="vert" idx="1"/>
          </p:nvPr>
        </p:nvSpPr>
        <p:spPr>
          <a:xfrm>
            <a:off x="838200" y="365125"/>
            <a:ext cx="7734300" cy="5811838"/>
          </a:xfrm>
        </p:spPr>
        <p:txBody>
          <a:bodyPr vert="eaVert"/>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p>
        </p:txBody>
      </p:sp>
      <p:sp>
        <p:nvSpPr>
          <p:cNvPr id="4" name="Platshållare för datum 3"/>
          <p:cNvSpPr>
            <a:spLocks noGrp="1"/>
          </p:cNvSpPr>
          <p:nvPr>
            <p:ph type="dt" sz="half" idx="10"/>
          </p:nvPr>
        </p:nvSpPr>
        <p:spPr/>
        <p:txBody>
          <a:bodyPr/>
          <a:lstStyle/>
          <a:p>
            <a:fld id="{1716689D-8A1B-4A4C-BB27-261549A89FA0}" type="datetimeFigureOut">
              <a:rPr lang="sv-SE" smtClean="0"/>
              <a:t>2025-06-22</a:t>
            </a:fld>
            <a:endParaRPr lang="sv-SE"/>
          </a:p>
        </p:txBody>
      </p:sp>
      <p:sp>
        <p:nvSpPr>
          <p:cNvPr id="5" name="Platshållare för sidfot 4"/>
          <p:cNvSpPr>
            <a:spLocks noGrp="1"/>
          </p:cNvSpPr>
          <p:nvPr>
            <p:ph type="ftr" sz="quarter" idx="11"/>
          </p:nvPr>
        </p:nvSpPr>
        <p:spPr/>
        <p:txBody>
          <a:bodyPr/>
          <a:lstStyle/>
          <a:p>
            <a:endParaRPr lang="sv-SE"/>
          </a:p>
        </p:txBody>
      </p:sp>
      <p:sp>
        <p:nvSpPr>
          <p:cNvPr id="6" name="Platshållare för bildnummer 5"/>
          <p:cNvSpPr>
            <a:spLocks noGrp="1"/>
          </p:cNvSpPr>
          <p:nvPr>
            <p:ph type="sldNum" sz="quarter" idx="12"/>
          </p:nvPr>
        </p:nvSpPr>
        <p:spPr/>
        <p:txBody>
          <a:bodyPr/>
          <a:lstStyle/>
          <a:p>
            <a:fld id="{9AC5D147-9C55-47FF-A0BD-2A5358E1C9A3}" type="slidenum">
              <a:rPr lang="sv-SE" smtClean="0"/>
              <a:t>‹#›</a:t>
            </a:fld>
            <a:endParaRPr lang="sv-SE"/>
          </a:p>
        </p:txBody>
      </p:sp>
    </p:spTree>
    <p:extLst>
      <p:ext uri="{BB962C8B-B14F-4D97-AF65-F5344CB8AC3E}">
        <p14:creationId xmlns:p14="http://schemas.microsoft.com/office/powerpoint/2010/main" val="187315237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Rubrik och innehåll">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a:t>Klicka här för att ändra format</a:t>
            </a:r>
          </a:p>
        </p:txBody>
      </p:sp>
      <p:sp>
        <p:nvSpPr>
          <p:cNvPr id="3" name="Platshållare för innehåll 2"/>
          <p:cNvSpPr>
            <a:spLocks noGrp="1"/>
          </p:cNvSpPr>
          <p:nvPr>
            <p:ph idx="1"/>
          </p:nvPr>
        </p:nvSpPr>
        <p:spPr/>
        <p:txBody>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p>
        </p:txBody>
      </p:sp>
      <p:sp>
        <p:nvSpPr>
          <p:cNvPr id="4" name="Platshållare för datum 3"/>
          <p:cNvSpPr>
            <a:spLocks noGrp="1"/>
          </p:cNvSpPr>
          <p:nvPr>
            <p:ph type="dt" sz="half" idx="10"/>
          </p:nvPr>
        </p:nvSpPr>
        <p:spPr/>
        <p:txBody>
          <a:bodyPr/>
          <a:lstStyle/>
          <a:p>
            <a:fld id="{1716689D-8A1B-4A4C-BB27-261549A89FA0}" type="datetimeFigureOut">
              <a:rPr lang="sv-SE" smtClean="0"/>
              <a:t>2025-06-22</a:t>
            </a:fld>
            <a:endParaRPr lang="sv-SE"/>
          </a:p>
        </p:txBody>
      </p:sp>
      <p:sp>
        <p:nvSpPr>
          <p:cNvPr id="5" name="Platshållare för sidfot 4"/>
          <p:cNvSpPr>
            <a:spLocks noGrp="1"/>
          </p:cNvSpPr>
          <p:nvPr>
            <p:ph type="ftr" sz="quarter" idx="11"/>
          </p:nvPr>
        </p:nvSpPr>
        <p:spPr/>
        <p:txBody>
          <a:bodyPr/>
          <a:lstStyle/>
          <a:p>
            <a:endParaRPr lang="sv-SE"/>
          </a:p>
        </p:txBody>
      </p:sp>
      <p:sp>
        <p:nvSpPr>
          <p:cNvPr id="6" name="Platshållare för bildnummer 5"/>
          <p:cNvSpPr>
            <a:spLocks noGrp="1"/>
          </p:cNvSpPr>
          <p:nvPr>
            <p:ph type="sldNum" sz="quarter" idx="12"/>
          </p:nvPr>
        </p:nvSpPr>
        <p:spPr/>
        <p:txBody>
          <a:bodyPr/>
          <a:lstStyle/>
          <a:p>
            <a:fld id="{9AC5D147-9C55-47FF-A0BD-2A5358E1C9A3}" type="slidenum">
              <a:rPr lang="sv-SE" smtClean="0"/>
              <a:t>‹#›</a:t>
            </a:fld>
            <a:endParaRPr lang="sv-SE"/>
          </a:p>
        </p:txBody>
      </p:sp>
    </p:spTree>
    <p:extLst>
      <p:ext uri="{BB962C8B-B14F-4D97-AF65-F5344CB8AC3E}">
        <p14:creationId xmlns:p14="http://schemas.microsoft.com/office/powerpoint/2010/main" val="447998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vsnittsrubrik">
    <p:spTree>
      <p:nvGrpSpPr>
        <p:cNvPr id="1" name=""/>
        <p:cNvGrpSpPr/>
        <p:nvPr/>
      </p:nvGrpSpPr>
      <p:grpSpPr>
        <a:xfrm>
          <a:off x="0" y="0"/>
          <a:ext cx="0" cy="0"/>
          <a:chOff x="0" y="0"/>
          <a:chExt cx="0" cy="0"/>
        </a:xfrm>
      </p:grpSpPr>
      <p:sp>
        <p:nvSpPr>
          <p:cNvPr id="2" name="Rubrik 1"/>
          <p:cNvSpPr>
            <a:spLocks noGrp="1"/>
          </p:cNvSpPr>
          <p:nvPr>
            <p:ph type="title"/>
          </p:nvPr>
        </p:nvSpPr>
        <p:spPr>
          <a:xfrm>
            <a:off x="831850" y="1709738"/>
            <a:ext cx="10515600" cy="2852737"/>
          </a:xfrm>
        </p:spPr>
        <p:txBody>
          <a:bodyPr anchor="b"/>
          <a:lstStyle>
            <a:lvl1pPr>
              <a:defRPr sz="6000"/>
            </a:lvl1pPr>
          </a:lstStyle>
          <a:p>
            <a:r>
              <a:rPr lang="sv-SE"/>
              <a:t>Klicka här för att ändra format</a:t>
            </a:r>
          </a:p>
        </p:txBody>
      </p:sp>
      <p:sp>
        <p:nvSpPr>
          <p:cNvPr id="3" name="Platshållare för text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sv-SE"/>
              <a:t>Redigera format för bakgrundstext</a:t>
            </a:r>
          </a:p>
        </p:txBody>
      </p:sp>
      <p:sp>
        <p:nvSpPr>
          <p:cNvPr id="4" name="Platshållare för datum 3"/>
          <p:cNvSpPr>
            <a:spLocks noGrp="1"/>
          </p:cNvSpPr>
          <p:nvPr>
            <p:ph type="dt" sz="half" idx="10"/>
          </p:nvPr>
        </p:nvSpPr>
        <p:spPr/>
        <p:txBody>
          <a:bodyPr/>
          <a:lstStyle/>
          <a:p>
            <a:fld id="{1716689D-8A1B-4A4C-BB27-261549A89FA0}" type="datetimeFigureOut">
              <a:rPr lang="sv-SE" smtClean="0"/>
              <a:t>2025-06-22</a:t>
            </a:fld>
            <a:endParaRPr lang="sv-SE"/>
          </a:p>
        </p:txBody>
      </p:sp>
      <p:sp>
        <p:nvSpPr>
          <p:cNvPr id="5" name="Platshållare för sidfot 4"/>
          <p:cNvSpPr>
            <a:spLocks noGrp="1"/>
          </p:cNvSpPr>
          <p:nvPr>
            <p:ph type="ftr" sz="quarter" idx="11"/>
          </p:nvPr>
        </p:nvSpPr>
        <p:spPr/>
        <p:txBody>
          <a:bodyPr/>
          <a:lstStyle/>
          <a:p>
            <a:endParaRPr lang="sv-SE"/>
          </a:p>
        </p:txBody>
      </p:sp>
      <p:sp>
        <p:nvSpPr>
          <p:cNvPr id="6" name="Platshållare för bildnummer 5"/>
          <p:cNvSpPr>
            <a:spLocks noGrp="1"/>
          </p:cNvSpPr>
          <p:nvPr>
            <p:ph type="sldNum" sz="quarter" idx="12"/>
          </p:nvPr>
        </p:nvSpPr>
        <p:spPr/>
        <p:txBody>
          <a:bodyPr/>
          <a:lstStyle/>
          <a:p>
            <a:fld id="{9AC5D147-9C55-47FF-A0BD-2A5358E1C9A3}" type="slidenum">
              <a:rPr lang="sv-SE" smtClean="0"/>
              <a:t>‹#›</a:t>
            </a:fld>
            <a:endParaRPr lang="sv-SE"/>
          </a:p>
        </p:txBody>
      </p:sp>
    </p:spTree>
    <p:extLst>
      <p:ext uri="{BB962C8B-B14F-4D97-AF65-F5344CB8AC3E}">
        <p14:creationId xmlns:p14="http://schemas.microsoft.com/office/powerpoint/2010/main" val="23535856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vå delar">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a:t>Klicka här för att ändra format</a:t>
            </a:r>
          </a:p>
        </p:txBody>
      </p:sp>
      <p:sp>
        <p:nvSpPr>
          <p:cNvPr id="3" name="Platshållare för innehåll 2"/>
          <p:cNvSpPr>
            <a:spLocks noGrp="1"/>
          </p:cNvSpPr>
          <p:nvPr>
            <p:ph sz="half" idx="1"/>
          </p:nvPr>
        </p:nvSpPr>
        <p:spPr>
          <a:xfrm>
            <a:off x="838200" y="1825625"/>
            <a:ext cx="5181600" cy="4351338"/>
          </a:xfrm>
        </p:spPr>
        <p:txBody>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p>
        </p:txBody>
      </p:sp>
      <p:sp>
        <p:nvSpPr>
          <p:cNvPr id="4" name="Platshållare för innehåll 3"/>
          <p:cNvSpPr>
            <a:spLocks noGrp="1"/>
          </p:cNvSpPr>
          <p:nvPr>
            <p:ph sz="half" idx="2"/>
          </p:nvPr>
        </p:nvSpPr>
        <p:spPr>
          <a:xfrm>
            <a:off x="6172200" y="1825625"/>
            <a:ext cx="5181600" cy="4351338"/>
          </a:xfrm>
        </p:spPr>
        <p:txBody>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p>
        </p:txBody>
      </p:sp>
      <p:sp>
        <p:nvSpPr>
          <p:cNvPr id="5" name="Platshållare för datum 4"/>
          <p:cNvSpPr>
            <a:spLocks noGrp="1"/>
          </p:cNvSpPr>
          <p:nvPr>
            <p:ph type="dt" sz="half" idx="10"/>
          </p:nvPr>
        </p:nvSpPr>
        <p:spPr/>
        <p:txBody>
          <a:bodyPr/>
          <a:lstStyle/>
          <a:p>
            <a:fld id="{1716689D-8A1B-4A4C-BB27-261549A89FA0}" type="datetimeFigureOut">
              <a:rPr lang="sv-SE" smtClean="0"/>
              <a:t>2025-06-22</a:t>
            </a:fld>
            <a:endParaRPr lang="sv-SE"/>
          </a:p>
        </p:txBody>
      </p:sp>
      <p:sp>
        <p:nvSpPr>
          <p:cNvPr id="6" name="Platshållare för sidfot 5"/>
          <p:cNvSpPr>
            <a:spLocks noGrp="1"/>
          </p:cNvSpPr>
          <p:nvPr>
            <p:ph type="ftr" sz="quarter" idx="11"/>
          </p:nvPr>
        </p:nvSpPr>
        <p:spPr/>
        <p:txBody>
          <a:bodyPr/>
          <a:lstStyle/>
          <a:p>
            <a:endParaRPr lang="sv-SE"/>
          </a:p>
        </p:txBody>
      </p:sp>
      <p:sp>
        <p:nvSpPr>
          <p:cNvPr id="7" name="Platshållare för bildnummer 6"/>
          <p:cNvSpPr>
            <a:spLocks noGrp="1"/>
          </p:cNvSpPr>
          <p:nvPr>
            <p:ph type="sldNum" sz="quarter" idx="12"/>
          </p:nvPr>
        </p:nvSpPr>
        <p:spPr/>
        <p:txBody>
          <a:bodyPr/>
          <a:lstStyle/>
          <a:p>
            <a:fld id="{9AC5D147-9C55-47FF-A0BD-2A5358E1C9A3}" type="slidenum">
              <a:rPr lang="sv-SE" smtClean="0"/>
              <a:t>‹#›</a:t>
            </a:fld>
            <a:endParaRPr lang="sv-SE"/>
          </a:p>
        </p:txBody>
      </p:sp>
    </p:spTree>
    <p:extLst>
      <p:ext uri="{BB962C8B-B14F-4D97-AF65-F5344CB8AC3E}">
        <p14:creationId xmlns:p14="http://schemas.microsoft.com/office/powerpoint/2010/main" val="261495412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Jämförelse">
    <p:spTree>
      <p:nvGrpSpPr>
        <p:cNvPr id="1" name=""/>
        <p:cNvGrpSpPr/>
        <p:nvPr/>
      </p:nvGrpSpPr>
      <p:grpSpPr>
        <a:xfrm>
          <a:off x="0" y="0"/>
          <a:ext cx="0" cy="0"/>
          <a:chOff x="0" y="0"/>
          <a:chExt cx="0" cy="0"/>
        </a:xfrm>
      </p:grpSpPr>
      <p:sp>
        <p:nvSpPr>
          <p:cNvPr id="2" name="Rubrik 1"/>
          <p:cNvSpPr>
            <a:spLocks noGrp="1"/>
          </p:cNvSpPr>
          <p:nvPr>
            <p:ph type="title"/>
          </p:nvPr>
        </p:nvSpPr>
        <p:spPr>
          <a:xfrm>
            <a:off x="839788" y="365125"/>
            <a:ext cx="10515600" cy="1325563"/>
          </a:xfrm>
        </p:spPr>
        <p:txBody>
          <a:bodyPr/>
          <a:lstStyle/>
          <a:p>
            <a:r>
              <a:rPr lang="sv-SE"/>
              <a:t>Klicka här för att ändra format</a:t>
            </a:r>
          </a:p>
        </p:txBody>
      </p:sp>
      <p:sp>
        <p:nvSpPr>
          <p:cNvPr id="3" name="Platshållare för text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a:t>Redigera format för bakgrundstext</a:t>
            </a:r>
          </a:p>
        </p:txBody>
      </p:sp>
      <p:sp>
        <p:nvSpPr>
          <p:cNvPr id="4" name="Platshållare för innehåll 3"/>
          <p:cNvSpPr>
            <a:spLocks noGrp="1"/>
          </p:cNvSpPr>
          <p:nvPr>
            <p:ph sz="half" idx="2"/>
          </p:nvPr>
        </p:nvSpPr>
        <p:spPr>
          <a:xfrm>
            <a:off x="839788" y="2505075"/>
            <a:ext cx="5157787" cy="3684588"/>
          </a:xfrm>
        </p:spPr>
        <p:txBody>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p>
        </p:txBody>
      </p:sp>
      <p:sp>
        <p:nvSpPr>
          <p:cNvPr id="5" name="Platshållare för text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a:t>Redigera format för bakgrundstext</a:t>
            </a:r>
          </a:p>
        </p:txBody>
      </p:sp>
      <p:sp>
        <p:nvSpPr>
          <p:cNvPr id="6" name="Platshållare för innehåll 5"/>
          <p:cNvSpPr>
            <a:spLocks noGrp="1"/>
          </p:cNvSpPr>
          <p:nvPr>
            <p:ph sz="quarter" idx="4"/>
          </p:nvPr>
        </p:nvSpPr>
        <p:spPr>
          <a:xfrm>
            <a:off x="6172200" y="2505075"/>
            <a:ext cx="5183188" cy="3684588"/>
          </a:xfrm>
        </p:spPr>
        <p:txBody>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p>
        </p:txBody>
      </p:sp>
      <p:sp>
        <p:nvSpPr>
          <p:cNvPr id="7" name="Platshållare för datum 6"/>
          <p:cNvSpPr>
            <a:spLocks noGrp="1"/>
          </p:cNvSpPr>
          <p:nvPr>
            <p:ph type="dt" sz="half" idx="10"/>
          </p:nvPr>
        </p:nvSpPr>
        <p:spPr/>
        <p:txBody>
          <a:bodyPr/>
          <a:lstStyle/>
          <a:p>
            <a:fld id="{1716689D-8A1B-4A4C-BB27-261549A89FA0}" type="datetimeFigureOut">
              <a:rPr lang="sv-SE" smtClean="0"/>
              <a:t>2025-06-22</a:t>
            </a:fld>
            <a:endParaRPr lang="sv-SE"/>
          </a:p>
        </p:txBody>
      </p:sp>
      <p:sp>
        <p:nvSpPr>
          <p:cNvPr id="8" name="Platshållare för sidfot 7"/>
          <p:cNvSpPr>
            <a:spLocks noGrp="1"/>
          </p:cNvSpPr>
          <p:nvPr>
            <p:ph type="ftr" sz="quarter" idx="11"/>
          </p:nvPr>
        </p:nvSpPr>
        <p:spPr/>
        <p:txBody>
          <a:bodyPr/>
          <a:lstStyle/>
          <a:p>
            <a:endParaRPr lang="sv-SE"/>
          </a:p>
        </p:txBody>
      </p:sp>
      <p:sp>
        <p:nvSpPr>
          <p:cNvPr id="9" name="Platshållare för bildnummer 8"/>
          <p:cNvSpPr>
            <a:spLocks noGrp="1"/>
          </p:cNvSpPr>
          <p:nvPr>
            <p:ph type="sldNum" sz="quarter" idx="12"/>
          </p:nvPr>
        </p:nvSpPr>
        <p:spPr/>
        <p:txBody>
          <a:bodyPr/>
          <a:lstStyle/>
          <a:p>
            <a:fld id="{9AC5D147-9C55-47FF-A0BD-2A5358E1C9A3}" type="slidenum">
              <a:rPr lang="sv-SE" smtClean="0"/>
              <a:t>‹#›</a:t>
            </a:fld>
            <a:endParaRPr lang="sv-SE"/>
          </a:p>
        </p:txBody>
      </p:sp>
    </p:spTree>
    <p:extLst>
      <p:ext uri="{BB962C8B-B14F-4D97-AF65-F5344CB8AC3E}">
        <p14:creationId xmlns:p14="http://schemas.microsoft.com/office/powerpoint/2010/main" val="6112098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Endast rubrik">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a:t>Klicka här för att ändra format</a:t>
            </a:r>
          </a:p>
        </p:txBody>
      </p:sp>
      <p:sp>
        <p:nvSpPr>
          <p:cNvPr id="3" name="Platshållare för datum 2"/>
          <p:cNvSpPr>
            <a:spLocks noGrp="1"/>
          </p:cNvSpPr>
          <p:nvPr>
            <p:ph type="dt" sz="half" idx="10"/>
          </p:nvPr>
        </p:nvSpPr>
        <p:spPr/>
        <p:txBody>
          <a:bodyPr/>
          <a:lstStyle/>
          <a:p>
            <a:fld id="{1716689D-8A1B-4A4C-BB27-261549A89FA0}" type="datetimeFigureOut">
              <a:rPr lang="sv-SE" smtClean="0"/>
              <a:t>2025-06-22</a:t>
            </a:fld>
            <a:endParaRPr lang="sv-SE"/>
          </a:p>
        </p:txBody>
      </p:sp>
      <p:sp>
        <p:nvSpPr>
          <p:cNvPr id="4" name="Platshållare för sidfot 3"/>
          <p:cNvSpPr>
            <a:spLocks noGrp="1"/>
          </p:cNvSpPr>
          <p:nvPr>
            <p:ph type="ftr" sz="quarter" idx="11"/>
          </p:nvPr>
        </p:nvSpPr>
        <p:spPr/>
        <p:txBody>
          <a:bodyPr/>
          <a:lstStyle/>
          <a:p>
            <a:endParaRPr lang="sv-SE"/>
          </a:p>
        </p:txBody>
      </p:sp>
      <p:sp>
        <p:nvSpPr>
          <p:cNvPr id="5" name="Platshållare för bildnummer 4"/>
          <p:cNvSpPr>
            <a:spLocks noGrp="1"/>
          </p:cNvSpPr>
          <p:nvPr>
            <p:ph type="sldNum" sz="quarter" idx="12"/>
          </p:nvPr>
        </p:nvSpPr>
        <p:spPr/>
        <p:txBody>
          <a:bodyPr/>
          <a:lstStyle/>
          <a:p>
            <a:fld id="{9AC5D147-9C55-47FF-A0BD-2A5358E1C9A3}" type="slidenum">
              <a:rPr lang="sv-SE" smtClean="0"/>
              <a:t>‹#›</a:t>
            </a:fld>
            <a:endParaRPr lang="sv-SE"/>
          </a:p>
        </p:txBody>
      </p:sp>
    </p:spTree>
    <p:extLst>
      <p:ext uri="{BB962C8B-B14F-4D97-AF65-F5344CB8AC3E}">
        <p14:creationId xmlns:p14="http://schemas.microsoft.com/office/powerpoint/2010/main" val="271688264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
        <p:nvSpPr>
          <p:cNvPr id="2" name="Platshållare för datum 1"/>
          <p:cNvSpPr>
            <a:spLocks noGrp="1"/>
          </p:cNvSpPr>
          <p:nvPr>
            <p:ph type="dt" sz="half" idx="10"/>
          </p:nvPr>
        </p:nvSpPr>
        <p:spPr/>
        <p:txBody>
          <a:bodyPr/>
          <a:lstStyle/>
          <a:p>
            <a:fld id="{1716689D-8A1B-4A4C-BB27-261549A89FA0}" type="datetimeFigureOut">
              <a:rPr lang="sv-SE" smtClean="0"/>
              <a:t>2025-06-22</a:t>
            </a:fld>
            <a:endParaRPr lang="sv-SE"/>
          </a:p>
        </p:txBody>
      </p:sp>
      <p:sp>
        <p:nvSpPr>
          <p:cNvPr id="3" name="Platshållare för sidfot 2"/>
          <p:cNvSpPr>
            <a:spLocks noGrp="1"/>
          </p:cNvSpPr>
          <p:nvPr>
            <p:ph type="ftr" sz="quarter" idx="11"/>
          </p:nvPr>
        </p:nvSpPr>
        <p:spPr/>
        <p:txBody>
          <a:bodyPr/>
          <a:lstStyle/>
          <a:p>
            <a:endParaRPr lang="sv-SE"/>
          </a:p>
        </p:txBody>
      </p:sp>
      <p:sp>
        <p:nvSpPr>
          <p:cNvPr id="4" name="Platshållare för bildnummer 3"/>
          <p:cNvSpPr>
            <a:spLocks noGrp="1"/>
          </p:cNvSpPr>
          <p:nvPr>
            <p:ph type="sldNum" sz="quarter" idx="12"/>
          </p:nvPr>
        </p:nvSpPr>
        <p:spPr/>
        <p:txBody>
          <a:bodyPr/>
          <a:lstStyle/>
          <a:p>
            <a:fld id="{9AC5D147-9C55-47FF-A0BD-2A5358E1C9A3}" type="slidenum">
              <a:rPr lang="sv-SE" smtClean="0"/>
              <a:t>‹#›</a:t>
            </a:fld>
            <a:endParaRPr lang="sv-SE"/>
          </a:p>
        </p:txBody>
      </p:sp>
    </p:spTree>
    <p:extLst>
      <p:ext uri="{BB962C8B-B14F-4D97-AF65-F5344CB8AC3E}">
        <p14:creationId xmlns:p14="http://schemas.microsoft.com/office/powerpoint/2010/main" val="198613358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Text med bildtext">
    <p:spTree>
      <p:nvGrpSpPr>
        <p:cNvPr id="1" name=""/>
        <p:cNvGrpSpPr/>
        <p:nvPr/>
      </p:nvGrpSpPr>
      <p:grpSpPr>
        <a:xfrm>
          <a:off x="0" y="0"/>
          <a:ext cx="0" cy="0"/>
          <a:chOff x="0" y="0"/>
          <a:chExt cx="0" cy="0"/>
        </a:xfrm>
      </p:grpSpPr>
      <p:sp>
        <p:nvSpPr>
          <p:cNvPr id="2" name="Rubrik 1"/>
          <p:cNvSpPr>
            <a:spLocks noGrp="1"/>
          </p:cNvSpPr>
          <p:nvPr>
            <p:ph type="title"/>
          </p:nvPr>
        </p:nvSpPr>
        <p:spPr>
          <a:xfrm>
            <a:off x="839788" y="457200"/>
            <a:ext cx="3932237" cy="1600200"/>
          </a:xfrm>
        </p:spPr>
        <p:txBody>
          <a:bodyPr anchor="b"/>
          <a:lstStyle>
            <a:lvl1pPr>
              <a:defRPr sz="3200"/>
            </a:lvl1pPr>
          </a:lstStyle>
          <a:p>
            <a:r>
              <a:rPr lang="sv-SE"/>
              <a:t>Klicka här för att ändra format</a:t>
            </a:r>
          </a:p>
        </p:txBody>
      </p:sp>
      <p:sp>
        <p:nvSpPr>
          <p:cNvPr id="3" name="Platshållare för innehåll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p>
        </p:txBody>
      </p:sp>
      <p:sp>
        <p:nvSpPr>
          <p:cNvPr id="4" name="Platshållare för text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sv-SE"/>
              <a:t>Redigera format för bakgrundstext</a:t>
            </a:r>
          </a:p>
        </p:txBody>
      </p:sp>
      <p:sp>
        <p:nvSpPr>
          <p:cNvPr id="5" name="Platshållare för datum 4"/>
          <p:cNvSpPr>
            <a:spLocks noGrp="1"/>
          </p:cNvSpPr>
          <p:nvPr>
            <p:ph type="dt" sz="half" idx="10"/>
          </p:nvPr>
        </p:nvSpPr>
        <p:spPr/>
        <p:txBody>
          <a:bodyPr/>
          <a:lstStyle/>
          <a:p>
            <a:fld id="{1716689D-8A1B-4A4C-BB27-261549A89FA0}" type="datetimeFigureOut">
              <a:rPr lang="sv-SE" smtClean="0"/>
              <a:t>2025-06-22</a:t>
            </a:fld>
            <a:endParaRPr lang="sv-SE"/>
          </a:p>
        </p:txBody>
      </p:sp>
      <p:sp>
        <p:nvSpPr>
          <p:cNvPr id="6" name="Platshållare för sidfot 5"/>
          <p:cNvSpPr>
            <a:spLocks noGrp="1"/>
          </p:cNvSpPr>
          <p:nvPr>
            <p:ph type="ftr" sz="quarter" idx="11"/>
          </p:nvPr>
        </p:nvSpPr>
        <p:spPr/>
        <p:txBody>
          <a:bodyPr/>
          <a:lstStyle/>
          <a:p>
            <a:endParaRPr lang="sv-SE"/>
          </a:p>
        </p:txBody>
      </p:sp>
      <p:sp>
        <p:nvSpPr>
          <p:cNvPr id="7" name="Platshållare för bildnummer 6"/>
          <p:cNvSpPr>
            <a:spLocks noGrp="1"/>
          </p:cNvSpPr>
          <p:nvPr>
            <p:ph type="sldNum" sz="quarter" idx="12"/>
          </p:nvPr>
        </p:nvSpPr>
        <p:spPr/>
        <p:txBody>
          <a:bodyPr/>
          <a:lstStyle/>
          <a:p>
            <a:fld id="{9AC5D147-9C55-47FF-A0BD-2A5358E1C9A3}" type="slidenum">
              <a:rPr lang="sv-SE" smtClean="0"/>
              <a:t>‹#›</a:t>
            </a:fld>
            <a:endParaRPr lang="sv-SE"/>
          </a:p>
        </p:txBody>
      </p:sp>
    </p:spTree>
    <p:extLst>
      <p:ext uri="{BB962C8B-B14F-4D97-AF65-F5344CB8AC3E}">
        <p14:creationId xmlns:p14="http://schemas.microsoft.com/office/powerpoint/2010/main" val="98812908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ed bildtext">
    <p:spTree>
      <p:nvGrpSpPr>
        <p:cNvPr id="1" name=""/>
        <p:cNvGrpSpPr/>
        <p:nvPr/>
      </p:nvGrpSpPr>
      <p:grpSpPr>
        <a:xfrm>
          <a:off x="0" y="0"/>
          <a:ext cx="0" cy="0"/>
          <a:chOff x="0" y="0"/>
          <a:chExt cx="0" cy="0"/>
        </a:xfrm>
      </p:grpSpPr>
      <p:sp>
        <p:nvSpPr>
          <p:cNvPr id="2" name="Rubrik 1"/>
          <p:cNvSpPr>
            <a:spLocks noGrp="1"/>
          </p:cNvSpPr>
          <p:nvPr>
            <p:ph type="title"/>
          </p:nvPr>
        </p:nvSpPr>
        <p:spPr>
          <a:xfrm>
            <a:off x="839788" y="457200"/>
            <a:ext cx="3932237" cy="1600200"/>
          </a:xfrm>
        </p:spPr>
        <p:txBody>
          <a:bodyPr anchor="b"/>
          <a:lstStyle>
            <a:lvl1pPr>
              <a:defRPr sz="3200"/>
            </a:lvl1pPr>
          </a:lstStyle>
          <a:p>
            <a:r>
              <a:rPr lang="sv-SE"/>
              <a:t>Klicka här för att ändra format</a:t>
            </a:r>
          </a:p>
        </p:txBody>
      </p:sp>
      <p:sp>
        <p:nvSpPr>
          <p:cNvPr id="3" name="Platshållare för bild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sv-SE"/>
          </a:p>
        </p:txBody>
      </p:sp>
      <p:sp>
        <p:nvSpPr>
          <p:cNvPr id="4" name="Platshållare för text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sv-SE"/>
              <a:t>Redigera format för bakgrundstext</a:t>
            </a:r>
          </a:p>
        </p:txBody>
      </p:sp>
      <p:sp>
        <p:nvSpPr>
          <p:cNvPr id="5" name="Platshållare för datum 4"/>
          <p:cNvSpPr>
            <a:spLocks noGrp="1"/>
          </p:cNvSpPr>
          <p:nvPr>
            <p:ph type="dt" sz="half" idx="10"/>
          </p:nvPr>
        </p:nvSpPr>
        <p:spPr/>
        <p:txBody>
          <a:bodyPr/>
          <a:lstStyle/>
          <a:p>
            <a:fld id="{1716689D-8A1B-4A4C-BB27-261549A89FA0}" type="datetimeFigureOut">
              <a:rPr lang="sv-SE" smtClean="0"/>
              <a:t>2025-06-22</a:t>
            </a:fld>
            <a:endParaRPr lang="sv-SE"/>
          </a:p>
        </p:txBody>
      </p:sp>
      <p:sp>
        <p:nvSpPr>
          <p:cNvPr id="6" name="Platshållare för sidfot 5"/>
          <p:cNvSpPr>
            <a:spLocks noGrp="1"/>
          </p:cNvSpPr>
          <p:nvPr>
            <p:ph type="ftr" sz="quarter" idx="11"/>
          </p:nvPr>
        </p:nvSpPr>
        <p:spPr/>
        <p:txBody>
          <a:bodyPr/>
          <a:lstStyle/>
          <a:p>
            <a:endParaRPr lang="sv-SE"/>
          </a:p>
        </p:txBody>
      </p:sp>
      <p:sp>
        <p:nvSpPr>
          <p:cNvPr id="7" name="Platshållare för bildnummer 6"/>
          <p:cNvSpPr>
            <a:spLocks noGrp="1"/>
          </p:cNvSpPr>
          <p:nvPr>
            <p:ph type="sldNum" sz="quarter" idx="12"/>
          </p:nvPr>
        </p:nvSpPr>
        <p:spPr/>
        <p:txBody>
          <a:bodyPr/>
          <a:lstStyle/>
          <a:p>
            <a:fld id="{9AC5D147-9C55-47FF-A0BD-2A5358E1C9A3}" type="slidenum">
              <a:rPr lang="sv-SE" smtClean="0"/>
              <a:t>‹#›</a:t>
            </a:fld>
            <a:endParaRPr lang="sv-SE"/>
          </a:p>
        </p:txBody>
      </p:sp>
    </p:spTree>
    <p:extLst>
      <p:ext uri="{BB962C8B-B14F-4D97-AF65-F5344CB8AC3E}">
        <p14:creationId xmlns:p14="http://schemas.microsoft.com/office/powerpoint/2010/main" val="337838351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rubrik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sv-SE"/>
              <a:t>Klicka här för att ändra format</a:t>
            </a:r>
          </a:p>
        </p:txBody>
      </p:sp>
      <p:sp>
        <p:nvSpPr>
          <p:cNvPr id="3" name="Platshållare för text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p>
        </p:txBody>
      </p:sp>
      <p:sp>
        <p:nvSpPr>
          <p:cNvPr id="4" name="Platshållare för datum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716689D-8A1B-4A4C-BB27-261549A89FA0}" type="datetimeFigureOut">
              <a:rPr lang="sv-SE" smtClean="0"/>
              <a:t>2025-06-22</a:t>
            </a:fld>
            <a:endParaRPr lang="sv-SE"/>
          </a:p>
        </p:txBody>
      </p:sp>
      <p:sp>
        <p:nvSpPr>
          <p:cNvPr id="5" name="Platshållare för sidfot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sv-SE"/>
          </a:p>
        </p:txBody>
      </p:sp>
      <p:sp>
        <p:nvSpPr>
          <p:cNvPr id="6" name="Platshållare för bildnumm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AC5D147-9C55-47FF-A0BD-2A5358E1C9A3}" type="slidenum">
              <a:rPr lang="sv-SE" smtClean="0"/>
              <a:t>‹#›</a:t>
            </a:fld>
            <a:endParaRPr lang="sv-SE"/>
          </a:p>
        </p:txBody>
      </p:sp>
    </p:spTree>
    <p:extLst>
      <p:ext uri="{BB962C8B-B14F-4D97-AF65-F5344CB8AC3E}">
        <p14:creationId xmlns:p14="http://schemas.microsoft.com/office/powerpoint/2010/main" val="340475170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package" Target="../embeddings/Microsoft_Excel_Worksheet.xlsx"/><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hyperlink" Target="https://dalecarliacup.se/start" TargetMode="Externa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Bildobjekt 4">
            <a:extLst>
              <a:ext uri="{FF2B5EF4-FFF2-40B4-BE49-F238E27FC236}">
                <a16:creationId xmlns:a16="http://schemas.microsoft.com/office/drawing/2014/main" id="{6B2AA30A-0217-583C-8906-BD19BE16332D}"/>
              </a:ext>
            </a:extLst>
          </p:cNvPr>
          <p:cNvPicPr>
            <a:picLocks noChangeAspect="1"/>
          </p:cNvPicPr>
          <p:nvPr/>
        </p:nvPicPr>
        <p:blipFill>
          <a:blip r:embed="rId2"/>
          <a:stretch>
            <a:fillRect/>
          </a:stretch>
        </p:blipFill>
        <p:spPr>
          <a:xfrm>
            <a:off x="3674593" y="1110342"/>
            <a:ext cx="4058740" cy="5747657"/>
          </a:xfrm>
          <a:prstGeom prst="rect">
            <a:avLst/>
          </a:prstGeom>
        </p:spPr>
      </p:pic>
      <p:sp>
        <p:nvSpPr>
          <p:cNvPr id="3" name="Underrubrik 2"/>
          <p:cNvSpPr>
            <a:spLocks noGrp="1"/>
          </p:cNvSpPr>
          <p:nvPr>
            <p:ph type="subTitle" idx="1"/>
          </p:nvPr>
        </p:nvSpPr>
        <p:spPr>
          <a:xfrm rot="20440933">
            <a:off x="7379515" y="1599950"/>
            <a:ext cx="3542761" cy="454573"/>
          </a:xfrm>
        </p:spPr>
        <p:txBody>
          <a:bodyPr>
            <a:noAutofit/>
          </a:bodyPr>
          <a:lstStyle/>
          <a:p>
            <a:r>
              <a:rPr lang="sv-SE" sz="4800" dirty="0">
                <a:solidFill>
                  <a:srgbClr val="FF0000"/>
                </a:solidFill>
              </a:rPr>
              <a:t>P2009</a:t>
            </a:r>
          </a:p>
          <a:p>
            <a:r>
              <a:rPr lang="sv-SE" sz="4800" dirty="0">
                <a:solidFill>
                  <a:srgbClr val="FF0000"/>
                </a:solidFill>
              </a:rPr>
              <a:t>P2010</a:t>
            </a:r>
          </a:p>
        </p:txBody>
      </p:sp>
      <p:pic>
        <p:nvPicPr>
          <p:cNvPr id="8" name="Google Shape;91;p13"/>
          <p:cNvPicPr preferRelativeResize="0"/>
          <p:nvPr/>
        </p:nvPicPr>
        <p:blipFill rotWithShape="1">
          <a:blip r:embed="rId3">
            <a:alphaModFix/>
          </a:blip>
          <a:srcRect/>
          <a:stretch/>
        </p:blipFill>
        <p:spPr>
          <a:xfrm>
            <a:off x="1197300" y="228600"/>
            <a:ext cx="8484069" cy="1113963"/>
          </a:xfrm>
          <a:prstGeom prst="rect">
            <a:avLst/>
          </a:prstGeom>
          <a:noFill/>
          <a:ln>
            <a:noFill/>
          </a:ln>
        </p:spPr>
      </p:pic>
      <p:sp>
        <p:nvSpPr>
          <p:cNvPr id="6" name="textruta 5">
            <a:extLst>
              <a:ext uri="{FF2B5EF4-FFF2-40B4-BE49-F238E27FC236}">
                <a16:creationId xmlns:a16="http://schemas.microsoft.com/office/drawing/2014/main" id="{4F11B700-F050-0059-1AA2-C4434E93ED0A}"/>
              </a:ext>
            </a:extLst>
          </p:cNvPr>
          <p:cNvSpPr txBox="1"/>
          <p:nvPr/>
        </p:nvSpPr>
        <p:spPr>
          <a:xfrm>
            <a:off x="3794237" y="6567315"/>
            <a:ext cx="1580972" cy="307777"/>
          </a:xfrm>
          <a:prstGeom prst="rect">
            <a:avLst/>
          </a:prstGeom>
          <a:noFill/>
        </p:spPr>
        <p:txBody>
          <a:bodyPr wrap="square" rtlCol="0">
            <a:spAutoFit/>
          </a:bodyPr>
          <a:lstStyle/>
          <a:p>
            <a:r>
              <a:rPr lang="sv-SE" sz="1400" dirty="0">
                <a:highlight>
                  <a:srgbClr val="C0C0C0"/>
                </a:highlight>
              </a:rPr>
              <a:t>26/6 – 29/6 - 2025</a:t>
            </a:r>
          </a:p>
        </p:txBody>
      </p:sp>
    </p:spTree>
    <p:extLst>
      <p:ext uri="{BB962C8B-B14F-4D97-AF65-F5344CB8AC3E}">
        <p14:creationId xmlns:p14="http://schemas.microsoft.com/office/powerpoint/2010/main" val="230425491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ruta 3"/>
          <p:cNvSpPr txBox="1"/>
          <p:nvPr/>
        </p:nvSpPr>
        <p:spPr>
          <a:xfrm>
            <a:off x="4122208" y="500964"/>
            <a:ext cx="3483937" cy="707886"/>
          </a:xfrm>
          <a:prstGeom prst="rect">
            <a:avLst/>
          </a:prstGeom>
          <a:noFill/>
        </p:spPr>
        <p:txBody>
          <a:bodyPr wrap="square" rtlCol="0">
            <a:spAutoFit/>
          </a:bodyPr>
          <a:lstStyle/>
          <a:p>
            <a:r>
              <a:rPr lang="sv-SE" sz="4000" dirty="0"/>
              <a:t>Matchschema</a:t>
            </a:r>
          </a:p>
        </p:txBody>
      </p:sp>
      <p:sp>
        <p:nvSpPr>
          <p:cNvPr id="5" name="textruta 4"/>
          <p:cNvSpPr txBox="1"/>
          <p:nvPr/>
        </p:nvSpPr>
        <p:spPr>
          <a:xfrm>
            <a:off x="904941" y="1208850"/>
            <a:ext cx="1472499" cy="369332"/>
          </a:xfrm>
          <a:prstGeom prst="rect">
            <a:avLst/>
          </a:prstGeom>
          <a:noFill/>
        </p:spPr>
        <p:txBody>
          <a:bodyPr wrap="square" rtlCol="0">
            <a:spAutoFit/>
          </a:bodyPr>
          <a:lstStyle/>
          <a:p>
            <a:r>
              <a:rPr lang="sv-SE" dirty="0"/>
              <a:t>Gruppspel</a:t>
            </a:r>
          </a:p>
        </p:txBody>
      </p:sp>
      <p:sp>
        <p:nvSpPr>
          <p:cNvPr id="6" name="textruta 5"/>
          <p:cNvSpPr txBox="1"/>
          <p:nvPr/>
        </p:nvSpPr>
        <p:spPr>
          <a:xfrm>
            <a:off x="904941" y="3855068"/>
            <a:ext cx="2503278" cy="369332"/>
          </a:xfrm>
          <a:prstGeom prst="rect">
            <a:avLst/>
          </a:prstGeom>
          <a:noFill/>
        </p:spPr>
        <p:txBody>
          <a:bodyPr wrap="square" rtlCol="0">
            <a:spAutoFit/>
          </a:bodyPr>
          <a:lstStyle/>
          <a:p>
            <a:r>
              <a:rPr lang="sv-SE" dirty="0"/>
              <a:t>Slutspel…. kommer</a:t>
            </a:r>
          </a:p>
        </p:txBody>
      </p:sp>
      <p:graphicFrame>
        <p:nvGraphicFramePr>
          <p:cNvPr id="7" name="Tabell 6">
            <a:extLst>
              <a:ext uri="{FF2B5EF4-FFF2-40B4-BE49-F238E27FC236}">
                <a16:creationId xmlns:a16="http://schemas.microsoft.com/office/drawing/2014/main" id="{F555E0DA-EDDA-097F-0FF1-95B51FD3C687}"/>
              </a:ext>
            </a:extLst>
          </p:cNvPr>
          <p:cNvGraphicFramePr>
            <a:graphicFrameLocks noGrp="1"/>
          </p:cNvGraphicFramePr>
          <p:nvPr>
            <p:extLst>
              <p:ext uri="{D42A27DB-BD31-4B8C-83A1-F6EECF244321}">
                <p14:modId xmlns:p14="http://schemas.microsoft.com/office/powerpoint/2010/main" val="2729904460"/>
              </p:ext>
            </p:extLst>
          </p:nvPr>
        </p:nvGraphicFramePr>
        <p:xfrm>
          <a:off x="1770997" y="1870614"/>
          <a:ext cx="8051800" cy="1143000"/>
        </p:xfrm>
        <a:graphic>
          <a:graphicData uri="http://schemas.openxmlformats.org/drawingml/2006/table">
            <a:tbl>
              <a:tblPr/>
              <a:tblGrid>
                <a:gridCol w="2171700">
                  <a:extLst>
                    <a:ext uri="{9D8B030D-6E8A-4147-A177-3AD203B41FA5}">
                      <a16:colId xmlns:a16="http://schemas.microsoft.com/office/drawing/2014/main" val="1489307574"/>
                    </a:ext>
                  </a:extLst>
                </a:gridCol>
                <a:gridCol w="1562100">
                  <a:extLst>
                    <a:ext uri="{9D8B030D-6E8A-4147-A177-3AD203B41FA5}">
                      <a16:colId xmlns:a16="http://schemas.microsoft.com/office/drawing/2014/main" val="731705274"/>
                    </a:ext>
                  </a:extLst>
                </a:gridCol>
                <a:gridCol w="1905000">
                  <a:extLst>
                    <a:ext uri="{9D8B030D-6E8A-4147-A177-3AD203B41FA5}">
                      <a16:colId xmlns:a16="http://schemas.microsoft.com/office/drawing/2014/main" val="1854253432"/>
                    </a:ext>
                  </a:extLst>
                </a:gridCol>
                <a:gridCol w="1651000">
                  <a:extLst>
                    <a:ext uri="{9D8B030D-6E8A-4147-A177-3AD203B41FA5}">
                      <a16:colId xmlns:a16="http://schemas.microsoft.com/office/drawing/2014/main" val="4058108744"/>
                    </a:ext>
                  </a:extLst>
                </a:gridCol>
                <a:gridCol w="762000">
                  <a:extLst>
                    <a:ext uri="{9D8B030D-6E8A-4147-A177-3AD203B41FA5}">
                      <a16:colId xmlns:a16="http://schemas.microsoft.com/office/drawing/2014/main" val="1981037527"/>
                    </a:ext>
                  </a:extLst>
                </a:gridCol>
              </a:tblGrid>
              <a:tr h="228600">
                <a:tc>
                  <a:txBody>
                    <a:bodyPr/>
                    <a:lstStyle/>
                    <a:p>
                      <a:pPr algn="ctr" fontAlgn="b"/>
                      <a:r>
                        <a:rPr lang="sv-SE" sz="1400" b="1" i="0" u="none" strike="noStrike">
                          <a:solidFill>
                            <a:srgbClr val="000000"/>
                          </a:solidFill>
                          <a:effectLst/>
                          <a:latin typeface="Arial" panose="020B0604020202020204" pitchFamily="34" charset="0"/>
                        </a:rPr>
                        <a:t>Hemmalag</a:t>
                      </a:r>
                    </a:p>
                  </a:txBody>
                  <a:tcPr marL="0" marR="0" marT="0" marB="0" anchor="b">
                    <a:lnL>
                      <a:noFill/>
                    </a:lnL>
                    <a:lnR>
                      <a:noFill/>
                    </a:lnR>
                    <a:lnT>
                      <a:noFill/>
                    </a:lnT>
                    <a:lnB w="6350" cap="flat" cmpd="sng" algn="ctr">
                      <a:solidFill>
                        <a:srgbClr val="000000"/>
                      </a:solidFill>
                      <a:prstDash val="solid"/>
                      <a:round/>
                      <a:headEnd type="none" w="med" len="med"/>
                      <a:tailEnd type="none" w="med" len="med"/>
                    </a:lnB>
                    <a:noFill/>
                  </a:tcPr>
                </a:tc>
                <a:tc>
                  <a:txBody>
                    <a:bodyPr/>
                    <a:lstStyle/>
                    <a:p>
                      <a:pPr algn="ctr" fontAlgn="b"/>
                      <a:r>
                        <a:rPr lang="sv-SE" sz="1400" b="1" i="0" u="none" strike="noStrike">
                          <a:solidFill>
                            <a:srgbClr val="000000"/>
                          </a:solidFill>
                          <a:effectLst/>
                          <a:latin typeface="Arial" panose="020B0604020202020204" pitchFamily="34" charset="0"/>
                        </a:rPr>
                        <a:t>Bortalag</a:t>
                      </a:r>
                    </a:p>
                  </a:txBody>
                  <a:tcPr marL="0" marR="0" marT="0" marB="0" anchor="b">
                    <a:lnL>
                      <a:noFill/>
                    </a:lnL>
                    <a:lnR>
                      <a:noFill/>
                    </a:lnR>
                    <a:lnT>
                      <a:noFill/>
                    </a:lnT>
                    <a:lnB w="6350" cap="flat" cmpd="sng" algn="ctr">
                      <a:solidFill>
                        <a:srgbClr val="000000"/>
                      </a:solidFill>
                      <a:prstDash val="solid"/>
                      <a:round/>
                      <a:headEnd type="none" w="med" len="med"/>
                      <a:tailEnd type="none" w="med" len="med"/>
                    </a:lnB>
                    <a:noFill/>
                  </a:tcPr>
                </a:tc>
                <a:tc>
                  <a:txBody>
                    <a:bodyPr/>
                    <a:lstStyle/>
                    <a:p>
                      <a:pPr algn="ctr" fontAlgn="b"/>
                      <a:r>
                        <a:rPr lang="sv-SE" sz="1400" b="1" i="0" u="none" strike="noStrike">
                          <a:solidFill>
                            <a:srgbClr val="000000"/>
                          </a:solidFill>
                          <a:effectLst/>
                          <a:latin typeface="Arial" panose="020B0604020202020204" pitchFamily="34" charset="0"/>
                        </a:rPr>
                        <a:t>Tid</a:t>
                      </a:r>
                    </a:p>
                  </a:txBody>
                  <a:tcPr marL="0" marR="0" marT="0" marB="0" anchor="b">
                    <a:lnL>
                      <a:noFill/>
                    </a:lnL>
                    <a:lnR>
                      <a:noFill/>
                    </a:lnR>
                    <a:lnT>
                      <a:noFill/>
                    </a:lnT>
                    <a:lnB w="6350" cap="flat" cmpd="sng" algn="ctr">
                      <a:solidFill>
                        <a:srgbClr val="000000"/>
                      </a:solidFill>
                      <a:prstDash val="solid"/>
                      <a:round/>
                      <a:headEnd type="none" w="med" len="med"/>
                      <a:tailEnd type="none" w="med" len="med"/>
                    </a:lnB>
                    <a:noFill/>
                  </a:tcPr>
                </a:tc>
                <a:tc>
                  <a:txBody>
                    <a:bodyPr/>
                    <a:lstStyle/>
                    <a:p>
                      <a:pPr algn="ctr" fontAlgn="b"/>
                      <a:r>
                        <a:rPr lang="sv-SE" sz="1400" b="1" i="0" u="none" strike="noStrike">
                          <a:solidFill>
                            <a:srgbClr val="000000"/>
                          </a:solidFill>
                          <a:effectLst/>
                          <a:latin typeface="Arial" panose="020B0604020202020204" pitchFamily="34" charset="0"/>
                        </a:rPr>
                        <a:t>Plan</a:t>
                      </a:r>
                    </a:p>
                  </a:txBody>
                  <a:tcPr marL="0" marR="0" marT="0" marB="0" anchor="b">
                    <a:lnL>
                      <a:noFill/>
                    </a:lnL>
                    <a:lnR>
                      <a:noFill/>
                    </a:lnR>
                    <a:lnT>
                      <a:noFill/>
                    </a:lnT>
                    <a:lnB w="6350" cap="flat" cmpd="sng" algn="ctr">
                      <a:solidFill>
                        <a:srgbClr val="000000"/>
                      </a:solidFill>
                      <a:prstDash val="solid"/>
                      <a:round/>
                      <a:headEnd type="none" w="med" len="med"/>
                      <a:tailEnd type="none" w="med" len="med"/>
                    </a:lnB>
                    <a:noFill/>
                  </a:tcPr>
                </a:tc>
                <a:tc>
                  <a:txBody>
                    <a:bodyPr/>
                    <a:lstStyle/>
                    <a:p>
                      <a:pPr algn="ctr" fontAlgn="b"/>
                      <a:r>
                        <a:rPr lang="sv-SE" sz="1400" b="1" i="0" u="none" strike="noStrike">
                          <a:solidFill>
                            <a:srgbClr val="000000"/>
                          </a:solidFill>
                          <a:effectLst/>
                          <a:latin typeface="Arial" panose="020B0604020202020204" pitchFamily="34" charset="0"/>
                        </a:rPr>
                        <a:t>Grupp</a:t>
                      </a:r>
                    </a:p>
                  </a:txBody>
                  <a:tcPr marL="0" marR="0" marT="0" marB="0" anchor="b">
                    <a:lnL>
                      <a:noFill/>
                    </a:lnL>
                    <a:lnR>
                      <a:noFill/>
                    </a:lnR>
                    <a:lnT>
                      <a:noFill/>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4222299907"/>
                  </a:ext>
                </a:extLst>
              </a:tr>
              <a:tr h="228600">
                <a:tc>
                  <a:txBody>
                    <a:bodyPr/>
                    <a:lstStyle/>
                    <a:p>
                      <a:pPr algn="l" fontAlgn="b"/>
                      <a:r>
                        <a:rPr lang="sv-SE" sz="1400" b="0" i="0" u="none" strike="noStrike">
                          <a:solidFill>
                            <a:srgbClr val="000000"/>
                          </a:solidFill>
                          <a:effectLst/>
                          <a:latin typeface="Arial" panose="020B0604020202020204" pitchFamily="34" charset="0"/>
                        </a:rPr>
                        <a:t>Östansbo/Smedjebacken</a:t>
                      </a:r>
                    </a:p>
                  </a:txBody>
                  <a:tcPr marL="0" marR="0" marT="0"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l" fontAlgn="b"/>
                      <a:r>
                        <a:rPr lang="sv-SE" sz="1400" b="0" i="0" u="none" strike="noStrike">
                          <a:solidFill>
                            <a:srgbClr val="000000"/>
                          </a:solidFill>
                          <a:effectLst/>
                          <a:latin typeface="Arial" panose="020B0604020202020204" pitchFamily="34" charset="0"/>
                        </a:rPr>
                        <a:t>Hagaströms SK</a:t>
                      </a:r>
                    </a:p>
                  </a:txBody>
                  <a:tcPr marL="0" marR="0" marT="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l" fontAlgn="b"/>
                      <a:r>
                        <a:rPr lang="sv-SE" sz="1400" b="0" i="0" u="none" strike="noStrike">
                          <a:solidFill>
                            <a:srgbClr val="000000"/>
                          </a:solidFill>
                          <a:effectLst/>
                          <a:latin typeface="Arial" panose="020B0604020202020204" pitchFamily="34" charset="0"/>
                        </a:rPr>
                        <a:t>torsdag  26/06 11:30</a:t>
                      </a:r>
                    </a:p>
                  </a:txBody>
                  <a:tcPr marL="0" marR="0" marT="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l" fontAlgn="b"/>
                      <a:r>
                        <a:rPr lang="sv-SE" sz="1400" b="0" i="0" u="none" strike="noStrike">
                          <a:solidFill>
                            <a:srgbClr val="000000"/>
                          </a:solidFill>
                          <a:effectLst/>
                          <a:latin typeface="Arial" panose="020B0604020202020204" pitchFamily="34" charset="0"/>
                        </a:rPr>
                        <a:t>16. AB Karl Hedin</a:t>
                      </a:r>
                    </a:p>
                  </a:txBody>
                  <a:tcPr marL="0" marR="0" marT="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l" fontAlgn="b"/>
                      <a:r>
                        <a:rPr lang="sv-SE" sz="1400" b="0" i="0" u="none" strike="noStrike">
                          <a:solidFill>
                            <a:srgbClr val="000000"/>
                          </a:solidFill>
                          <a:effectLst/>
                          <a:latin typeface="Arial" panose="020B0604020202020204" pitchFamily="34" charset="0"/>
                        </a:rPr>
                        <a:t>Grupp E</a:t>
                      </a:r>
                    </a:p>
                  </a:txBody>
                  <a:tcPr marL="0" marR="0" marT="0"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extLst>
                  <a:ext uri="{0D108BD9-81ED-4DB2-BD59-A6C34878D82A}">
                    <a16:rowId xmlns:a16="http://schemas.microsoft.com/office/drawing/2014/main" val="276674622"/>
                  </a:ext>
                </a:extLst>
              </a:tr>
              <a:tr h="228600">
                <a:tc>
                  <a:txBody>
                    <a:bodyPr/>
                    <a:lstStyle/>
                    <a:p>
                      <a:pPr algn="l" fontAlgn="b"/>
                      <a:r>
                        <a:rPr lang="sv-SE" sz="1400" b="0" i="0" u="none" strike="noStrike">
                          <a:solidFill>
                            <a:srgbClr val="000000"/>
                          </a:solidFill>
                          <a:effectLst/>
                          <a:latin typeface="Arial" panose="020B0604020202020204" pitchFamily="34" charset="0"/>
                        </a:rPr>
                        <a:t>Hagaströms SK</a:t>
                      </a:r>
                    </a:p>
                  </a:txBody>
                  <a:tcPr marL="0" marR="0" marT="0"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sv-SE" sz="1400" b="0" i="0" u="none" strike="noStrike">
                          <a:solidFill>
                            <a:srgbClr val="000000"/>
                          </a:solidFill>
                          <a:effectLst/>
                          <a:latin typeface="Arial" panose="020B0604020202020204" pitchFamily="34" charset="0"/>
                        </a:rPr>
                        <a:t>Järna SK</a:t>
                      </a:r>
                    </a:p>
                  </a:txBody>
                  <a:tcPr marL="0" marR="0" marT="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sv-SE" sz="1400" b="0" i="0" u="none" strike="noStrike">
                          <a:solidFill>
                            <a:srgbClr val="000000"/>
                          </a:solidFill>
                          <a:effectLst/>
                          <a:latin typeface="Arial" panose="020B0604020202020204" pitchFamily="34" charset="0"/>
                        </a:rPr>
                        <a:t>torsdag  26/06 16:10</a:t>
                      </a:r>
                    </a:p>
                  </a:txBody>
                  <a:tcPr marL="0" marR="0" marT="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sv-SE" sz="1400" b="0" i="0" u="none" strike="noStrike">
                          <a:solidFill>
                            <a:srgbClr val="000000"/>
                          </a:solidFill>
                          <a:effectLst/>
                          <a:latin typeface="Arial" panose="020B0604020202020204" pitchFamily="34" charset="0"/>
                        </a:rPr>
                        <a:t>30. Lokalt I</a:t>
                      </a:r>
                    </a:p>
                  </a:txBody>
                  <a:tcPr marL="0" marR="0" marT="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sv-SE" sz="1400" b="0" i="0" u="none" strike="noStrike">
                          <a:solidFill>
                            <a:srgbClr val="000000"/>
                          </a:solidFill>
                          <a:effectLst/>
                          <a:latin typeface="Arial" panose="020B0604020202020204" pitchFamily="34" charset="0"/>
                        </a:rPr>
                        <a:t>Grupp E</a:t>
                      </a:r>
                    </a:p>
                  </a:txBody>
                  <a:tcPr marL="0" marR="0" marT="0"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720877160"/>
                  </a:ext>
                </a:extLst>
              </a:tr>
              <a:tr h="228600">
                <a:tc>
                  <a:txBody>
                    <a:bodyPr/>
                    <a:lstStyle/>
                    <a:p>
                      <a:pPr algn="l" fontAlgn="b"/>
                      <a:r>
                        <a:rPr lang="sv-SE" sz="1400" b="0" i="0" u="none" strike="noStrike">
                          <a:solidFill>
                            <a:srgbClr val="000000"/>
                          </a:solidFill>
                          <a:effectLst/>
                          <a:latin typeface="Arial" panose="020B0604020202020204" pitchFamily="34" charset="0"/>
                        </a:rPr>
                        <a:t>Gustavsbergs IF</a:t>
                      </a:r>
                    </a:p>
                  </a:txBody>
                  <a:tcPr marL="0" marR="0" marT="0"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l" fontAlgn="b"/>
                      <a:r>
                        <a:rPr lang="sv-SE" sz="1400" b="0" i="0" u="none" strike="noStrike">
                          <a:solidFill>
                            <a:srgbClr val="000000"/>
                          </a:solidFill>
                          <a:effectLst/>
                          <a:latin typeface="Arial" panose="020B0604020202020204" pitchFamily="34" charset="0"/>
                        </a:rPr>
                        <a:t>Hagaströms SK</a:t>
                      </a:r>
                    </a:p>
                  </a:txBody>
                  <a:tcPr marL="0" marR="0" marT="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l" fontAlgn="b"/>
                      <a:r>
                        <a:rPr lang="sv-SE" sz="1400" b="0" i="0" u="none" strike="noStrike">
                          <a:solidFill>
                            <a:srgbClr val="000000"/>
                          </a:solidFill>
                          <a:effectLst/>
                          <a:latin typeface="Arial" panose="020B0604020202020204" pitchFamily="34" charset="0"/>
                        </a:rPr>
                        <a:t>fredag    27/06 09:10</a:t>
                      </a:r>
                    </a:p>
                  </a:txBody>
                  <a:tcPr marL="0" marR="0" marT="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l" fontAlgn="b"/>
                      <a:r>
                        <a:rPr lang="sv-SE" sz="1400" b="0" i="0" u="none" strike="noStrike">
                          <a:solidFill>
                            <a:srgbClr val="000000"/>
                          </a:solidFill>
                          <a:effectLst/>
                          <a:latin typeface="Arial" panose="020B0604020202020204" pitchFamily="34" charset="0"/>
                        </a:rPr>
                        <a:t>16. AB Karl Hedin</a:t>
                      </a:r>
                    </a:p>
                  </a:txBody>
                  <a:tcPr marL="0" marR="0" marT="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l" fontAlgn="b"/>
                      <a:r>
                        <a:rPr lang="sv-SE" sz="1400" b="0" i="0" u="none" strike="noStrike">
                          <a:solidFill>
                            <a:srgbClr val="000000"/>
                          </a:solidFill>
                          <a:effectLst/>
                          <a:latin typeface="Arial" panose="020B0604020202020204" pitchFamily="34" charset="0"/>
                        </a:rPr>
                        <a:t>Grupp E</a:t>
                      </a:r>
                    </a:p>
                  </a:txBody>
                  <a:tcPr marL="0" marR="0" marT="0"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extLst>
                  <a:ext uri="{0D108BD9-81ED-4DB2-BD59-A6C34878D82A}">
                    <a16:rowId xmlns:a16="http://schemas.microsoft.com/office/drawing/2014/main" val="3465416693"/>
                  </a:ext>
                </a:extLst>
              </a:tr>
              <a:tr h="228600">
                <a:tc>
                  <a:txBody>
                    <a:bodyPr/>
                    <a:lstStyle/>
                    <a:p>
                      <a:pPr algn="l" fontAlgn="b"/>
                      <a:r>
                        <a:rPr lang="sv-SE" sz="1400" b="0" i="0" u="none" strike="noStrike">
                          <a:solidFill>
                            <a:srgbClr val="000000"/>
                          </a:solidFill>
                          <a:effectLst/>
                          <a:latin typeface="Arial" panose="020B0604020202020204" pitchFamily="34" charset="0"/>
                        </a:rPr>
                        <a:t>Hagaströms SK</a:t>
                      </a:r>
                    </a:p>
                  </a:txBody>
                  <a:tcPr marL="0" marR="0" marT="0"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sv-SE" sz="1400" b="0" i="0" u="none" strike="noStrike">
                          <a:solidFill>
                            <a:srgbClr val="000000"/>
                          </a:solidFill>
                          <a:effectLst/>
                          <a:latin typeface="Arial" panose="020B0604020202020204" pitchFamily="34" charset="0"/>
                        </a:rPr>
                        <a:t>Enköpings SK</a:t>
                      </a:r>
                    </a:p>
                  </a:txBody>
                  <a:tcPr marL="0" marR="0" marT="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sv-SE" sz="1400" b="0" i="0" u="none" strike="noStrike">
                          <a:solidFill>
                            <a:srgbClr val="000000"/>
                          </a:solidFill>
                          <a:effectLst/>
                          <a:latin typeface="Arial" panose="020B0604020202020204" pitchFamily="34" charset="0"/>
                        </a:rPr>
                        <a:t>lördag    28/06 08:00</a:t>
                      </a:r>
                    </a:p>
                  </a:txBody>
                  <a:tcPr marL="0" marR="0" marT="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sv-SE" sz="1400" b="0" i="0" u="none" strike="noStrike">
                          <a:solidFill>
                            <a:srgbClr val="000000"/>
                          </a:solidFill>
                          <a:effectLst/>
                          <a:latin typeface="Arial" panose="020B0604020202020204" pitchFamily="34" charset="0"/>
                        </a:rPr>
                        <a:t>25. Loxodonta</a:t>
                      </a:r>
                    </a:p>
                  </a:txBody>
                  <a:tcPr marL="0" marR="0" marT="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sv-SE" sz="1400" b="0" i="0" u="none" strike="noStrike" dirty="0">
                          <a:solidFill>
                            <a:srgbClr val="000000"/>
                          </a:solidFill>
                          <a:effectLst/>
                          <a:latin typeface="Arial" panose="020B0604020202020204" pitchFamily="34" charset="0"/>
                        </a:rPr>
                        <a:t>Grupp E</a:t>
                      </a:r>
                    </a:p>
                  </a:txBody>
                  <a:tcPr marL="0" marR="0" marT="0"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802266169"/>
                  </a:ext>
                </a:extLst>
              </a:tr>
            </a:tbl>
          </a:graphicData>
        </a:graphic>
      </p:graphicFrame>
      <p:sp>
        <p:nvSpPr>
          <p:cNvPr id="8" name="textruta 7">
            <a:extLst>
              <a:ext uri="{FF2B5EF4-FFF2-40B4-BE49-F238E27FC236}">
                <a16:creationId xmlns:a16="http://schemas.microsoft.com/office/drawing/2014/main" id="{5402B98B-783D-4EC1-3C2A-B480D23E32D0}"/>
              </a:ext>
            </a:extLst>
          </p:cNvPr>
          <p:cNvSpPr txBox="1"/>
          <p:nvPr/>
        </p:nvSpPr>
        <p:spPr>
          <a:xfrm rot="21230981">
            <a:off x="5232875" y="3251282"/>
            <a:ext cx="2687783" cy="646331"/>
          </a:xfrm>
          <a:prstGeom prst="rect">
            <a:avLst/>
          </a:prstGeom>
          <a:noFill/>
        </p:spPr>
        <p:txBody>
          <a:bodyPr wrap="square" rtlCol="0">
            <a:spAutoFit/>
          </a:bodyPr>
          <a:lstStyle/>
          <a:p>
            <a:r>
              <a:rPr lang="sv-SE" dirty="0">
                <a:solidFill>
                  <a:srgbClr val="FF0000"/>
                </a:solidFill>
              </a:rPr>
              <a:t>Alla kommer behöva stå över någon match!</a:t>
            </a:r>
          </a:p>
        </p:txBody>
      </p:sp>
      <p:sp>
        <p:nvSpPr>
          <p:cNvPr id="2" name="textruta 1">
            <a:extLst>
              <a:ext uri="{FF2B5EF4-FFF2-40B4-BE49-F238E27FC236}">
                <a16:creationId xmlns:a16="http://schemas.microsoft.com/office/drawing/2014/main" id="{A650D665-E064-CA19-7E8A-5FDE22F1EA0A}"/>
              </a:ext>
            </a:extLst>
          </p:cNvPr>
          <p:cNvSpPr txBox="1"/>
          <p:nvPr/>
        </p:nvSpPr>
        <p:spPr>
          <a:xfrm>
            <a:off x="1657884" y="4956561"/>
            <a:ext cx="8545795" cy="1477328"/>
          </a:xfrm>
          <a:prstGeom prst="rect">
            <a:avLst/>
          </a:prstGeom>
          <a:noFill/>
        </p:spPr>
        <p:txBody>
          <a:bodyPr wrap="square" rtlCol="0">
            <a:spAutoFit/>
          </a:bodyPr>
          <a:lstStyle/>
          <a:p>
            <a:r>
              <a:rPr lang="sv-SE" b="1" dirty="0"/>
              <a:t>Info</a:t>
            </a:r>
          </a:p>
          <a:p>
            <a:r>
              <a:rPr lang="sv-SE" dirty="0"/>
              <a:t>Vi spelar i P15 serien med 5 dispenser per match för pojkar födda 2009. Maximalt 4 </a:t>
            </a:r>
            <a:r>
              <a:rPr lang="sv-SE" dirty="0" err="1"/>
              <a:t>st</a:t>
            </a:r>
            <a:r>
              <a:rPr lang="sv-SE" dirty="0"/>
              <a:t> födda 2009 på planen samtidigt. </a:t>
            </a:r>
          </a:p>
          <a:p>
            <a:endParaRPr lang="sv-SE" dirty="0"/>
          </a:p>
          <a:p>
            <a:endParaRPr lang="sv-SE" dirty="0"/>
          </a:p>
        </p:txBody>
      </p:sp>
    </p:spTree>
    <p:extLst>
      <p:ext uri="{BB962C8B-B14F-4D97-AF65-F5344CB8AC3E}">
        <p14:creationId xmlns:p14="http://schemas.microsoft.com/office/powerpoint/2010/main" val="377896564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Bildobjekt 2">
            <a:extLst>
              <a:ext uri="{FF2B5EF4-FFF2-40B4-BE49-F238E27FC236}">
                <a16:creationId xmlns:a16="http://schemas.microsoft.com/office/drawing/2014/main" id="{8823CF94-BD7C-EE46-6981-05327B194D58}"/>
              </a:ext>
            </a:extLst>
          </p:cNvPr>
          <p:cNvPicPr>
            <a:picLocks noChangeAspect="1"/>
          </p:cNvPicPr>
          <p:nvPr/>
        </p:nvPicPr>
        <p:blipFill>
          <a:blip r:embed="rId2"/>
          <a:stretch>
            <a:fillRect/>
          </a:stretch>
        </p:blipFill>
        <p:spPr>
          <a:xfrm>
            <a:off x="2194968" y="933101"/>
            <a:ext cx="7802064" cy="4991797"/>
          </a:xfrm>
          <a:prstGeom prst="rect">
            <a:avLst/>
          </a:prstGeom>
        </p:spPr>
      </p:pic>
    </p:spTree>
    <p:extLst>
      <p:ext uri="{BB962C8B-B14F-4D97-AF65-F5344CB8AC3E}">
        <p14:creationId xmlns:p14="http://schemas.microsoft.com/office/powerpoint/2010/main" val="220351387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ktangel 3"/>
          <p:cNvSpPr/>
          <p:nvPr/>
        </p:nvSpPr>
        <p:spPr>
          <a:xfrm>
            <a:off x="221672" y="482795"/>
            <a:ext cx="11682153" cy="2893100"/>
          </a:xfrm>
          <a:prstGeom prst="rect">
            <a:avLst/>
          </a:prstGeom>
        </p:spPr>
        <p:txBody>
          <a:bodyPr wrap="square">
            <a:spAutoFit/>
          </a:bodyPr>
          <a:lstStyle/>
          <a:p>
            <a:r>
              <a:rPr lang="sv-SE" sz="1400" b="1" dirty="0">
                <a:solidFill>
                  <a:srgbClr val="5C5C5C"/>
                </a:solidFill>
                <a:latin typeface="Open Sans"/>
              </a:rPr>
              <a:t>Att bo på skola</a:t>
            </a:r>
            <a:endParaRPr lang="sv-SE" sz="1400" dirty="0">
              <a:solidFill>
                <a:srgbClr val="5C5C5C"/>
              </a:solidFill>
              <a:latin typeface="Open Sans"/>
            </a:endParaRPr>
          </a:p>
          <a:p>
            <a:r>
              <a:rPr lang="sv-SE" sz="1400" b="1" dirty="0">
                <a:solidFill>
                  <a:srgbClr val="5C5C5C"/>
                </a:solidFill>
                <a:latin typeface="Open Sans"/>
              </a:rPr>
              <a:t>Skolvärdarna</a:t>
            </a:r>
            <a:endParaRPr lang="sv-SE" sz="1400" dirty="0">
              <a:solidFill>
                <a:srgbClr val="5C5C5C"/>
              </a:solidFill>
              <a:latin typeface="Open Sans"/>
            </a:endParaRPr>
          </a:p>
          <a:p>
            <a:r>
              <a:rPr lang="sv-SE" sz="1400" dirty="0">
                <a:solidFill>
                  <a:srgbClr val="5C5C5C"/>
                </a:solidFill>
                <a:latin typeface="Open Sans"/>
              </a:rPr>
              <a:t>På varje skolboende finns det värdar som är där för er service och säkerhet.  Medföljande ledare ansvarar alltid för sitt lag.  Inpassering på boendena och matsalen sker ENDAST vid uppvisning av korrekt ackreditering/DC-band.  </a:t>
            </a:r>
          </a:p>
          <a:p>
            <a:r>
              <a:rPr lang="sv-SE" sz="1400" i="1" dirty="0">
                <a:solidFill>
                  <a:srgbClr val="5C5C5C"/>
                </a:solidFill>
                <a:latin typeface="Open Sans"/>
              </a:rPr>
              <a:t>Observera att ingen alkohol får förtäras på våra boende!</a:t>
            </a:r>
            <a:endParaRPr lang="sv-SE" sz="1400" dirty="0">
              <a:solidFill>
                <a:srgbClr val="5C5C5C"/>
              </a:solidFill>
              <a:latin typeface="Open Sans"/>
            </a:endParaRPr>
          </a:p>
          <a:p>
            <a:r>
              <a:rPr lang="sv-SE" sz="1400" b="1" dirty="0">
                <a:solidFill>
                  <a:srgbClr val="5C5C5C"/>
                </a:solidFill>
                <a:latin typeface="Open Sans"/>
              </a:rPr>
              <a:t>Er sovsal</a:t>
            </a:r>
            <a:endParaRPr lang="sv-SE" sz="1400" dirty="0">
              <a:solidFill>
                <a:srgbClr val="5C5C5C"/>
              </a:solidFill>
              <a:latin typeface="Open Sans"/>
            </a:endParaRPr>
          </a:p>
          <a:p>
            <a:r>
              <a:rPr lang="sv-SE" sz="1400" dirty="0">
                <a:solidFill>
                  <a:srgbClr val="5C5C5C"/>
                </a:solidFill>
                <a:latin typeface="Open Sans"/>
              </a:rPr>
              <a:t>Salen som ni sover i är ett klassrum som ställs i ordning för boende. Det innebär att skolbänkar och allt skolmaterial finns kvar. Elever och lärare litar på att ni inte använder eller förstör deras saker.</a:t>
            </a:r>
          </a:p>
          <a:p>
            <a:r>
              <a:rPr lang="sv-SE" sz="1400" dirty="0">
                <a:solidFill>
                  <a:srgbClr val="5C5C5C"/>
                </a:solidFill>
                <a:latin typeface="Open Sans"/>
              </a:rPr>
              <a:t>Bänkarna ska stå utefter ena väggen, inte framför fönstren som är en nödutgång. Det måste också finnas en fri väg från madrasserna fram till dörren. Bäst är att varje spelare har sin väska ovanför huvudet mot väggen.</a:t>
            </a:r>
          </a:p>
          <a:p>
            <a:r>
              <a:rPr lang="sv-SE" sz="1400" dirty="0">
                <a:solidFill>
                  <a:srgbClr val="5C5C5C"/>
                </a:solidFill>
                <a:latin typeface="Open Sans"/>
              </a:rPr>
              <a:t>Storleken på er sovsal bygger på att alla har en madrass som är  </a:t>
            </a:r>
            <a:r>
              <a:rPr lang="sv-SE" sz="1400" b="1" dirty="0">
                <a:solidFill>
                  <a:srgbClr val="5C5C5C"/>
                </a:solidFill>
                <a:latin typeface="Open Sans"/>
              </a:rPr>
              <a:t>max 80 cm bred</a:t>
            </a:r>
            <a:r>
              <a:rPr lang="sv-SE" sz="1400" dirty="0">
                <a:solidFill>
                  <a:srgbClr val="5C5C5C"/>
                </a:solidFill>
                <a:latin typeface="Open Sans"/>
              </a:rPr>
              <a:t>. Det är viktigt att alla håller sig till maxbredden på madrassen, eftersom det är avgörande för att ni ska få plats i sovsalen. Om någon har en för bred madrass kan vi tvingas begära att ni ska sova två personer på en sådan madrass. Detta på grund av säkerhetskrav från Räddningstjänsten.</a:t>
            </a:r>
            <a:endParaRPr lang="sv-SE" sz="1400" b="0" i="0" dirty="0">
              <a:solidFill>
                <a:srgbClr val="5C5C5C"/>
              </a:solidFill>
              <a:effectLst/>
              <a:latin typeface="Open Sans"/>
            </a:endParaRPr>
          </a:p>
        </p:txBody>
      </p:sp>
      <p:sp>
        <p:nvSpPr>
          <p:cNvPr id="5" name="Rektangel 4"/>
          <p:cNvSpPr/>
          <p:nvPr/>
        </p:nvSpPr>
        <p:spPr>
          <a:xfrm>
            <a:off x="221672" y="3732658"/>
            <a:ext cx="11457710" cy="2246769"/>
          </a:xfrm>
          <a:prstGeom prst="rect">
            <a:avLst/>
          </a:prstGeom>
        </p:spPr>
        <p:txBody>
          <a:bodyPr wrap="square">
            <a:spAutoFit/>
          </a:bodyPr>
          <a:lstStyle/>
          <a:p>
            <a:r>
              <a:rPr lang="sv-SE" sz="1400" b="1" dirty="0">
                <a:solidFill>
                  <a:srgbClr val="5C5C5C"/>
                </a:solidFill>
                <a:latin typeface="Open Sans"/>
              </a:rPr>
              <a:t>För att undvika stölder och inbrott</a:t>
            </a:r>
            <a:endParaRPr lang="sv-SE" sz="1400" dirty="0">
              <a:solidFill>
                <a:srgbClr val="5C5C5C"/>
              </a:solidFill>
              <a:latin typeface="Open Sans"/>
            </a:endParaRPr>
          </a:p>
          <a:p>
            <a:r>
              <a:rPr lang="sv-SE" sz="1400" dirty="0">
                <a:solidFill>
                  <a:srgbClr val="5C5C5C"/>
                </a:solidFill>
                <a:latin typeface="Open Sans"/>
              </a:rPr>
              <a:t>Lämna inga värdesaker i salen och ser ni någon obehörig på skolan, ifrågasätt och prata sedan med skolvärdarna.  Dubbelkolla att fönster och dörrar är låsta när ni går ut.</a:t>
            </a:r>
          </a:p>
          <a:p>
            <a:r>
              <a:rPr lang="sv-SE" sz="1400" b="1" dirty="0">
                <a:solidFill>
                  <a:srgbClr val="5C5C5C"/>
                </a:solidFill>
                <a:latin typeface="Open Sans"/>
              </a:rPr>
              <a:t>In- och utcheckning</a:t>
            </a:r>
            <a:br>
              <a:rPr lang="sv-SE" sz="1400" dirty="0">
                <a:solidFill>
                  <a:srgbClr val="5C5C5C"/>
                </a:solidFill>
                <a:latin typeface="Open Sans"/>
              </a:rPr>
            </a:br>
            <a:endParaRPr lang="sv-SE" sz="1400" dirty="0">
              <a:solidFill>
                <a:srgbClr val="5C5C5C"/>
              </a:solidFill>
              <a:latin typeface="Open Sans"/>
            </a:endParaRPr>
          </a:p>
          <a:p>
            <a:pPr>
              <a:buFont typeface="Arial" panose="020B0604020202020204" pitchFamily="34" charset="0"/>
              <a:buChar char="•"/>
            </a:pPr>
            <a:r>
              <a:rPr lang="sv-SE" sz="1400" dirty="0">
                <a:solidFill>
                  <a:srgbClr val="5C5C5C"/>
                </a:solidFill>
                <a:latin typeface="Open Sans"/>
              </a:rPr>
              <a:t>Incheckning sker från 18.00 på respektive skolboende. </a:t>
            </a:r>
          </a:p>
          <a:p>
            <a:pPr>
              <a:buFont typeface="Arial" panose="020B0604020202020204" pitchFamily="34" charset="0"/>
              <a:buChar char="•"/>
            </a:pPr>
            <a:r>
              <a:rPr lang="sv-SE" sz="1400" dirty="0">
                <a:solidFill>
                  <a:srgbClr val="5C5C5C"/>
                </a:solidFill>
                <a:latin typeface="Open Sans"/>
              </a:rPr>
              <a:t>Utcheckning sker senast kl. 12.00 på söndag. Ge oss besked om vilken tid ni planerar att checka ut. </a:t>
            </a:r>
          </a:p>
          <a:p>
            <a:r>
              <a:rPr lang="sv-SE" sz="1400" dirty="0">
                <a:solidFill>
                  <a:srgbClr val="5C5C5C"/>
                </a:solidFill>
                <a:latin typeface="Open Sans"/>
              </a:rPr>
              <a:t>Lagen är ansvariga för en avslutande grovstädning av sin sovsal innan utcheckning. En slutbesiktning görs av våra skolvärdar i samband med utcheckningen. Vid eventuell utebliven städning eller skadegörelse kommer Dalecarlia Cup att fakturera er förening för de faktiska kostnaderna. </a:t>
            </a:r>
            <a:endParaRPr lang="sv-SE" sz="1400" b="0" i="0" dirty="0">
              <a:solidFill>
                <a:srgbClr val="5C5C5C"/>
              </a:solidFill>
              <a:effectLst/>
              <a:latin typeface="Open Sans"/>
            </a:endParaRPr>
          </a:p>
        </p:txBody>
      </p:sp>
    </p:spTree>
    <p:extLst>
      <p:ext uri="{BB962C8B-B14F-4D97-AF65-F5344CB8AC3E}">
        <p14:creationId xmlns:p14="http://schemas.microsoft.com/office/powerpoint/2010/main" val="365505460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Objekt 4">
            <a:extLst>
              <a:ext uri="{FF2B5EF4-FFF2-40B4-BE49-F238E27FC236}">
                <a16:creationId xmlns:a16="http://schemas.microsoft.com/office/drawing/2014/main" id="{6F649D26-95A6-4BE6-8A51-E6FD44630F85}"/>
              </a:ext>
            </a:extLst>
          </p:cNvPr>
          <p:cNvGraphicFramePr>
            <a:graphicFrameLocks noChangeAspect="1"/>
          </p:cNvGraphicFramePr>
          <p:nvPr/>
        </p:nvGraphicFramePr>
        <p:xfrm>
          <a:off x="2548118" y="1065107"/>
          <a:ext cx="5762625" cy="5724525"/>
        </p:xfrm>
        <a:graphic>
          <a:graphicData uri="http://schemas.openxmlformats.org/presentationml/2006/ole">
            <mc:AlternateContent xmlns:mc="http://schemas.openxmlformats.org/markup-compatibility/2006">
              <mc:Choice xmlns:v="urn:schemas-microsoft-com:vml" Requires="v">
                <p:oleObj name="Worksheet" r:id="rId2" imgW="5762629" imgH="5724576" progId="Excel.Sheet.12">
                  <p:embed/>
                </p:oleObj>
              </mc:Choice>
              <mc:Fallback>
                <p:oleObj name="Worksheet" r:id="rId2" imgW="5762629" imgH="5724576" progId="Excel.Sheet.12">
                  <p:embed/>
                  <p:pic>
                    <p:nvPicPr>
                      <p:cNvPr id="5" name="Objekt 4">
                        <a:extLst>
                          <a:ext uri="{FF2B5EF4-FFF2-40B4-BE49-F238E27FC236}">
                            <a16:creationId xmlns:a16="http://schemas.microsoft.com/office/drawing/2014/main" id="{6F649D26-95A6-4BE6-8A51-E6FD44630F85}"/>
                          </a:ext>
                        </a:extLst>
                      </p:cNvPr>
                      <p:cNvPicPr/>
                      <p:nvPr/>
                    </p:nvPicPr>
                    <p:blipFill>
                      <a:blip r:embed="rId3"/>
                      <a:stretch>
                        <a:fillRect/>
                      </a:stretch>
                    </p:blipFill>
                    <p:spPr>
                      <a:xfrm>
                        <a:off x="2548118" y="1065107"/>
                        <a:ext cx="5762625" cy="5724525"/>
                      </a:xfrm>
                      <a:prstGeom prst="rect">
                        <a:avLst/>
                      </a:prstGeom>
                    </p:spPr>
                  </p:pic>
                </p:oleObj>
              </mc:Fallback>
            </mc:AlternateContent>
          </a:graphicData>
        </a:graphic>
      </p:graphicFrame>
      <p:sp>
        <p:nvSpPr>
          <p:cNvPr id="7" name="textruta 6">
            <a:extLst>
              <a:ext uri="{FF2B5EF4-FFF2-40B4-BE49-F238E27FC236}">
                <a16:creationId xmlns:a16="http://schemas.microsoft.com/office/drawing/2014/main" id="{D1CC1D73-DB2F-4706-8206-7161A99651E8}"/>
              </a:ext>
            </a:extLst>
          </p:cNvPr>
          <p:cNvSpPr txBox="1"/>
          <p:nvPr/>
        </p:nvSpPr>
        <p:spPr>
          <a:xfrm>
            <a:off x="3245263" y="193435"/>
            <a:ext cx="4821965" cy="461665"/>
          </a:xfrm>
          <a:prstGeom prst="rect">
            <a:avLst/>
          </a:prstGeom>
          <a:noFill/>
        </p:spPr>
        <p:txBody>
          <a:bodyPr wrap="square">
            <a:spAutoFit/>
          </a:bodyPr>
          <a:lstStyle/>
          <a:p>
            <a:r>
              <a:rPr lang="sv-SE" sz="2400" dirty="0"/>
              <a:t>Anmälda – 23 spelare och 4-6 ledare</a:t>
            </a:r>
          </a:p>
        </p:txBody>
      </p:sp>
    </p:spTree>
    <p:extLst>
      <p:ext uri="{BB962C8B-B14F-4D97-AF65-F5344CB8AC3E}">
        <p14:creationId xmlns:p14="http://schemas.microsoft.com/office/powerpoint/2010/main" val="426836022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ruta 1"/>
          <p:cNvSpPr txBox="1"/>
          <p:nvPr/>
        </p:nvSpPr>
        <p:spPr>
          <a:xfrm>
            <a:off x="1249400" y="961088"/>
            <a:ext cx="8883229" cy="5632311"/>
          </a:xfrm>
          <a:prstGeom prst="rect">
            <a:avLst/>
          </a:prstGeom>
          <a:noFill/>
        </p:spPr>
        <p:txBody>
          <a:bodyPr wrap="square" rtlCol="0">
            <a:spAutoFit/>
          </a:bodyPr>
          <a:lstStyle/>
          <a:p>
            <a:endParaRPr lang="sv-SE" dirty="0"/>
          </a:p>
          <a:p>
            <a:r>
              <a:rPr lang="sv-SE" b="1" dirty="0"/>
              <a:t>26 juni</a:t>
            </a:r>
          </a:p>
          <a:p>
            <a:r>
              <a:rPr lang="sv-SE" dirty="0"/>
              <a:t>Samling 9.30 på </a:t>
            </a:r>
            <a:r>
              <a:rPr lang="sv-SE" dirty="0" err="1"/>
              <a:t>Gylleskolan</a:t>
            </a:r>
            <a:r>
              <a:rPr lang="sv-SE" dirty="0"/>
              <a:t> i Borlänge, eget ansvar att ta sig dit (prata ihop er)</a:t>
            </a:r>
          </a:p>
          <a:p>
            <a:endParaRPr lang="sv-SE" dirty="0"/>
          </a:p>
          <a:p>
            <a:r>
              <a:rPr lang="sv-SE" dirty="0"/>
              <a:t>På skolan kommer vi ledare informera om vart och med vem barnen sover med i de klassrum vi blir tilldelade.</a:t>
            </a:r>
          </a:p>
          <a:p>
            <a:endParaRPr lang="sv-SE" dirty="0"/>
          </a:p>
          <a:p>
            <a:r>
              <a:rPr lang="sv-SE" dirty="0"/>
              <a:t>Godis och snacks äter vi bara när vi ledare säger till. Förslaget är att vi gör en gemensam aktivitet och handlar på fredag/lördag. Skicka inte med godis i packningen!</a:t>
            </a:r>
          </a:p>
          <a:p>
            <a:endParaRPr lang="sv-SE" dirty="0"/>
          </a:p>
          <a:p>
            <a:r>
              <a:rPr lang="sv-SE" dirty="0"/>
              <a:t>Under cupen kommer vi även behöva hjälp med att köra grabbarna till och från matcherna. Hör av er ni som är på plats så vi vet vilka vi kan ta hjälp av. </a:t>
            </a:r>
          </a:p>
          <a:p>
            <a:endParaRPr lang="sv-SE" dirty="0"/>
          </a:p>
          <a:p>
            <a:r>
              <a:rPr lang="sv-SE" dirty="0"/>
              <a:t>Vi har fått ett spelschema för de första 4 matcherna (se separat bild nedan). Beroende på hur det går för oss får vi reda på när kommande matcher blir. Det kommunicerar vi ut via </a:t>
            </a:r>
            <a:r>
              <a:rPr lang="sv-SE" dirty="0" err="1"/>
              <a:t>supertext</a:t>
            </a:r>
            <a:r>
              <a:rPr lang="sv-SE" dirty="0"/>
              <a:t> så ni som är på plats vet när och vart ni kan stötta och heja på oss!</a:t>
            </a:r>
          </a:p>
          <a:p>
            <a:endParaRPr lang="sv-SE" dirty="0"/>
          </a:p>
          <a:p>
            <a:endParaRPr lang="sv-SE" dirty="0"/>
          </a:p>
          <a:p>
            <a:r>
              <a:rPr lang="sv-SE" b="1" dirty="0"/>
              <a:t>28 juni </a:t>
            </a:r>
            <a:r>
              <a:rPr lang="sv-SE" dirty="0"/>
              <a:t>planerar vi att titta på match mellan Brage och SIF på Borlänge Energi Arena</a:t>
            </a:r>
          </a:p>
          <a:p>
            <a:endParaRPr lang="sv-SE" dirty="0"/>
          </a:p>
        </p:txBody>
      </p:sp>
      <p:sp>
        <p:nvSpPr>
          <p:cNvPr id="3" name="textruta 2"/>
          <p:cNvSpPr txBox="1"/>
          <p:nvPr/>
        </p:nvSpPr>
        <p:spPr>
          <a:xfrm>
            <a:off x="4114800" y="229842"/>
            <a:ext cx="2165593" cy="584775"/>
          </a:xfrm>
          <a:prstGeom prst="rect">
            <a:avLst/>
          </a:prstGeom>
          <a:noFill/>
        </p:spPr>
        <p:txBody>
          <a:bodyPr wrap="none" rtlCol="0">
            <a:spAutoFit/>
          </a:bodyPr>
          <a:lstStyle/>
          <a:p>
            <a:r>
              <a:rPr lang="sv-SE" sz="3200" dirty="0"/>
              <a:t>Information</a:t>
            </a:r>
          </a:p>
        </p:txBody>
      </p:sp>
    </p:spTree>
    <p:extLst>
      <p:ext uri="{BB962C8B-B14F-4D97-AF65-F5344CB8AC3E}">
        <p14:creationId xmlns:p14="http://schemas.microsoft.com/office/powerpoint/2010/main" val="260549818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ruta 1"/>
          <p:cNvSpPr txBox="1"/>
          <p:nvPr/>
        </p:nvSpPr>
        <p:spPr>
          <a:xfrm>
            <a:off x="1013021" y="1261184"/>
            <a:ext cx="9465028" cy="2031325"/>
          </a:xfrm>
          <a:prstGeom prst="rect">
            <a:avLst/>
          </a:prstGeom>
          <a:noFill/>
        </p:spPr>
        <p:txBody>
          <a:bodyPr wrap="square" rtlCol="0">
            <a:spAutoFit/>
          </a:bodyPr>
          <a:lstStyle/>
          <a:p>
            <a:endParaRPr lang="sv-SE" dirty="0"/>
          </a:p>
          <a:p>
            <a:r>
              <a:rPr lang="sv-SE" dirty="0"/>
              <a:t>Utcheckning planeras ske mellan 8-12 på söndag den 29 juni. </a:t>
            </a:r>
          </a:p>
          <a:p>
            <a:endParaRPr lang="sv-SE" dirty="0"/>
          </a:p>
          <a:p>
            <a:r>
              <a:rPr lang="sv-SE" dirty="0">
                <a:latin typeface="inherit"/>
                <a:ea typeface="Times New Roman" panose="02020603050405020304" pitchFamily="18" charset="0"/>
                <a:cs typeface="Aptos" panose="020B0004020202020204" pitchFamily="34" charset="0"/>
              </a:rPr>
              <a:t>S</a:t>
            </a:r>
            <a:r>
              <a:rPr lang="sv-SE" sz="1800" dirty="0">
                <a:effectLst/>
                <a:latin typeface="inherit"/>
                <a:ea typeface="Times New Roman" panose="02020603050405020304" pitchFamily="18" charset="0"/>
                <a:cs typeface="Aptos" panose="020B0004020202020204" pitchFamily="34" charset="0"/>
              </a:rPr>
              <a:t>e till att ditt barn har skjuts hem på söndagen</a:t>
            </a:r>
            <a:endParaRPr lang="sv-SE" dirty="0"/>
          </a:p>
          <a:p>
            <a:endParaRPr lang="sv-SE" dirty="0"/>
          </a:p>
          <a:p>
            <a:r>
              <a:rPr lang="sv-SE" dirty="0"/>
              <a:t>Se även information om cuppen på </a:t>
            </a:r>
            <a:r>
              <a:rPr lang="sv-SE" dirty="0">
                <a:hlinkClick r:id="rId2"/>
              </a:rPr>
              <a:t>Dalecarlia Cup</a:t>
            </a:r>
            <a:endParaRPr lang="sv-SE" dirty="0"/>
          </a:p>
          <a:p>
            <a:r>
              <a:rPr lang="sv-SE" dirty="0"/>
              <a:t>Ni kan även ladda ner </a:t>
            </a:r>
            <a:r>
              <a:rPr lang="sv-SE" dirty="0" err="1"/>
              <a:t>appen</a:t>
            </a:r>
            <a:r>
              <a:rPr lang="sv-SE" dirty="0"/>
              <a:t> Dalecarlia cup (DC) för information och följa laget.</a:t>
            </a:r>
          </a:p>
        </p:txBody>
      </p:sp>
      <p:sp>
        <p:nvSpPr>
          <p:cNvPr id="3" name="textruta 2"/>
          <p:cNvSpPr txBox="1"/>
          <p:nvPr/>
        </p:nvSpPr>
        <p:spPr>
          <a:xfrm>
            <a:off x="4114800" y="229842"/>
            <a:ext cx="3261470" cy="584775"/>
          </a:xfrm>
          <a:prstGeom prst="rect">
            <a:avLst/>
          </a:prstGeom>
          <a:noFill/>
        </p:spPr>
        <p:txBody>
          <a:bodyPr wrap="none" rtlCol="0">
            <a:spAutoFit/>
          </a:bodyPr>
          <a:lstStyle/>
          <a:p>
            <a:r>
              <a:rPr lang="sv-SE" sz="3200" dirty="0"/>
              <a:t>Information- forts.</a:t>
            </a:r>
          </a:p>
        </p:txBody>
      </p:sp>
    </p:spTree>
    <p:extLst>
      <p:ext uri="{BB962C8B-B14F-4D97-AF65-F5344CB8AC3E}">
        <p14:creationId xmlns:p14="http://schemas.microsoft.com/office/powerpoint/2010/main" val="197284287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ruta 1"/>
          <p:cNvSpPr txBox="1"/>
          <p:nvPr/>
        </p:nvSpPr>
        <p:spPr>
          <a:xfrm>
            <a:off x="2132520" y="2149946"/>
            <a:ext cx="6956004" cy="2585323"/>
          </a:xfrm>
          <a:prstGeom prst="rect">
            <a:avLst/>
          </a:prstGeom>
          <a:noFill/>
        </p:spPr>
        <p:txBody>
          <a:bodyPr wrap="square" rtlCol="0">
            <a:spAutoFit/>
          </a:bodyPr>
          <a:lstStyle/>
          <a:p>
            <a:endParaRPr lang="sv-SE" dirty="0"/>
          </a:p>
          <a:p>
            <a:pPr marL="285750" indent="-285750">
              <a:buFont typeface="Arial" panose="020B0604020202020204" pitchFamily="34" charset="0"/>
              <a:buChar char="•"/>
            </a:pPr>
            <a:r>
              <a:rPr lang="sv-SE" dirty="0"/>
              <a:t>På cupen representerar vi </a:t>
            </a:r>
            <a:r>
              <a:rPr lang="sv-SE" dirty="0" err="1"/>
              <a:t>Hagaström</a:t>
            </a:r>
            <a:r>
              <a:rPr lang="sv-SE" dirty="0"/>
              <a:t> och vårt lag. Det gör vi på ett föredömligt sätt!</a:t>
            </a:r>
          </a:p>
          <a:p>
            <a:pPr marL="285750" indent="-285750">
              <a:buFont typeface="Arial" panose="020B0604020202020204" pitchFamily="34" charset="0"/>
              <a:buChar char="•"/>
            </a:pPr>
            <a:r>
              <a:rPr lang="sv-SE" dirty="0"/>
              <a:t>Vi håller ihop guppen och låter alla vara med</a:t>
            </a:r>
          </a:p>
          <a:p>
            <a:pPr marL="285750" indent="-285750">
              <a:buFont typeface="Arial" panose="020B0604020202020204" pitchFamily="34" charset="0"/>
              <a:buChar char="•"/>
            </a:pPr>
            <a:r>
              <a:rPr lang="sv-SE" dirty="0"/>
              <a:t>Angivna tider ska följas</a:t>
            </a:r>
          </a:p>
          <a:p>
            <a:pPr marL="285750" indent="-285750">
              <a:buFont typeface="Arial" panose="020B0604020202020204" pitchFamily="34" charset="0"/>
              <a:buChar char="•"/>
            </a:pPr>
            <a:r>
              <a:rPr lang="sv-SE" dirty="0"/>
              <a:t>Spel eller vadslagning om pengar (eller motsvarande) får inte ske</a:t>
            </a:r>
          </a:p>
          <a:p>
            <a:pPr marL="285750" indent="-285750">
              <a:buFont typeface="Arial" panose="020B0604020202020204" pitchFamily="34" charset="0"/>
              <a:buChar char="•"/>
            </a:pPr>
            <a:r>
              <a:rPr lang="sv-SE" dirty="0"/>
              <a:t> </a:t>
            </a:r>
          </a:p>
          <a:p>
            <a:pPr marL="285750" indent="-285750">
              <a:buFont typeface="Arial" panose="020B0604020202020204" pitchFamily="34" charset="0"/>
              <a:buChar char="•"/>
            </a:pPr>
            <a:r>
              <a:rPr lang="sv-SE" dirty="0"/>
              <a:t> </a:t>
            </a:r>
          </a:p>
          <a:p>
            <a:endParaRPr lang="sv-SE" dirty="0"/>
          </a:p>
        </p:txBody>
      </p:sp>
      <p:sp>
        <p:nvSpPr>
          <p:cNvPr id="3" name="textruta 2"/>
          <p:cNvSpPr txBox="1"/>
          <p:nvPr/>
        </p:nvSpPr>
        <p:spPr>
          <a:xfrm>
            <a:off x="3744407" y="508706"/>
            <a:ext cx="4224618" cy="1077218"/>
          </a:xfrm>
          <a:prstGeom prst="rect">
            <a:avLst/>
          </a:prstGeom>
          <a:noFill/>
        </p:spPr>
        <p:txBody>
          <a:bodyPr wrap="none" rtlCol="0">
            <a:spAutoFit/>
          </a:bodyPr>
          <a:lstStyle/>
          <a:p>
            <a:pPr algn="ctr"/>
            <a:r>
              <a:rPr lang="sv-SE" sz="3200" dirty="0"/>
              <a:t>Ordningsregler </a:t>
            </a:r>
          </a:p>
          <a:p>
            <a:r>
              <a:rPr lang="sv-SE" sz="3200" dirty="0"/>
              <a:t>– kan fyllas på över tid…</a:t>
            </a:r>
          </a:p>
        </p:txBody>
      </p:sp>
    </p:spTree>
    <p:extLst>
      <p:ext uri="{BB962C8B-B14F-4D97-AF65-F5344CB8AC3E}">
        <p14:creationId xmlns:p14="http://schemas.microsoft.com/office/powerpoint/2010/main" val="182756647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ruta 1"/>
          <p:cNvSpPr txBox="1"/>
          <p:nvPr/>
        </p:nvSpPr>
        <p:spPr>
          <a:xfrm>
            <a:off x="7624322" y="1719940"/>
            <a:ext cx="3631508" cy="2800767"/>
          </a:xfrm>
          <a:prstGeom prst="rect">
            <a:avLst/>
          </a:prstGeom>
          <a:noFill/>
        </p:spPr>
        <p:txBody>
          <a:bodyPr wrap="square" rtlCol="0">
            <a:spAutoFit/>
          </a:bodyPr>
          <a:lstStyle/>
          <a:p>
            <a:r>
              <a:rPr lang="sv-SE" sz="1600" b="1" dirty="0"/>
              <a:t>Övrigt</a:t>
            </a:r>
          </a:p>
          <a:p>
            <a:r>
              <a:rPr lang="sv-SE" sz="1600"/>
              <a:t>Badkläder </a:t>
            </a:r>
          </a:p>
          <a:p>
            <a:r>
              <a:rPr lang="sv-SE" sz="1600"/>
              <a:t>Regnkläder</a:t>
            </a:r>
            <a:endParaRPr lang="sv-SE" sz="1600" dirty="0"/>
          </a:p>
          <a:p>
            <a:r>
              <a:rPr lang="sv-SE" sz="1600" dirty="0" err="1"/>
              <a:t>Sovkläder</a:t>
            </a:r>
            <a:endParaRPr lang="sv-SE" sz="1600" dirty="0"/>
          </a:p>
          <a:p>
            <a:r>
              <a:rPr lang="sv-SE" sz="1600" dirty="0"/>
              <a:t>Vanliga kläder (efter väder)</a:t>
            </a:r>
          </a:p>
          <a:p>
            <a:r>
              <a:rPr lang="sv-SE" sz="1600" dirty="0"/>
              <a:t>Kalsonger, strumpor</a:t>
            </a:r>
          </a:p>
          <a:p>
            <a:r>
              <a:rPr lang="sv-SE" sz="1600" dirty="0"/>
              <a:t>Handduk</a:t>
            </a:r>
          </a:p>
          <a:p>
            <a:r>
              <a:rPr lang="sv-SE" sz="1600" dirty="0"/>
              <a:t>Tandborste, schampo mm</a:t>
            </a:r>
          </a:p>
          <a:p>
            <a:r>
              <a:rPr lang="sv-SE" sz="1600" dirty="0"/>
              <a:t>Tofflor</a:t>
            </a:r>
          </a:p>
          <a:p>
            <a:r>
              <a:rPr lang="sv-SE" sz="1600" dirty="0"/>
              <a:t>Träningsskor</a:t>
            </a:r>
          </a:p>
          <a:p>
            <a:r>
              <a:rPr lang="sv-SE" sz="1600" dirty="0"/>
              <a:t>Solskyddsfaktor</a:t>
            </a:r>
          </a:p>
        </p:txBody>
      </p:sp>
      <p:sp>
        <p:nvSpPr>
          <p:cNvPr id="3" name="textruta 2"/>
          <p:cNvSpPr txBox="1"/>
          <p:nvPr/>
        </p:nvSpPr>
        <p:spPr>
          <a:xfrm>
            <a:off x="703350" y="1719940"/>
            <a:ext cx="4788131" cy="1815882"/>
          </a:xfrm>
          <a:prstGeom prst="rect">
            <a:avLst/>
          </a:prstGeom>
          <a:noFill/>
        </p:spPr>
        <p:txBody>
          <a:bodyPr wrap="square" rtlCol="0">
            <a:spAutoFit/>
          </a:bodyPr>
          <a:lstStyle/>
          <a:p>
            <a:r>
              <a:rPr lang="sv-SE" sz="1600" b="1" dirty="0"/>
              <a:t>Fotboll</a:t>
            </a:r>
          </a:p>
          <a:p>
            <a:r>
              <a:rPr lang="sv-SE" sz="1600" dirty="0"/>
              <a:t>Benskydd</a:t>
            </a:r>
          </a:p>
          <a:p>
            <a:r>
              <a:rPr lang="sv-SE" sz="1600" dirty="0"/>
              <a:t>Fotbollsskor</a:t>
            </a:r>
          </a:p>
          <a:p>
            <a:r>
              <a:rPr lang="sv-SE" sz="1600" dirty="0"/>
              <a:t>”</a:t>
            </a:r>
            <a:r>
              <a:rPr lang="sv-SE" sz="1600" dirty="0" err="1"/>
              <a:t>Sleeves</a:t>
            </a:r>
            <a:r>
              <a:rPr lang="sv-SE" sz="1600" dirty="0"/>
              <a:t>” om ni har (svart/gul)</a:t>
            </a:r>
          </a:p>
          <a:p>
            <a:r>
              <a:rPr lang="sv-SE" sz="1600" dirty="0"/>
              <a:t>Vattenflaska, 2 </a:t>
            </a:r>
            <a:r>
              <a:rPr lang="sv-SE" sz="1600" dirty="0" err="1"/>
              <a:t>st</a:t>
            </a:r>
            <a:endParaRPr lang="sv-SE" sz="1600" dirty="0"/>
          </a:p>
          <a:p>
            <a:r>
              <a:rPr lang="sv-SE" sz="1600" dirty="0"/>
              <a:t>Hagaströmsoverall (eller annan överdragsklädsel)</a:t>
            </a:r>
          </a:p>
          <a:p>
            <a:r>
              <a:rPr lang="sv-SE" sz="1600" dirty="0"/>
              <a:t>Galge (att hänga upp </a:t>
            </a:r>
            <a:r>
              <a:rPr lang="sv-SE" sz="1600" dirty="0" err="1"/>
              <a:t>ev</a:t>
            </a:r>
            <a:r>
              <a:rPr lang="sv-SE" sz="1600" dirty="0"/>
              <a:t> blöt matchtröja)</a:t>
            </a:r>
          </a:p>
        </p:txBody>
      </p:sp>
      <p:sp>
        <p:nvSpPr>
          <p:cNvPr id="4" name="textruta 3"/>
          <p:cNvSpPr txBox="1"/>
          <p:nvPr/>
        </p:nvSpPr>
        <p:spPr>
          <a:xfrm>
            <a:off x="703350" y="3989095"/>
            <a:ext cx="6603538" cy="2062103"/>
          </a:xfrm>
          <a:prstGeom prst="rect">
            <a:avLst/>
          </a:prstGeom>
          <a:noFill/>
        </p:spPr>
        <p:txBody>
          <a:bodyPr wrap="square" rtlCol="0">
            <a:spAutoFit/>
          </a:bodyPr>
          <a:lstStyle/>
          <a:p>
            <a:r>
              <a:rPr lang="sv-SE" sz="1600" b="1" dirty="0"/>
              <a:t>Sova</a:t>
            </a:r>
          </a:p>
          <a:p>
            <a:r>
              <a:rPr lang="sv-SE" sz="1600" dirty="0"/>
              <a:t>Kudde</a:t>
            </a:r>
          </a:p>
          <a:p>
            <a:r>
              <a:rPr lang="sv-SE" sz="1600" dirty="0"/>
              <a:t>Sovsäck/täcke</a:t>
            </a:r>
          </a:p>
          <a:p>
            <a:r>
              <a:rPr lang="sv-SE" sz="1600" dirty="0"/>
              <a:t>Underlakan</a:t>
            </a:r>
          </a:p>
          <a:p>
            <a:r>
              <a:rPr lang="sv-SE" sz="1600" dirty="0"/>
              <a:t>Luftmadrass (för en person, max 80 cm enligt reglerna</a:t>
            </a:r>
          </a:p>
          <a:p>
            <a:r>
              <a:rPr lang="sv-SE" sz="1600" dirty="0"/>
              <a:t>Tänk gärna på att ha en filt eller underlakan under luftmadrassen så den inte låter när ni vänder er!</a:t>
            </a:r>
          </a:p>
          <a:p>
            <a:r>
              <a:rPr lang="sv-SE" sz="1600" dirty="0">
                <a:solidFill>
                  <a:srgbClr val="FF0000"/>
                </a:solidFill>
              </a:rPr>
              <a:t>Testa luftmadrassen innan så ni vet att den funkar. </a:t>
            </a:r>
          </a:p>
        </p:txBody>
      </p:sp>
      <p:sp>
        <p:nvSpPr>
          <p:cNvPr id="5" name="textruta 4"/>
          <p:cNvSpPr txBox="1"/>
          <p:nvPr/>
        </p:nvSpPr>
        <p:spPr>
          <a:xfrm>
            <a:off x="7624322" y="4973980"/>
            <a:ext cx="2618972" cy="1077218"/>
          </a:xfrm>
          <a:prstGeom prst="rect">
            <a:avLst/>
          </a:prstGeom>
          <a:noFill/>
        </p:spPr>
        <p:txBody>
          <a:bodyPr wrap="square" rtlCol="0">
            <a:spAutoFit/>
          </a:bodyPr>
          <a:lstStyle/>
          <a:p>
            <a:r>
              <a:rPr lang="sv-SE" sz="1600" b="1" dirty="0"/>
              <a:t>Teknik</a:t>
            </a:r>
          </a:p>
          <a:p>
            <a:r>
              <a:rPr lang="sv-SE" sz="1600" dirty="0"/>
              <a:t>Hörlurar</a:t>
            </a:r>
          </a:p>
          <a:p>
            <a:r>
              <a:rPr lang="sv-SE" sz="1600" dirty="0"/>
              <a:t>Laddarsladd och </a:t>
            </a:r>
            <a:r>
              <a:rPr lang="sv-SE" sz="1600" dirty="0" err="1"/>
              <a:t>powerbank</a:t>
            </a:r>
            <a:r>
              <a:rPr lang="sv-SE" sz="1600" dirty="0"/>
              <a:t> </a:t>
            </a:r>
          </a:p>
          <a:p>
            <a:r>
              <a:rPr lang="sv-SE" sz="1600" dirty="0"/>
              <a:t>Skarvsladd till laddare</a:t>
            </a:r>
          </a:p>
        </p:txBody>
      </p:sp>
      <p:sp>
        <p:nvSpPr>
          <p:cNvPr id="6" name="textruta 5"/>
          <p:cNvSpPr txBox="1"/>
          <p:nvPr/>
        </p:nvSpPr>
        <p:spPr>
          <a:xfrm>
            <a:off x="3541221" y="628854"/>
            <a:ext cx="4174541" cy="584775"/>
          </a:xfrm>
          <a:prstGeom prst="rect">
            <a:avLst/>
          </a:prstGeom>
          <a:noFill/>
        </p:spPr>
        <p:txBody>
          <a:bodyPr wrap="none" rtlCol="0">
            <a:spAutoFit/>
          </a:bodyPr>
          <a:lstStyle/>
          <a:p>
            <a:r>
              <a:rPr lang="sv-SE" sz="3200" dirty="0"/>
              <a:t>Packning – att tänka på!</a:t>
            </a:r>
          </a:p>
        </p:txBody>
      </p:sp>
    </p:spTree>
    <p:extLst>
      <p:ext uri="{BB962C8B-B14F-4D97-AF65-F5344CB8AC3E}">
        <p14:creationId xmlns:p14="http://schemas.microsoft.com/office/powerpoint/2010/main" val="247568578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ktangel 1"/>
          <p:cNvSpPr/>
          <p:nvPr/>
        </p:nvSpPr>
        <p:spPr>
          <a:xfrm>
            <a:off x="618698" y="875185"/>
            <a:ext cx="10695296" cy="1200329"/>
          </a:xfrm>
          <a:prstGeom prst="rect">
            <a:avLst/>
          </a:prstGeom>
        </p:spPr>
        <p:txBody>
          <a:bodyPr wrap="square">
            <a:spAutoFit/>
          </a:bodyPr>
          <a:lstStyle/>
          <a:p>
            <a:r>
              <a:rPr lang="sv-SE" b="1" dirty="0">
                <a:solidFill>
                  <a:srgbClr val="0A0A0A"/>
                </a:solidFill>
                <a:latin typeface="oswald"/>
              </a:rPr>
              <a:t>DC-band</a:t>
            </a:r>
          </a:p>
          <a:p>
            <a:r>
              <a:rPr lang="sv-SE" dirty="0">
                <a:solidFill>
                  <a:srgbClr val="5C5C5C"/>
                </a:solidFill>
                <a:latin typeface="Open Sans"/>
              </a:rPr>
              <a:t>DC-bandet ingår för samtliga deltagare och ledare som betalar deltagaravgifter. DC-bandet ska sitta runt handleden under hela turneringen och är obligatorisk för alla som ska spela, bo och äta under turneringen. </a:t>
            </a:r>
            <a:endParaRPr lang="sv-SE" b="0" i="0" dirty="0">
              <a:solidFill>
                <a:srgbClr val="5C5C5C"/>
              </a:solidFill>
              <a:effectLst/>
              <a:latin typeface="Open Sans"/>
            </a:endParaRPr>
          </a:p>
        </p:txBody>
      </p:sp>
      <p:sp>
        <p:nvSpPr>
          <p:cNvPr id="3" name="Rektangel 2"/>
          <p:cNvSpPr/>
          <p:nvPr/>
        </p:nvSpPr>
        <p:spPr>
          <a:xfrm>
            <a:off x="618698" y="2875341"/>
            <a:ext cx="7053949" cy="2031325"/>
          </a:xfrm>
          <a:prstGeom prst="rect">
            <a:avLst/>
          </a:prstGeom>
        </p:spPr>
        <p:txBody>
          <a:bodyPr wrap="square">
            <a:spAutoFit/>
          </a:bodyPr>
          <a:lstStyle/>
          <a:p>
            <a:r>
              <a:rPr lang="sv-SE" b="1" dirty="0">
                <a:solidFill>
                  <a:srgbClr val="0A0A0A"/>
                </a:solidFill>
                <a:latin typeface="oswald"/>
              </a:rPr>
              <a:t>Dalecarlia Cup i Borlänge</a:t>
            </a:r>
          </a:p>
          <a:p>
            <a:r>
              <a:rPr lang="sv-SE" u="sng" dirty="0">
                <a:solidFill>
                  <a:srgbClr val="5C5C5C"/>
                </a:solidFill>
                <a:latin typeface="Open Sans"/>
              </a:rPr>
              <a:t>Spelplatser: </a:t>
            </a:r>
          </a:p>
          <a:p>
            <a:pPr>
              <a:buFont typeface="Arial" panose="020B0604020202020204" pitchFamily="34" charset="0"/>
              <a:buChar char="•"/>
            </a:pPr>
            <a:r>
              <a:rPr lang="sv-SE" dirty="0">
                <a:solidFill>
                  <a:srgbClr val="5C5C5C"/>
                </a:solidFill>
                <a:latin typeface="Open Sans"/>
              </a:rPr>
              <a:t>Sportfältet: Betesgatan 1, 784 41 Borlänge</a:t>
            </a:r>
          </a:p>
          <a:p>
            <a:pPr>
              <a:buFont typeface="Arial" panose="020B0604020202020204" pitchFamily="34" charset="0"/>
              <a:buChar char="•"/>
            </a:pPr>
            <a:r>
              <a:rPr lang="sv-SE" dirty="0">
                <a:solidFill>
                  <a:srgbClr val="5C5C5C"/>
                </a:solidFill>
                <a:latin typeface="Open Sans"/>
              </a:rPr>
              <a:t>Skvalets IP: Skvalet 1, 784 54 Borlänge</a:t>
            </a:r>
          </a:p>
          <a:p>
            <a:pPr>
              <a:buFont typeface="Arial" panose="020B0604020202020204" pitchFamily="34" charset="0"/>
              <a:buChar char="•"/>
            </a:pPr>
            <a:r>
              <a:rPr lang="sv-SE" dirty="0">
                <a:solidFill>
                  <a:srgbClr val="5C5C5C"/>
                </a:solidFill>
                <a:latin typeface="Open Sans"/>
              </a:rPr>
              <a:t>Borlänge Energi Arena:  </a:t>
            </a:r>
            <a:r>
              <a:rPr lang="sv-SE" dirty="0" err="1">
                <a:solidFill>
                  <a:srgbClr val="5C5C5C"/>
                </a:solidFill>
                <a:latin typeface="Open Sans"/>
              </a:rPr>
              <a:t>Utanforsvägen</a:t>
            </a:r>
            <a:r>
              <a:rPr lang="sv-SE" dirty="0">
                <a:solidFill>
                  <a:srgbClr val="5C5C5C"/>
                </a:solidFill>
                <a:latin typeface="Open Sans"/>
              </a:rPr>
              <a:t> 10, 784 44, Borlänge</a:t>
            </a:r>
          </a:p>
          <a:p>
            <a:endParaRPr lang="sv-SE" dirty="0">
              <a:solidFill>
                <a:srgbClr val="5C5C5C"/>
              </a:solidFill>
              <a:latin typeface="Open Sans"/>
            </a:endParaRPr>
          </a:p>
          <a:p>
            <a:r>
              <a:rPr lang="sv-SE" b="0" i="0" dirty="0">
                <a:solidFill>
                  <a:srgbClr val="5C5C5C"/>
                </a:solidFill>
                <a:effectLst/>
                <a:latin typeface="Open Sans" panose="020B0606030504020204" pitchFamily="34" charset="0"/>
              </a:rPr>
              <a:t>Datum: 26-29 juni 2025. Fyra speldagar - torsdag till söndag. </a:t>
            </a:r>
            <a:endParaRPr lang="sv-SE" b="0" i="0" dirty="0">
              <a:solidFill>
                <a:srgbClr val="5C5C5C"/>
              </a:solidFill>
              <a:effectLst/>
              <a:latin typeface="Open Sans"/>
            </a:endParaRPr>
          </a:p>
        </p:txBody>
      </p:sp>
    </p:spTree>
    <p:extLst>
      <p:ext uri="{BB962C8B-B14F-4D97-AF65-F5344CB8AC3E}">
        <p14:creationId xmlns:p14="http://schemas.microsoft.com/office/powerpoint/2010/main" val="385365624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Bildobjekt 1"/>
          <p:cNvPicPr>
            <a:picLocks noChangeAspect="1"/>
          </p:cNvPicPr>
          <p:nvPr/>
        </p:nvPicPr>
        <p:blipFill>
          <a:blip r:embed="rId2"/>
          <a:stretch>
            <a:fillRect/>
          </a:stretch>
        </p:blipFill>
        <p:spPr>
          <a:xfrm>
            <a:off x="128053" y="191068"/>
            <a:ext cx="8299995" cy="6276687"/>
          </a:xfrm>
          <a:prstGeom prst="rect">
            <a:avLst/>
          </a:prstGeom>
        </p:spPr>
      </p:pic>
      <p:sp>
        <p:nvSpPr>
          <p:cNvPr id="3" name="textruta 2"/>
          <p:cNvSpPr txBox="1"/>
          <p:nvPr/>
        </p:nvSpPr>
        <p:spPr>
          <a:xfrm>
            <a:off x="8843749" y="791570"/>
            <a:ext cx="3098042" cy="5355312"/>
          </a:xfrm>
          <a:prstGeom prst="rect">
            <a:avLst/>
          </a:prstGeom>
          <a:noFill/>
        </p:spPr>
        <p:txBody>
          <a:bodyPr wrap="square" rtlCol="0">
            <a:spAutoFit/>
          </a:bodyPr>
          <a:lstStyle/>
          <a:p>
            <a:endParaRPr lang="sv-SE" dirty="0">
              <a:solidFill>
                <a:srgbClr val="FFC000"/>
              </a:solidFill>
            </a:endParaRPr>
          </a:p>
          <a:p>
            <a:r>
              <a:rPr lang="sv-SE" dirty="0">
                <a:solidFill>
                  <a:srgbClr val="FFC000"/>
                </a:solidFill>
              </a:rPr>
              <a:t>Spelplaner</a:t>
            </a:r>
          </a:p>
          <a:p>
            <a:endParaRPr lang="sv-SE" dirty="0"/>
          </a:p>
          <a:p>
            <a:endParaRPr lang="sv-SE" dirty="0"/>
          </a:p>
          <a:p>
            <a:endParaRPr lang="sv-SE" dirty="0"/>
          </a:p>
          <a:p>
            <a:endParaRPr lang="sv-SE" dirty="0"/>
          </a:p>
          <a:p>
            <a:endParaRPr lang="sv-SE" dirty="0"/>
          </a:p>
          <a:p>
            <a:endParaRPr lang="sv-SE" dirty="0"/>
          </a:p>
          <a:p>
            <a:r>
              <a:rPr lang="sv-SE" dirty="0">
                <a:solidFill>
                  <a:srgbClr val="FF0000"/>
                </a:solidFill>
              </a:rPr>
              <a:t>Kupolen/ IKEA - referenspunkt</a:t>
            </a:r>
          </a:p>
          <a:p>
            <a:endParaRPr lang="sv-SE" dirty="0"/>
          </a:p>
          <a:p>
            <a:endParaRPr lang="sv-SE" dirty="0"/>
          </a:p>
          <a:p>
            <a:endParaRPr lang="sv-SE" dirty="0"/>
          </a:p>
          <a:p>
            <a:endParaRPr lang="sv-SE" dirty="0"/>
          </a:p>
          <a:p>
            <a:endParaRPr lang="sv-SE" dirty="0"/>
          </a:p>
          <a:p>
            <a:endParaRPr lang="sv-SE" dirty="0"/>
          </a:p>
          <a:p>
            <a:endParaRPr lang="sv-SE" dirty="0"/>
          </a:p>
          <a:p>
            <a:endParaRPr lang="sv-SE" dirty="0"/>
          </a:p>
          <a:p>
            <a:endParaRPr lang="sv-SE" dirty="0"/>
          </a:p>
          <a:p>
            <a:r>
              <a:rPr lang="sv-SE" dirty="0" err="1">
                <a:solidFill>
                  <a:srgbClr val="7030A0"/>
                </a:solidFill>
              </a:rPr>
              <a:t>Gylleskolan</a:t>
            </a:r>
            <a:r>
              <a:rPr lang="sv-SE" dirty="0">
                <a:solidFill>
                  <a:srgbClr val="7030A0"/>
                </a:solidFill>
              </a:rPr>
              <a:t>- Boende</a:t>
            </a:r>
          </a:p>
        </p:txBody>
      </p:sp>
    </p:spTree>
    <p:extLst>
      <p:ext uri="{BB962C8B-B14F-4D97-AF65-F5344CB8AC3E}">
        <p14:creationId xmlns:p14="http://schemas.microsoft.com/office/powerpoint/2010/main" val="81295436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Bildobjekt 1"/>
          <p:cNvPicPr>
            <a:picLocks noChangeAspect="1"/>
          </p:cNvPicPr>
          <p:nvPr/>
        </p:nvPicPr>
        <p:blipFill>
          <a:blip r:embed="rId2"/>
          <a:stretch>
            <a:fillRect/>
          </a:stretch>
        </p:blipFill>
        <p:spPr>
          <a:xfrm>
            <a:off x="2004743" y="175631"/>
            <a:ext cx="6939752" cy="6550467"/>
          </a:xfrm>
          <a:prstGeom prst="rect">
            <a:avLst/>
          </a:prstGeom>
        </p:spPr>
      </p:pic>
    </p:spTree>
    <p:extLst>
      <p:ext uri="{BB962C8B-B14F-4D97-AF65-F5344CB8AC3E}">
        <p14:creationId xmlns:p14="http://schemas.microsoft.com/office/powerpoint/2010/main" val="307389318"/>
      </p:ext>
    </p:extLst>
  </p:cSld>
  <p:clrMapOvr>
    <a:masterClrMapping/>
  </p:clrMapOvr>
</p:sld>
</file>

<file path=ppt/theme/theme1.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1864</TotalTime>
  <Words>920</Words>
  <Application>Microsoft Office PowerPoint</Application>
  <PresentationFormat>Bredbild</PresentationFormat>
  <Paragraphs>139</Paragraphs>
  <Slides>12</Slides>
  <Notes>0</Notes>
  <HiddenSlides>0</HiddenSlides>
  <MMClips>0</MMClips>
  <ScaleCrop>false</ScaleCrop>
  <HeadingPairs>
    <vt:vector size="8" baseType="variant">
      <vt:variant>
        <vt:lpstr>Använt teckensnitt</vt:lpstr>
      </vt:variant>
      <vt:variant>
        <vt:i4>6</vt:i4>
      </vt:variant>
      <vt:variant>
        <vt:lpstr>Tema</vt:lpstr>
      </vt:variant>
      <vt:variant>
        <vt:i4>1</vt:i4>
      </vt:variant>
      <vt:variant>
        <vt:lpstr>Serverprogram för OLE-inbäddning</vt:lpstr>
      </vt:variant>
      <vt:variant>
        <vt:i4>1</vt:i4>
      </vt:variant>
      <vt:variant>
        <vt:lpstr>Bildrubriker</vt:lpstr>
      </vt:variant>
      <vt:variant>
        <vt:i4>12</vt:i4>
      </vt:variant>
    </vt:vector>
  </HeadingPairs>
  <TitlesOfParts>
    <vt:vector size="20" baseType="lpstr">
      <vt:lpstr>Arial</vt:lpstr>
      <vt:lpstr>Calibri</vt:lpstr>
      <vt:lpstr>Calibri Light</vt:lpstr>
      <vt:lpstr>inherit</vt:lpstr>
      <vt:lpstr>Open Sans</vt:lpstr>
      <vt:lpstr>oswald</vt:lpstr>
      <vt:lpstr>Office-tema</vt:lpstr>
      <vt:lpstr>Worksheet</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vector>
  </TitlesOfParts>
  <Company>Region Gävleborg</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Dalecarlia 2022</dc:title>
  <dc:creator>Rauden Mikael - EKF - Ekonomistab</dc:creator>
  <cp:lastModifiedBy>Rauden Mikael - EKF - Ekonomistab</cp:lastModifiedBy>
  <cp:revision>66</cp:revision>
  <cp:lastPrinted>2024-06-20T06:55:08Z</cp:lastPrinted>
  <dcterms:created xsi:type="dcterms:W3CDTF">2022-06-20T14:35:36Z</dcterms:created>
  <dcterms:modified xsi:type="dcterms:W3CDTF">2025-06-22T19:32:26Z</dcterms:modified>
</cp:coreProperties>
</file>