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80" r:id="rId5"/>
    <p:sldId id="262" r:id="rId6"/>
    <p:sldId id="265" r:id="rId7"/>
    <p:sldId id="267" r:id="rId8"/>
    <p:sldId id="260" r:id="rId9"/>
    <p:sldId id="276" r:id="rId10"/>
    <p:sldId id="268" r:id="rId1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2024-06-22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305981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2024-06-22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27417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2024-06-22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87315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2024-06-22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44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1716689D-8A1B-4A4C-BB27-261549A89FA0}" type="datetimeFigureOut">
              <a:rPr lang="sv-SE" smtClean="0"/>
              <a:t>2024-06-22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35358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16689D-8A1B-4A4C-BB27-261549A89FA0}" type="datetimeFigureOut">
              <a:rPr lang="sv-SE" smtClean="0"/>
              <a:t>2024-06-22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61495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716689D-8A1B-4A4C-BB27-261549A89FA0}" type="datetimeFigureOut">
              <a:rPr lang="sv-SE" smtClean="0"/>
              <a:t>2024-06-22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6112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716689D-8A1B-4A4C-BB27-261549A89FA0}" type="datetimeFigureOut">
              <a:rPr lang="sv-SE" smtClean="0"/>
              <a:t>2024-06-22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71688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16689D-8A1B-4A4C-BB27-261549A89FA0}" type="datetimeFigureOut">
              <a:rPr lang="sv-SE" smtClean="0"/>
              <a:t>2024-06-22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98613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1716689D-8A1B-4A4C-BB27-261549A89FA0}" type="datetimeFigureOut">
              <a:rPr lang="sv-SE" smtClean="0"/>
              <a:t>2024-06-22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9881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1716689D-8A1B-4A4C-BB27-261549A89FA0}" type="datetimeFigureOut">
              <a:rPr lang="sv-SE" smtClean="0"/>
              <a:t>2024-06-22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337838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6689D-8A1B-4A4C-BB27-261549A89FA0}" type="datetimeFigureOut">
              <a:rPr lang="sv-SE" smtClean="0"/>
              <a:t>2024-06-22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5D147-9C55-47FF-A0BD-2A5358E1C9A3}" type="slidenum">
              <a:rPr lang="sv-SE" smtClean="0"/>
              <a:t>‹#›</a:t>
            </a:fld>
            <a:endParaRPr lang="sv-SE"/>
          </a:p>
        </p:txBody>
      </p:sp>
    </p:spTree>
    <p:extLst>
      <p:ext uri="{BB962C8B-B14F-4D97-AF65-F5344CB8AC3E}">
        <p14:creationId xmlns:p14="http://schemas.microsoft.com/office/powerpoint/2010/main" val="340475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dalecarliacup.s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rot="20440933">
            <a:off x="7379515" y="1599950"/>
            <a:ext cx="3542761" cy="454573"/>
          </a:xfrm>
        </p:spPr>
        <p:txBody>
          <a:bodyPr>
            <a:noAutofit/>
          </a:bodyPr>
          <a:lstStyle/>
          <a:p>
            <a:r>
              <a:rPr lang="sv-SE" sz="4800" dirty="0" smtClean="0">
                <a:solidFill>
                  <a:srgbClr val="FF0000"/>
                </a:solidFill>
              </a:rPr>
              <a:t>P2010</a:t>
            </a:r>
            <a:endParaRPr lang="sv-SE" sz="4800" dirty="0">
              <a:solidFill>
                <a:srgbClr val="FF0000"/>
              </a:solidFill>
            </a:endParaRPr>
          </a:p>
        </p:txBody>
      </p:sp>
      <p:pic>
        <p:nvPicPr>
          <p:cNvPr id="4" name="Bildobjekt 3"/>
          <p:cNvPicPr>
            <a:picLocks noChangeAspect="1"/>
          </p:cNvPicPr>
          <p:nvPr/>
        </p:nvPicPr>
        <p:blipFill>
          <a:blip r:embed="rId2"/>
          <a:stretch>
            <a:fillRect/>
          </a:stretch>
        </p:blipFill>
        <p:spPr>
          <a:xfrm>
            <a:off x="3365436" y="1026762"/>
            <a:ext cx="4110632" cy="5768146"/>
          </a:xfrm>
          <a:prstGeom prst="rect">
            <a:avLst/>
          </a:prstGeom>
        </p:spPr>
      </p:pic>
      <p:pic>
        <p:nvPicPr>
          <p:cNvPr id="8" name="Google Shape;91;p13"/>
          <p:cNvPicPr preferRelativeResize="0"/>
          <p:nvPr/>
        </p:nvPicPr>
        <p:blipFill rotWithShape="1">
          <a:blip r:embed="rId3">
            <a:alphaModFix/>
          </a:blip>
          <a:srcRect/>
          <a:stretch/>
        </p:blipFill>
        <p:spPr>
          <a:xfrm>
            <a:off x="1197300" y="228600"/>
            <a:ext cx="8484069" cy="1113963"/>
          </a:xfrm>
          <a:prstGeom prst="rect">
            <a:avLst/>
          </a:prstGeom>
          <a:noFill/>
          <a:ln>
            <a:noFill/>
          </a:ln>
        </p:spPr>
      </p:pic>
    </p:spTree>
    <p:extLst>
      <p:ext uri="{BB962C8B-B14F-4D97-AF65-F5344CB8AC3E}">
        <p14:creationId xmlns:p14="http://schemas.microsoft.com/office/powerpoint/2010/main" val="230425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1672" y="482795"/>
            <a:ext cx="11682153" cy="2893100"/>
          </a:xfrm>
          <a:prstGeom prst="rect">
            <a:avLst/>
          </a:prstGeom>
        </p:spPr>
        <p:txBody>
          <a:bodyPr wrap="square">
            <a:spAutoFit/>
          </a:bodyPr>
          <a:lstStyle/>
          <a:p>
            <a:r>
              <a:rPr lang="sv-SE" sz="1400" b="1" dirty="0">
                <a:solidFill>
                  <a:srgbClr val="5C5C5C"/>
                </a:solidFill>
                <a:latin typeface="Open Sans"/>
              </a:rPr>
              <a:t>Att bo på skola</a:t>
            </a:r>
            <a:endParaRPr lang="sv-SE" sz="1400" dirty="0">
              <a:solidFill>
                <a:srgbClr val="5C5C5C"/>
              </a:solidFill>
              <a:latin typeface="Open Sans"/>
            </a:endParaRPr>
          </a:p>
          <a:p>
            <a:r>
              <a:rPr lang="sv-SE" sz="1400" b="1" dirty="0">
                <a:solidFill>
                  <a:srgbClr val="5C5C5C"/>
                </a:solidFill>
                <a:latin typeface="Open Sans"/>
              </a:rPr>
              <a:t>Skolvärdarna</a:t>
            </a:r>
            <a:endParaRPr lang="sv-SE" sz="1400" dirty="0">
              <a:solidFill>
                <a:srgbClr val="5C5C5C"/>
              </a:solidFill>
              <a:latin typeface="Open Sans"/>
            </a:endParaRPr>
          </a:p>
          <a:p>
            <a:r>
              <a:rPr lang="sv-SE" sz="1400" dirty="0">
                <a:solidFill>
                  <a:srgbClr val="5C5C5C"/>
                </a:solidFill>
                <a:latin typeface="Open Sans"/>
              </a:rPr>
              <a:t>På varje skolboende finns det värdar som är där för er service och säkerhet.  Medföljande ledare ansvarar alltid för sitt lag.  Inpassering på boendena och matsalen sker ENDAST vid uppvisning av korrekt ackreditering/DC-band.  </a:t>
            </a:r>
          </a:p>
          <a:p>
            <a:r>
              <a:rPr lang="sv-SE" sz="1400" i="1" dirty="0">
                <a:solidFill>
                  <a:srgbClr val="5C5C5C"/>
                </a:solidFill>
                <a:latin typeface="Open Sans"/>
              </a:rPr>
              <a:t>Observera att ingen alkohol får förtäras på våra boende!</a:t>
            </a:r>
            <a:endParaRPr lang="sv-SE" sz="1400" dirty="0">
              <a:solidFill>
                <a:srgbClr val="5C5C5C"/>
              </a:solidFill>
              <a:latin typeface="Open Sans"/>
            </a:endParaRPr>
          </a:p>
          <a:p>
            <a:r>
              <a:rPr lang="sv-SE" sz="1400" b="1" dirty="0">
                <a:solidFill>
                  <a:srgbClr val="5C5C5C"/>
                </a:solidFill>
                <a:latin typeface="Open Sans"/>
              </a:rPr>
              <a:t>Er sovsal</a:t>
            </a:r>
            <a:endParaRPr lang="sv-SE" sz="1400" dirty="0">
              <a:solidFill>
                <a:srgbClr val="5C5C5C"/>
              </a:solidFill>
              <a:latin typeface="Open Sans"/>
            </a:endParaRPr>
          </a:p>
          <a:p>
            <a:r>
              <a:rPr lang="sv-SE" sz="1400" dirty="0">
                <a:solidFill>
                  <a:srgbClr val="5C5C5C"/>
                </a:solidFill>
                <a:latin typeface="Open Sans"/>
              </a:rPr>
              <a:t>Salen som ni sover i är ett klassrum som ställs i ordning för boende. Det innebär att skolbänkar och allt skolmaterial finns kvar. Elever och lärare litar på att ni inte använder eller förstör deras saker.</a:t>
            </a:r>
          </a:p>
          <a:p>
            <a:r>
              <a:rPr lang="sv-SE" sz="1400" dirty="0">
                <a:solidFill>
                  <a:srgbClr val="5C5C5C"/>
                </a:solidFill>
                <a:latin typeface="Open Sans"/>
              </a:rPr>
              <a:t>Bänkarna ska stå utefter ena väggen, inte framför fönstren som är en nödutgång. Det måste också finnas en fri väg från madrasserna fram till dörren. Bäst är att varje spelare har sin väska ovanför huvudet mot väggen.</a:t>
            </a:r>
          </a:p>
          <a:p>
            <a:r>
              <a:rPr lang="sv-SE" sz="1400" dirty="0">
                <a:solidFill>
                  <a:srgbClr val="5C5C5C"/>
                </a:solidFill>
                <a:latin typeface="Open Sans"/>
              </a:rPr>
              <a:t>Storleken på er sovsal bygger på att alla har en madrass som är  </a:t>
            </a:r>
            <a:r>
              <a:rPr lang="sv-SE" sz="1400" b="1" dirty="0">
                <a:solidFill>
                  <a:srgbClr val="5C5C5C"/>
                </a:solidFill>
                <a:latin typeface="Open Sans"/>
              </a:rPr>
              <a:t>max 80 cm bred</a:t>
            </a:r>
            <a:r>
              <a:rPr lang="sv-SE" sz="1400" dirty="0">
                <a:solidFill>
                  <a:srgbClr val="5C5C5C"/>
                </a:solidFill>
                <a:latin typeface="Open Sans"/>
              </a:rPr>
              <a:t>. Det är viktigt att alla håller sig till maxbredden på madrassen, eftersom det är avgörande för att ni ska få plats i sovsalen. Om någon har en för bred madrass kan vi tvingas begära att ni ska sova två personer på en sådan madrass. Detta på grund av säkerhetskrav från Räddningstjänsten.</a:t>
            </a:r>
            <a:endParaRPr lang="sv-SE" sz="1400" b="0" i="0" dirty="0">
              <a:solidFill>
                <a:srgbClr val="5C5C5C"/>
              </a:solidFill>
              <a:effectLst/>
              <a:latin typeface="Open Sans"/>
            </a:endParaRPr>
          </a:p>
        </p:txBody>
      </p:sp>
      <p:sp>
        <p:nvSpPr>
          <p:cNvPr id="5" name="Rektangel 4"/>
          <p:cNvSpPr/>
          <p:nvPr/>
        </p:nvSpPr>
        <p:spPr>
          <a:xfrm>
            <a:off x="221672" y="3732658"/>
            <a:ext cx="11457710" cy="2246769"/>
          </a:xfrm>
          <a:prstGeom prst="rect">
            <a:avLst/>
          </a:prstGeom>
        </p:spPr>
        <p:txBody>
          <a:bodyPr wrap="square">
            <a:spAutoFit/>
          </a:bodyPr>
          <a:lstStyle/>
          <a:p>
            <a:r>
              <a:rPr lang="sv-SE" sz="1400" b="1" dirty="0">
                <a:solidFill>
                  <a:srgbClr val="5C5C5C"/>
                </a:solidFill>
                <a:latin typeface="Open Sans"/>
              </a:rPr>
              <a:t>För att undvika stölder och inbrott</a:t>
            </a:r>
            <a:endParaRPr lang="sv-SE" sz="1400" dirty="0">
              <a:solidFill>
                <a:srgbClr val="5C5C5C"/>
              </a:solidFill>
              <a:latin typeface="Open Sans"/>
            </a:endParaRPr>
          </a:p>
          <a:p>
            <a:r>
              <a:rPr lang="sv-SE" sz="1400" dirty="0">
                <a:solidFill>
                  <a:srgbClr val="5C5C5C"/>
                </a:solidFill>
                <a:latin typeface="Open Sans"/>
              </a:rPr>
              <a:t>Lämna inga värdesaker i salen och ser ni någon obehörig på skolan, ifrågasätt och prata sedan med skolvärdarna.  Dubbelkolla att fönster och dörrar är låsta när ni går ut.</a:t>
            </a:r>
          </a:p>
          <a:p>
            <a:r>
              <a:rPr lang="sv-SE" sz="1400" b="1" dirty="0">
                <a:solidFill>
                  <a:srgbClr val="5C5C5C"/>
                </a:solidFill>
                <a:latin typeface="Open Sans"/>
              </a:rPr>
              <a:t>In- och utcheckning</a:t>
            </a:r>
            <a:r>
              <a:rPr lang="sv-SE" sz="1400" dirty="0">
                <a:solidFill>
                  <a:srgbClr val="5C5C5C"/>
                </a:solidFill>
                <a:latin typeface="Open Sans"/>
              </a:rPr>
              <a:t/>
            </a:r>
            <a:br>
              <a:rPr lang="sv-SE" sz="1400" dirty="0">
                <a:solidFill>
                  <a:srgbClr val="5C5C5C"/>
                </a:solidFill>
                <a:latin typeface="Open Sans"/>
              </a:rPr>
            </a:br>
            <a:endParaRPr lang="sv-SE" sz="1400" dirty="0">
              <a:solidFill>
                <a:srgbClr val="5C5C5C"/>
              </a:solidFill>
              <a:latin typeface="Open Sans"/>
            </a:endParaRPr>
          </a:p>
          <a:p>
            <a:pPr>
              <a:buFont typeface="Arial" panose="020B0604020202020204" pitchFamily="34" charset="0"/>
              <a:buChar char="•"/>
            </a:pPr>
            <a:r>
              <a:rPr lang="sv-SE" sz="1400" dirty="0">
                <a:solidFill>
                  <a:srgbClr val="5C5C5C"/>
                </a:solidFill>
                <a:latin typeface="Open Sans"/>
              </a:rPr>
              <a:t>Incheckning sker från 18.00 på respektive skolboende. </a:t>
            </a:r>
          </a:p>
          <a:p>
            <a:pPr>
              <a:buFont typeface="Arial" panose="020B0604020202020204" pitchFamily="34" charset="0"/>
              <a:buChar char="•"/>
            </a:pPr>
            <a:r>
              <a:rPr lang="sv-SE" sz="1400" dirty="0">
                <a:solidFill>
                  <a:srgbClr val="5C5C5C"/>
                </a:solidFill>
                <a:latin typeface="Open Sans"/>
              </a:rPr>
              <a:t>Utcheckning sker senast kl. 12.00 på söndag. Ge oss besked om vilken tid ni planerar att checka ut. </a:t>
            </a:r>
          </a:p>
          <a:p>
            <a:r>
              <a:rPr lang="sv-SE" sz="1400" dirty="0">
                <a:solidFill>
                  <a:srgbClr val="5C5C5C"/>
                </a:solidFill>
                <a:latin typeface="Open Sans"/>
              </a:rPr>
              <a:t>Lagen är ansvariga för en avslutande grovstädning av sin sovsal innan utcheckning. En slutbesiktning görs av våra skolvärdar i samband med utcheckningen. Vid eventuell utebliven städning eller skadegörelse kommer Dalecarlia Cup att fakturera er förening för de faktiska kostnaderna. </a:t>
            </a:r>
            <a:endParaRPr lang="sv-SE" sz="1400" b="0" i="0" dirty="0">
              <a:solidFill>
                <a:srgbClr val="5C5C5C"/>
              </a:solidFill>
              <a:effectLst/>
              <a:latin typeface="Open Sans"/>
            </a:endParaRPr>
          </a:p>
        </p:txBody>
      </p:sp>
    </p:spTree>
    <p:extLst>
      <p:ext uri="{BB962C8B-B14F-4D97-AF65-F5344CB8AC3E}">
        <p14:creationId xmlns:p14="http://schemas.microsoft.com/office/powerpoint/2010/main" val="365505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02957" y="406245"/>
            <a:ext cx="7607050" cy="707886"/>
          </a:xfrm>
          <a:prstGeom prst="rect">
            <a:avLst/>
          </a:prstGeom>
          <a:noFill/>
        </p:spPr>
        <p:txBody>
          <a:bodyPr wrap="square" rtlCol="0">
            <a:spAutoFit/>
          </a:bodyPr>
          <a:lstStyle/>
          <a:p>
            <a:r>
              <a:rPr lang="sv-SE" sz="4000" dirty="0" smtClean="0"/>
              <a:t>Anmälda – 17 spelare och 4 ledare</a:t>
            </a:r>
            <a:endParaRPr lang="sv-SE" sz="4000" dirty="0"/>
          </a:p>
        </p:txBody>
      </p:sp>
      <p:graphicFrame>
        <p:nvGraphicFramePr>
          <p:cNvPr id="5" name="Tabell 4"/>
          <p:cNvGraphicFramePr>
            <a:graphicFrameLocks noGrp="1"/>
          </p:cNvGraphicFramePr>
          <p:nvPr>
            <p:extLst>
              <p:ext uri="{D42A27DB-BD31-4B8C-83A1-F6EECF244321}">
                <p14:modId xmlns:p14="http://schemas.microsoft.com/office/powerpoint/2010/main" val="684148843"/>
              </p:ext>
            </p:extLst>
          </p:nvPr>
        </p:nvGraphicFramePr>
        <p:xfrm>
          <a:off x="1904930" y="1642743"/>
          <a:ext cx="5239928" cy="4351342"/>
        </p:xfrm>
        <a:graphic>
          <a:graphicData uri="http://schemas.openxmlformats.org/drawingml/2006/table">
            <a:tbl>
              <a:tblPr/>
              <a:tblGrid>
                <a:gridCol w="341801">
                  <a:extLst>
                    <a:ext uri="{9D8B030D-6E8A-4147-A177-3AD203B41FA5}">
                      <a16:colId xmlns:a16="http://schemas.microsoft.com/office/drawing/2014/main" val="3253639172"/>
                    </a:ext>
                  </a:extLst>
                </a:gridCol>
                <a:gridCol w="1940940">
                  <a:extLst>
                    <a:ext uri="{9D8B030D-6E8A-4147-A177-3AD203B41FA5}">
                      <a16:colId xmlns:a16="http://schemas.microsoft.com/office/drawing/2014/main" val="2958306432"/>
                    </a:ext>
                  </a:extLst>
                </a:gridCol>
                <a:gridCol w="173953">
                  <a:extLst>
                    <a:ext uri="{9D8B030D-6E8A-4147-A177-3AD203B41FA5}">
                      <a16:colId xmlns:a16="http://schemas.microsoft.com/office/drawing/2014/main" val="1427075772"/>
                    </a:ext>
                  </a:extLst>
                </a:gridCol>
                <a:gridCol w="585944">
                  <a:extLst>
                    <a:ext uri="{9D8B030D-6E8A-4147-A177-3AD203B41FA5}">
                      <a16:colId xmlns:a16="http://schemas.microsoft.com/office/drawing/2014/main" val="1406915962"/>
                    </a:ext>
                  </a:extLst>
                </a:gridCol>
                <a:gridCol w="244143">
                  <a:extLst>
                    <a:ext uri="{9D8B030D-6E8A-4147-A177-3AD203B41FA5}">
                      <a16:colId xmlns:a16="http://schemas.microsoft.com/office/drawing/2014/main" val="1476012476"/>
                    </a:ext>
                  </a:extLst>
                </a:gridCol>
                <a:gridCol w="1379410">
                  <a:extLst>
                    <a:ext uri="{9D8B030D-6E8A-4147-A177-3AD203B41FA5}">
                      <a16:colId xmlns:a16="http://schemas.microsoft.com/office/drawing/2014/main" val="812571462"/>
                    </a:ext>
                  </a:extLst>
                </a:gridCol>
                <a:gridCol w="573737">
                  <a:extLst>
                    <a:ext uri="{9D8B030D-6E8A-4147-A177-3AD203B41FA5}">
                      <a16:colId xmlns:a16="http://schemas.microsoft.com/office/drawing/2014/main" val="3345818868"/>
                    </a:ext>
                  </a:extLst>
                </a:gridCol>
              </a:tblGrid>
              <a:tr h="229018">
                <a:tc>
                  <a:txBody>
                    <a:bodyPr/>
                    <a:lstStyle/>
                    <a:p>
                      <a:pPr algn="l"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1" i="0" u="none" strike="noStrike">
                          <a:solidFill>
                            <a:srgbClr val="000000"/>
                          </a:solidFill>
                          <a:effectLst/>
                          <a:latin typeface="Calibri" panose="020F0502020204030204" pitchFamily="34" charset="0"/>
                        </a:rPr>
                        <a:t>Spelare</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1" i="0" u="none" strike="noStrike">
                          <a:solidFill>
                            <a:srgbClr val="000000"/>
                          </a:solidFill>
                          <a:effectLst/>
                          <a:latin typeface="Calibri" panose="020F0502020204030204" pitchFamily="34" charset="0"/>
                        </a:rPr>
                        <a:t>Ledare</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30935495"/>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000000"/>
                          </a:solidFill>
                          <a:effectLst/>
                          <a:latin typeface="Calibri" panose="020F0502020204030204" pitchFamily="34" charset="0"/>
                        </a:rPr>
                        <a:t>Adam Norlén-Östberg</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333333"/>
                          </a:solidFill>
                          <a:effectLst/>
                          <a:latin typeface="Arial" panose="020B0604020202020204" pitchFamily="34" charset="0"/>
                        </a:rPr>
                        <a:t>Ida Arnberg</a:t>
                      </a: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496333263"/>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chemeClr val="tx1"/>
                          </a:solidFill>
                          <a:effectLst/>
                          <a:latin typeface="Calibri" panose="020F0502020204030204" pitchFamily="34" charset="0"/>
                        </a:rPr>
                        <a:t>Algot Krantz</a:t>
                      </a:r>
                    </a:p>
                  </a:txBody>
                  <a:tcPr marL="82446" marR="0" marT="0" marB="0" anchor="b">
                    <a:lnL>
                      <a:noFill/>
                    </a:lnL>
                    <a:lnR>
                      <a:noFill/>
                    </a:lnR>
                    <a:lnT>
                      <a:noFill/>
                    </a:lnT>
                    <a:lnB>
                      <a:noFill/>
                    </a:lnB>
                  </a:tcPr>
                </a:tc>
                <a:tc>
                  <a:txBody>
                    <a:bodyPr/>
                    <a:lstStyle/>
                    <a:p>
                      <a:pPr algn="ctr" fontAlgn="b"/>
                      <a:endParaRPr lang="sv-SE" sz="13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333333"/>
                          </a:solidFill>
                          <a:effectLst/>
                          <a:latin typeface="Arial" panose="020B0604020202020204" pitchFamily="34" charset="0"/>
                        </a:rPr>
                        <a:t>Mikael Rauden</a:t>
                      </a: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726758195"/>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Axel Bergel</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333333"/>
                          </a:solidFill>
                          <a:effectLst/>
                          <a:latin typeface="Arial" panose="020B0604020202020204" pitchFamily="34" charset="0"/>
                        </a:rPr>
                        <a:t>Niklas </a:t>
                      </a:r>
                      <a:r>
                        <a:rPr lang="sv-SE" sz="1300" b="0" i="0" u="none" strike="noStrike" dirty="0" err="1">
                          <a:solidFill>
                            <a:srgbClr val="333333"/>
                          </a:solidFill>
                          <a:effectLst/>
                          <a:latin typeface="Arial" panose="020B0604020202020204" pitchFamily="34" charset="0"/>
                        </a:rPr>
                        <a:t>Heneryd</a:t>
                      </a:r>
                      <a:endParaRPr lang="sv-SE" sz="1300" b="0" i="0" u="none" strike="noStrike" dirty="0">
                        <a:solidFill>
                          <a:srgbClr val="333333"/>
                        </a:solidFill>
                        <a:effectLst/>
                        <a:latin typeface="Arial" panose="020B060402020202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769636226"/>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Edwin Lövgren</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sv-SE" sz="1300" b="0" i="0" u="none" strike="noStrike" dirty="0">
                          <a:solidFill>
                            <a:srgbClr val="333333"/>
                          </a:solidFill>
                          <a:effectLst/>
                          <a:latin typeface="Arial" panose="020B0604020202020204" pitchFamily="34" charset="0"/>
                        </a:rPr>
                        <a:t>Magnus Östman</a:t>
                      </a:r>
                    </a:p>
                  </a:txBody>
                  <a:tcPr marL="82446" marR="0" marT="0"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3678934006"/>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Erik Lund</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dirty="0">
                        <a:solidFill>
                          <a:srgbClr val="333333"/>
                        </a:solidFill>
                        <a:effectLst/>
                        <a:latin typeface="Arial" panose="020B060402020202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193898960"/>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000000"/>
                          </a:solidFill>
                          <a:effectLst/>
                          <a:latin typeface="Calibri" panose="020F0502020204030204" pitchFamily="34" charset="0"/>
                        </a:rPr>
                        <a:t>Leo Hallman Skäre</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49348927"/>
                  </a:ext>
                </a:extLst>
              </a:tr>
              <a:tr h="229018">
                <a:tc>
                  <a:txBody>
                    <a:bodyPr/>
                    <a:lstStyle/>
                    <a:p>
                      <a:pPr algn="r"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000000"/>
                          </a:solidFill>
                          <a:effectLst/>
                          <a:latin typeface="Calibri" panose="020F0502020204030204" pitchFamily="34" charset="0"/>
                        </a:rPr>
                        <a:t>Liam Rhodin</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04993284"/>
                  </a:ext>
                </a:extLst>
              </a:tr>
              <a:tr h="229018">
                <a:tc>
                  <a:txBody>
                    <a:bodyPr/>
                    <a:lstStyle/>
                    <a:p>
                      <a:pPr algn="r"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000000"/>
                          </a:solidFill>
                          <a:effectLst/>
                          <a:latin typeface="Calibri" panose="020F0502020204030204" pitchFamily="34" charset="0"/>
                        </a:rPr>
                        <a:t>Loa Lysén</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5895491"/>
                  </a:ext>
                </a:extLst>
              </a:tr>
              <a:tr h="229018">
                <a:tc>
                  <a:txBody>
                    <a:bodyPr/>
                    <a:lstStyle/>
                    <a:p>
                      <a:pPr algn="r"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000000"/>
                          </a:solidFill>
                          <a:effectLst/>
                          <a:latin typeface="Calibri" panose="020F0502020204030204" pitchFamily="34" charset="0"/>
                        </a:rPr>
                        <a:t>Malte </a:t>
                      </a:r>
                      <a:r>
                        <a:rPr lang="sv-SE" sz="1300" b="0" i="0" u="none" strike="noStrike" dirty="0" err="1">
                          <a:solidFill>
                            <a:srgbClr val="000000"/>
                          </a:solidFill>
                          <a:effectLst/>
                          <a:latin typeface="Calibri" panose="020F0502020204030204" pitchFamily="34" charset="0"/>
                        </a:rPr>
                        <a:t>Lögdberg</a:t>
                      </a:r>
                      <a:endParaRPr lang="sv-SE" sz="1300" b="0" i="0" u="none" strike="noStrike" dirty="0">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1" i="0" u="none" strike="noStrike">
                          <a:solidFill>
                            <a:srgbClr val="000000"/>
                          </a:solidFill>
                          <a:effectLst/>
                          <a:latin typeface="Calibri" panose="020F0502020204030204" pitchFamily="34" charset="0"/>
                        </a:rPr>
                        <a:t>Föräldrar på plats</a:t>
                      </a:r>
                    </a:p>
                  </a:txBody>
                  <a:tcPr marL="0" marR="0" marT="0" marB="0" anchor="b">
                    <a:lnL>
                      <a:noFill/>
                    </a:lnL>
                    <a:lnR>
                      <a:noFill/>
                    </a:lnR>
                    <a:lnT>
                      <a:noFill/>
                    </a:lnT>
                    <a:lnB>
                      <a:noFill/>
                    </a:lnB>
                  </a:tcPr>
                </a:tc>
                <a:tc>
                  <a:txBody>
                    <a:bodyPr/>
                    <a:lstStyle/>
                    <a:p>
                      <a:pPr algn="l" fontAlgn="b"/>
                      <a:r>
                        <a:rPr lang="sv-SE" sz="1300" b="1" i="0" u="none" strike="noStrike">
                          <a:solidFill>
                            <a:srgbClr val="000000"/>
                          </a:solidFill>
                          <a:effectLst/>
                          <a:latin typeface="Calibri" panose="020F0502020204030204" pitchFamily="34" charset="0"/>
                        </a:rPr>
                        <a:t>Datum</a:t>
                      </a:r>
                    </a:p>
                  </a:txBody>
                  <a:tcPr marL="0" marR="0" marT="0" marB="0" anchor="b">
                    <a:lnL>
                      <a:noFill/>
                    </a:lnL>
                    <a:lnR>
                      <a:noFill/>
                    </a:lnR>
                    <a:lnT>
                      <a:noFill/>
                    </a:lnT>
                    <a:lnB>
                      <a:noFill/>
                    </a:lnB>
                  </a:tcPr>
                </a:tc>
                <a:extLst>
                  <a:ext uri="{0D108BD9-81ED-4DB2-BD59-A6C34878D82A}">
                    <a16:rowId xmlns:a16="http://schemas.microsoft.com/office/drawing/2014/main" val="2346688806"/>
                  </a:ext>
                </a:extLst>
              </a:tr>
              <a:tr h="229018">
                <a:tc>
                  <a:txBody>
                    <a:bodyPr/>
                    <a:lstStyle/>
                    <a:p>
                      <a:pPr algn="r" fontAlgn="b"/>
                      <a:endParaRPr lang="sv-SE" sz="13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000000"/>
                          </a:solidFill>
                          <a:effectLst/>
                          <a:latin typeface="Calibri" panose="020F0502020204030204" pitchFamily="34" charset="0"/>
                        </a:rPr>
                        <a:t>Noel Bengtsson</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42305758"/>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dirty="0">
                          <a:solidFill>
                            <a:srgbClr val="000000"/>
                          </a:solidFill>
                          <a:effectLst/>
                          <a:latin typeface="Calibri" panose="020F0502020204030204" pitchFamily="34" charset="0"/>
                        </a:rPr>
                        <a:t>Noel Sundqvist</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892722548"/>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Olle Arnberg</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807971564"/>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Oskar Rauden</a:t>
                      </a:r>
                    </a:p>
                  </a:txBody>
                  <a:tcPr marL="82446" marR="0" marT="0" marB="0" anchor="b">
                    <a:lnL>
                      <a:noFill/>
                    </a:lnL>
                    <a:lnR>
                      <a:noFill/>
                    </a:lnR>
                    <a:lnT>
                      <a:noFill/>
                    </a:lnT>
                    <a:lnB>
                      <a:noFill/>
                    </a:lnB>
                  </a:tcPr>
                </a:tc>
                <a:tc>
                  <a:txBody>
                    <a:bodyPr/>
                    <a:lstStyle/>
                    <a:p>
                      <a:pPr algn="ctr"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15057004"/>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Rasmus Holfve</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351934015"/>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Sture Östman</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75144122"/>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Terje Heneryd</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109248959"/>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300" b="0" i="0" u="none" strike="noStrike">
                          <a:solidFill>
                            <a:srgbClr val="000000"/>
                          </a:solidFill>
                          <a:effectLst/>
                          <a:latin typeface="Calibri" panose="020F0502020204030204" pitchFamily="34" charset="0"/>
                        </a:rPr>
                        <a:t>Winston Karlsson</a:t>
                      </a:r>
                    </a:p>
                  </a:txBody>
                  <a:tcPr marL="82446" marR="0" marT="0" marB="0" anchor="b">
                    <a:lnL>
                      <a:noFill/>
                    </a:lnL>
                    <a:lnR>
                      <a:noFill/>
                    </a:lnR>
                    <a:lnT>
                      <a:noFill/>
                    </a:lnT>
                    <a:lnB>
                      <a:noFill/>
                    </a:lnB>
                  </a:tcPr>
                </a:tc>
                <a:tc>
                  <a:txBody>
                    <a:bodyPr/>
                    <a:lstStyle/>
                    <a:p>
                      <a:pPr algn="ctr"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300" b="1"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126097409"/>
                  </a:ext>
                </a:extLst>
              </a:tr>
              <a:tr h="229018">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sv-SE" sz="13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82446" marR="0" marT="0" marB="0" anchor="b">
                    <a:lnL>
                      <a:noFill/>
                    </a:lnL>
                    <a:lnR>
                      <a:noFill/>
                    </a:lnR>
                    <a:lnT>
                      <a:noFill/>
                    </a:lnT>
                    <a:lnB>
                      <a:noFill/>
                    </a:lnB>
                  </a:tcPr>
                </a:tc>
                <a:tc>
                  <a:txBody>
                    <a:bodyPr/>
                    <a:lstStyle/>
                    <a:p>
                      <a:pPr algn="l" fontAlgn="ctr"/>
                      <a:endParaRPr lang="sv-SE" sz="13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93001558"/>
                  </a:ext>
                </a:extLst>
              </a:tr>
            </a:tbl>
          </a:graphicData>
        </a:graphic>
      </p:graphicFrame>
    </p:spTree>
    <p:extLst>
      <p:ext uri="{BB962C8B-B14F-4D97-AF65-F5344CB8AC3E}">
        <p14:creationId xmlns:p14="http://schemas.microsoft.com/office/powerpoint/2010/main" val="1165520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292129" y="1473835"/>
            <a:ext cx="8883229" cy="4247317"/>
          </a:xfrm>
          <a:prstGeom prst="rect">
            <a:avLst/>
          </a:prstGeom>
          <a:noFill/>
        </p:spPr>
        <p:txBody>
          <a:bodyPr wrap="square" rtlCol="0">
            <a:spAutoFit/>
          </a:bodyPr>
          <a:lstStyle/>
          <a:p>
            <a:endParaRPr lang="sv-SE" dirty="0" smtClean="0"/>
          </a:p>
          <a:p>
            <a:r>
              <a:rPr lang="sv-SE" dirty="0" smtClean="0"/>
              <a:t>Avfärd onsdag 26/6, </a:t>
            </a:r>
            <a:r>
              <a:rPr lang="sv-SE" dirty="0" err="1" smtClean="0"/>
              <a:t>kl</a:t>
            </a:r>
            <a:r>
              <a:rPr lang="sv-SE" dirty="0" smtClean="0"/>
              <a:t> 17.00</a:t>
            </a:r>
          </a:p>
          <a:p>
            <a:r>
              <a:rPr lang="sv-SE" dirty="0" smtClean="0"/>
              <a:t>Vi träffas på </a:t>
            </a:r>
            <a:r>
              <a:rPr lang="sv-SE" dirty="0" err="1" smtClean="0"/>
              <a:t>Hagaströms</a:t>
            </a:r>
            <a:r>
              <a:rPr lang="sv-SE" dirty="0" smtClean="0"/>
              <a:t> IP för gemensam bilfärd till Borlänge.</a:t>
            </a:r>
            <a:r>
              <a:rPr lang="sv-SE" dirty="0" smtClean="0">
                <a:solidFill>
                  <a:srgbClr val="FF0000"/>
                </a:solidFill>
              </a:rPr>
              <a:t> </a:t>
            </a:r>
            <a:r>
              <a:rPr lang="sv-SE" dirty="0"/>
              <a:t>Ledarna har inte plats för alla spelare så vi behöver er föräldrars hjälp att köra. Meddela oss ledare vilka som kan och hur många platser ni har. </a:t>
            </a:r>
          </a:p>
          <a:p>
            <a:endParaRPr lang="sv-SE" dirty="0" smtClean="0"/>
          </a:p>
          <a:p>
            <a:r>
              <a:rPr lang="sv-SE" dirty="0" smtClean="0"/>
              <a:t>Vi kommer bo på </a:t>
            </a:r>
            <a:r>
              <a:rPr lang="sv-SE" dirty="0" err="1" smtClean="0"/>
              <a:t>Gylleskolan</a:t>
            </a:r>
            <a:r>
              <a:rPr lang="sv-SE" dirty="0" smtClean="0"/>
              <a:t> där fler Hagaströmslag bor. Vi planerar att äta middag tillsammans på skolan när vi kommer </a:t>
            </a:r>
            <a:r>
              <a:rPr lang="sv-SE" dirty="0" smtClean="0"/>
              <a:t>fram på onsdag. </a:t>
            </a:r>
            <a:endParaRPr lang="sv-SE" dirty="0" smtClean="0"/>
          </a:p>
          <a:p>
            <a:endParaRPr lang="sv-SE" dirty="0"/>
          </a:p>
          <a:p>
            <a:r>
              <a:rPr lang="sv-SE" dirty="0" smtClean="0"/>
              <a:t>På skolan kommer vi ledare informera om vart och med vem barnen sover med i de olika klassrummen vi blir tilldelade.</a:t>
            </a:r>
            <a:endParaRPr lang="sv-SE" dirty="0"/>
          </a:p>
          <a:p>
            <a:endParaRPr lang="sv-SE" dirty="0" smtClean="0"/>
          </a:p>
          <a:p>
            <a:r>
              <a:rPr lang="sv-SE" dirty="0" smtClean="0"/>
              <a:t>Godis och snacks äter vi bara när vi ledare säger till. Förslaget är att vi gör en gemensam aktivitet och handlar på fredag/lördag. Skicka inte med godis i packningen!</a:t>
            </a:r>
          </a:p>
          <a:p>
            <a:endParaRPr lang="sv-SE" dirty="0"/>
          </a:p>
        </p:txBody>
      </p:sp>
      <p:sp>
        <p:nvSpPr>
          <p:cNvPr id="3" name="textruta 2"/>
          <p:cNvSpPr txBox="1"/>
          <p:nvPr/>
        </p:nvSpPr>
        <p:spPr>
          <a:xfrm>
            <a:off x="4114800" y="229842"/>
            <a:ext cx="2165593" cy="584775"/>
          </a:xfrm>
          <a:prstGeom prst="rect">
            <a:avLst/>
          </a:prstGeom>
          <a:noFill/>
        </p:spPr>
        <p:txBody>
          <a:bodyPr wrap="none" rtlCol="0">
            <a:spAutoFit/>
          </a:bodyPr>
          <a:lstStyle/>
          <a:p>
            <a:r>
              <a:rPr lang="sv-SE" sz="3200" dirty="0" smtClean="0"/>
              <a:t>Information</a:t>
            </a:r>
            <a:endParaRPr lang="sv-SE" sz="3200" dirty="0"/>
          </a:p>
        </p:txBody>
      </p:sp>
    </p:spTree>
    <p:extLst>
      <p:ext uri="{BB962C8B-B14F-4D97-AF65-F5344CB8AC3E}">
        <p14:creationId xmlns:p14="http://schemas.microsoft.com/office/powerpoint/2010/main" val="2605498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13021" y="1261184"/>
            <a:ext cx="9465028" cy="4801314"/>
          </a:xfrm>
          <a:prstGeom prst="rect">
            <a:avLst/>
          </a:prstGeom>
          <a:noFill/>
        </p:spPr>
        <p:txBody>
          <a:bodyPr wrap="square" rtlCol="0">
            <a:spAutoFit/>
          </a:bodyPr>
          <a:lstStyle/>
          <a:p>
            <a:endParaRPr lang="sv-SE" dirty="0" smtClean="0"/>
          </a:p>
          <a:p>
            <a:r>
              <a:rPr lang="sv-SE" dirty="0" smtClean="0"/>
              <a:t>Under cupen kommer vi även behöva hjälp med att köra grabbarna till och från matcherna. Hör av er ni som är på plats så vi vet vilka vi kan ta hjälp av. </a:t>
            </a:r>
          </a:p>
          <a:p>
            <a:endParaRPr lang="sv-SE" dirty="0" smtClean="0"/>
          </a:p>
          <a:p>
            <a:r>
              <a:rPr lang="sv-SE" dirty="0" smtClean="0"/>
              <a:t>Vi har fått ett spelschema för de första 4 matcherna </a:t>
            </a:r>
            <a:r>
              <a:rPr lang="sv-SE" dirty="0" smtClean="0"/>
              <a:t>(</a:t>
            </a:r>
            <a:r>
              <a:rPr lang="sv-SE" dirty="0"/>
              <a:t>se Dalecarlia 2024, P2010 </a:t>
            </a:r>
            <a:r>
              <a:rPr lang="sv-SE" dirty="0" smtClean="0"/>
              <a:t>- </a:t>
            </a:r>
            <a:r>
              <a:rPr lang="sv-SE" dirty="0"/>
              <a:t>DC folder</a:t>
            </a:r>
            <a:r>
              <a:rPr lang="sv-SE" dirty="0" smtClean="0"/>
              <a:t>). </a:t>
            </a:r>
            <a:r>
              <a:rPr lang="sv-SE" dirty="0" smtClean="0"/>
              <a:t>Beroende på hur det går för oss får vi reda på när kommande matcher blir. Det kommunicerar vi ut via </a:t>
            </a:r>
            <a:r>
              <a:rPr lang="sv-SE" dirty="0" err="1" smtClean="0"/>
              <a:t>supertext</a:t>
            </a:r>
            <a:r>
              <a:rPr lang="sv-SE" dirty="0" smtClean="0"/>
              <a:t> så ni som är på plats vet när och vart ni kan stötta och heja på oss!</a:t>
            </a:r>
          </a:p>
          <a:p>
            <a:endParaRPr lang="sv-SE" dirty="0"/>
          </a:p>
          <a:p>
            <a:r>
              <a:rPr lang="sv-SE" dirty="0" smtClean="0"/>
              <a:t>Utcheckning sker mellan 8-12 på söndag</a:t>
            </a:r>
            <a:r>
              <a:rPr lang="sv-SE" dirty="0"/>
              <a:t>. Beroende på hur det går kan hemfärd bli </a:t>
            </a:r>
            <a:r>
              <a:rPr lang="sv-SE" dirty="0" smtClean="0"/>
              <a:t>redan på </a:t>
            </a:r>
            <a:r>
              <a:rPr lang="sv-SE" dirty="0"/>
              <a:t>lördag med det återkommer vi om</a:t>
            </a:r>
            <a:r>
              <a:rPr lang="sv-SE" dirty="0" smtClean="0"/>
              <a:t>.</a:t>
            </a:r>
          </a:p>
          <a:p>
            <a:endParaRPr lang="sv-SE" dirty="0"/>
          </a:p>
          <a:p>
            <a:r>
              <a:rPr lang="sv-SE" dirty="0" smtClean="0"/>
              <a:t>Vid hemfärd kommer vi även behöva hjälp med att köra hem grabbarna så meddela oss ledare vilka som kan och hur många platser ni har. </a:t>
            </a:r>
          </a:p>
          <a:p>
            <a:endParaRPr lang="sv-SE" dirty="0" smtClean="0"/>
          </a:p>
          <a:p>
            <a:r>
              <a:rPr lang="sv-SE" dirty="0" smtClean="0"/>
              <a:t>Se även information om </a:t>
            </a:r>
            <a:r>
              <a:rPr lang="sv-SE" dirty="0"/>
              <a:t>cuppen på </a:t>
            </a:r>
            <a:r>
              <a:rPr lang="sv-SE" dirty="0">
                <a:hlinkClick r:id="rId2"/>
              </a:rPr>
              <a:t>https://dalecarliacup.se</a:t>
            </a:r>
            <a:r>
              <a:rPr lang="sv-SE" dirty="0" smtClean="0">
                <a:hlinkClick r:id="rId2"/>
              </a:rPr>
              <a:t>/</a:t>
            </a:r>
            <a:endParaRPr lang="sv-SE" dirty="0" smtClean="0"/>
          </a:p>
          <a:p>
            <a:r>
              <a:rPr lang="sv-SE" dirty="0" smtClean="0"/>
              <a:t>Ni kan även ladda ner </a:t>
            </a:r>
            <a:r>
              <a:rPr lang="sv-SE" dirty="0" err="1" smtClean="0"/>
              <a:t>appen</a:t>
            </a:r>
            <a:r>
              <a:rPr lang="sv-SE" dirty="0" smtClean="0"/>
              <a:t> Dalecarlia cup (DC) för information och följa </a:t>
            </a:r>
            <a:r>
              <a:rPr lang="sv-SE" dirty="0" smtClean="0"/>
              <a:t>laget</a:t>
            </a:r>
            <a:r>
              <a:rPr lang="sv-SE" dirty="0" smtClean="0"/>
              <a:t>.</a:t>
            </a:r>
          </a:p>
          <a:p>
            <a:r>
              <a:rPr lang="sv-SE" dirty="0" smtClean="0"/>
              <a:t>På laget.se har vi sparat ner informationen under dokument, Dalecarlia 2024. </a:t>
            </a:r>
            <a:endParaRPr lang="sv-SE" dirty="0" smtClean="0"/>
          </a:p>
        </p:txBody>
      </p:sp>
      <p:sp>
        <p:nvSpPr>
          <p:cNvPr id="3" name="textruta 2"/>
          <p:cNvSpPr txBox="1"/>
          <p:nvPr/>
        </p:nvSpPr>
        <p:spPr>
          <a:xfrm>
            <a:off x="4114800" y="229842"/>
            <a:ext cx="3261470" cy="584775"/>
          </a:xfrm>
          <a:prstGeom prst="rect">
            <a:avLst/>
          </a:prstGeom>
          <a:noFill/>
        </p:spPr>
        <p:txBody>
          <a:bodyPr wrap="none" rtlCol="0">
            <a:spAutoFit/>
          </a:bodyPr>
          <a:lstStyle/>
          <a:p>
            <a:r>
              <a:rPr lang="sv-SE" sz="3200" dirty="0" smtClean="0"/>
              <a:t>Information- forts.</a:t>
            </a:r>
            <a:endParaRPr lang="sv-SE" sz="3200" dirty="0"/>
          </a:p>
        </p:txBody>
      </p:sp>
    </p:spTree>
    <p:extLst>
      <p:ext uri="{BB962C8B-B14F-4D97-AF65-F5344CB8AC3E}">
        <p14:creationId xmlns:p14="http://schemas.microsoft.com/office/powerpoint/2010/main" val="1972842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624322" y="1719940"/>
            <a:ext cx="3631508" cy="2800767"/>
          </a:xfrm>
          <a:prstGeom prst="rect">
            <a:avLst/>
          </a:prstGeom>
          <a:noFill/>
        </p:spPr>
        <p:txBody>
          <a:bodyPr wrap="square" rtlCol="0">
            <a:spAutoFit/>
          </a:bodyPr>
          <a:lstStyle/>
          <a:p>
            <a:r>
              <a:rPr lang="sv-SE" sz="1600" b="1" dirty="0" smtClean="0"/>
              <a:t>Övrigt</a:t>
            </a:r>
            <a:endParaRPr lang="sv-SE" sz="1600" b="1" dirty="0"/>
          </a:p>
          <a:p>
            <a:r>
              <a:rPr lang="sv-SE" sz="1600" smtClean="0"/>
              <a:t>Badkläder </a:t>
            </a:r>
          </a:p>
          <a:p>
            <a:r>
              <a:rPr lang="sv-SE" sz="1600" smtClean="0"/>
              <a:t>Regnkläder</a:t>
            </a:r>
            <a:endParaRPr lang="sv-SE" sz="1600" dirty="0" smtClean="0"/>
          </a:p>
          <a:p>
            <a:r>
              <a:rPr lang="sv-SE" sz="1600" dirty="0" err="1" smtClean="0"/>
              <a:t>Sovkläder</a:t>
            </a:r>
            <a:endParaRPr lang="sv-SE" sz="1600" dirty="0"/>
          </a:p>
          <a:p>
            <a:r>
              <a:rPr lang="sv-SE" sz="1600" dirty="0" smtClean="0"/>
              <a:t>Vanliga </a:t>
            </a:r>
            <a:r>
              <a:rPr lang="sv-SE" sz="1600" dirty="0"/>
              <a:t>kläder (efter väder</a:t>
            </a:r>
            <a:r>
              <a:rPr lang="sv-SE" sz="1600" dirty="0" smtClean="0"/>
              <a:t>)</a:t>
            </a:r>
          </a:p>
          <a:p>
            <a:r>
              <a:rPr lang="sv-SE" sz="1600" dirty="0" smtClean="0"/>
              <a:t>Kalsonger, strumpor</a:t>
            </a:r>
          </a:p>
          <a:p>
            <a:r>
              <a:rPr lang="sv-SE" sz="1600" dirty="0" smtClean="0"/>
              <a:t>Handduk</a:t>
            </a:r>
            <a:endParaRPr lang="sv-SE" sz="1600" dirty="0"/>
          </a:p>
          <a:p>
            <a:r>
              <a:rPr lang="sv-SE" sz="1600" dirty="0" smtClean="0"/>
              <a:t>Tandborste</a:t>
            </a:r>
            <a:r>
              <a:rPr lang="sv-SE" sz="1600" dirty="0"/>
              <a:t>, schampo mm</a:t>
            </a:r>
          </a:p>
          <a:p>
            <a:r>
              <a:rPr lang="sv-SE" sz="1600" dirty="0"/>
              <a:t>Tofflor</a:t>
            </a:r>
          </a:p>
          <a:p>
            <a:r>
              <a:rPr lang="sv-SE" sz="1600" dirty="0" smtClean="0"/>
              <a:t>Träningsskor</a:t>
            </a:r>
          </a:p>
          <a:p>
            <a:r>
              <a:rPr lang="sv-SE" sz="1600" dirty="0" smtClean="0"/>
              <a:t>Solskyddsfaktor</a:t>
            </a:r>
          </a:p>
        </p:txBody>
      </p:sp>
      <p:sp>
        <p:nvSpPr>
          <p:cNvPr id="3" name="textruta 2"/>
          <p:cNvSpPr txBox="1"/>
          <p:nvPr/>
        </p:nvSpPr>
        <p:spPr>
          <a:xfrm>
            <a:off x="703350" y="1719940"/>
            <a:ext cx="4788131" cy="1569660"/>
          </a:xfrm>
          <a:prstGeom prst="rect">
            <a:avLst/>
          </a:prstGeom>
          <a:noFill/>
        </p:spPr>
        <p:txBody>
          <a:bodyPr wrap="square" rtlCol="0">
            <a:spAutoFit/>
          </a:bodyPr>
          <a:lstStyle/>
          <a:p>
            <a:r>
              <a:rPr lang="sv-SE" sz="1600" b="1" dirty="0" smtClean="0"/>
              <a:t>Fotboll</a:t>
            </a:r>
            <a:endParaRPr lang="sv-SE" sz="1600" b="1" dirty="0"/>
          </a:p>
          <a:p>
            <a:r>
              <a:rPr lang="sv-SE" sz="1600" dirty="0" smtClean="0"/>
              <a:t>Benskydd</a:t>
            </a:r>
          </a:p>
          <a:p>
            <a:r>
              <a:rPr lang="sv-SE" sz="1600" dirty="0" smtClean="0"/>
              <a:t>Fotbollsskor</a:t>
            </a:r>
          </a:p>
          <a:p>
            <a:r>
              <a:rPr lang="sv-SE" sz="1600" dirty="0" smtClean="0"/>
              <a:t>Vattenflaska, 2 </a:t>
            </a:r>
            <a:r>
              <a:rPr lang="sv-SE" sz="1600" dirty="0" err="1" smtClean="0"/>
              <a:t>st</a:t>
            </a:r>
            <a:endParaRPr lang="sv-SE" sz="1600" dirty="0" smtClean="0"/>
          </a:p>
          <a:p>
            <a:r>
              <a:rPr lang="sv-SE" sz="1600" dirty="0" smtClean="0"/>
              <a:t>Hagaströmsoverall (om </a:t>
            </a:r>
            <a:r>
              <a:rPr lang="sv-SE" sz="1600" dirty="0"/>
              <a:t>ni har)</a:t>
            </a:r>
          </a:p>
          <a:p>
            <a:r>
              <a:rPr lang="sv-SE" sz="1600" dirty="0" smtClean="0"/>
              <a:t>Galge </a:t>
            </a:r>
            <a:r>
              <a:rPr lang="sv-SE" sz="1600" dirty="0"/>
              <a:t>(att hänga upp </a:t>
            </a:r>
            <a:r>
              <a:rPr lang="sv-SE" sz="1600" dirty="0" err="1"/>
              <a:t>ev</a:t>
            </a:r>
            <a:r>
              <a:rPr lang="sv-SE" sz="1600" dirty="0"/>
              <a:t> blöt matchtröja</a:t>
            </a:r>
            <a:r>
              <a:rPr lang="sv-SE" sz="1600" dirty="0" smtClean="0"/>
              <a:t>)</a:t>
            </a:r>
            <a:endParaRPr lang="sv-SE" sz="1600" dirty="0"/>
          </a:p>
        </p:txBody>
      </p:sp>
      <p:sp>
        <p:nvSpPr>
          <p:cNvPr id="4" name="textruta 3"/>
          <p:cNvSpPr txBox="1"/>
          <p:nvPr/>
        </p:nvSpPr>
        <p:spPr>
          <a:xfrm>
            <a:off x="703350" y="3989095"/>
            <a:ext cx="6603538" cy="2062103"/>
          </a:xfrm>
          <a:prstGeom prst="rect">
            <a:avLst/>
          </a:prstGeom>
          <a:noFill/>
        </p:spPr>
        <p:txBody>
          <a:bodyPr wrap="square" rtlCol="0">
            <a:spAutoFit/>
          </a:bodyPr>
          <a:lstStyle/>
          <a:p>
            <a:r>
              <a:rPr lang="sv-SE" sz="1600" b="1" dirty="0" smtClean="0"/>
              <a:t>Sova</a:t>
            </a:r>
            <a:endParaRPr lang="sv-SE" sz="1600" b="1" dirty="0"/>
          </a:p>
          <a:p>
            <a:r>
              <a:rPr lang="sv-SE" sz="1600" dirty="0"/>
              <a:t>Kudde</a:t>
            </a:r>
          </a:p>
          <a:p>
            <a:r>
              <a:rPr lang="sv-SE" sz="1600" dirty="0"/>
              <a:t>Sovsäck/täcke</a:t>
            </a:r>
          </a:p>
          <a:p>
            <a:r>
              <a:rPr lang="sv-SE" sz="1600" dirty="0"/>
              <a:t>Underlakan</a:t>
            </a:r>
          </a:p>
          <a:p>
            <a:r>
              <a:rPr lang="sv-SE" sz="1600" dirty="0"/>
              <a:t>Luftmadrass (för en person, </a:t>
            </a:r>
            <a:r>
              <a:rPr lang="sv-SE" sz="1600" dirty="0" smtClean="0"/>
              <a:t>max 90 cm, </a:t>
            </a:r>
            <a:r>
              <a:rPr lang="sv-SE" sz="1600" dirty="0"/>
              <a:t>så vi får plats med alla i </a:t>
            </a:r>
            <a:r>
              <a:rPr lang="sv-SE" sz="1600" dirty="0" smtClean="0"/>
              <a:t>salen)</a:t>
            </a:r>
          </a:p>
          <a:p>
            <a:r>
              <a:rPr lang="sv-SE" sz="1600" dirty="0" smtClean="0"/>
              <a:t>Tänk gärna på att ha en filt eller underlakan under luftmadrassen så den inte låter när ni vänder er!</a:t>
            </a:r>
          </a:p>
          <a:p>
            <a:r>
              <a:rPr lang="sv-SE" sz="1600" dirty="0">
                <a:solidFill>
                  <a:srgbClr val="FF0000"/>
                </a:solidFill>
              </a:rPr>
              <a:t>Testa </a:t>
            </a:r>
            <a:r>
              <a:rPr lang="sv-SE" sz="1600" dirty="0" smtClean="0">
                <a:solidFill>
                  <a:srgbClr val="FF0000"/>
                </a:solidFill>
              </a:rPr>
              <a:t>luftmadrassen </a:t>
            </a:r>
            <a:r>
              <a:rPr lang="sv-SE" sz="1600" dirty="0">
                <a:solidFill>
                  <a:srgbClr val="FF0000"/>
                </a:solidFill>
              </a:rPr>
              <a:t>innan så ni vet att den funkar. </a:t>
            </a:r>
          </a:p>
        </p:txBody>
      </p:sp>
      <p:sp>
        <p:nvSpPr>
          <p:cNvPr id="5" name="textruta 4"/>
          <p:cNvSpPr txBox="1"/>
          <p:nvPr/>
        </p:nvSpPr>
        <p:spPr>
          <a:xfrm>
            <a:off x="7624322" y="4973980"/>
            <a:ext cx="2618972" cy="1077218"/>
          </a:xfrm>
          <a:prstGeom prst="rect">
            <a:avLst/>
          </a:prstGeom>
          <a:noFill/>
        </p:spPr>
        <p:txBody>
          <a:bodyPr wrap="square" rtlCol="0">
            <a:spAutoFit/>
          </a:bodyPr>
          <a:lstStyle/>
          <a:p>
            <a:r>
              <a:rPr lang="sv-SE" sz="1600" b="1" dirty="0" smtClean="0"/>
              <a:t>Teknik</a:t>
            </a:r>
            <a:endParaRPr lang="sv-SE" sz="1600" b="1" dirty="0"/>
          </a:p>
          <a:p>
            <a:r>
              <a:rPr lang="sv-SE" sz="1600" dirty="0" smtClean="0"/>
              <a:t>Hörlurar</a:t>
            </a:r>
          </a:p>
          <a:p>
            <a:r>
              <a:rPr lang="sv-SE" sz="1600" dirty="0" smtClean="0"/>
              <a:t>Laddarsladd </a:t>
            </a:r>
            <a:r>
              <a:rPr lang="sv-SE" sz="1600" dirty="0"/>
              <a:t>och </a:t>
            </a:r>
            <a:r>
              <a:rPr lang="sv-SE" sz="1600" dirty="0" err="1"/>
              <a:t>powerbank</a:t>
            </a:r>
            <a:r>
              <a:rPr lang="sv-SE" sz="1600" dirty="0"/>
              <a:t> </a:t>
            </a:r>
          </a:p>
          <a:p>
            <a:r>
              <a:rPr lang="sv-SE" sz="1600" dirty="0"/>
              <a:t>Skarvsladd till </a:t>
            </a:r>
            <a:r>
              <a:rPr lang="sv-SE" sz="1600" dirty="0" smtClean="0"/>
              <a:t>laddare</a:t>
            </a:r>
            <a:endParaRPr lang="sv-SE" sz="1600" dirty="0"/>
          </a:p>
        </p:txBody>
      </p:sp>
      <p:sp>
        <p:nvSpPr>
          <p:cNvPr id="6" name="textruta 5"/>
          <p:cNvSpPr txBox="1"/>
          <p:nvPr/>
        </p:nvSpPr>
        <p:spPr>
          <a:xfrm>
            <a:off x="3541221" y="628854"/>
            <a:ext cx="4174541" cy="584775"/>
          </a:xfrm>
          <a:prstGeom prst="rect">
            <a:avLst/>
          </a:prstGeom>
          <a:noFill/>
        </p:spPr>
        <p:txBody>
          <a:bodyPr wrap="none" rtlCol="0">
            <a:spAutoFit/>
          </a:bodyPr>
          <a:lstStyle/>
          <a:p>
            <a:r>
              <a:rPr lang="sv-SE" sz="3200" dirty="0" smtClean="0"/>
              <a:t>Packning – att tänka på!</a:t>
            </a:r>
            <a:endParaRPr lang="sv-SE" sz="3200" dirty="0"/>
          </a:p>
        </p:txBody>
      </p:sp>
    </p:spTree>
    <p:extLst>
      <p:ext uri="{BB962C8B-B14F-4D97-AF65-F5344CB8AC3E}">
        <p14:creationId xmlns:p14="http://schemas.microsoft.com/office/powerpoint/2010/main" val="247568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8698" y="875185"/>
            <a:ext cx="10695296" cy="1200329"/>
          </a:xfrm>
          <a:prstGeom prst="rect">
            <a:avLst/>
          </a:prstGeom>
        </p:spPr>
        <p:txBody>
          <a:bodyPr wrap="square">
            <a:spAutoFit/>
          </a:bodyPr>
          <a:lstStyle/>
          <a:p>
            <a:r>
              <a:rPr lang="sv-SE" b="1" dirty="0">
                <a:solidFill>
                  <a:srgbClr val="0A0A0A"/>
                </a:solidFill>
                <a:latin typeface="oswald"/>
              </a:rPr>
              <a:t>DC-band</a:t>
            </a:r>
          </a:p>
          <a:p>
            <a:r>
              <a:rPr lang="sv-SE" dirty="0">
                <a:solidFill>
                  <a:srgbClr val="5C5C5C"/>
                </a:solidFill>
                <a:latin typeface="Open Sans"/>
              </a:rPr>
              <a:t>DC-bandet ingår för samtliga deltagare och ledare </a:t>
            </a:r>
            <a:r>
              <a:rPr lang="sv-SE" dirty="0" smtClean="0">
                <a:solidFill>
                  <a:srgbClr val="5C5C5C"/>
                </a:solidFill>
                <a:latin typeface="Open Sans"/>
              </a:rPr>
              <a:t>som betalar </a:t>
            </a:r>
            <a:r>
              <a:rPr lang="sv-SE" dirty="0">
                <a:solidFill>
                  <a:srgbClr val="5C5C5C"/>
                </a:solidFill>
                <a:latin typeface="Open Sans"/>
              </a:rPr>
              <a:t>deltagaravgifter. DC-bandet ska sitta runt handleden under hela turneringen och är obligatorisk för alla som ska spela, bo och äta under turneringen. </a:t>
            </a:r>
            <a:endParaRPr lang="sv-SE" b="0" i="0" dirty="0">
              <a:solidFill>
                <a:srgbClr val="5C5C5C"/>
              </a:solidFill>
              <a:effectLst/>
              <a:latin typeface="Open Sans"/>
            </a:endParaRPr>
          </a:p>
        </p:txBody>
      </p:sp>
      <p:sp>
        <p:nvSpPr>
          <p:cNvPr id="3" name="Rektangel 2"/>
          <p:cNvSpPr/>
          <p:nvPr/>
        </p:nvSpPr>
        <p:spPr>
          <a:xfrm>
            <a:off x="618698" y="2875341"/>
            <a:ext cx="7053949" cy="2308324"/>
          </a:xfrm>
          <a:prstGeom prst="rect">
            <a:avLst/>
          </a:prstGeom>
        </p:spPr>
        <p:txBody>
          <a:bodyPr wrap="square">
            <a:spAutoFit/>
          </a:bodyPr>
          <a:lstStyle/>
          <a:p>
            <a:r>
              <a:rPr lang="sv-SE" b="1" dirty="0">
                <a:solidFill>
                  <a:srgbClr val="0A0A0A"/>
                </a:solidFill>
                <a:latin typeface="oswald"/>
              </a:rPr>
              <a:t>Dalecarlia Cup i Borlänge</a:t>
            </a:r>
          </a:p>
          <a:p>
            <a:r>
              <a:rPr lang="sv-SE" u="sng" dirty="0">
                <a:solidFill>
                  <a:srgbClr val="5C5C5C"/>
                </a:solidFill>
                <a:latin typeface="Open Sans"/>
              </a:rPr>
              <a:t>Spelplatser: </a:t>
            </a:r>
          </a:p>
          <a:p>
            <a:pPr>
              <a:buFont typeface="Arial" panose="020B0604020202020204" pitchFamily="34" charset="0"/>
              <a:buChar char="•"/>
            </a:pPr>
            <a:r>
              <a:rPr lang="sv-SE" dirty="0">
                <a:solidFill>
                  <a:srgbClr val="5C5C5C"/>
                </a:solidFill>
                <a:latin typeface="Open Sans"/>
              </a:rPr>
              <a:t>Sportfältet: Betesgatan 1, 784 41 Borlänge</a:t>
            </a:r>
          </a:p>
          <a:p>
            <a:pPr>
              <a:buFont typeface="Arial" panose="020B0604020202020204" pitchFamily="34" charset="0"/>
              <a:buChar char="•"/>
            </a:pPr>
            <a:r>
              <a:rPr lang="sv-SE" dirty="0">
                <a:solidFill>
                  <a:srgbClr val="5C5C5C"/>
                </a:solidFill>
                <a:latin typeface="Open Sans"/>
              </a:rPr>
              <a:t>Skvalets IP: Skvalet 1, 784 54 Borlänge</a:t>
            </a:r>
          </a:p>
          <a:p>
            <a:pPr>
              <a:buFont typeface="Arial" panose="020B0604020202020204" pitchFamily="34" charset="0"/>
              <a:buChar char="•"/>
            </a:pPr>
            <a:r>
              <a:rPr lang="sv-SE" dirty="0">
                <a:solidFill>
                  <a:srgbClr val="5C5C5C"/>
                </a:solidFill>
                <a:latin typeface="Open Sans"/>
              </a:rPr>
              <a:t>Borlänge Energi Arena:  </a:t>
            </a:r>
            <a:r>
              <a:rPr lang="sv-SE" dirty="0" err="1">
                <a:solidFill>
                  <a:srgbClr val="5C5C5C"/>
                </a:solidFill>
                <a:latin typeface="Open Sans"/>
              </a:rPr>
              <a:t>Utanforsvägen</a:t>
            </a:r>
            <a:r>
              <a:rPr lang="sv-SE" dirty="0">
                <a:solidFill>
                  <a:srgbClr val="5C5C5C"/>
                </a:solidFill>
                <a:latin typeface="Open Sans"/>
              </a:rPr>
              <a:t> 10, 784 44, Borlänge</a:t>
            </a:r>
          </a:p>
          <a:p>
            <a:endParaRPr lang="sv-SE" dirty="0" smtClean="0">
              <a:solidFill>
                <a:srgbClr val="5C5C5C"/>
              </a:solidFill>
              <a:latin typeface="Open Sans"/>
            </a:endParaRPr>
          </a:p>
          <a:p>
            <a:r>
              <a:rPr lang="sv-SE" dirty="0" smtClean="0">
                <a:solidFill>
                  <a:srgbClr val="5C5C5C"/>
                </a:solidFill>
                <a:latin typeface="Open Sans"/>
              </a:rPr>
              <a:t>Datum</a:t>
            </a:r>
            <a:r>
              <a:rPr lang="sv-SE" dirty="0">
                <a:solidFill>
                  <a:srgbClr val="5C5C5C"/>
                </a:solidFill>
                <a:latin typeface="Open Sans"/>
              </a:rPr>
              <a:t>: 27-30 juni 2024. Fyra speldagar - torsdag till söndag. </a:t>
            </a:r>
            <a:endParaRPr lang="sv-SE" dirty="0" smtClean="0">
              <a:solidFill>
                <a:srgbClr val="5C5C5C"/>
              </a:solidFill>
              <a:latin typeface="Open Sans"/>
            </a:endParaRPr>
          </a:p>
          <a:p>
            <a:r>
              <a:rPr lang="sv-SE" dirty="0" smtClean="0">
                <a:solidFill>
                  <a:srgbClr val="5C5C5C"/>
                </a:solidFill>
                <a:latin typeface="Open Sans"/>
              </a:rPr>
              <a:t>Ankomstdag </a:t>
            </a:r>
            <a:r>
              <a:rPr lang="sv-SE" dirty="0">
                <a:solidFill>
                  <a:srgbClr val="5C5C5C"/>
                </a:solidFill>
                <a:latin typeface="Open Sans"/>
              </a:rPr>
              <a:t>på onsdagen den 26 juni. </a:t>
            </a:r>
            <a:endParaRPr lang="sv-SE" b="0" i="0" dirty="0">
              <a:solidFill>
                <a:srgbClr val="5C5C5C"/>
              </a:solidFill>
              <a:effectLst/>
              <a:latin typeface="Open Sans"/>
            </a:endParaRPr>
          </a:p>
        </p:txBody>
      </p:sp>
    </p:spTree>
    <p:extLst>
      <p:ext uri="{BB962C8B-B14F-4D97-AF65-F5344CB8AC3E}">
        <p14:creationId xmlns:p14="http://schemas.microsoft.com/office/powerpoint/2010/main" val="385365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28053" y="191068"/>
            <a:ext cx="8299995" cy="6276687"/>
          </a:xfrm>
          <a:prstGeom prst="rect">
            <a:avLst/>
          </a:prstGeom>
        </p:spPr>
      </p:pic>
      <p:sp>
        <p:nvSpPr>
          <p:cNvPr id="3" name="textruta 2"/>
          <p:cNvSpPr txBox="1"/>
          <p:nvPr/>
        </p:nvSpPr>
        <p:spPr>
          <a:xfrm>
            <a:off x="8843749" y="791570"/>
            <a:ext cx="3098042" cy="5355312"/>
          </a:xfrm>
          <a:prstGeom prst="rect">
            <a:avLst/>
          </a:prstGeom>
          <a:noFill/>
        </p:spPr>
        <p:txBody>
          <a:bodyPr wrap="square" rtlCol="0">
            <a:spAutoFit/>
          </a:bodyPr>
          <a:lstStyle/>
          <a:p>
            <a:endParaRPr lang="sv-SE" dirty="0" smtClean="0">
              <a:solidFill>
                <a:srgbClr val="FFC000"/>
              </a:solidFill>
            </a:endParaRPr>
          </a:p>
          <a:p>
            <a:r>
              <a:rPr lang="sv-SE" dirty="0" smtClean="0">
                <a:solidFill>
                  <a:srgbClr val="FFC000"/>
                </a:solidFill>
              </a:rPr>
              <a:t>Spelplaner</a:t>
            </a:r>
          </a:p>
          <a:p>
            <a:endParaRPr lang="sv-SE" dirty="0"/>
          </a:p>
          <a:p>
            <a:endParaRPr lang="sv-SE" dirty="0" smtClean="0"/>
          </a:p>
          <a:p>
            <a:endParaRPr lang="sv-SE" dirty="0"/>
          </a:p>
          <a:p>
            <a:endParaRPr lang="sv-SE" dirty="0" smtClean="0"/>
          </a:p>
          <a:p>
            <a:endParaRPr lang="sv-SE" dirty="0"/>
          </a:p>
          <a:p>
            <a:endParaRPr lang="sv-SE" dirty="0" smtClean="0"/>
          </a:p>
          <a:p>
            <a:r>
              <a:rPr lang="sv-SE" dirty="0" smtClean="0">
                <a:solidFill>
                  <a:srgbClr val="FF0000"/>
                </a:solidFill>
              </a:rPr>
              <a:t>Kupolen/ IKEA - referenspunkt</a:t>
            </a:r>
            <a:endParaRPr lang="sv-SE" dirty="0">
              <a:solidFill>
                <a:srgbClr val="FF0000"/>
              </a:solidFill>
            </a:endParaRPr>
          </a:p>
          <a:p>
            <a:endParaRPr lang="sv-SE" dirty="0" smtClean="0"/>
          </a:p>
          <a:p>
            <a:endParaRPr lang="sv-SE" dirty="0"/>
          </a:p>
          <a:p>
            <a:endParaRPr lang="sv-SE" dirty="0" smtClean="0"/>
          </a:p>
          <a:p>
            <a:endParaRPr lang="sv-SE" dirty="0" smtClean="0"/>
          </a:p>
          <a:p>
            <a:endParaRPr lang="sv-SE" dirty="0"/>
          </a:p>
          <a:p>
            <a:endParaRPr lang="sv-SE" dirty="0" smtClean="0"/>
          </a:p>
          <a:p>
            <a:endParaRPr lang="sv-SE" dirty="0"/>
          </a:p>
          <a:p>
            <a:endParaRPr lang="sv-SE" dirty="0" smtClean="0"/>
          </a:p>
          <a:p>
            <a:endParaRPr lang="sv-SE" dirty="0"/>
          </a:p>
          <a:p>
            <a:r>
              <a:rPr lang="sv-SE" dirty="0" err="1" smtClean="0">
                <a:solidFill>
                  <a:srgbClr val="7030A0"/>
                </a:solidFill>
              </a:rPr>
              <a:t>Gylleskolan</a:t>
            </a:r>
            <a:r>
              <a:rPr lang="sv-SE" dirty="0" smtClean="0">
                <a:solidFill>
                  <a:srgbClr val="7030A0"/>
                </a:solidFill>
              </a:rPr>
              <a:t>- Boende</a:t>
            </a:r>
            <a:endParaRPr lang="sv-SE" dirty="0">
              <a:solidFill>
                <a:srgbClr val="7030A0"/>
              </a:solidFill>
            </a:endParaRPr>
          </a:p>
        </p:txBody>
      </p:sp>
    </p:spTree>
    <p:extLst>
      <p:ext uri="{BB962C8B-B14F-4D97-AF65-F5344CB8AC3E}">
        <p14:creationId xmlns:p14="http://schemas.microsoft.com/office/powerpoint/2010/main" val="81295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004743" y="175631"/>
            <a:ext cx="6939752" cy="6550467"/>
          </a:xfrm>
          <a:prstGeom prst="rect">
            <a:avLst/>
          </a:prstGeom>
        </p:spPr>
      </p:pic>
    </p:spTree>
    <p:extLst>
      <p:ext uri="{BB962C8B-B14F-4D97-AF65-F5344CB8AC3E}">
        <p14:creationId xmlns:p14="http://schemas.microsoft.com/office/powerpoint/2010/main" val="30738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431464143"/>
              </p:ext>
            </p:extLst>
          </p:nvPr>
        </p:nvGraphicFramePr>
        <p:xfrm>
          <a:off x="904941" y="1745512"/>
          <a:ext cx="9918469" cy="1050190"/>
        </p:xfrm>
        <a:graphic>
          <a:graphicData uri="http://schemas.openxmlformats.org/drawingml/2006/table">
            <a:tbl>
              <a:tblPr/>
              <a:tblGrid>
                <a:gridCol w="1854791">
                  <a:extLst>
                    <a:ext uri="{9D8B030D-6E8A-4147-A177-3AD203B41FA5}">
                      <a16:colId xmlns:a16="http://schemas.microsoft.com/office/drawing/2014/main" val="2508224045"/>
                    </a:ext>
                  </a:extLst>
                </a:gridCol>
                <a:gridCol w="1259858">
                  <a:extLst>
                    <a:ext uri="{9D8B030D-6E8A-4147-A177-3AD203B41FA5}">
                      <a16:colId xmlns:a16="http://schemas.microsoft.com/office/drawing/2014/main" val="3168000311"/>
                    </a:ext>
                  </a:extLst>
                </a:gridCol>
                <a:gridCol w="734918">
                  <a:extLst>
                    <a:ext uri="{9D8B030D-6E8A-4147-A177-3AD203B41FA5}">
                      <a16:colId xmlns:a16="http://schemas.microsoft.com/office/drawing/2014/main" val="451261629"/>
                    </a:ext>
                  </a:extLst>
                </a:gridCol>
                <a:gridCol w="1706058">
                  <a:extLst>
                    <a:ext uri="{9D8B030D-6E8A-4147-A177-3AD203B41FA5}">
                      <a16:colId xmlns:a16="http://schemas.microsoft.com/office/drawing/2014/main" val="853773290"/>
                    </a:ext>
                  </a:extLst>
                </a:gridCol>
                <a:gridCol w="1913119">
                  <a:extLst>
                    <a:ext uri="{9D8B030D-6E8A-4147-A177-3AD203B41FA5}">
                      <a16:colId xmlns:a16="http://schemas.microsoft.com/office/drawing/2014/main" val="4099777940"/>
                    </a:ext>
                  </a:extLst>
                </a:gridCol>
                <a:gridCol w="863237">
                  <a:extLst>
                    <a:ext uri="{9D8B030D-6E8A-4147-A177-3AD203B41FA5}">
                      <a16:colId xmlns:a16="http://schemas.microsoft.com/office/drawing/2014/main" val="627927128"/>
                    </a:ext>
                  </a:extLst>
                </a:gridCol>
                <a:gridCol w="1586488">
                  <a:extLst>
                    <a:ext uri="{9D8B030D-6E8A-4147-A177-3AD203B41FA5}">
                      <a16:colId xmlns:a16="http://schemas.microsoft.com/office/drawing/2014/main" val="3100150032"/>
                    </a:ext>
                  </a:extLst>
                </a:gridCol>
              </a:tblGrid>
              <a:tr h="210038">
                <a:tc>
                  <a:txBody>
                    <a:bodyPr/>
                    <a:lstStyle/>
                    <a:p>
                      <a:pPr algn="ctr" fontAlgn="b"/>
                      <a:r>
                        <a:rPr lang="sv-SE" sz="1300" b="1" i="0" u="none" strike="noStrike">
                          <a:effectLst/>
                          <a:latin typeface="Arial" panose="020B0604020202020204" pitchFamily="34" charset="0"/>
                        </a:rPr>
                        <a:t>Hemmalag</a:t>
                      </a:r>
                    </a:p>
                  </a:txBody>
                  <a:tcPr marL="8751" marR="8751" marT="8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300" b="1" i="0" u="none" strike="noStrike">
                          <a:effectLst/>
                          <a:latin typeface="Arial" panose="020B0604020202020204" pitchFamily="34" charset="0"/>
                        </a:rPr>
                        <a:t>Bortalag</a:t>
                      </a:r>
                    </a:p>
                  </a:txBody>
                  <a:tcPr marL="8751" marR="8751" marT="8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300" b="1" i="0" u="none" strike="noStrike">
                          <a:effectLst/>
                          <a:latin typeface="Arial" panose="020B0604020202020204" pitchFamily="34" charset="0"/>
                        </a:rPr>
                        <a:t>Resultat</a:t>
                      </a:r>
                    </a:p>
                  </a:txBody>
                  <a:tcPr marL="8751" marR="8751" marT="8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300" b="1" i="0" u="none" strike="noStrike">
                          <a:effectLst/>
                          <a:latin typeface="Arial" panose="020B0604020202020204" pitchFamily="34" charset="0"/>
                        </a:rPr>
                        <a:t>Tid</a:t>
                      </a:r>
                    </a:p>
                  </a:txBody>
                  <a:tcPr marL="8751" marR="8751" marT="8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300" b="1" i="0" u="none" strike="noStrike">
                          <a:effectLst/>
                          <a:latin typeface="Arial" panose="020B0604020202020204" pitchFamily="34" charset="0"/>
                        </a:rPr>
                        <a:t>Plan</a:t>
                      </a:r>
                    </a:p>
                  </a:txBody>
                  <a:tcPr marL="8751" marR="8751" marT="8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300" b="1" i="0" u="none" strike="noStrike">
                          <a:effectLst/>
                          <a:latin typeface="Arial" panose="020B0604020202020204" pitchFamily="34" charset="0"/>
                        </a:rPr>
                        <a:t>Matchnr</a:t>
                      </a:r>
                    </a:p>
                  </a:txBody>
                  <a:tcPr marL="8751" marR="8751" marT="8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300" b="1" i="0" u="none" strike="noStrike">
                          <a:effectLst/>
                          <a:latin typeface="Arial" panose="020B0604020202020204" pitchFamily="34" charset="0"/>
                        </a:rPr>
                        <a:t>Grupp</a:t>
                      </a:r>
                    </a:p>
                  </a:txBody>
                  <a:tcPr marL="8751" marR="8751" marT="875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791864"/>
                  </a:ext>
                </a:extLst>
              </a:tr>
              <a:tr h="210038">
                <a:tc>
                  <a:txBody>
                    <a:bodyPr/>
                    <a:lstStyle/>
                    <a:p>
                      <a:pPr algn="l" fontAlgn="b"/>
                      <a:r>
                        <a:rPr lang="sv-SE" sz="1300" b="0" i="0" u="none" strike="noStrike">
                          <a:effectLst/>
                          <a:latin typeface="Arial" panose="020B0604020202020204" pitchFamily="34" charset="0"/>
                        </a:rPr>
                        <a:t>Hagaströms SK</a:t>
                      </a:r>
                    </a:p>
                  </a:txBody>
                  <a:tcPr marL="8751" marR="8751" marT="8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Sickla IF Svart</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 </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torsdag 27/06 08:00</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14. Swedala Tak</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27062000</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300" b="0" i="0" u="none" strike="noStrike">
                          <a:effectLst/>
                          <a:latin typeface="Arial" panose="020B0604020202020204" pitchFamily="34" charset="0"/>
                        </a:rPr>
                        <a:t>P14 (f 2010)  Grp D</a:t>
                      </a:r>
                    </a:p>
                  </a:txBody>
                  <a:tcPr marL="8751" marR="8751" marT="8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56823317"/>
                  </a:ext>
                </a:extLst>
              </a:tr>
              <a:tr h="210038">
                <a:tc>
                  <a:txBody>
                    <a:bodyPr/>
                    <a:lstStyle/>
                    <a:p>
                      <a:pPr algn="l" fontAlgn="b"/>
                      <a:r>
                        <a:rPr lang="sv-SE" sz="1300" b="0" i="0" u="none" strike="noStrike">
                          <a:effectLst/>
                          <a:latin typeface="Arial" panose="020B0604020202020204" pitchFamily="34" charset="0"/>
                        </a:rPr>
                        <a:t>Ursvik IK 2</a:t>
                      </a:r>
                    </a:p>
                  </a:txBody>
                  <a:tcPr marL="8751" marR="8751" marT="8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Hagaströms SK</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 </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torsdag 27/06 14:00</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13. JeWe</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27061706</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effectLst/>
                          <a:latin typeface="Arial" panose="020B0604020202020204" pitchFamily="34" charset="0"/>
                        </a:rPr>
                        <a:t>P14 (f 2010)  Grp D</a:t>
                      </a:r>
                    </a:p>
                  </a:txBody>
                  <a:tcPr marL="8751" marR="8751" marT="8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667891"/>
                  </a:ext>
                </a:extLst>
              </a:tr>
              <a:tr h="210038">
                <a:tc>
                  <a:txBody>
                    <a:bodyPr/>
                    <a:lstStyle/>
                    <a:p>
                      <a:pPr algn="l" fontAlgn="b"/>
                      <a:r>
                        <a:rPr lang="sv-SE" sz="1300" b="0" i="0" u="none" strike="noStrike">
                          <a:effectLst/>
                          <a:latin typeface="Arial" panose="020B0604020202020204" pitchFamily="34" charset="0"/>
                        </a:rPr>
                        <a:t>Enköpings SK UK Grön</a:t>
                      </a:r>
                    </a:p>
                  </a:txBody>
                  <a:tcPr marL="8751" marR="8751" marT="8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dirty="0" err="1">
                          <a:effectLst/>
                          <a:latin typeface="Arial" panose="020B0604020202020204" pitchFamily="34" charset="0"/>
                        </a:rPr>
                        <a:t>Hagaströms</a:t>
                      </a:r>
                      <a:r>
                        <a:rPr lang="sv-SE" sz="1300" b="0" i="0" u="none" strike="noStrike" dirty="0">
                          <a:effectLst/>
                          <a:latin typeface="Arial" panose="020B0604020202020204" pitchFamily="34" charset="0"/>
                        </a:rPr>
                        <a:t> SK</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 </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fredag 28/06 18:00</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2. Wangeskog</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300" b="0" i="0" u="none" strike="noStrike">
                          <a:effectLst/>
                          <a:latin typeface="Arial" panose="020B0604020202020204" pitchFamily="34" charset="0"/>
                        </a:rPr>
                        <a:t>28060610</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300" b="0" i="0" u="none" strike="noStrike">
                          <a:effectLst/>
                          <a:latin typeface="Arial" panose="020B0604020202020204" pitchFamily="34" charset="0"/>
                        </a:rPr>
                        <a:t>P14 (f 2010)  Grp D</a:t>
                      </a:r>
                    </a:p>
                  </a:txBody>
                  <a:tcPr marL="8751" marR="8751" marT="8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93413939"/>
                  </a:ext>
                </a:extLst>
              </a:tr>
              <a:tr h="210038">
                <a:tc>
                  <a:txBody>
                    <a:bodyPr/>
                    <a:lstStyle/>
                    <a:p>
                      <a:pPr algn="l" fontAlgn="b"/>
                      <a:r>
                        <a:rPr lang="sv-SE" sz="1300" b="0" i="0" u="none" strike="noStrike">
                          <a:effectLst/>
                          <a:latin typeface="Arial" panose="020B0604020202020204" pitchFamily="34" charset="0"/>
                        </a:rPr>
                        <a:t>Hagaströms SK</a:t>
                      </a:r>
                    </a:p>
                  </a:txBody>
                  <a:tcPr marL="8751" marR="8751" marT="8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Västerås SK 1</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 </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lördag 29/06 10:00</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6. Volkswagen Borlänge</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300" b="0" i="0" u="none" strike="noStrike">
                          <a:effectLst/>
                          <a:latin typeface="Arial" panose="020B0604020202020204" pitchFamily="34" charset="0"/>
                        </a:rPr>
                        <a:t>29061902</a:t>
                      </a:r>
                    </a:p>
                  </a:txBody>
                  <a:tcPr marL="8751" marR="8751" marT="8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effectLst/>
                          <a:latin typeface="Arial" panose="020B0604020202020204" pitchFamily="34" charset="0"/>
                        </a:rPr>
                        <a:t>P14 (f 2010)  Grp D</a:t>
                      </a:r>
                    </a:p>
                  </a:txBody>
                  <a:tcPr marL="8751" marR="8751" marT="8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099256"/>
                  </a:ext>
                </a:extLst>
              </a:tr>
            </a:tbl>
          </a:graphicData>
        </a:graphic>
      </p:graphicFrame>
      <p:sp>
        <p:nvSpPr>
          <p:cNvPr id="4" name="textruta 3"/>
          <p:cNvSpPr txBox="1"/>
          <p:nvPr/>
        </p:nvSpPr>
        <p:spPr>
          <a:xfrm>
            <a:off x="4122208" y="500964"/>
            <a:ext cx="3483937" cy="707886"/>
          </a:xfrm>
          <a:prstGeom prst="rect">
            <a:avLst/>
          </a:prstGeom>
          <a:noFill/>
        </p:spPr>
        <p:txBody>
          <a:bodyPr wrap="square" rtlCol="0">
            <a:spAutoFit/>
          </a:bodyPr>
          <a:lstStyle/>
          <a:p>
            <a:r>
              <a:rPr lang="sv-SE" sz="4000" dirty="0" smtClean="0"/>
              <a:t>Matchschema</a:t>
            </a:r>
            <a:endParaRPr lang="sv-SE" sz="4000" dirty="0"/>
          </a:p>
        </p:txBody>
      </p:sp>
      <p:sp>
        <p:nvSpPr>
          <p:cNvPr id="5" name="textruta 4"/>
          <p:cNvSpPr txBox="1"/>
          <p:nvPr/>
        </p:nvSpPr>
        <p:spPr>
          <a:xfrm>
            <a:off x="904941" y="1208850"/>
            <a:ext cx="1472499" cy="369332"/>
          </a:xfrm>
          <a:prstGeom prst="rect">
            <a:avLst/>
          </a:prstGeom>
          <a:noFill/>
        </p:spPr>
        <p:txBody>
          <a:bodyPr wrap="square" rtlCol="0">
            <a:spAutoFit/>
          </a:bodyPr>
          <a:lstStyle/>
          <a:p>
            <a:r>
              <a:rPr lang="sv-SE" dirty="0" smtClean="0"/>
              <a:t>Gruppspel</a:t>
            </a:r>
            <a:endParaRPr lang="sv-SE" dirty="0"/>
          </a:p>
        </p:txBody>
      </p:sp>
      <p:sp>
        <p:nvSpPr>
          <p:cNvPr id="6" name="textruta 5"/>
          <p:cNvSpPr txBox="1"/>
          <p:nvPr/>
        </p:nvSpPr>
        <p:spPr>
          <a:xfrm>
            <a:off x="904941" y="3855068"/>
            <a:ext cx="2503278" cy="369332"/>
          </a:xfrm>
          <a:prstGeom prst="rect">
            <a:avLst/>
          </a:prstGeom>
          <a:noFill/>
        </p:spPr>
        <p:txBody>
          <a:bodyPr wrap="square" rtlCol="0">
            <a:spAutoFit/>
          </a:bodyPr>
          <a:lstStyle/>
          <a:p>
            <a:r>
              <a:rPr lang="sv-SE" dirty="0" smtClean="0"/>
              <a:t>Slutspel…. kommer</a:t>
            </a:r>
            <a:endParaRPr lang="sv-SE" dirty="0"/>
          </a:p>
        </p:txBody>
      </p:sp>
    </p:spTree>
    <p:extLst>
      <p:ext uri="{BB962C8B-B14F-4D97-AF65-F5344CB8AC3E}">
        <p14:creationId xmlns:p14="http://schemas.microsoft.com/office/powerpoint/2010/main" val="37789656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1019</Words>
  <Application>Microsoft Office PowerPoint</Application>
  <PresentationFormat>Bredbild</PresentationFormat>
  <Paragraphs>168</Paragraphs>
  <Slides>10</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Calibri Light</vt:lpstr>
      <vt:lpstr>Open Sans</vt:lpstr>
      <vt:lpstr>oswald</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Dalecarlia 2022</dc:title>
  <dc:creator>Rauden Mikael - EKF - Ekonomistab</dc:creator>
  <cp:lastModifiedBy>Rauden Mikael - EKF - Ekonomistab</cp:lastModifiedBy>
  <cp:revision>57</cp:revision>
  <cp:lastPrinted>2024-06-20T06:55:08Z</cp:lastPrinted>
  <dcterms:created xsi:type="dcterms:W3CDTF">2022-06-20T14:35:36Z</dcterms:created>
  <dcterms:modified xsi:type="dcterms:W3CDTF">2024-06-22T16:24:22Z</dcterms:modified>
</cp:coreProperties>
</file>