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70" r:id="rId3"/>
    <p:sldId id="272" r:id="rId4"/>
    <p:sldId id="275" r:id="rId5"/>
    <p:sldId id="273" r:id="rId6"/>
    <p:sldId id="276" r:id="rId7"/>
    <p:sldId id="274" r:id="rId8"/>
    <p:sldId id="278" r:id="rId9"/>
    <p:sldId id="269" r:id="rId10"/>
  </p:sldIdLst>
  <p:sldSz cx="9144000" cy="6858000" type="screen4x3"/>
  <p:notesSz cx="6858000" cy="9144000"/>
  <p:embeddedFontLst>
    <p:embeddedFont>
      <p:font typeface="Source Sans Pro" panose="020B0503030403020204" pitchFamily="34" charset="0"/>
      <p:regular r:id="rId12"/>
      <p:bold r:id="rId13"/>
      <p:italic r:id="rId14"/>
      <p:boldItalic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7B8C8C-392B-607B-D0D5-2C6425AF4863}" v="1405" dt="2022-03-06T20:00:08.037"/>
    <p1510:client id="{8FB674F8-65B4-A8BD-C9EE-70DDA213264D}" v="34" dt="2022-03-06T16:24:09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marR="0" lvl="1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marR="0" lvl="2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marR="0" lvl="3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marR="0" lvl="4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marR="0" lvl="5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marR="0" lvl="6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marR="0" lvl="7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marR="0" lvl="8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gradFill>
          <a:gsLst>
            <a:gs pos="0">
              <a:srgbClr val="444349"/>
            </a:gs>
            <a:gs pos="30000">
              <a:srgbClr val="525157"/>
            </a:gs>
            <a:gs pos="100000">
              <a:srgbClr val="ABA9AF"/>
            </a:gs>
          </a:gsLst>
          <a:lin ang="13000000" scaled="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4751388"/>
            <a:ext cx="9144000" cy="2112962"/>
          </a:xfrm>
          <a:custGeom>
            <a:avLst/>
            <a:gdLst/>
            <a:ahLst/>
            <a:cxnLst/>
            <a:rect l="l" t="t" r="r" b="b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6105525" y="0"/>
            <a:ext cx="3038475" cy="6858000"/>
          </a:xfrm>
          <a:custGeom>
            <a:avLst/>
            <a:gdLst/>
            <a:ahLst/>
            <a:cxnLst/>
            <a:rect l="l" t="t" r="r" b="b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/>
            </a:lvl1pPr>
            <a:lvl2pPr marL="457200" marR="0" lvl="1" indent="0" algn="ctr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SzPts val="1400"/>
              <a:buFont typeface="Arial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SzPts val="1400"/>
              <a:buFont typeface="Arial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None/>
              <a:defRPr/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/>
            </a:lvl7pPr>
            <a:lvl8pPr marL="3200400" marR="0" lvl="7" indent="0" algn="ctr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/>
            </a:lvl8pPr>
            <a:lvl9pPr marL="3657600" marR="0" lvl="8" indent="0" algn="ctr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 rot="5400000">
            <a:off x="1928018" y="129381"/>
            <a:ext cx="4525963" cy="74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⦿"/>
              <a:defRPr/>
            </a:lvl1pPr>
            <a:lvl2pPr marL="914400" lvl="1" indent="-3175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/>
            </a:lvl2pPr>
            <a:lvl3pPr marL="137160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SzPts val="1400"/>
              <a:buFont typeface="Arial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SzPts val="1400"/>
              <a:buFont typeface="Arial"/>
              <a:buChar char="-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-"/>
              <a:defRPr/>
            </a:lvl6pPr>
            <a:lvl7pPr marL="3200400" lvl="6" indent="-317500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7pPr>
            <a:lvl8pPr marL="3657600" lvl="7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▪"/>
              <a:defRPr/>
            </a:lvl8pPr>
            <a:lvl9pPr marL="4114800" lvl="8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⦿"/>
              <a:defRPr/>
            </a:lvl1pPr>
            <a:lvl2pPr marL="914400" lvl="1" indent="-3175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/>
            </a:lvl2pPr>
            <a:lvl3pPr marL="137160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SzPts val="1400"/>
              <a:buFont typeface="Arial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SzPts val="1400"/>
              <a:buFont typeface="Arial"/>
              <a:buChar char="-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-"/>
              <a:defRPr/>
            </a:lvl6pPr>
            <a:lvl7pPr marL="3200400" lvl="6" indent="-317500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7pPr>
            <a:lvl8pPr marL="3657600" lvl="7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▪"/>
              <a:defRPr/>
            </a:lvl8pPr>
            <a:lvl9pPr marL="4114800" lvl="8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⦿"/>
              <a:defRPr/>
            </a:lvl1pPr>
            <a:lvl2pPr marL="914400" lvl="1" indent="-3175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/>
            </a:lvl2pPr>
            <a:lvl3pPr marL="137160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SzPts val="1400"/>
              <a:buFont typeface="Arial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SzPts val="1400"/>
              <a:buFont typeface="Arial"/>
              <a:buChar char="-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-"/>
              <a:defRPr/>
            </a:lvl6pPr>
            <a:lvl7pPr marL="3200400" lvl="6" indent="-317500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7pPr>
            <a:lvl8pPr marL="3657600" lvl="7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▪"/>
              <a:defRPr/>
            </a:lvl8pPr>
            <a:lvl9pPr marL="4114800" lvl="8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gradFill>
          <a:gsLst>
            <a:gs pos="0">
              <a:srgbClr val="444349"/>
            </a:gs>
            <a:gs pos="30000">
              <a:srgbClr val="525157"/>
            </a:gs>
            <a:gs pos="100000">
              <a:srgbClr val="ABA9AF"/>
            </a:gs>
          </a:gsLst>
          <a:lin ang="130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>
            <a:off x="0" y="4751388"/>
            <a:ext cx="9144000" cy="2112962"/>
          </a:xfrm>
          <a:custGeom>
            <a:avLst/>
            <a:gdLst/>
            <a:ahLst/>
            <a:cxnLst/>
            <a:rect l="l" t="t" r="r" b="b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6105525" y="0"/>
            <a:ext cx="3038475" cy="6858000"/>
          </a:xfrm>
          <a:custGeom>
            <a:avLst/>
            <a:gdLst/>
            <a:ahLst/>
            <a:cxnLst/>
            <a:rect l="l" t="t" r="r" b="b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EFB5"/>
              </a:buClr>
              <a:buSzPts val="1400"/>
              <a:buFont typeface="Source Sans Pro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⦿"/>
              <a:defRPr/>
            </a:lvl1pPr>
            <a:lvl2pPr marL="914400" lvl="1" indent="-317500" rtl="0">
              <a:spcBef>
                <a:spcPts val="520"/>
              </a:spcBef>
              <a:spcAft>
                <a:spcPts val="0"/>
              </a:spcAft>
              <a:buSzPts val="1400"/>
              <a:buChar char="●"/>
              <a:defRPr/>
            </a:lvl2pPr>
            <a:lvl3pPr marL="1371600" lvl="2" indent="-317500" rtl="0">
              <a:spcBef>
                <a:spcPts val="480"/>
              </a:spcBef>
              <a:spcAft>
                <a:spcPts val="0"/>
              </a:spcAft>
              <a:buSzPts val="1400"/>
              <a:buChar char="○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2"/>
          </p:nvPr>
        </p:nvSpPr>
        <p:spPr>
          <a:xfrm>
            <a:off x="426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⦿"/>
              <a:defRPr/>
            </a:lvl1pPr>
            <a:lvl2pPr marL="914400" lvl="1" indent="-317500" rtl="0">
              <a:spcBef>
                <a:spcPts val="520"/>
              </a:spcBef>
              <a:spcAft>
                <a:spcPts val="0"/>
              </a:spcAft>
              <a:buSzPts val="1400"/>
              <a:buChar char="●"/>
              <a:defRPr/>
            </a:lvl2pPr>
            <a:lvl3pPr marL="1371600" lvl="2" indent="-317500" rtl="0">
              <a:spcBef>
                <a:spcPts val="480"/>
              </a:spcBef>
              <a:spcAft>
                <a:spcPts val="0"/>
              </a:spcAft>
              <a:buSzPts val="1400"/>
              <a:buChar char="○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52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4645025" y="5486400"/>
            <a:ext cx="4041775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52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457200" y="1516912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⦿"/>
              <a:defRPr/>
            </a:lvl1pPr>
            <a:lvl2pPr marL="914400" lvl="1" indent="-317500" rtl="0">
              <a:spcBef>
                <a:spcPts val="520"/>
              </a:spcBef>
              <a:spcAft>
                <a:spcPts val="0"/>
              </a:spcAft>
              <a:buSzPts val="1400"/>
              <a:buChar char="●"/>
              <a:defRPr/>
            </a:lvl2pPr>
            <a:lvl3pPr marL="1371600" lvl="2" indent="-317500" rtl="0">
              <a:spcBef>
                <a:spcPts val="480"/>
              </a:spcBef>
              <a:spcAft>
                <a:spcPts val="0"/>
              </a:spcAft>
              <a:buSzPts val="1400"/>
              <a:buChar char="○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4"/>
          </p:nvPr>
        </p:nvSpPr>
        <p:spPr>
          <a:xfrm>
            <a:off x="4645025" y="1516912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⦿"/>
              <a:defRPr/>
            </a:lvl1pPr>
            <a:lvl2pPr marL="914400" lvl="1" indent="-317500" rtl="0">
              <a:spcBef>
                <a:spcPts val="520"/>
              </a:spcBef>
              <a:spcAft>
                <a:spcPts val="0"/>
              </a:spcAft>
              <a:buSzPts val="1400"/>
              <a:buChar char="●"/>
              <a:defRPr/>
            </a:lvl2pPr>
            <a:lvl3pPr marL="1371600" lvl="2" indent="-317500" rtl="0">
              <a:spcBef>
                <a:spcPts val="480"/>
              </a:spcBef>
              <a:spcAft>
                <a:spcPts val="0"/>
              </a:spcAft>
              <a:buSzPts val="1400"/>
              <a:buChar char="○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Sans Pro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457200" y="214424"/>
            <a:ext cx="274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algn="l" rtl="0">
              <a:spcBef>
                <a:spcPts val="60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52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457200" y="1981200"/>
            <a:ext cx="70866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⦿"/>
              <a:defRPr/>
            </a:lvl1pPr>
            <a:lvl2pPr marL="914400" lvl="1" indent="-317500" rtl="0">
              <a:spcBef>
                <a:spcPts val="520"/>
              </a:spcBef>
              <a:spcAft>
                <a:spcPts val="0"/>
              </a:spcAft>
              <a:buSzPts val="1400"/>
              <a:buChar char="●"/>
              <a:defRPr/>
            </a:lvl2pPr>
            <a:lvl3pPr marL="1371600" lvl="2" indent="-317500" rtl="0">
              <a:spcBef>
                <a:spcPts val="480"/>
              </a:spcBef>
              <a:spcAft>
                <a:spcPts val="0"/>
              </a:spcAft>
              <a:buSzPts val="1400"/>
              <a:buChar char="○"/>
              <a:defRPr/>
            </a:lvl3pPr>
            <a:lvl4pPr marL="1828800" lvl="3" indent="-317500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sldNum" idx="12"/>
          </p:nvPr>
        </p:nvSpPr>
        <p:spPr>
          <a:xfrm>
            <a:off x="8156575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Source Sans Pro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rgbClr val="4D4B50"/>
          </a:solidFill>
          <a:ln w="50800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38E99"/>
              </a:buClr>
              <a:buSzPts val="1400"/>
              <a:buFont typeface="Arial"/>
              <a:buNone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5556734" y="2998765"/>
            <a:ext cx="3053866" cy="2663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60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52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48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-"/>
              <a:defRPr/>
            </a:lvl6pPr>
            <a:lvl7pPr marL="3200400" lvl="6" indent="-317500" rtl="0">
              <a:spcBef>
                <a:spcPts val="36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320"/>
              </a:spcBef>
              <a:spcAft>
                <a:spcPts val="0"/>
              </a:spcAft>
              <a:buSzPts val="1400"/>
              <a:buChar char="▪"/>
              <a:defRPr/>
            </a:lvl8pPr>
            <a:lvl9pPr marL="4114800" lvl="8" indent="-317500" rtl="0">
              <a:spcBef>
                <a:spcPts val="32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4751388"/>
            <a:ext cx="9144000" cy="2112962"/>
          </a:xfrm>
          <a:custGeom>
            <a:avLst/>
            <a:gdLst/>
            <a:ahLst/>
            <a:cxnLst/>
            <a:rect l="l" t="t" r="r" b="b"/>
            <a:pathLst>
              <a:path w="5760" h="1331" extrusionOk="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7B7B7B">
              <a:alpha val="44705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914" h="4329" extrusionOk="0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595959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⦿"/>
              <a:defRPr/>
            </a:lvl1pPr>
            <a:lvl2pPr marL="914400" marR="0" lvl="1" indent="-3175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/>
            </a:lvl2pPr>
            <a:lvl3pPr marL="1371600" marR="0" lvl="2" indent="-3175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○"/>
              <a:defRPr/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rgbClr val="6BB1C9"/>
              </a:buClr>
              <a:buSzPts val="1400"/>
              <a:buFont typeface="Arial"/>
              <a:buChar char="●"/>
              <a:defRPr/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rgbClr val="6585CF"/>
              </a:buClr>
              <a:buSzPts val="1400"/>
              <a:buFont typeface="Arial"/>
              <a:buChar char="-"/>
              <a:defRPr/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-"/>
              <a:defRPr/>
            </a:lvl6pPr>
            <a:lvl7pPr marL="3200400" marR="0" lvl="6" indent="-317500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7pPr>
            <a:lvl8pPr marL="3657600" marR="0" lvl="7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▪"/>
              <a:defRPr/>
            </a:lvl8pPr>
            <a:lvl9pPr marL="4114800" marR="0" lvl="8" indent="-317500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dt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ft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sldNum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/>
            </a:lvl1pPr>
            <a:lvl2pPr marL="0" marR="0" lvl="1" indent="0" algn="r" rtl="0">
              <a:buNone/>
              <a:defRPr/>
            </a:lvl2pPr>
            <a:lvl3pPr marL="0" marR="0" lvl="2" indent="0" algn="r" rtl="0">
              <a:buNone/>
              <a:defRPr/>
            </a:lvl3pPr>
            <a:lvl4pPr marL="0" marR="0" lvl="3" indent="0" algn="r" rtl="0">
              <a:buNone/>
              <a:defRPr/>
            </a:lvl4pPr>
            <a:lvl5pPr marL="0" marR="0" lvl="4" indent="0" algn="r" rtl="0">
              <a:buNone/>
              <a:defRPr/>
            </a:lvl5pPr>
            <a:lvl6pPr marL="0" marR="0" lvl="5" indent="0" algn="r" rtl="0">
              <a:buNone/>
              <a:defRPr/>
            </a:lvl6pPr>
            <a:lvl7pPr marL="0" marR="0" lvl="6" indent="0" algn="r" rtl="0">
              <a:buNone/>
              <a:defRPr/>
            </a:lvl7pPr>
            <a:lvl8pPr marL="0" marR="0" lvl="7" indent="0" algn="r" rtl="0">
              <a:buNone/>
              <a:defRPr/>
            </a:lvl8pPr>
            <a:lvl9pPr marL="0" marR="0" lvl="8" indent="0" algn="r" rtl="0">
              <a:buNone/>
              <a:defRPr/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45720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91440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137160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182880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228600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274320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320040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365760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"/>
          <p:cNvSpPr txBox="1"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0">
              <a:buNone/>
            </a:pPr>
            <a:r>
              <a:rPr lang="sv-SE" sz="4150" b="1" i="0" u="none" strike="noStrike" cap="none" dirty="0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FÖRÄLDRAMÖTE</a:t>
            </a:r>
            <a:br>
              <a:rPr lang="sv-SE" sz="4150" b="1" i="0" u="none" strike="noStrike" cap="none" dirty="0">
                <a:latin typeface="Source Sans Pro"/>
                <a:ea typeface="Source Sans Pro"/>
                <a:cs typeface="Source Sans Pro"/>
              </a:rPr>
            </a:br>
            <a:br>
              <a:rPr lang="sv-SE" sz="4150" b="1" i="0" u="none" strike="noStrike" cap="none" dirty="0">
                <a:latin typeface="Source Sans Pro"/>
                <a:ea typeface="Source Sans Pro"/>
                <a:cs typeface="Source Sans Pro"/>
              </a:rPr>
            </a:br>
            <a:r>
              <a:rPr lang="sv-SE" sz="4150" b="1" dirty="0" err="1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Hagaströms</a:t>
            </a:r>
            <a:r>
              <a:rPr lang="sv-SE" sz="4150" b="1" dirty="0">
                <a:solidFill>
                  <a:srgbClr val="FFEFB5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SK P-10</a:t>
            </a:r>
            <a:br>
              <a:rPr lang="sv-SE" sz="4150" b="1" i="0" u="none" strike="noStrike" cap="none" dirty="0">
                <a:latin typeface="Source Sans Pro"/>
                <a:ea typeface="Source Sans Pro"/>
                <a:cs typeface="Source Sans Pro"/>
              </a:rPr>
            </a:br>
            <a:endParaRPr sz="4150" b="1" i="0" u="none" strike="noStrike" cap="none">
              <a:solidFill>
                <a:srgbClr val="FFEFB5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45700" bIns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sv-SE" sz="2000" dirty="0">
                <a:solidFill>
                  <a:schemeClr val="lt1"/>
                </a:solidFill>
              </a:rPr>
              <a:t>8 mars  2023</a:t>
            </a:r>
            <a:endParaRPr dirty="0">
              <a:solidFill>
                <a:schemeClr val="lt1"/>
              </a:solidFill>
            </a:endParaRPr>
          </a:p>
        </p:txBody>
      </p:sp>
      <p:pic>
        <p:nvPicPr>
          <p:cNvPr id="96" name="Google Shape;96;p13" descr="HSK-ver-2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Truppen: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Består av 25st spelare </a:t>
            </a:r>
          </a:p>
          <a:p>
            <a:pPr marL="139700" indent="0"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Ledare: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Andreas Sundqvist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Niklas </a:t>
            </a:r>
            <a:r>
              <a:rPr lang="sv-SE" dirty="0" err="1">
                <a:solidFill>
                  <a:schemeClr val="bg1"/>
                </a:solidFill>
              </a:rPr>
              <a:t>Heneryd</a:t>
            </a: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Mikael </a:t>
            </a:r>
            <a:r>
              <a:rPr lang="sv-SE" dirty="0" err="1">
                <a:solidFill>
                  <a:schemeClr val="bg1"/>
                </a:solidFill>
              </a:rPr>
              <a:t>Rauden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Ida Arnberg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Extratränare: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Gabriella Wedin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Thomas Pettersson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u="sng" dirty="0" err="1">
                <a:solidFill>
                  <a:schemeClr val="bg1"/>
                </a:solidFill>
              </a:rPr>
              <a:t>Fys</a:t>
            </a:r>
            <a:r>
              <a:rPr lang="sv-SE" u="sng" dirty="0">
                <a:solidFill>
                  <a:schemeClr val="bg1"/>
                </a:solidFill>
              </a:rPr>
              <a:t>: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Håkan Lund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622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57439"/>
            <a:ext cx="7467600" cy="4768724"/>
          </a:xfrm>
        </p:spPr>
        <p:txBody>
          <a:bodyPr/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Träningar:</a:t>
            </a:r>
            <a:endParaRPr lang="en-US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Kom i tid!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Mars: Tisdagar 19-20 (</a:t>
            </a:r>
            <a:r>
              <a:rPr lang="sv-SE" dirty="0" err="1">
                <a:solidFill>
                  <a:schemeClr val="bg1"/>
                </a:solidFill>
              </a:rPr>
              <a:t>Fys</a:t>
            </a:r>
            <a:r>
              <a:rPr lang="sv-SE" dirty="0">
                <a:solidFill>
                  <a:schemeClr val="bg1"/>
                </a:solidFill>
              </a:rPr>
              <a:t>) (kan tidigareläggas), Söndagar 17,45-19 (Hallen) 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April: Måndagar (</a:t>
            </a:r>
            <a:r>
              <a:rPr lang="sv-SE" dirty="0" err="1">
                <a:solidFill>
                  <a:schemeClr val="bg1"/>
                </a:solidFill>
              </a:rPr>
              <a:t>Fys</a:t>
            </a:r>
            <a:r>
              <a:rPr lang="sv-SE" dirty="0">
                <a:solidFill>
                  <a:schemeClr val="bg1"/>
                </a:solidFill>
              </a:rPr>
              <a:t>) Tisdagar 17-18 (Träffen), onsdagar 17-18 (Strömvallen)  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IP: Ännu inga tider klara (Tre ggr/vecka)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Vi hoppas kunna erbjuda träningar med 2009 och 2011 för de som vill träna mer.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 </a:t>
            </a:r>
            <a:endParaRPr lang="sv-SE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Träningsnärvaro: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Vi önskar så hög som möjlig. 10 av 26 spelare hade mindre än 60% (apr-</a:t>
            </a:r>
            <a:r>
              <a:rPr lang="sv-SE" dirty="0" err="1">
                <a:solidFill>
                  <a:schemeClr val="bg1"/>
                </a:solidFill>
              </a:rPr>
              <a:t>sept</a:t>
            </a:r>
            <a:r>
              <a:rPr lang="sv-SE" dirty="0">
                <a:solidFill>
                  <a:schemeClr val="bg1"/>
                </a:solidFill>
              </a:rPr>
              <a:t> 2022)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Högre träningsnärvaro gör att man får spela mer.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Det är större plan i år och det krävs att vi är bättre tränade.</a:t>
            </a:r>
          </a:p>
          <a:p>
            <a:pPr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21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Matcher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Ett lag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9 mot 9, Offside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Kallar ca 14-16 spelare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Intresseanmälan går ut senast söndag. Obesvarad kallelse tolkas som ett nej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Kallelse till match kommer senare under veckan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Så rättvist som möjligt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Alla kommer att få stå över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Träningsnärvaro gör att man får spela mera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GFF-Cupen: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Troligtvis veckomatcher med gruppspel och </a:t>
            </a:r>
            <a:r>
              <a:rPr lang="sv-SE" dirty="0" err="1">
                <a:solidFill>
                  <a:schemeClr val="bg1"/>
                </a:solidFill>
              </a:rPr>
              <a:t>ev</a:t>
            </a:r>
            <a:r>
              <a:rPr lang="sv-SE" dirty="0">
                <a:solidFill>
                  <a:schemeClr val="bg1"/>
                </a:solidFill>
              </a:rPr>
              <a:t> slutspel</a:t>
            </a:r>
          </a:p>
          <a:p>
            <a:pPr marL="139700" indent="0"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Cuper: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Sörbyhallen Lördag 29/4 9,00 Söndag 30/4 16,00 (5-7matcher)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Hudik Cup 16-18 juni (fredag-söndag, övernattning)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Rallarbollen </a:t>
            </a:r>
            <a:r>
              <a:rPr lang="sv-SE" dirty="0" err="1">
                <a:solidFill>
                  <a:schemeClr val="bg1"/>
                </a:solidFill>
              </a:rPr>
              <a:t>Testebovallen</a:t>
            </a:r>
            <a:r>
              <a:rPr lang="sv-SE" dirty="0">
                <a:solidFill>
                  <a:schemeClr val="bg1"/>
                </a:solidFill>
              </a:rPr>
              <a:t> söndag 30/7- måndag 31/7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5058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Avgifter 2023: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- Medlemskap i HSK 200/400kr (spelare/familj).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- Deltagaravgift 900kr</a:t>
            </a:r>
          </a:p>
          <a:p>
            <a:pPr marL="139700" indent="0"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Åtaganden inom HSK: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Jordutkörning sista helgen i april, utskick kommer.      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  Rhodin (Släpvagn), Bengtsson, Hurtig, </a:t>
            </a:r>
            <a:r>
              <a:rPr lang="sv-SE" dirty="0" err="1">
                <a:solidFill>
                  <a:schemeClr val="bg1"/>
                </a:solidFill>
              </a:rPr>
              <a:t>Heneryd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Nordli</a:t>
            </a: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-      Uppgift för laget vid eventuellt midsommarfirande på IP   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        Kontaktperson för laget inför: Lövgren &amp; Karlsson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Cafévagn/bollkastning i samband med hemmamatcher- Kommer att stå i kallelsen. </a:t>
            </a:r>
          </a:p>
          <a:p>
            <a:pPr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Om man inte kan för man själv byta med någon.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-     Tvätt efter matcherna- Kommer att stå i kallelsen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785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57439"/>
            <a:ext cx="7467600" cy="4768724"/>
          </a:xfrm>
        </p:spPr>
        <p:txBody>
          <a:bodyPr/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Kommunikation</a:t>
            </a:r>
            <a:endParaRPr lang="en-US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Laget.se. Svara i tid!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Prenumerera på kalendern 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Rätt kontaktuppgifter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Fakturor kommer skickas till angivna kontaktuppgifter</a:t>
            </a:r>
          </a:p>
          <a:p>
            <a:pPr marL="139700" indent="0">
              <a:buNone/>
            </a:pPr>
            <a:r>
              <a:rPr lang="sv-SE" dirty="0" err="1">
                <a:solidFill>
                  <a:schemeClr val="bg1"/>
                </a:solidFill>
              </a:rPr>
              <a:t>Supertextappen</a:t>
            </a: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Kommunicera gärna med oss tränare direkt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Hör av er när ni har funderingar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400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199" y="914400"/>
            <a:ext cx="8517119" cy="5769204"/>
          </a:xfrm>
        </p:spPr>
        <p:txBody>
          <a:bodyPr/>
          <a:lstStyle/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Lagkassa:</a:t>
            </a:r>
            <a:endParaRPr lang="en-US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Saldo: ca 9000kr. </a:t>
            </a: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Försäljning: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Kak- och </a:t>
            </a:r>
            <a:r>
              <a:rPr lang="sv-SE" dirty="0" err="1">
                <a:solidFill>
                  <a:schemeClr val="bg1"/>
                </a:solidFill>
              </a:rPr>
              <a:t>Newbodyförsäljning</a:t>
            </a:r>
            <a:r>
              <a:rPr lang="sv-SE" dirty="0">
                <a:solidFill>
                  <a:schemeClr val="bg1"/>
                </a:solidFill>
              </a:rPr>
              <a:t> sätts ingång nu.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Ansvariga: Sjölund och </a:t>
            </a:r>
            <a:r>
              <a:rPr lang="sv-SE" dirty="0" err="1">
                <a:solidFill>
                  <a:schemeClr val="bg1"/>
                </a:solidFill>
              </a:rPr>
              <a:t>Bergel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Pengarna måste in senast i slutet av april, så vi kan betala Hudik Cup.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Om vi gör ett bra jobb den här omgången och kör bollkastning, så kanske det kan räcka för säsongen. Annars måste vi köra en höstomgång också.</a:t>
            </a: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Evenemang vid matcher: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Bollkastning, </a:t>
            </a:r>
            <a:r>
              <a:rPr lang="sv-SE" dirty="0" err="1">
                <a:solidFill>
                  <a:schemeClr val="bg1"/>
                </a:solidFill>
              </a:rPr>
              <a:t>cafevagn</a:t>
            </a:r>
            <a:r>
              <a:rPr lang="sv-SE" dirty="0">
                <a:solidFill>
                  <a:schemeClr val="bg1"/>
                </a:solidFill>
              </a:rPr>
              <a:t>, matchvärd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Klädtvätt</a:t>
            </a: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Sponsring: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Sponsring av alla dess slag och priser till bollkastning.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Har någon något att sponsra med så tas det tacksamt emot.</a:t>
            </a: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u="sng" dirty="0">
                <a:solidFill>
                  <a:schemeClr val="bg1"/>
                </a:solidFill>
              </a:rPr>
              <a:t>Kostnad för cup: </a:t>
            </a: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Minst halva avgiften (ca 500-600kr) betalas själv och resten från lagkassan</a:t>
            </a:r>
            <a:endParaRPr lang="sv-SE" u="sng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sv-SE" dirty="0">
                <a:solidFill>
                  <a:schemeClr val="bg1"/>
                </a:solidFill>
              </a:rPr>
              <a:t>Deltagaravgift Hudik Cup betalas i mitten av maj.</a:t>
            </a: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277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C5BEE-3908-48F1-89CB-5D2295D9F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9792B-7FA8-4E6D-9CCB-26DA51673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57439"/>
            <a:ext cx="7467600" cy="4768724"/>
          </a:xfrm>
        </p:spPr>
        <p:txBody>
          <a:bodyPr/>
          <a:lstStyle/>
          <a:p>
            <a:pPr marL="139700" indent="0">
              <a:buNone/>
            </a:pPr>
            <a:endParaRPr lang="sv-SE" dirty="0"/>
          </a:p>
          <a:p>
            <a:pPr marL="139700" indent="0">
              <a:buNone/>
            </a:pPr>
            <a:endParaRPr lang="sv-SE" dirty="0"/>
          </a:p>
          <a:p>
            <a:pPr marL="139700" indent="0">
              <a:buNone/>
            </a:pPr>
            <a:endParaRPr lang="sv-SE" dirty="0"/>
          </a:p>
          <a:p>
            <a:pPr>
              <a:buNone/>
            </a:pPr>
            <a:endParaRPr lang="sv-SE" dirty="0"/>
          </a:p>
        </p:txBody>
      </p:sp>
      <p:pic>
        <p:nvPicPr>
          <p:cNvPr id="5" name="Google Shape;96;p13" descr="HSK-ver-2.gif">
            <a:extLst>
              <a:ext uri="{FF2B5EF4-FFF2-40B4-BE49-F238E27FC236}">
                <a16:creationId xmlns:a16="http://schemas.microsoft.com/office/drawing/2014/main" id="{E4A9336B-3E17-406E-B543-CB575D57DCA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641EEDE7-C0CA-38BC-D49B-238BE5B09571}"/>
              </a:ext>
            </a:extLst>
          </p:cNvPr>
          <p:cNvSpPr txBox="1"/>
          <p:nvPr/>
        </p:nvSpPr>
        <p:spPr>
          <a:xfrm>
            <a:off x="601037" y="1956018"/>
            <a:ext cx="6498405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Samarbete</a:t>
            </a: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Fotbollssäsong april- september</a:t>
            </a:r>
          </a:p>
          <a:p>
            <a:pPr marL="13970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Samarbete med 2011 och 2009</a:t>
            </a:r>
          </a:p>
          <a:p>
            <a:pPr marL="139700" indent="0"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endParaRPr lang="sv-SE" u="sng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u="sng" dirty="0">
                <a:solidFill>
                  <a:schemeClr val="bg1"/>
                </a:solidFill>
              </a:rPr>
              <a:t>Övrigt: </a:t>
            </a:r>
            <a:endParaRPr lang="en-US" dirty="0">
              <a:solidFill>
                <a:schemeClr val="bg1"/>
              </a:solidFill>
            </a:endParaRPr>
          </a:p>
          <a:p>
            <a:pPr marL="139700" indent="0">
              <a:buNone/>
            </a:pPr>
            <a:r>
              <a:rPr lang="sv-SE" dirty="0">
                <a:solidFill>
                  <a:schemeClr val="bg1"/>
                </a:solidFill>
              </a:rPr>
              <a:t>- Träningskläder och övriga HSK-produkter beställs själv via team.intersport.se/</a:t>
            </a:r>
            <a:r>
              <a:rPr lang="sv-SE" dirty="0" err="1">
                <a:solidFill>
                  <a:schemeClr val="bg1"/>
                </a:solidFill>
              </a:rPr>
              <a:t>hagastroms-sk</a:t>
            </a:r>
            <a:endParaRPr lang="sv-SE" dirty="0">
              <a:solidFill>
                <a:schemeClr val="bg1"/>
              </a:solidFill>
            </a:endParaRPr>
          </a:p>
          <a:p>
            <a:pPr marL="425450" indent="-285750">
              <a:buFontTx/>
              <a:buChar char="-"/>
            </a:pPr>
            <a:endParaRPr lang="sv-SE" dirty="0">
              <a:solidFill>
                <a:schemeClr val="bg1"/>
              </a:solidFill>
            </a:endParaRPr>
          </a:p>
          <a:p>
            <a:pPr marL="425450" indent="-285750">
              <a:buFontTx/>
              <a:buChar char="-"/>
            </a:pPr>
            <a:r>
              <a:rPr lang="sv-SE" dirty="0">
                <a:solidFill>
                  <a:schemeClr val="bg1"/>
                </a:solidFill>
              </a:rPr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29261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6" descr="HSK-ver-2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6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9" name="Google Shape;199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191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Arial"/>
              <a:buChar char="⦿"/>
            </a:pPr>
            <a:r>
              <a:rPr lang="sv-SE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Tack!</a:t>
            </a: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6"/>
          <p:cNvSpPr txBox="1">
            <a:spLocks noGrp="1"/>
          </p:cNvSpPr>
          <p:nvPr>
            <p:ph type="body" idx="2"/>
          </p:nvPr>
        </p:nvSpPr>
        <p:spPr>
          <a:xfrm>
            <a:off x="4267200" y="1600200"/>
            <a:ext cx="3657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19100" marR="0" lvl="0" indent="-26162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Arial"/>
              <a:buNone/>
            </a:pP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Technic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516</Words>
  <Application>Microsoft Office PowerPoint</Application>
  <PresentationFormat>Bildspel på skärmen (4:3)</PresentationFormat>
  <Paragraphs>111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Source Sans Pro</vt:lpstr>
      <vt:lpstr>Verdana</vt:lpstr>
      <vt:lpstr>Arial</vt:lpstr>
      <vt:lpstr>Technic</vt:lpstr>
      <vt:lpstr>FÖRÄLDRAMÖTE  Hagaströms SK P-10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TRE KRONORS HOCKEYSKOLA </dc:title>
  <cp:lastModifiedBy>Ida Arnberg</cp:lastModifiedBy>
  <cp:revision>409</cp:revision>
  <dcterms:modified xsi:type="dcterms:W3CDTF">2023-03-15T20:48:17Z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c4fc48b-007d-4771-961b-f0d15fe0bcf6_Enabled">
    <vt:lpwstr>true</vt:lpwstr>
  </property>
  <property fmtid="{D5CDD505-2E9C-101B-9397-08002B2CF9AE}" pid="3" name="MSIP_Label_9c4fc48b-007d-4771-961b-f0d15fe0bcf6_SetDate">
    <vt:lpwstr>2023-03-05T19:12:12Z</vt:lpwstr>
  </property>
  <property fmtid="{D5CDD505-2E9C-101B-9397-08002B2CF9AE}" pid="4" name="MSIP_Label_9c4fc48b-007d-4771-961b-f0d15fe0bcf6_Method">
    <vt:lpwstr>Privileged</vt:lpwstr>
  </property>
  <property fmtid="{D5CDD505-2E9C-101B-9397-08002B2CF9AE}" pid="5" name="MSIP_Label_9c4fc48b-007d-4771-961b-f0d15fe0bcf6_Name">
    <vt:lpwstr>Open</vt:lpwstr>
  </property>
  <property fmtid="{D5CDD505-2E9C-101B-9397-08002B2CF9AE}" pid="6" name="MSIP_Label_9c4fc48b-007d-4771-961b-f0d15fe0bcf6_SiteId">
    <vt:lpwstr>4aba1e73-421d-4e8f-895a-786b597ba991</vt:lpwstr>
  </property>
  <property fmtid="{D5CDD505-2E9C-101B-9397-08002B2CF9AE}" pid="7" name="MSIP_Label_9c4fc48b-007d-4771-961b-f0d15fe0bcf6_ActionId">
    <vt:lpwstr>c0dc27e4-5373-4f8a-8619-b21fe708f52b</vt:lpwstr>
  </property>
  <property fmtid="{D5CDD505-2E9C-101B-9397-08002B2CF9AE}" pid="8" name="MSIP_Label_9c4fc48b-007d-4771-961b-f0d15fe0bcf6_ContentBits">
    <vt:lpwstr>0</vt:lpwstr>
  </property>
</Properties>
</file>