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6" r:id="rId3"/>
    <p:sldId id="279" r:id="rId4"/>
    <p:sldId id="288" r:id="rId5"/>
    <p:sldId id="261" r:id="rId6"/>
    <p:sldId id="280" r:id="rId7"/>
    <p:sldId id="278" r:id="rId8"/>
    <p:sldId id="281" r:id="rId9"/>
    <p:sldId id="282" r:id="rId10"/>
    <p:sldId id="283" r:id="rId11"/>
    <p:sldId id="285" r:id="rId12"/>
    <p:sldId id="267" r:id="rId13"/>
    <p:sldId id="289" r:id="rId14"/>
    <p:sldId id="286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903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60D019-EA6C-4257-3829-F91B7A4B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0FCBE8B-4B8A-D873-2366-BFEB34DF0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00EA8A-19C8-7E61-A1AC-FDD2A9EBB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0ACB61-AC50-1F37-411B-49A3D95BE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09BACB-CE62-6378-2461-72BD4FE95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0762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957C4B-C8F9-54D4-86A9-B577F9FCE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0ECCFF-F55B-7E86-003C-1B247CD4A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7BA27B-E84C-9A26-C623-14400A7E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37E3C5-7F70-35ED-8E05-23C971A7B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7F5D79-32C1-355C-7730-986B3F4F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94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9828BA-34BD-BCF4-D55F-4246E7EB2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55AEB7-D1B7-91F6-FD81-C25733A71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AD79A5-B80E-7C50-5E92-3C52ABF36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542120-6A6F-F852-2D84-57BD7629F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717A37-D464-45F9-556F-1849C4B4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6558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D9D7C1-56AB-9374-9CF8-ED96C540A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2E3788-749D-7C5A-3618-4E8BFADCB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9D232C8-2E8A-74B0-F38B-D3B367AED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6BA84B-B18A-65AB-98B9-3DAA0295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C1C2976-977F-36A7-F982-61619941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A5D559B-9076-7519-0150-336349D9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339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22CD18-6B11-9470-1153-F6E7E6AD5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96AD046-B869-EB1B-A402-E50214518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63DD140-56EE-4854-420F-FCA4D07FA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C563950-6A5B-3C6A-CEE8-33F885E8B1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2236F28-9EBD-6180-44C3-1924660CC0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45AB9BF-B7EB-C366-A493-4866B5C9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95DB67A-4722-4555-58B3-94D0C455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C439AF0-E072-AB80-5BF6-11B887BD3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91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DF74F9-A6A3-BAC9-ED9F-EA295300C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B370F78-4748-8CDC-A60F-A937F887F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83561C3-705E-A17E-2845-922B31626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3D22C51-75DE-E52A-1342-D0EC47E4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936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1F3A68D-0F62-02DD-8524-4EE796214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2F9D62E-0547-E708-4E17-BC454EDCE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EAC37B4-AF05-1D4B-89F8-AEA5F7F4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377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EA01F9-8E7A-BED5-B137-603D467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B8416C-0740-167F-4E7B-F8121200D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D6ABF34-6BD8-56FC-E84C-D5ABAB962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BDC4155-9408-BABE-12EA-A7DCB3689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8B54AA0-8B11-CFA1-EC78-B64D30028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B1AA0D9-CDE2-24E4-B42C-78FF0108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53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AAE6EB-879D-8110-024B-196CFB8D9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1B8EEE3-436A-4613-D07E-352DA42A31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6D32A61-8DB8-07A4-342B-839A4A9A5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67CB828-602F-8B6E-1EF5-AF632B374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AB695A4-4BC3-56C5-2E4C-6AB1EEA38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01419A-A5E4-9816-4705-B5F660C8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721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34F9DA-09EE-58FE-3E50-583BC56D8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85431AE-9808-79F0-0EC7-822736E21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10C9E3-C321-C467-4428-A5CB87E6B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8F29F23-3037-CB1E-6084-8CB57228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1E60F7-3314-004A-758B-44C77805E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5802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AFAD021-456A-E740-7F93-396C50F53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9977BB-4E72-3976-1968-C14512FC9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5FA4BF9-1D45-DC0B-28CC-530CE806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61440F-991A-7A38-38B7-A5EF38E1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641BF3-F953-A3E7-E504-D5A9E8000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053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6691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6073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0858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1267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3617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3541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0904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4955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6992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2104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493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60D94BF-F215-BFB1-5CA6-ABD07D85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E37F9D0-1B06-2788-A52C-840E9DD61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8D9F29B-7C7F-661E-928B-07E1898078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0F3F5C-378B-46BC-BC19-C3A3CEB55A07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4B3982-534F-F645-B666-E63B0E29C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968A65-6E06-D4E8-5CB1-D4D6170B7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78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7C49E-F723-9244-A3C9-EB9ED3F516C2}" type="datetimeFigureOut">
              <a:rPr lang="sv-SE" smtClean="0"/>
              <a:t>2026-08-20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535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0550D2-4305-153B-13B3-CB86171C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HKL A-FLICK 26/27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1439AF-6230-2843-F87A-88F834FF0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3200" dirty="0">
                <a:solidFill>
                  <a:schemeClr val="bg1"/>
                </a:solidFill>
                <a:latin typeface="Arial Black" panose="020B0A04020102020204" pitchFamily="34" charset="0"/>
              </a:rPr>
              <a:t>AGENDA</a:t>
            </a:r>
            <a:endParaRPr lang="sv-SE" sz="32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LEDARE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GULDTRÅDEN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TRÄNINGSTIDER</a:t>
            </a: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TRUPPEN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SERIESPEL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CUP</a:t>
            </a: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ER</a:t>
            </a: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USM</a:t>
            </a: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ÅTAGANDEN SOM FÖRÄLDER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LAGKASSAN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D45ECE9A-3804-02BF-1C00-EC9039FCB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58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F3712-DD34-CC23-CF47-EFA22D23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9B7DC0-374C-B67B-2CDA-3768EF87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LEDARE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CD166A-0804-A501-6350-F4748643A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DANIEL APELL, ANSVARIG TRÄNARE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DANIEL THIM, TRÄNARE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MAGNUS NORÉN, MÅLVAKTSANSVARIG TRÄNARE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CHARLOTTE ANGELTEG, LEDARE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ELLI OLDIN, LEDARE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CECILIA JÄGER, LEDARE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MAGNUS PERSSON, MÅLVAKTSRESURS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E49E7935-F552-77AB-D218-781E8F612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73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27EA89-980B-BB0C-0EAE-D9253FF65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199A0C5-5746-9145-7660-B3D0E213C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Guldtråden – Förväntningar och Upplägg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sz="2400" i="1" dirty="0">
                <a:solidFill>
                  <a:schemeClr val="bg1"/>
                </a:solidFill>
              </a:rPr>
              <a:t>U15/U16</a:t>
            </a:r>
            <a:endParaRPr lang="sv-SE" i="1" dirty="0">
              <a:solidFill>
                <a:schemeClr val="bg1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2D37FD1-AD05-11E7-4751-A574E9517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Förväntningar på tränare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7DEB47-0085-F58F-73DA-1C9B0009C4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Flera ledare – olika ansvarsområden </a:t>
            </a:r>
          </a:p>
          <a:p>
            <a:pPr>
              <a:buFontTx/>
              <a:buChar char="-"/>
            </a:pPr>
            <a:r>
              <a:rPr lang="sv-SE" dirty="0"/>
              <a:t>Huvudtränare – på sikt ingen förälder </a:t>
            </a:r>
          </a:p>
          <a:p>
            <a:pPr>
              <a:buFontTx/>
              <a:buChar char="-"/>
            </a:pPr>
            <a:r>
              <a:rPr lang="sv-SE" dirty="0"/>
              <a:t>Hjälptränare</a:t>
            </a:r>
          </a:p>
          <a:p>
            <a:pPr>
              <a:buFontTx/>
              <a:buChar char="-"/>
            </a:pPr>
            <a:r>
              <a:rPr lang="sv-SE" dirty="0"/>
              <a:t>Administratör </a:t>
            </a:r>
          </a:p>
          <a:p>
            <a:r>
              <a:rPr lang="sv-SE" dirty="0"/>
              <a:t>Minst en påbörjat TU4 </a:t>
            </a:r>
          </a:p>
          <a:p>
            <a:r>
              <a:rPr lang="sv-SE" dirty="0"/>
              <a:t>Koll på checklistan och att träningen är planerad utifrån den</a:t>
            </a:r>
          </a:p>
          <a:p>
            <a:r>
              <a:rPr lang="sv-SE" dirty="0"/>
              <a:t> Koll på guldtråden </a:t>
            </a:r>
          </a:p>
          <a:p>
            <a:r>
              <a:rPr lang="sv-SE" dirty="0"/>
              <a:t>Fokuserar på den individuella utvecklingen  </a:t>
            </a:r>
          </a:p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BBD0A113-95C0-E2A9-E1BA-B46D9D54F5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/>
              <a:t>Upplägg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CEC70F56-148F-D2F3-470F-C58E91DD417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3 träningar/vecka på 1,5h </a:t>
            </a:r>
          </a:p>
          <a:p>
            <a:r>
              <a:rPr lang="sv-SE" dirty="0"/>
              <a:t>1 </a:t>
            </a:r>
            <a:r>
              <a:rPr lang="sv-SE" dirty="0" err="1"/>
              <a:t>fyspass</a:t>
            </a:r>
            <a:r>
              <a:rPr lang="sv-SE" dirty="0"/>
              <a:t>/vecka </a:t>
            </a:r>
          </a:p>
          <a:p>
            <a:r>
              <a:rPr lang="sv-SE" dirty="0"/>
              <a:t>Syfte: Roligt, svettigt och utmanade </a:t>
            </a:r>
          </a:p>
          <a:p>
            <a:r>
              <a:rPr lang="sv-SE" b="1" dirty="0"/>
              <a:t>Fokus:</a:t>
            </a:r>
          </a:p>
          <a:p>
            <a:pPr>
              <a:buFontTx/>
              <a:buChar char="-"/>
            </a:pPr>
            <a:r>
              <a:rPr lang="sv-SE" dirty="0"/>
              <a:t>Individuell utveckling </a:t>
            </a:r>
          </a:p>
          <a:p>
            <a:pPr>
              <a:buFontTx/>
              <a:buChar char="-"/>
            </a:pPr>
            <a:r>
              <a:rPr lang="sv-SE" dirty="0"/>
              <a:t>Samarbete – </a:t>
            </a:r>
            <a:r>
              <a:rPr lang="sv-SE" dirty="0" err="1"/>
              <a:t>Handbollsinrikting</a:t>
            </a:r>
            <a:r>
              <a:rPr lang="sv-SE" dirty="0"/>
              <a:t> </a:t>
            </a:r>
          </a:p>
          <a:p>
            <a:r>
              <a:rPr lang="sv-SE" b="1" dirty="0"/>
              <a:t>Matchspel - Serie</a:t>
            </a:r>
          </a:p>
          <a:p>
            <a:pPr>
              <a:buFontTx/>
              <a:buChar char="-"/>
            </a:pPr>
            <a:r>
              <a:rPr lang="sv-SE" dirty="0"/>
              <a:t>Träningsnärvaro avgör speltid </a:t>
            </a:r>
          </a:p>
          <a:p>
            <a:pPr>
              <a:buFontTx/>
              <a:buChar char="-"/>
            </a:pPr>
            <a:r>
              <a:rPr lang="sv-SE" dirty="0" err="1"/>
              <a:t>Nivåanpassat</a:t>
            </a:r>
            <a:r>
              <a:rPr lang="sv-SE" dirty="0"/>
              <a:t> seriespel </a:t>
            </a:r>
          </a:p>
          <a:p>
            <a:r>
              <a:rPr lang="sv-SE" b="1" dirty="0"/>
              <a:t>Matchspel</a:t>
            </a:r>
            <a:r>
              <a:rPr lang="sv-SE" dirty="0"/>
              <a:t> – USM </a:t>
            </a:r>
          </a:p>
          <a:p>
            <a:pPr>
              <a:buFontTx/>
              <a:buChar char="-"/>
            </a:pPr>
            <a:r>
              <a:rPr lang="sv-SE" dirty="0"/>
              <a:t>Bästa laget för dagen – spelar 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9" name="Picture 6" descr="Guldtråden">
            <a:extLst>
              <a:ext uri="{FF2B5EF4-FFF2-40B4-BE49-F238E27FC236}">
                <a16:creationId xmlns:a16="http://schemas.microsoft.com/office/drawing/2014/main" id="{141B7F52-2B73-C063-61DB-B321BED2C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6235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4255D3-640C-1E09-E407-2BAB4E27F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33E9187-2990-A437-B345-9880BB414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0352D8C-6010-053B-D207-5F6EAD41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Guldtråden – Spelarutveckling</a:t>
            </a:r>
            <a:br>
              <a:rPr lang="sv-SE" sz="4000" dirty="0">
                <a:solidFill>
                  <a:schemeClr val="bg1"/>
                </a:solidFill>
              </a:rPr>
            </a:br>
            <a:r>
              <a:rPr lang="sv-SE" sz="2800" dirty="0">
                <a:solidFill>
                  <a:schemeClr val="bg1"/>
                </a:solidFill>
              </a:rPr>
              <a:t>Checklista U15/U16</a:t>
            </a:r>
            <a:endParaRPr lang="sv-SE" sz="40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04D7C9E-54F4-4B14-D48D-847A1B25D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CE84709-8469-802A-0B47-A9EC4928B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3AB3A0D5-7605-6FA7-0E4E-D16CF758FEA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6412" y="1728849"/>
          <a:ext cx="11947358" cy="749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455">
                  <a:extLst>
                    <a:ext uri="{9D8B030D-6E8A-4147-A177-3AD203B41FA5}">
                      <a16:colId xmlns:a16="http://schemas.microsoft.com/office/drawing/2014/main" val="3672059540"/>
                    </a:ext>
                  </a:extLst>
                </a:gridCol>
                <a:gridCol w="2577617">
                  <a:extLst>
                    <a:ext uri="{9D8B030D-6E8A-4147-A177-3AD203B41FA5}">
                      <a16:colId xmlns:a16="http://schemas.microsoft.com/office/drawing/2014/main" val="1119642929"/>
                    </a:ext>
                  </a:extLst>
                </a:gridCol>
                <a:gridCol w="2272992">
                  <a:extLst>
                    <a:ext uri="{9D8B030D-6E8A-4147-A177-3AD203B41FA5}">
                      <a16:colId xmlns:a16="http://schemas.microsoft.com/office/drawing/2014/main" val="3625582448"/>
                    </a:ext>
                  </a:extLst>
                </a:gridCol>
                <a:gridCol w="2372867">
                  <a:extLst>
                    <a:ext uri="{9D8B030D-6E8A-4147-A177-3AD203B41FA5}">
                      <a16:colId xmlns:a16="http://schemas.microsoft.com/office/drawing/2014/main" val="4036377222"/>
                    </a:ext>
                  </a:extLst>
                </a:gridCol>
                <a:gridCol w="2320427">
                  <a:extLst>
                    <a:ext uri="{9D8B030D-6E8A-4147-A177-3AD203B41FA5}">
                      <a16:colId xmlns:a16="http://schemas.microsoft.com/office/drawing/2014/main" val="1197374411"/>
                    </a:ext>
                  </a:extLst>
                </a:gridCol>
              </a:tblGrid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Individuell teknik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Försvarsspel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Anfallsspel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Målvaktsspel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Fysisk träning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599929"/>
                  </a:ext>
                </a:extLst>
              </a:tr>
              <a:tr h="4426060">
                <a:tc>
                  <a:txBody>
                    <a:bodyPr/>
                    <a:lstStyle/>
                    <a:p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Behärska tidigare moment </a:t>
                      </a:r>
                    </a:p>
                    <a:p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Passningar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Utveckla passningarna beroende spelsituation ex: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instickspass, stötpass, </a:t>
                      </a:r>
                      <a:r>
                        <a:rPr lang="sv-SE" sz="1400" b="0" i="1" dirty="0" err="1">
                          <a:solidFill>
                            <a:schemeClr val="tx1"/>
                          </a:solidFill>
                        </a:rPr>
                        <a:t>hoppass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, olika studsinspel M6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Olika varianter av utspel till kant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från V och H9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sv-SE" sz="14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Skott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9m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olika skottregister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ansats fokus timing och upphopp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olika skottregister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Linjeskott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olika skottregister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Genombrott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Större repertoar av kroppsfinter 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anpassat efter försvarare (position, kroppsställning)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0" i="0" dirty="0"/>
                        <a:t>Behärska tidigare moment </a:t>
                      </a:r>
                    </a:p>
                    <a:p>
                      <a:endParaRPr lang="sv-SE" sz="1400" b="0" i="0" dirty="0"/>
                    </a:p>
                    <a:p>
                      <a:r>
                        <a:rPr lang="sv-SE" sz="1400" b="0" i="0" dirty="0"/>
                        <a:t>Försvarsspelet börjar direkt när laget förlorat bollen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i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 i="0" dirty="0"/>
                        <a:t>Spelförståelse </a:t>
                      </a:r>
                      <a:r>
                        <a:rPr lang="sv-SE" sz="1400" b="1" i="1" dirty="0"/>
                        <a:t>varför? Hur? När?</a:t>
                      </a:r>
                      <a:endParaRPr lang="sv-SE" sz="1400" b="1" i="0" u="none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Tränas i en/två specialpositioner</a:t>
                      </a:r>
                    </a:p>
                    <a:p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Fortsatt fokus på varierat försvarsspel </a:t>
                      </a:r>
                      <a:r>
                        <a:rPr lang="sv-SE" sz="1400" b="0" i="1" dirty="0"/>
                        <a:t>3-3, 3-2-1, 5-1, 6-0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b="0" i="1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/>
                        <a:t>Individuell försvarsträning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Fotarbete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Snedställning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Parallellställning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Splitvision </a:t>
                      </a:r>
                      <a:r>
                        <a:rPr lang="sv-SE" sz="1400" b="0" i="1" u="none" dirty="0"/>
                        <a:t>uppmärksamhet boll och spelare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Utveckla rörelseschema utifrån de olika positionerna i spelet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Kampmoment </a:t>
                      </a:r>
                      <a:r>
                        <a:rPr lang="sv-SE" sz="1400" b="0" i="1" u="none" dirty="0"/>
                        <a:t>förhindra genombrott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Individuellt register i försvarsposition</a:t>
                      </a:r>
                      <a:endParaRPr lang="sv-SE" sz="1400" b="0" i="0" u="none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u="none" dirty="0"/>
                        <a:t>Kollektiv försvarsträning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Lämna/överta i de olika zonerna </a:t>
                      </a:r>
                      <a:r>
                        <a:rPr lang="sv-SE" sz="1400" b="0" i="1" u="none" dirty="0"/>
                        <a:t>initieras mer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Tillbakadragande </a:t>
                      </a:r>
                      <a:r>
                        <a:rPr lang="sv-SE" sz="1400" b="0" i="1" u="none" dirty="0" err="1"/>
                        <a:t>forecheck</a:t>
                      </a:r>
                      <a:r>
                        <a:rPr lang="sv-SE" sz="1400" b="0" i="1" u="none" dirty="0"/>
                        <a:t> och </a:t>
                      </a:r>
                      <a:r>
                        <a:rPr lang="sv-SE" sz="1400" b="0" i="1" u="none" dirty="0" err="1"/>
                        <a:t>backcheck</a:t>
                      </a:r>
                      <a:r>
                        <a:rPr lang="sv-SE" sz="1400" b="0" i="1" u="none" dirty="0"/>
                        <a:t> </a:t>
                      </a:r>
                      <a:endParaRPr lang="sv-SE" sz="1400" b="0" i="0" dirty="0"/>
                    </a:p>
                    <a:p>
                      <a:endParaRPr lang="sv-SE" sz="1400" b="0" i="0" dirty="0"/>
                    </a:p>
                    <a:p>
                      <a:endParaRPr lang="sv-SE" sz="1400" b="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dirty="0"/>
                        <a:t>Behärska tidigare moment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b="0" i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 i="0" dirty="0"/>
                        <a:t>Spelförståelse </a:t>
                      </a:r>
                      <a:r>
                        <a:rPr lang="sv-SE" sz="1400" b="1" i="1" dirty="0"/>
                        <a:t>varför? Hur? När?</a:t>
                      </a:r>
                      <a:r>
                        <a:rPr lang="sv-SE" sz="1400" b="0" i="0" dirty="0"/>
                        <a:t>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b="0" i="0" dirty="0"/>
                        <a:t>Tränas i en/två specialpositioner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Utveckla samarbete 2 och 2 samt 3 och 3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/>
                        <a:t>Förståelse och taktik för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Spelförståelse </a:t>
                      </a:r>
                      <a:r>
                        <a:rPr lang="sv-SE" sz="1400" i="1" dirty="0"/>
                        <a:t>varför? Hur? När?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 err="1"/>
                        <a:t>Rullningsspel</a:t>
                      </a:r>
                      <a:r>
                        <a:rPr lang="sv-SE" sz="1400" i="0" dirty="0"/>
                        <a:t> </a:t>
                      </a:r>
                      <a:r>
                        <a:rPr lang="sv-SE" sz="1400" i="1" dirty="0"/>
                        <a:t>tempoväxlingar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Övergångsspel </a:t>
                      </a:r>
                      <a:r>
                        <a:rPr lang="sv-SE" sz="1400" b="0" i="1" dirty="0"/>
                        <a:t> mittövergång, diagonalövergång, kantövergång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 err="1"/>
                        <a:t>Isärdragsspel</a:t>
                      </a:r>
                      <a:r>
                        <a:rPr lang="sv-SE" sz="1400" b="0" i="0" dirty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Växelspel med syfte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Integrering av flera olika spelföljder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Fånga bollen i fart </a:t>
                      </a:r>
                      <a:r>
                        <a:rPr lang="sv-SE" sz="1400" i="1" dirty="0"/>
                        <a:t>attackläge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Rollfördelning </a:t>
                      </a:r>
                      <a:r>
                        <a:rPr lang="sv-SE" sz="1400" i="1" dirty="0"/>
                        <a:t>vem tar beslut och varför?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Kontringsspel </a:t>
                      </a:r>
                      <a:r>
                        <a:rPr lang="sv-SE" sz="1400" i="1" dirty="0"/>
                        <a:t>de olika faserna</a:t>
                      </a:r>
                      <a:endParaRPr lang="sv-SE" sz="1400" i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v-SE" sz="140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dirty="0"/>
                        <a:t>Behärska tidigare moment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b="0" i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b="0" i="0" dirty="0"/>
                        <a:t>Bestämda målvakter </a:t>
                      </a:r>
                      <a:r>
                        <a:rPr lang="sv-SE" sz="1400" b="0" i="1" dirty="0"/>
                        <a:t>utan att låsa fast spelare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v-SE" sz="1400" b="0" i="1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b="0" i="0" dirty="0"/>
                        <a:t>Finkoordinering av teknik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Komplexa skottövningar </a:t>
                      </a:r>
                      <a:r>
                        <a:rPr lang="sv-SE" sz="1400" i="1" dirty="0"/>
                        <a:t>med flera skyttar och avslutsalternativ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Fortsätta nöta grundteknik  påbörja </a:t>
                      </a:r>
                      <a:r>
                        <a:rPr lang="sv-SE" sz="1400" i="1" dirty="0"/>
                        <a:t>automatisera rörelserna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Kontringar och kastteknik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Anpassad rörlighet </a:t>
                      </a:r>
                      <a:r>
                        <a:rPr lang="sv-SE" sz="1400" i="1" dirty="0"/>
                        <a:t>styrketräning </a:t>
                      </a:r>
                      <a:r>
                        <a:rPr lang="sv-SE" sz="1400" i="1" dirty="0" err="1"/>
                        <a:t>höftböjare</a:t>
                      </a:r>
                      <a:endParaRPr lang="sv-SE" sz="1400" i="1" dirty="0"/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i="1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Specifik målvaktsträning </a:t>
                      </a:r>
                      <a:r>
                        <a:rPr lang="sv-SE" sz="1400" i="1" dirty="0"/>
                        <a:t>få ner målvaktstränare </a:t>
                      </a:r>
                      <a:endParaRPr lang="sv-SE" sz="1400" i="0" dirty="0"/>
                    </a:p>
                    <a:p>
                      <a:endParaRPr lang="sv-SE" sz="14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sv-SE" sz="1400" b="0" i="0" dirty="0"/>
                        <a:t>Tänk på att detta är en tillväxtperiod vilket kan innebära stora förändringar hos individen. Nivåskillnader i förpubertet/pubertet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Spänstträning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Smidighet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Löptekning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Styrkeövningar </a:t>
                      </a:r>
                      <a:r>
                        <a:rPr lang="sv-SE" sz="1400" b="0" i="1" dirty="0"/>
                        <a:t>Egen kroppsvikt</a:t>
                      </a:r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Knäkontroll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Axelkontroll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87149"/>
                  </a:ext>
                </a:extLst>
              </a:tr>
            </a:tbl>
          </a:graphicData>
        </a:graphic>
      </p:graphicFrame>
      <p:pic>
        <p:nvPicPr>
          <p:cNvPr id="5" name="Picture 6" descr="Guldtråden">
            <a:extLst>
              <a:ext uri="{FF2B5EF4-FFF2-40B4-BE49-F238E27FC236}">
                <a16:creationId xmlns:a16="http://schemas.microsoft.com/office/drawing/2014/main" id="{D4684431-91BA-7D9B-9328-C85801BB3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7009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F7227E-E511-70CE-5A25-B6E034FAF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997DC0-8D34-C4CD-4D0B-13626045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57BB25-5D96-036F-FCE1-7E742C5CA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MÅNDAG 18.00 – 19.00 FYS INNE/UTE DALÄNGEN (RUDEN)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TISDAG 20.30 – 22.00 HANDBOLL A-HALL + TH1 (MV TRÄNING VV)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ONSDAG 17.00 – 18.15 TH1 &amp; A-HALL + (FRIVILLIGT GYM 18-19)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TORSDAG 19.10 – 20.30 TH1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75% NÄRVARO SOM MÅLBILD FÖR ATT SPELA MATCH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MÅNDAGENS FYSPASS SKALL PRIORITERAS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6E63A81A-4302-86DB-FE0F-9C92A4E79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83702" y="282803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95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5D6EE2-236B-5011-7CA9-847B075BA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16F8BF-EB46-1578-DCD1-798A9807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TRUPPEN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E2934FD-8C29-B22C-6FF5-C307CAE07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schemeClr val="bg1"/>
                </a:solidFill>
                <a:latin typeface="Arial Black" panose="020B0A04020102020204" pitchFamily="34" charset="0"/>
              </a:rPr>
              <a:t>34</a:t>
            </a:r>
            <a:r>
              <a:rPr lang="sv-SE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sv-SE" dirty="0">
                <a:solidFill>
                  <a:schemeClr val="bg1"/>
                </a:solidFill>
                <a:latin typeface="Arial Black" panose="020B0A04020102020204" pitchFamily="34" charset="0"/>
              </a:rPr>
              <a:t>SPELARE</a:t>
            </a:r>
            <a:r>
              <a:rPr lang="sv-SE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sv-SE" sz="24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STOR UTMANING I ATT FÅ IHOP GRUPPERNA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TRÄNINGSLÄGER PÅ SMÖGEN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FÖRSÄSONGSCUP I ÖREBRO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GEMENSAMMA AKTIVITE</a:t>
            </a: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TER UTANFÖR HANDBOLLEN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INDIVIDUELLA SAMTAL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 MEDLEMSAVGIFT + LICENS A-UNGDOM 1100 + 350 = 1450 KR</a:t>
            </a:r>
            <a:endParaRPr lang="sv-SE" sz="18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8644187F-3F9C-4B45-24F8-2A0B1FBCB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232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508FD2-41D0-CF85-7B23-512C945CD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8CE43C-141E-DA6D-6015-212ADA79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SERIESPEL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E0DEF9-5EBA-262D-A882-449C4F1AF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ETT LAG I NIVÅ 1 &amp; ETT LAG I NIVÅ 2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LAGUTTAGNINGAR SKER VECKOVIS (ONS) OCH BASERAS PÅ TRÄNINGSNÄRVARO, INTRESSE OCH ENGAGEMANG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0461F9F9-224D-87D3-BD61-A0098B4E1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4DA806B2-6693-3AAF-EB10-DA8C92331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2102"/>
              </p:ext>
            </p:extLst>
          </p:nvPr>
        </p:nvGraphicFramePr>
        <p:xfrm>
          <a:off x="1185705" y="3356143"/>
          <a:ext cx="3125037" cy="3360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6434">
                  <a:extLst>
                    <a:ext uri="{9D8B030D-6E8A-4147-A177-3AD203B41FA5}">
                      <a16:colId xmlns:a16="http://schemas.microsoft.com/office/drawing/2014/main" val="2028778856"/>
                    </a:ext>
                  </a:extLst>
                </a:gridCol>
                <a:gridCol w="2678603">
                  <a:extLst>
                    <a:ext uri="{9D8B030D-6E8A-4147-A177-3AD203B41FA5}">
                      <a16:colId xmlns:a16="http://schemas.microsoft.com/office/drawing/2014/main" val="2185750736"/>
                    </a:ext>
                  </a:extLst>
                </a:gridCol>
              </a:tblGrid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Rak serie dubbelmöte</a:t>
                      </a:r>
                      <a:endParaRPr lang="sv-SE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2396835904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 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F16-15 Väst 1 Vit</a:t>
                      </a:r>
                      <a:endParaRPr lang="sv-SE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294795412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1.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IF Hallby HK Blå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1237587508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2.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Skara HF Vit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294023932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3.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Skövde HF 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4041407648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4.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HK Lidköping 1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605857766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5.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IK Sävehof 1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1702779061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6.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IK Baltichov svart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2935429919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7.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Alingsås HK 1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1984489576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8.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Kv IK Sport 1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718244326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9.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Torslanda HK 2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3329016459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10.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Önnereds HK F16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281116849"/>
                  </a:ext>
                </a:extLst>
              </a:tr>
            </a:tbl>
          </a:graphicData>
        </a:graphic>
      </p:graphicFrame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E709CC16-C8BB-5448-1F15-854D381BC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884114"/>
              </p:ext>
            </p:extLst>
          </p:nvPr>
        </p:nvGraphicFramePr>
        <p:xfrm>
          <a:off x="4748798" y="3346088"/>
          <a:ext cx="3490851" cy="33603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136">
                  <a:extLst>
                    <a:ext uri="{9D8B030D-6E8A-4147-A177-3AD203B41FA5}">
                      <a16:colId xmlns:a16="http://schemas.microsoft.com/office/drawing/2014/main" val="2042756193"/>
                    </a:ext>
                  </a:extLst>
                </a:gridCol>
                <a:gridCol w="3011715">
                  <a:extLst>
                    <a:ext uri="{9D8B030D-6E8A-4147-A177-3AD203B41FA5}">
                      <a16:colId xmlns:a16="http://schemas.microsoft.com/office/drawing/2014/main" val="1358443401"/>
                    </a:ext>
                  </a:extLst>
                </a:gridCol>
              </a:tblGrid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Rak serie dubbelmöte</a:t>
                      </a:r>
                      <a:endParaRPr lang="sv-SE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3013127937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 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F16-15 Väst 2 Nordost</a:t>
                      </a:r>
                      <a:endParaRPr lang="sv-SE" sz="11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3797327963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1.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IF Hellton/</a:t>
                      </a:r>
                      <a:r>
                        <a:rPr lang="sv-SE" sz="1100" u="none" strike="noStrike" dirty="0" err="1">
                          <a:effectLst/>
                        </a:rPr>
                        <a:t>Brukspôjkera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3281875334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2.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IFK Hammarö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2656573232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3.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Skåre HK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1525307441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4.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Torsby IK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3316623251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5.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IFK Kristinehamn HB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3937379883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6.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Skara HF Lila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710589987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7.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Skövde HF F15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1823315522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8.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Tibro HK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1454267739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9.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IFK Karlsborg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2069276019"/>
                  </a:ext>
                </a:extLst>
              </a:tr>
              <a:tr h="2800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10.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HK Lidköping 2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5" marR="7315" marT="7315" marB="0" anchor="b"/>
                </a:tc>
                <a:extLst>
                  <a:ext uri="{0D108BD9-81ED-4DB2-BD59-A6C34878D82A}">
                    <a16:rowId xmlns:a16="http://schemas.microsoft.com/office/drawing/2014/main" val="1567912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720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4A0405-1572-FF1D-1EAC-16BD0652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44C125-1323-F3E8-FFB6-581A6C2E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122765-CC7B-A7E5-DAAF-D832595CE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ÖREBROCUPEN (LINDESBERG) 4 – 6/9 2026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HALLBYBOLLEN 4 – 6/1 2027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VÄNERBOLLEN 9 – 11/4 2027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53CE2448-6473-212A-03B3-996A9D6F1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329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81518C-23DF-D9E6-6C80-448BA2A2D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1F3C40-4FC4-0C0E-F6E2-EBA5EC9D9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USM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D48187-AF25-3293-5F26-7E1C5A024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LAGET TAS UT INFÖR VARJE DELTÄVLING OCH BASERAS PÅ TRÄNINGSNÄRVARO, INTRESSE &amp; ENGAGEMANG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STEG 1 SPELAS I LIDKÖPING </a:t>
            </a: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 – 4 OKTOBER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STEG 2 28 – 29 NOVEMBER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STEG 3 23 – 24 JANUARI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EVENTUELL GEMENSAM LAGAKTIVITET PÅ KVÄLLEN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  </a:t>
            </a: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3 NOVEMBER</a:t>
            </a: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0907A093-B642-BCE4-9E48-8210105DE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15690426-CA90-926E-EBE2-C38E4B793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639695"/>
              </p:ext>
            </p:extLst>
          </p:nvPr>
        </p:nvGraphicFramePr>
        <p:xfrm>
          <a:off x="9081729" y="3074796"/>
          <a:ext cx="1539379" cy="2448619"/>
        </p:xfrm>
        <a:graphic>
          <a:graphicData uri="http://schemas.openxmlformats.org/drawingml/2006/table">
            <a:tbl>
              <a:tblPr/>
              <a:tblGrid>
                <a:gridCol w="1539379">
                  <a:extLst>
                    <a:ext uri="{9D8B030D-6E8A-4147-A177-3AD203B41FA5}">
                      <a16:colId xmlns:a16="http://schemas.microsoft.com/office/drawing/2014/main" val="2591944985"/>
                    </a:ext>
                  </a:extLst>
                </a:gridCol>
              </a:tblGrid>
              <a:tr h="6045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b="1" i="0" dirty="0">
                          <a:solidFill>
                            <a:srgbClr val="2E2D2C"/>
                          </a:solidFill>
                          <a:effectLst/>
                          <a:latin typeface="Helvetica" panose="020B0604020202020204" pitchFamily="34" charset="0"/>
                        </a:rPr>
                        <a:t>Grupp 1:18</a:t>
                      </a:r>
                      <a:br>
                        <a:rPr lang="sv-SE" b="1" i="0" dirty="0">
                          <a:solidFill>
                            <a:srgbClr val="2E2D2C"/>
                          </a:solidFill>
                          <a:effectLst/>
                          <a:latin typeface="Helvetica" panose="020B0604020202020204" pitchFamily="34" charset="0"/>
                        </a:rPr>
                      </a:br>
                      <a:endParaRPr lang="sv-SE" b="0" i="0" dirty="0">
                        <a:solidFill>
                          <a:srgbClr val="2E2D2C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14630" marR="14630" marT="14630" marB="146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315" cap="flat" cmpd="sng" algn="ctr">
                      <a:solidFill>
                        <a:srgbClr val="D2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893859"/>
                  </a:ext>
                </a:extLst>
              </a:tr>
              <a:tr h="3175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b="1" i="0" dirty="0">
                          <a:solidFill>
                            <a:srgbClr val="2E2D2C"/>
                          </a:solidFill>
                          <a:effectLst/>
                          <a:latin typeface="Helvetica" panose="020B0604020202020204" pitchFamily="34" charset="0"/>
                        </a:rPr>
                        <a:t>HK Lidköping</a:t>
                      </a:r>
                      <a:endParaRPr lang="sv-SE" b="0" i="0" dirty="0">
                        <a:solidFill>
                          <a:srgbClr val="2E2D2C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14630" marR="14630" marT="14630" marB="14630" anchor="ctr">
                    <a:lnL>
                      <a:noFill/>
                    </a:lnL>
                    <a:lnR>
                      <a:noFill/>
                    </a:lnR>
                    <a:lnT w="7315" cap="flat" cmpd="sng" algn="ctr">
                      <a:solidFill>
                        <a:srgbClr val="D2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15" cap="flat" cmpd="sng" algn="ctr">
                      <a:solidFill>
                        <a:srgbClr val="D2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358923"/>
                  </a:ext>
                </a:extLst>
              </a:tr>
              <a:tr h="31755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b="0" i="0">
                          <a:solidFill>
                            <a:srgbClr val="2E2D2C"/>
                          </a:solidFill>
                          <a:effectLst/>
                          <a:latin typeface="helvetica" panose="020B0604020202020204" pitchFamily="34" charset="0"/>
                        </a:rPr>
                        <a:t>HK Malmö</a:t>
                      </a:r>
                    </a:p>
                  </a:txBody>
                  <a:tcPr marL="14630" marR="14630" marT="14630" marB="14630" anchor="ctr">
                    <a:lnL>
                      <a:noFill/>
                    </a:lnL>
                    <a:lnR>
                      <a:noFill/>
                    </a:lnR>
                    <a:lnT w="7315" cap="flat" cmpd="sng" algn="ctr">
                      <a:solidFill>
                        <a:srgbClr val="D2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15" cap="flat" cmpd="sng" algn="ctr">
                      <a:solidFill>
                        <a:srgbClr val="D2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613526"/>
                  </a:ext>
                </a:extLst>
              </a:tr>
              <a:tr h="6045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b="0" i="0" dirty="0">
                          <a:solidFill>
                            <a:srgbClr val="2E2D2C"/>
                          </a:solidFill>
                          <a:effectLst/>
                          <a:latin typeface="helvetica" panose="020B0604020202020204" pitchFamily="34" charset="0"/>
                        </a:rPr>
                        <a:t>KFUM Kalmar HK</a:t>
                      </a:r>
                    </a:p>
                  </a:txBody>
                  <a:tcPr marL="14630" marR="14630" marT="14630" marB="14630" anchor="ctr">
                    <a:lnL>
                      <a:noFill/>
                    </a:lnL>
                    <a:lnR>
                      <a:noFill/>
                    </a:lnR>
                    <a:lnT w="7315" cap="flat" cmpd="sng" algn="ctr">
                      <a:solidFill>
                        <a:srgbClr val="D2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15" cap="flat" cmpd="sng" algn="ctr">
                      <a:solidFill>
                        <a:srgbClr val="D2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52557"/>
                  </a:ext>
                </a:extLst>
              </a:tr>
              <a:tr h="60450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b="0" i="0" dirty="0">
                          <a:solidFill>
                            <a:srgbClr val="2E2D2C"/>
                          </a:solidFill>
                          <a:effectLst/>
                          <a:latin typeface="helvetica" panose="020B0604020202020204" pitchFamily="34" charset="0"/>
                        </a:rPr>
                        <a:t>Torslanda HK 1</a:t>
                      </a:r>
                    </a:p>
                  </a:txBody>
                  <a:tcPr marL="14630" marR="14630" marT="14630" marB="14630" anchor="ctr">
                    <a:lnL>
                      <a:noFill/>
                    </a:lnL>
                    <a:lnR>
                      <a:noFill/>
                    </a:lnR>
                    <a:lnT w="7315" cap="flat" cmpd="sng" algn="ctr">
                      <a:solidFill>
                        <a:srgbClr val="D2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587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560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1D3B9-249D-BF1C-3A67-022E75DD6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A69C21-22BB-7D60-2DDB-D07BDAFC4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ÅTAGANDEN SOM FÖRÄLDER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AD491F-B614-F778-E3AF-1C61D11ED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KÖR</a:t>
            </a: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NING TILL &amp; FRÅN SMÖGEN</a:t>
            </a: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UPPDRAG ÅT KOMMUNEN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DIV. FÖRSÄLJNING – FÖRSLAG PÅ INKOMSTGIVANDE AKTIVITETER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FÖRÄLDRAGRUPP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KIOSK VID HEMMAMATCHER &amp; USM – ANSVARIG?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PROFIXIO – UTBILDNING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MATCHVÄRD – SEKRETARIAT – KIOSKPERSONAL – HELG FÖR HELG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VÄNERBOLLEN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KÖRNING TILL BORTAMATCHER – ERSÄTTNING?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AD7A7A57-58FD-581D-DE45-710DE99CB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697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734E6E-7571-DCD5-DF3E-7FF15BDFD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400" b="1" dirty="0">
                <a:solidFill>
                  <a:schemeClr val="bg1"/>
                </a:solidFill>
              </a:rPr>
              <a:t>LAGKASSAN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4D49E5-517C-B221-580A-0FB9CF198DA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CA 25 000,- I LAGKASSAN FÖR TILLFÄLLET</a:t>
            </a:r>
          </a:p>
          <a:p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INGA PENGAR BETALAS UT OM NÅGON SKULLE VÄLJA ATT SLUTA SPELA HANDBOLL UNDER TIDEN FRAM TILL EVENTUELL AKTIVITET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SOMMARAKTIVITET 2027?</a:t>
            </a:r>
          </a:p>
          <a:p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32105C24-5CD6-E6D0-2B9F-99BD7E0A5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72339" y="365125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03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4D4A8F-CA37-7718-F972-DC1DC8E70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AF620F-D234-7B6B-772B-CEE186D83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DOMARUPPDRAG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340322-E714-B9B8-F7F3-F9F7F9F663E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CA 2-3 UPPDRAG PER SPELARE UNDER SÄSONGEN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KALLELSER KOMMER ATT GÅ UT PÅ LAGET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>
                <a:solidFill>
                  <a:schemeClr val="bg1"/>
                </a:solidFill>
                <a:latin typeface="Arial Black" panose="020B0A04020102020204" pitchFamily="34" charset="0"/>
              </a:rPr>
              <a:t>FÖRÄLDRAR STÖTTAR VID BEHOV</a:t>
            </a: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41230A8C-E929-8B0E-BA51-296CD615D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72339" y="365125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537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246B6A-38E0-185F-F3F1-1455CBEC1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79B650-F497-45F3-5FF1-EE5E9F093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929" y="1637113"/>
            <a:ext cx="7064141" cy="3583773"/>
          </a:xfrm>
        </p:spPr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v-SE" sz="8800" dirty="0">
                <a:solidFill>
                  <a:schemeClr val="bg1"/>
                </a:solidFill>
                <a:latin typeface="Arial Black" panose="020B0A04020102020204" pitchFamily="34" charset="0"/>
              </a:rPr>
              <a:t>FRÅGOR?</a:t>
            </a:r>
            <a:endParaRPr lang="sv-SE" sz="88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EC7C5AEF-C149-1001-A650-E6FBC75DF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136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Office 2013 – 2022">
  <a:themeElements>
    <a:clrScheme name="Tema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11132</TotalTime>
  <Words>822</Words>
  <Application>Microsoft Office PowerPoint</Application>
  <PresentationFormat>Bredbild</PresentationFormat>
  <Paragraphs>268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Arial</vt:lpstr>
      <vt:lpstr>Arial Black</vt:lpstr>
      <vt:lpstr>Calibri</vt:lpstr>
      <vt:lpstr>Calibri Light</vt:lpstr>
      <vt:lpstr>helvetica</vt:lpstr>
      <vt:lpstr>helvetica</vt:lpstr>
      <vt:lpstr>Office-tema</vt:lpstr>
      <vt:lpstr>Tema Office 2013 – 2022</vt:lpstr>
      <vt:lpstr>HKL A-FLICK 26/27</vt:lpstr>
      <vt:lpstr>LEDARE</vt:lpstr>
      <vt:lpstr>Guldtråden – Förväntningar och Upplägg U15/U16</vt:lpstr>
      <vt:lpstr>Guldtråden – Spelarutveckling Checklista U15/U16</vt:lpstr>
      <vt:lpstr>TRÄNINGSTIDER</vt:lpstr>
      <vt:lpstr>TRUPPEN</vt:lpstr>
      <vt:lpstr>SERIESPEL</vt:lpstr>
      <vt:lpstr>CUPER</vt:lpstr>
      <vt:lpstr>USM </vt:lpstr>
      <vt:lpstr>ÅTAGANDEN SOM FÖRÄLDER</vt:lpstr>
      <vt:lpstr>LAGKASSAN</vt:lpstr>
      <vt:lpstr>DOMARUPPDRAG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Apell</dc:creator>
  <cp:lastModifiedBy>Daniel Apell</cp:lastModifiedBy>
  <cp:revision>15</cp:revision>
  <dcterms:created xsi:type="dcterms:W3CDTF">2024-09-25T18:14:15Z</dcterms:created>
  <dcterms:modified xsi:type="dcterms:W3CDTF">2026-08-20T11:22:01Z</dcterms:modified>
</cp:coreProperties>
</file>