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56" r:id="rId5"/>
    <p:sldId id="257" r:id="rId6"/>
    <p:sldId id="259" r:id="rId7"/>
    <p:sldId id="260" r:id="rId8"/>
    <p:sldId id="261" r:id="rId9"/>
    <p:sldId id="301" r:id="rId10"/>
    <p:sldId id="300" r:id="rId11"/>
    <p:sldId id="302" r:id="rId12"/>
    <p:sldId id="310" r:id="rId13"/>
    <p:sldId id="289" r:id="rId14"/>
    <p:sldId id="291" r:id="rId15"/>
    <p:sldId id="304" r:id="rId16"/>
    <p:sldId id="296" r:id="rId17"/>
    <p:sldId id="277" r:id="rId18"/>
    <p:sldId id="305" r:id="rId19"/>
    <p:sldId id="299" r:id="rId20"/>
    <p:sldId id="308" r:id="rId21"/>
    <p:sldId id="309" r:id="rId22"/>
    <p:sldId id="311" r:id="rId23"/>
    <p:sldId id="312" r:id="rId24"/>
    <p:sldId id="265" r:id="rId25"/>
    <p:sldId id="285" r:id="rId26"/>
    <p:sldId id="292" r:id="rId27"/>
    <p:sldId id="278" r:id="rId2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C67DC24-56C9-8E62-80DC-94A96CF0EE93}" name="Jenny Granström" initials="JG" userId="Jenny Granström" providerId="None"/>
  <p188:author id="{3D23C5C8-5572-FB8B-164D-6A0734A9519F}" name="Towa Almqvist" initials="TA" userId="S::towa.almqvist@handbollvast.se::90e6e054-1830-4473-89af-fb2a5d9202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7E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C9ADA4-E5AA-44F9-9B56-253404BECFD6}" v="3310" dt="2024-12-04T08:35:42.8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8/10/relationships/authors" Target="author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875454-1E5B-4811-B44B-07A3DFBC8A9A}" type="datetimeFigureOut">
              <a:rPr lang="sv-SE" smtClean="0"/>
              <a:t>2024-12-04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B45EE5-9B09-464C-8505-037C4E3FD340}" type="slidenum">
              <a:rPr lang="sv-SE" smtClean="0"/>
              <a:t>‹#›</a:t>
            </a:fld>
            <a:endParaRPr lang="sv-SE"/>
          </a:p>
        </p:txBody>
      </p:sp>
    </p:spTree>
    <p:extLst>
      <p:ext uri="{BB962C8B-B14F-4D97-AF65-F5344CB8AC3E}">
        <p14:creationId xmlns:p14="http://schemas.microsoft.com/office/powerpoint/2010/main" val="3156633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F2B45EE5-9B09-464C-8505-037C4E3FD340}" type="slidenum">
              <a:rPr lang="sv-SE" smtClean="0"/>
              <a:t>5</a:t>
            </a:fld>
            <a:endParaRPr lang="sv-SE"/>
          </a:p>
        </p:txBody>
      </p:sp>
    </p:spTree>
    <p:extLst>
      <p:ext uri="{BB962C8B-B14F-4D97-AF65-F5344CB8AC3E}">
        <p14:creationId xmlns:p14="http://schemas.microsoft.com/office/powerpoint/2010/main" val="467532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F2B45EE5-9B09-464C-8505-037C4E3FD340}" type="slidenum">
              <a:rPr lang="sv-SE" smtClean="0"/>
              <a:t>6</a:t>
            </a:fld>
            <a:endParaRPr lang="sv-SE"/>
          </a:p>
        </p:txBody>
      </p:sp>
    </p:spTree>
    <p:extLst>
      <p:ext uri="{BB962C8B-B14F-4D97-AF65-F5344CB8AC3E}">
        <p14:creationId xmlns:p14="http://schemas.microsoft.com/office/powerpoint/2010/main" val="1339917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F2B45EE5-9B09-464C-8505-037C4E3FD340}" type="slidenum">
              <a:rPr lang="sv-SE" smtClean="0"/>
              <a:t>7</a:t>
            </a:fld>
            <a:endParaRPr lang="sv-SE"/>
          </a:p>
        </p:txBody>
      </p:sp>
    </p:spTree>
    <p:extLst>
      <p:ext uri="{BB962C8B-B14F-4D97-AF65-F5344CB8AC3E}">
        <p14:creationId xmlns:p14="http://schemas.microsoft.com/office/powerpoint/2010/main" val="1862897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77268-5C6B-0702-6AAE-3EAE5F72E610}"/>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C36B1AC-0AE3-6F8C-9C39-C722262233BB}"/>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B3F0116F-33C0-871B-AFBF-33C81C60E503}"/>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8BCF4048-C767-486A-B189-4CB22AC2ADD4}"/>
              </a:ext>
            </a:extLst>
          </p:cNvPr>
          <p:cNvSpPr>
            <a:spLocks noGrp="1"/>
          </p:cNvSpPr>
          <p:nvPr>
            <p:ph type="sldNum" sz="quarter" idx="5"/>
          </p:nvPr>
        </p:nvSpPr>
        <p:spPr/>
        <p:txBody>
          <a:bodyPr/>
          <a:lstStyle/>
          <a:p>
            <a:fld id="{F2B45EE5-9B09-464C-8505-037C4E3FD340}" type="slidenum">
              <a:rPr lang="sv-SE" smtClean="0"/>
              <a:t>8</a:t>
            </a:fld>
            <a:endParaRPr lang="sv-SE"/>
          </a:p>
        </p:txBody>
      </p:sp>
    </p:spTree>
    <p:extLst>
      <p:ext uri="{BB962C8B-B14F-4D97-AF65-F5344CB8AC3E}">
        <p14:creationId xmlns:p14="http://schemas.microsoft.com/office/powerpoint/2010/main" val="10662694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2CB25-2A78-124F-ECCC-74E2E8221BB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9EE8303B-9A6A-DA49-2D6F-DE17DDBD6BA1}"/>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A4DF291-BE88-0550-4F9A-5460ABBFE7F0}"/>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5A6F3445-8F1F-EEBE-8236-694466E066A5}"/>
              </a:ext>
            </a:extLst>
          </p:cNvPr>
          <p:cNvSpPr>
            <a:spLocks noGrp="1"/>
          </p:cNvSpPr>
          <p:nvPr>
            <p:ph type="sldNum" sz="quarter" idx="5"/>
          </p:nvPr>
        </p:nvSpPr>
        <p:spPr/>
        <p:txBody>
          <a:bodyPr/>
          <a:lstStyle/>
          <a:p>
            <a:fld id="{F2B45EE5-9B09-464C-8505-037C4E3FD340}" type="slidenum">
              <a:rPr lang="sv-SE" smtClean="0"/>
              <a:t>9</a:t>
            </a:fld>
            <a:endParaRPr lang="sv-SE"/>
          </a:p>
        </p:txBody>
      </p:sp>
    </p:spTree>
    <p:extLst>
      <p:ext uri="{BB962C8B-B14F-4D97-AF65-F5344CB8AC3E}">
        <p14:creationId xmlns:p14="http://schemas.microsoft.com/office/powerpoint/2010/main" val="1606063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800"/>
              <a:t>Färre spelare på plan med stor bredd ger mer plats till anfallare samt större yta att försvara, vilket tvingar spelarna till mer rörlighet. Det leder också till fler avslut och fler potentiella målchanser och därmed mer intensitet. Färre spelare leder även till större grad av delaktighet av alla spelare och därmed högre engagemang. </a:t>
            </a:r>
            <a:br>
              <a:rPr lang="sv-SE" sz="1800"/>
            </a:br>
            <a:r>
              <a:rPr lang="sv-SE" sz="1800"/>
              <a:t>Intentionen är att skapa fler bollkontakter och högre aktivitet hos barnen vilket höjer motivationen.</a:t>
            </a:r>
          </a:p>
          <a:p>
            <a:endParaRPr lang="sv-SE"/>
          </a:p>
        </p:txBody>
      </p:sp>
      <p:sp>
        <p:nvSpPr>
          <p:cNvPr id="4" name="Platshållare för bildnummer 3"/>
          <p:cNvSpPr>
            <a:spLocks noGrp="1"/>
          </p:cNvSpPr>
          <p:nvPr>
            <p:ph type="sldNum" sz="quarter" idx="5"/>
          </p:nvPr>
        </p:nvSpPr>
        <p:spPr/>
        <p:txBody>
          <a:bodyPr/>
          <a:lstStyle/>
          <a:p>
            <a:fld id="{F2B45EE5-9B09-464C-8505-037C4E3FD340}" type="slidenum">
              <a:rPr lang="sv-SE" smtClean="0"/>
              <a:t>10</a:t>
            </a:fld>
            <a:endParaRPr lang="sv-SE"/>
          </a:p>
        </p:txBody>
      </p:sp>
    </p:spTree>
    <p:extLst>
      <p:ext uri="{BB962C8B-B14F-4D97-AF65-F5344CB8AC3E}">
        <p14:creationId xmlns:p14="http://schemas.microsoft.com/office/powerpoint/2010/main" val="14830435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800"/>
              <a:t>Färre spelare på plan med stor bredd ger mer plats till anfallare samt större yta att försvara, vilket tvingar spelarna till mer rörlighet. Det leder också till fler avslut och fler potentiella målchanser och därmed mer intensitet. Färre spelare leder även till större grad av delaktighet av alla spelare och därmed högre engagemang. </a:t>
            </a:r>
            <a:br>
              <a:rPr lang="sv-SE" sz="1800"/>
            </a:br>
            <a:r>
              <a:rPr lang="sv-SE" sz="1800"/>
              <a:t>Intentionen är att skapa fler bollkontakter och högre aktivitet hos barnen vilket höjer motivationen.</a:t>
            </a:r>
          </a:p>
          <a:p>
            <a:endParaRPr lang="sv-SE"/>
          </a:p>
        </p:txBody>
      </p:sp>
      <p:sp>
        <p:nvSpPr>
          <p:cNvPr id="4" name="Platshållare för bildnummer 3"/>
          <p:cNvSpPr>
            <a:spLocks noGrp="1"/>
          </p:cNvSpPr>
          <p:nvPr>
            <p:ph type="sldNum" sz="quarter" idx="5"/>
          </p:nvPr>
        </p:nvSpPr>
        <p:spPr/>
        <p:txBody>
          <a:bodyPr/>
          <a:lstStyle/>
          <a:p>
            <a:fld id="{F2B45EE5-9B09-464C-8505-037C4E3FD340}" type="slidenum">
              <a:rPr lang="sv-SE" smtClean="0"/>
              <a:t>11</a:t>
            </a:fld>
            <a:endParaRPr lang="sv-SE"/>
          </a:p>
        </p:txBody>
      </p:sp>
    </p:spTree>
    <p:extLst>
      <p:ext uri="{BB962C8B-B14F-4D97-AF65-F5344CB8AC3E}">
        <p14:creationId xmlns:p14="http://schemas.microsoft.com/office/powerpoint/2010/main" val="34474208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D4287-8207-E8DF-086D-857A9A768C1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9654408F-1EFD-DE65-3D76-EB371C5CB10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1AC1BB72-AD3B-DFB3-A127-AB99AAE72A5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800"/>
              <a:t>Färre spelare på plan med stor bredd ger mer plats till anfallare samt större yta att försvara, vilket tvingar spelarna till mer rörlighet. Det leder också till fler avslut och fler potentiella målchanser och därmed mer intensitet. Färre spelare leder även till större grad av delaktighet av alla spelare och därmed högre engagemang. </a:t>
            </a:r>
            <a:br>
              <a:rPr lang="sv-SE" sz="1800"/>
            </a:br>
            <a:r>
              <a:rPr lang="sv-SE" sz="1800"/>
              <a:t>Intentionen är att skapa fler bollkontakter och högre aktivitet hos barnen vilket höjer motivationen.</a:t>
            </a:r>
          </a:p>
          <a:p>
            <a:endParaRPr lang="sv-SE"/>
          </a:p>
        </p:txBody>
      </p:sp>
      <p:sp>
        <p:nvSpPr>
          <p:cNvPr id="4" name="Platshållare för bildnummer 3">
            <a:extLst>
              <a:ext uri="{FF2B5EF4-FFF2-40B4-BE49-F238E27FC236}">
                <a16:creationId xmlns:a16="http://schemas.microsoft.com/office/drawing/2014/main" id="{A158EEB4-C903-AFA9-EAE7-1FEFEEDB60E1}"/>
              </a:ext>
            </a:extLst>
          </p:cNvPr>
          <p:cNvSpPr>
            <a:spLocks noGrp="1"/>
          </p:cNvSpPr>
          <p:nvPr>
            <p:ph type="sldNum" sz="quarter" idx="5"/>
          </p:nvPr>
        </p:nvSpPr>
        <p:spPr/>
        <p:txBody>
          <a:bodyPr/>
          <a:lstStyle/>
          <a:p>
            <a:fld id="{F2B45EE5-9B09-464C-8505-037C4E3FD340}" type="slidenum">
              <a:rPr lang="sv-SE" smtClean="0"/>
              <a:t>12</a:t>
            </a:fld>
            <a:endParaRPr lang="sv-SE"/>
          </a:p>
        </p:txBody>
      </p:sp>
    </p:spTree>
    <p:extLst>
      <p:ext uri="{BB962C8B-B14F-4D97-AF65-F5344CB8AC3E}">
        <p14:creationId xmlns:p14="http://schemas.microsoft.com/office/powerpoint/2010/main" val="2693024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EBEFB137-2B54-42AD-BDAD-96813FC80FA7}"/>
              </a:ext>
            </a:extLst>
          </p:cNvPr>
          <p:cNvSpPr>
            <a:spLocks noGrp="1"/>
          </p:cNvSpPr>
          <p:nvPr>
            <p:ph type="subTitle" idx="1"/>
          </p:nvPr>
        </p:nvSpPr>
        <p:spPr>
          <a:xfrm>
            <a:off x="894184" y="3989025"/>
            <a:ext cx="6753525" cy="1655762"/>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7" name="Rubrik 6">
            <a:extLst>
              <a:ext uri="{FF2B5EF4-FFF2-40B4-BE49-F238E27FC236}">
                <a16:creationId xmlns:a16="http://schemas.microsoft.com/office/drawing/2014/main" id="{B0B4E0FE-DC57-4515-B085-17792707F11A}"/>
              </a:ext>
            </a:extLst>
          </p:cNvPr>
          <p:cNvSpPr>
            <a:spLocks noGrp="1"/>
          </p:cNvSpPr>
          <p:nvPr>
            <p:ph type="title"/>
          </p:nvPr>
        </p:nvSpPr>
        <p:spPr>
          <a:xfrm>
            <a:off x="894183" y="2385733"/>
            <a:ext cx="6753526" cy="1325563"/>
          </a:xfrm>
        </p:spPr>
        <p:txBody>
          <a:bodyPr/>
          <a:lstStyle>
            <a:lvl1pPr algn="l">
              <a:defRPr sz="3200"/>
            </a:lvl1pPr>
          </a:lstStyle>
          <a:p>
            <a:r>
              <a:rPr lang="sv-SE"/>
              <a:t>Klicka här för att ändra mall för rubrikformat</a:t>
            </a:r>
          </a:p>
        </p:txBody>
      </p:sp>
      <p:pic>
        <p:nvPicPr>
          <p:cNvPr id="4" name="Bildobjekt 3" descr="En bild som visar text, clipart&#10;&#10;Automatiskt genererad beskrivning">
            <a:extLst>
              <a:ext uri="{FF2B5EF4-FFF2-40B4-BE49-F238E27FC236}">
                <a16:creationId xmlns:a16="http://schemas.microsoft.com/office/drawing/2014/main" id="{A347D7B1-083D-49CC-A712-18CCC9C1E3C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4373" y="585050"/>
            <a:ext cx="2172312" cy="1107879"/>
          </a:xfrm>
          <a:prstGeom prst="rect">
            <a:avLst/>
          </a:prstGeom>
        </p:spPr>
      </p:pic>
    </p:spTree>
    <p:extLst>
      <p:ext uri="{BB962C8B-B14F-4D97-AF65-F5344CB8AC3E}">
        <p14:creationId xmlns:p14="http://schemas.microsoft.com/office/powerpoint/2010/main" val="2132110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768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1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4001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4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79512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2164702" y="802433"/>
            <a:ext cx="8920064" cy="888255"/>
          </a:xfrm>
          <a:noFill/>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2164702" y="1987419"/>
            <a:ext cx="8920065" cy="4189543"/>
          </a:xfrm>
        </p:spPr>
        <p:txBody>
          <a:bodyPr/>
          <a:lstStyle>
            <a:lvl1pPr>
              <a:defRPr sz="2400"/>
            </a:lvl1pPr>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857243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2164702" y="802433"/>
            <a:ext cx="8920064" cy="888255"/>
          </a:xfrm>
          <a:noFill/>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2164702" y="1987419"/>
            <a:ext cx="8920065" cy="4189543"/>
          </a:xfrm>
        </p:spPr>
        <p:txBody>
          <a:bodyPr/>
          <a:lstStyle>
            <a:lvl2pPr>
              <a:defRPr sz="2000"/>
            </a:lvl2pPr>
            <a:lvl3pPr>
              <a:defRPr sz="1800"/>
            </a:lvl3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4209989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_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765115" y="802433"/>
            <a:ext cx="6652722" cy="888255"/>
          </a:xfrm>
          <a:noFill/>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765115" y="1987419"/>
            <a:ext cx="8854747" cy="4189543"/>
          </a:xfrm>
        </p:spPr>
        <p:txBody>
          <a:bodyPr/>
          <a:lstStyle>
            <a:lvl1pPr>
              <a:defRPr sz="2400"/>
            </a:lvl1pPr>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52255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1110343" y="802433"/>
            <a:ext cx="9974423" cy="888255"/>
          </a:xfrm>
          <a:noFill/>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1110344" y="1987419"/>
            <a:ext cx="9974424" cy="4189543"/>
          </a:xfrm>
        </p:spPr>
        <p:txBody>
          <a:bodyPr/>
          <a:lstStyle>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888584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Avsnittsrubri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75204-D1BF-4808-A0EC-6D52B2374564}"/>
              </a:ext>
            </a:extLst>
          </p:cNvPr>
          <p:cNvSpPr>
            <a:spLocks noGrp="1"/>
          </p:cNvSpPr>
          <p:nvPr>
            <p:ph type="title"/>
          </p:nvPr>
        </p:nvSpPr>
        <p:spPr>
          <a:xfrm>
            <a:off x="831850" y="1709738"/>
            <a:ext cx="9110172" cy="2852737"/>
          </a:xfrm>
        </p:spPr>
        <p:txBody>
          <a:bodyPr anchor="b">
            <a:normAutofit/>
          </a:bodyPr>
          <a:lstStyle>
            <a:lvl1pPr>
              <a:defRPr sz="32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A14F7D49-EC80-4181-8BEF-512A81EC9EF9}"/>
              </a:ext>
            </a:extLst>
          </p:cNvPr>
          <p:cNvSpPr>
            <a:spLocks noGrp="1"/>
          </p:cNvSpPr>
          <p:nvPr>
            <p:ph type="body" idx="1"/>
          </p:nvPr>
        </p:nvSpPr>
        <p:spPr>
          <a:xfrm>
            <a:off x="831850" y="4589463"/>
            <a:ext cx="9110172" cy="1500187"/>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6" name="Bildobjekt 5" descr="En bild som visar text, clipart&#10;&#10;Automatiskt genererad beskrivning">
            <a:extLst>
              <a:ext uri="{FF2B5EF4-FFF2-40B4-BE49-F238E27FC236}">
                <a16:creationId xmlns:a16="http://schemas.microsoft.com/office/drawing/2014/main" id="{C2BCAC18-BB79-4A1F-80E6-A09CECB4ACD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4373" y="585050"/>
            <a:ext cx="2172312" cy="1107879"/>
          </a:xfrm>
          <a:prstGeom prst="rect">
            <a:avLst/>
          </a:prstGeom>
        </p:spPr>
      </p:pic>
    </p:spTree>
    <p:extLst>
      <p:ext uri="{BB962C8B-B14F-4D97-AF65-F5344CB8AC3E}">
        <p14:creationId xmlns:p14="http://schemas.microsoft.com/office/powerpoint/2010/main" val="386114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vå del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021756-92F5-45AA-A968-843F1A3056A0}"/>
              </a:ext>
            </a:extLst>
          </p:cNvPr>
          <p:cNvSpPr>
            <a:spLocks noGrp="1"/>
          </p:cNvSpPr>
          <p:nvPr>
            <p:ph type="title"/>
          </p:nvPr>
        </p:nvSpPr>
        <p:spPr>
          <a:xfrm>
            <a:off x="838200" y="802433"/>
            <a:ext cx="10162592" cy="888255"/>
          </a:xfrm>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45553F1-180C-4147-A9B0-AD8D2F489278}"/>
              </a:ext>
            </a:extLst>
          </p:cNvPr>
          <p:cNvSpPr>
            <a:spLocks noGrp="1"/>
          </p:cNvSpPr>
          <p:nvPr>
            <p:ph sz="half" idx="1"/>
          </p:nvPr>
        </p:nvSpPr>
        <p:spPr>
          <a:xfrm>
            <a:off x="838200" y="1825625"/>
            <a:ext cx="5181600" cy="4351338"/>
          </a:xfrm>
        </p:spPr>
        <p:txBody>
          <a:bodyPr/>
          <a:lstStyle>
            <a:lvl1pPr>
              <a:defRPr sz="2400"/>
            </a:lvl1pPr>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7E53FF9-D053-46A5-A2AA-0F13D31AA4B2}"/>
              </a:ext>
            </a:extLst>
          </p:cNvPr>
          <p:cNvSpPr>
            <a:spLocks noGrp="1"/>
          </p:cNvSpPr>
          <p:nvPr>
            <p:ph sz="half" idx="2"/>
          </p:nvPr>
        </p:nvSpPr>
        <p:spPr>
          <a:xfrm>
            <a:off x="6172200" y="1825625"/>
            <a:ext cx="5181600" cy="4351338"/>
          </a:xfrm>
        </p:spPr>
        <p:txBody>
          <a:bodyPr/>
          <a:lstStyle>
            <a:lvl1pPr>
              <a:defRPr sz="2400"/>
            </a:lvl1pPr>
            <a:lvl2pPr>
              <a:defRPr sz="2000"/>
            </a:lvl2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4004328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66211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3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7779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C75F5A91-0A29-44D1-95B7-4CA1624DE4C6}"/>
              </a:ext>
            </a:extLst>
          </p:cNvPr>
          <p:cNvSpPr>
            <a:spLocks noGrp="1"/>
          </p:cNvSpPr>
          <p:nvPr>
            <p:ph type="title"/>
          </p:nvPr>
        </p:nvSpPr>
        <p:spPr>
          <a:xfrm>
            <a:off x="838200" y="802433"/>
            <a:ext cx="4489580" cy="888255"/>
          </a:xfrm>
          <a:prstGeom prst="rect">
            <a:avLst/>
          </a:prstGeom>
        </p:spPr>
        <p:txBody>
          <a:bodyPr vert="horz" lIns="91440" tIns="45720" rIns="91440" bIns="45720" rtlCol="0" anchor="ctr">
            <a:no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D1B6A74-989A-4FC8-9155-9D0860E606B5}"/>
              </a:ext>
            </a:extLst>
          </p:cNvPr>
          <p:cNvSpPr>
            <a:spLocks noGrp="1"/>
          </p:cNvSpPr>
          <p:nvPr>
            <p:ph type="body" idx="1"/>
          </p:nvPr>
        </p:nvSpPr>
        <p:spPr>
          <a:xfrm>
            <a:off x="838200" y="1987419"/>
            <a:ext cx="10246567" cy="418954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876464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5" r:id="rId4"/>
    <p:sldLayoutId id="2147483661" r:id="rId5"/>
    <p:sldLayoutId id="2147483651" r:id="rId6"/>
    <p:sldLayoutId id="2147483652" r:id="rId7"/>
    <p:sldLayoutId id="2147483655" r:id="rId8"/>
    <p:sldLayoutId id="2147483664" r:id="rId9"/>
    <p:sldLayoutId id="2147483663" r:id="rId10"/>
    <p:sldLayoutId id="2147483662" r:id="rId11"/>
    <p:sldLayoutId id="2147483666" r:id="rId12"/>
  </p:sldLayoutIdLst>
  <p:txStyles>
    <p:titleStyle>
      <a:lvl1pPr algn="l" defTabSz="914400" rtl="0" eaLnBrk="1" latinLnBrk="0" hangingPunct="1">
        <a:lnSpc>
          <a:spcPct val="90000"/>
        </a:lnSpc>
        <a:spcBef>
          <a:spcPct val="0"/>
        </a:spcBef>
        <a:buNone/>
        <a:defRPr sz="2800" b="1" kern="1200">
          <a:solidFill>
            <a:schemeClr val="bg1"/>
          </a:solidFill>
          <a:latin typeface="+mn-lt"/>
          <a:ea typeface="+mj-ea"/>
          <a:cs typeface="+mj-cs"/>
        </a:defRPr>
      </a:lvl1pPr>
    </p:titleStyle>
    <p:bodyStyle>
      <a:lvl1pPr marL="228600" indent="-228600" algn="l" defTabSz="914400" rtl="0" eaLnBrk="1" latinLnBrk="0" hangingPunct="1">
        <a:lnSpc>
          <a:spcPct val="114000"/>
        </a:lnSpc>
        <a:spcBef>
          <a:spcPts val="1000"/>
        </a:spcBef>
        <a:buFont typeface="Arial" panose="020B0604020202020204" pitchFamily="34" charset="0"/>
        <a:buChar char="•"/>
        <a:defRPr sz="24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hyperlink" Target="https://www.profixio.com/app/tournaments" TargetMode="External"/><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hyperlink" Target="https://handbollvast.sharepoint.com/Shared%20Documents/T&#228;vling/Dokument/Matchv&#228;rdar/Matchv&#228;rdskap%20A4%20pdf.pdf" TargetMode="Externa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1229CCB3-FC18-4E25-A601-CCB07B0337CA}"/>
              </a:ext>
            </a:extLst>
          </p:cNvPr>
          <p:cNvSpPr txBox="1"/>
          <p:nvPr/>
        </p:nvSpPr>
        <p:spPr>
          <a:xfrm>
            <a:off x="1905810" y="2151727"/>
            <a:ext cx="8724090" cy="2554545"/>
          </a:xfrm>
          <a:prstGeom prst="rect">
            <a:avLst/>
          </a:prstGeom>
          <a:noFill/>
        </p:spPr>
        <p:txBody>
          <a:bodyPr wrap="square" rtlCol="0">
            <a:spAutoFit/>
          </a:bodyPr>
          <a:lstStyle/>
          <a:p>
            <a:pPr algn="ctr"/>
            <a:r>
              <a:rPr lang="sv-SE" sz="4000" b="1">
                <a:solidFill>
                  <a:schemeClr val="bg1"/>
                </a:solidFill>
              </a:rPr>
              <a:t>Informationsmöte </a:t>
            </a:r>
          </a:p>
          <a:p>
            <a:pPr algn="ctr"/>
            <a:r>
              <a:rPr lang="sv-SE" sz="4000" b="1">
                <a:solidFill>
                  <a:schemeClr val="bg1"/>
                </a:solidFill>
              </a:rPr>
              <a:t>HFV</a:t>
            </a:r>
          </a:p>
          <a:p>
            <a:pPr algn="ctr"/>
            <a:r>
              <a:rPr lang="sv-SE" sz="4000" b="1">
                <a:solidFill>
                  <a:schemeClr val="bg1"/>
                </a:solidFill>
              </a:rPr>
              <a:t>för U9-ledare inför spel på stor plan </a:t>
            </a:r>
          </a:p>
        </p:txBody>
      </p:sp>
    </p:spTree>
    <p:extLst>
      <p:ext uri="{BB962C8B-B14F-4D97-AF65-F5344CB8AC3E}">
        <p14:creationId xmlns:p14="http://schemas.microsoft.com/office/powerpoint/2010/main" val="2875695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2925070" y="720843"/>
            <a:ext cx="9125416" cy="707886"/>
          </a:xfrm>
          <a:prstGeom prst="rect">
            <a:avLst/>
          </a:prstGeom>
          <a:noFill/>
        </p:spPr>
        <p:txBody>
          <a:bodyPr wrap="square" rtlCol="0">
            <a:spAutoFit/>
          </a:bodyPr>
          <a:lstStyle/>
          <a:p>
            <a:r>
              <a:rPr lang="sv-SE" sz="4000" b="1">
                <a:solidFill>
                  <a:schemeClr val="bg1"/>
                </a:solidFill>
              </a:rPr>
              <a:t>Hur spelar vi barnhandboll?</a:t>
            </a:r>
          </a:p>
        </p:txBody>
      </p:sp>
      <p:sp>
        <p:nvSpPr>
          <p:cNvPr id="2" name="textruta 1">
            <a:extLst>
              <a:ext uri="{FF2B5EF4-FFF2-40B4-BE49-F238E27FC236}">
                <a16:creationId xmlns:a16="http://schemas.microsoft.com/office/drawing/2014/main" id="{AA682381-ADB8-D1FC-396D-FD3C5C20925A}"/>
              </a:ext>
            </a:extLst>
          </p:cNvPr>
          <p:cNvSpPr txBox="1"/>
          <p:nvPr/>
        </p:nvSpPr>
        <p:spPr>
          <a:xfrm>
            <a:off x="1085376" y="1907013"/>
            <a:ext cx="10623859" cy="480901"/>
          </a:xfrm>
          <a:prstGeom prst="rect">
            <a:avLst/>
          </a:prstGeom>
          <a:noFill/>
        </p:spPr>
        <p:txBody>
          <a:bodyPr wrap="square">
            <a:spAutoFit/>
          </a:bodyPr>
          <a:lstStyle/>
          <a:p>
            <a:pPr>
              <a:lnSpc>
                <a:spcPct val="115000"/>
              </a:lnSpc>
            </a:pPr>
            <a:r>
              <a:rPr lang="sv-SE" sz="2400">
                <a:solidFill>
                  <a:schemeClr val="bg1"/>
                </a:solidFill>
              </a:rPr>
              <a:t>Matcher inom barnhandboll bör genomföras enligt principen:</a:t>
            </a:r>
            <a:endParaRPr lang="sv-SE" sz="2400">
              <a:solidFill>
                <a:schemeClr val="bg1"/>
              </a:solidFill>
              <a:ea typeface="Calibri" panose="020F0502020204030204" pitchFamily="34" charset="0"/>
              <a:cs typeface="Calibri" panose="020F0502020204030204" pitchFamily="34" charset="0"/>
            </a:endParaRPr>
          </a:p>
        </p:txBody>
      </p:sp>
      <p:sp>
        <p:nvSpPr>
          <p:cNvPr id="3" name="textruta 2">
            <a:extLst>
              <a:ext uri="{FF2B5EF4-FFF2-40B4-BE49-F238E27FC236}">
                <a16:creationId xmlns:a16="http://schemas.microsoft.com/office/drawing/2014/main" id="{A1BCF807-C79E-40EE-0CAD-3A458A92CED7}"/>
              </a:ext>
            </a:extLst>
          </p:cNvPr>
          <p:cNvSpPr txBox="1"/>
          <p:nvPr/>
        </p:nvSpPr>
        <p:spPr>
          <a:xfrm>
            <a:off x="1085375" y="2789717"/>
            <a:ext cx="10623859" cy="480901"/>
          </a:xfrm>
          <a:prstGeom prst="rect">
            <a:avLst/>
          </a:prstGeom>
          <a:noFill/>
        </p:spPr>
        <p:txBody>
          <a:bodyPr wrap="square">
            <a:spAutoFit/>
          </a:bodyPr>
          <a:lstStyle/>
          <a:p>
            <a:pPr>
              <a:lnSpc>
                <a:spcPct val="115000"/>
              </a:lnSpc>
            </a:pPr>
            <a:r>
              <a:rPr lang="sv-SE" sz="2400">
                <a:solidFill>
                  <a:schemeClr val="bg1"/>
                </a:solidFill>
              </a:rPr>
              <a:t>• Att alla spelar lika mycket.</a:t>
            </a:r>
            <a:endParaRPr lang="sv-SE" sz="2400">
              <a:solidFill>
                <a:schemeClr val="bg1"/>
              </a:solidFill>
              <a:ea typeface="Calibri" panose="020F0502020204030204" pitchFamily="34" charset="0"/>
              <a:cs typeface="Calibri" panose="020F0502020204030204" pitchFamily="34" charset="0"/>
            </a:endParaRPr>
          </a:p>
        </p:txBody>
      </p:sp>
      <p:sp>
        <p:nvSpPr>
          <p:cNvPr id="7" name="textruta 6">
            <a:extLst>
              <a:ext uri="{FF2B5EF4-FFF2-40B4-BE49-F238E27FC236}">
                <a16:creationId xmlns:a16="http://schemas.microsoft.com/office/drawing/2014/main" id="{4CE234CC-8952-6A2F-CFAA-7AF45A288E55}"/>
              </a:ext>
            </a:extLst>
          </p:cNvPr>
          <p:cNvSpPr txBox="1"/>
          <p:nvPr/>
        </p:nvSpPr>
        <p:spPr>
          <a:xfrm>
            <a:off x="1085375" y="3672421"/>
            <a:ext cx="10623859" cy="905633"/>
          </a:xfrm>
          <a:prstGeom prst="rect">
            <a:avLst/>
          </a:prstGeom>
          <a:noFill/>
        </p:spPr>
        <p:txBody>
          <a:bodyPr wrap="square">
            <a:spAutoFit/>
          </a:bodyPr>
          <a:lstStyle/>
          <a:p>
            <a:pPr>
              <a:lnSpc>
                <a:spcPct val="115000"/>
              </a:lnSpc>
            </a:pPr>
            <a:r>
              <a:rPr lang="sv-SE" sz="2400">
                <a:solidFill>
                  <a:schemeClr val="bg1"/>
                </a:solidFill>
              </a:rPr>
              <a:t>• Att barnen får möjlighet att tävla, vinna och förlora utan fokusering på tabeller och resultat</a:t>
            </a:r>
            <a:endParaRPr lang="sv-SE" sz="2400">
              <a:solidFill>
                <a:schemeClr val="bg1"/>
              </a:solidFill>
              <a:ea typeface="Calibri" panose="020F0502020204030204" pitchFamily="34" charset="0"/>
              <a:cs typeface="Calibri" panose="020F0502020204030204" pitchFamily="34" charset="0"/>
            </a:endParaRPr>
          </a:p>
        </p:txBody>
      </p:sp>
      <p:sp>
        <p:nvSpPr>
          <p:cNvPr id="8" name="textruta 7">
            <a:extLst>
              <a:ext uri="{FF2B5EF4-FFF2-40B4-BE49-F238E27FC236}">
                <a16:creationId xmlns:a16="http://schemas.microsoft.com/office/drawing/2014/main" id="{26A26643-C8AC-5BAE-6E00-0B2EFAAF0180}"/>
              </a:ext>
            </a:extLst>
          </p:cNvPr>
          <p:cNvSpPr txBox="1"/>
          <p:nvPr/>
        </p:nvSpPr>
        <p:spPr>
          <a:xfrm>
            <a:off x="1085375" y="4979857"/>
            <a:ext cx="10623859" cy="905633"/>
          </a:xfrm>
          <a:prstGeom prst="rect">
            <a:avLst/>
          </a:prstGeom>
          <a:noFill/>
        </p:spPr>
        <p:txBody>
          <a:bodyPr wrap="square">
            <a:spAutoFit/>
          </a:bodyPr>
          <a:lstStyle/>
          <a:p>
            <a:pPr>
              <a:lnSpc>
                <a:spcPct val="115000"/>
              </a:lnSpc>
            </a:pPr>
            <a:r>
              <a:rPr lang="sv-SE" sz="2400">
                <a:solidFill>
                  <a:schemeClr val="bg1"/>
                </a:solidFill>
              </a:rPr>
              <a:t>• Att använda färre spelare vid varje matchtillfälle för att ge varje spelare mer speltid.</a:t>
            </a:r>
            <a:endParaRPr lang="sv-SE" sz="2400">
              <a:solidFill>
                <a:schemeClr val="bg1"/>
              </a:solidFill>
              <a:ea typeface="Calibri" panose="020F0502020204030204" pitchFamily="34" charset="0"/>
              <a:cs typeface="Calibri" panose="020F0502020204030204" pitchFamily="34" charset="0"/>
            </a:endParaRPr>
          </a:p>
        </p:txBody>
      </p:sp>
      <p:pic>
        <p:nvPicPr>
          <p:cNvPr id="5" name="Bildobjekt 4">
            <a:extLst>
              <a:ext uri="{FF2B5EF4-FFF2-40B4-BE49-F238E27FC236}">
                <a16:creationId xmlns:a16="http://schemas.microsoft.com/office/drawing/2014/main" id="{33E55B25-BF90-DC0C-B988-6F05C317C7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Tree>
    <p:extLst>
      <p:ext uri="{BB962C8B-B14F-4D97-AF65-F5344CB8AC3E}">
        <p14:creationId xmlns:p14="http://schemas.microsoft.com/office/powerpoint/2010/main" val="1559050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2925070" y="720843"/>
            <a:ext cx="9125416" cy="707886"/>
          </a:xfrm>
          <a:prstGeom prst="rect">
            <a:avLst/>
          </a:prstGeom>
          <a:noFill/>
        </p:spPr>
        <p:txBody>
          <a:bodyPr wrap="square" rtlCol="0">
            <a:spAutoFit/>
          </a:bodyPr>
          <a:lstStyle/>
          <a:p>
            <a:r>
              <a:rPr lang="sv-SE" sz="4000" b="1">
                <a:solidFill>
                  <a:schemeClr val="bg1"/>
                </a:solidFill>
              </a:rPr>
              <a:t>Hur spelar vi barnhandboll?</a:t>
            </a:r>
          </a:p>
        </p:txBody>
      </p:sp>
      <p:sp>
        <p:nvSpPr>
          <p:cNvPr id="2" name="textruta 1">
            <a:extLst>
              <a:ext uri="{FF2B5EF4-FFF2-40B4-BE49-F238E27FC236}">
                <a16:creationId xmlns:a16="http://schemas.microsoft.com/office/drawing/2014/main" id="{AA682381-ADB8-D1FC-396D-FD3C5C20925A}"/>
              </a:ext>
            </a:extLst>
          </p:cNvPr>
          <p:cNvSpPr txBox="1"/>
          <p:nvPr/>
        </p:nvSpPr>
        <p:spPr>
          <a:xfrm>
            <a:off x="1085371" y="2016642"/>
            <a:ext cx="10623859" cy="480901"/>
          </a:xfrm>
          <a:prstGeom prst="rect">
            <a:avLst/>
          </a:prstGeom>
          <a:noFill/>
        </p:spPr>
        <p:txBody>
          <a:bodyPr wrap="square">
            <a:spAutoFit/>
          </a:bodyPr>
          <a:lstStyle/>
          <a:p>
            <a:pPr>
              <a:lnSpc>
                <a:spcPct val="115000"/>
              </a:lnSpc>
            </a:pPr>
            <a:r>
              <a:rPr lang="sv-SE" sz="2400">
                <a:solidFill>
                  <a:schemeClr val="bg1"/>
                </a:solidFill>
              </a:rPr>
              <a:t>Matcher inom barnhandboll bör genomföras enligt principen:</a:t>
            </a:r>
            <a:endParaRPr lang="sv-SE" sz="2400">
              <a:solidFill>
                <a:schemeClr val="bg1"/>
              </a:solidFill>
              <a:ea typeface="Calibri" panose="020F0502020204030204" pitchFamily="34" charset="0"/>
              <a:cs typeface="Calibri" panose="020F0502020204030204" pitchFamily="34" charset="0"/>
            </a:endParaRPr>
          </a:p>
        </p:txBody>
      </p:sp>
      <p:sp>
        <p:nvSpPr>
          <p:cNvPr id="4" name="textruta 3">
            <a:extLst>
              <a:ext uri="{FF2B5EF4-FFF2-40B4-BE49-F238E27FC236}">
                <a16:creationId xmlns:a16="http://schemas.microsoft.com/office/drawing/2014/main" id="{66DE002A-4D19-0F28-19D2-1D9F95AE1367}"/>
              </a:ext>
            </a:extLst>
          </p:cNvPr>
          <p:cNvSpPr txBox="1"/>
          <p:nvPr/>
        </p:nvSpPr>
        <p:spPr>
          <a:xfrm>
            <a:off x="1085371" y="3085456"/>
            <a:ext cx="10623859" cy="480901"/>
          </a:xfrm>
          <a:prstGeom prst="rect">
            <a:avLst/>
          </a:prstGeom>
          <a:noFill/>
        </p:spPr>
        <p:txBody>
          <a:bodyPr wrap="square">
            <a:spAutoFit/>
          </a:bodyPr>
          <a:lstStyle/>
          <a:p>
            <a:pPr>
              <a:lnSpc>
                <a:spcPct val="115000"/>
              </a:lnSpc>
            </a:pPr>
            <a:r>
              <a:rPr lang="sv-SE" sz="2400">
                <a:solidFill>
                  <a:schemeClr val="bg1"/>
                </a:solidFill>
              </a:rPr>
              <a:t>• Att ha fokus på individens utveckling.</a:t>
            </a:r>
            <a:endParaRPr lang="sv-SE" sz="2400">
              <a:solidFill>
                <a:schemeClr val="bg1"/>
              </a:solidFill>
              <a:ea typeface="Calibri" panose="020F0502020204030204" pitchFamily="34" charset="0"/>
              <a:cs typeface="Calibri" panose="020F0502020204030204" pitchFamily="34" charset="0"/>
            </a:endParaRPr>
          </a:p>
        </p:txBody>
      </p:sp>
      <p:sp>
        <p:nvSpPr>
          <p:cNvPr id="7" name="textruta 6">
            <a:extLst>
              <a:ext uri="{FF2B5EF4-FFF2-40B4-BE49-F238E27FC236}">
                <a16:creationId xmlns:a16="http://schemas.microsoft.com/office/drawing/2014/main" id="{4CE234CC-8952-6A2F-CFAA-7AF45A288E55}"/>
              </a:ext>
            </a:extLst>
          </p:cNvPr>
          <p:cNvSpPr txBox="1"/>
          <p:nvPr/>
        </p:nvSpPr>
        <p:spPr>
          <a:xfrm>
            <a:off x="1085371" y="3907641"/>
            <a:ext cx="10623859" cy="905633"/>
          </a:xfrm>
          <a:prstGeom prst="rect">
            <a:avLst/>
          </a:prstGeom>
          <a:noFill/>
        </p:spPr>
        <p:txBody>
          <a:bodyPr wrap="square">
            <a:spAutoFit/>
          </a:bodyPr>
          <a:lstStyle/>
          <a:p>
            <a:pPr>
              <a:lnSpc>
                <a:spcPct val="115000"/>
              </a:lnSpc>
            </a:pPr>
            <a:r>
              <a:rPr lang="sv-SE" sz="2400">
                <a:solidFill>
                  <a:schemeClr val="bg1"/>
                </a:solidFill>
              </a:rPr>
              <a:t>• En naturlig progression där spelformen följer spelarens individuella utveckling, där inriktningen på offensivt försvar prioriteras. </a:t>
            </a:r>
            <a:endParaRPr lang="sv-SE" sz="2400">
              <a:solidFill>
                <a:schemeClr val="bg1"/>
              </a:solidFill>
              <a:ea typeface="Calibri" panose="020F0502020204030204" pitchFamily="34" charset="0"/>
              <a:cs typeface="Calibri" panose="020F0502020204030204" pitchFamily="34" charset="0"/>
            </a:endParaRPr>
          </a:p>
        </p:txBody>
      </p:sp>
      <p:pic>
        <p:nvPicPr>
          <p:cNvPr id="3" name="Bildobjekt 2">
            <a:extLst>
              <a:ext uri="{FF2B5EF4-FFF2-40B4-BE49-F238E27FC236}">
                <a16:creationId xmlns:a16="http://schemas.microsoft.com/office/drawing/2014/main" id="{4EE06EDD-BB2F-B500-517B-E77875ABD1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Tree>
    <p:extLst>
      <p:ext uri="{BB962C8B-B14F-4D97-AF65-F5344CB8AC3E}">
        <p14:creationId xmlns:p14="http://schemas.microsoft.com/office/powerpoint/2010/main" val="1950048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D0C38-7C60-B698-D87E-9DBFE6E9A1D5}"/>
            </a:ext>
          </a:extLst>
        </p:cNvPr>
        <p:cNvGrpSpPr/>
        <p:nvPr/>
      </p:nvGrpSpPr>
      <p:grpSpPr>
        <a:xfrm>
          <a:off x="0" y="0"/>
          <a:ext cx="0" cy="0"/>
          <a:chOff x="0" y="0"/>
          <a:chExt cx="0" cy="0"/>
        </a:xfrm>
      </p:grpSpPr>
      <p:pic>
        <p:nvPicPr>
          <p:cNvPr id="3" name="Bildobjekt 2">
            <a:extLst>
              <a:ext uri="{FF2B5EF4-FFF2-40B4-BE49-F238E27FC236}">
                <a16:creationId xmlns:a16="http://schemas.microsoft.com/office/drawing/2014/main" id="{B33B2229-15C3-5FC0-F2BB-B40E4F424C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5" name="textruta 4">
            <a:extLst>
              <a:ext uri="{FF2B5EF4-FFF2-40B4-BE49-F238E27FC236}">
                <a16:creationId xmlns:a16="http://schemas.microsoft.com/office/drawing/2014/main" id="{4F3403D1-3313-EDF7-6498-E8613BEE9B4C}"/>
              </a:ext>
            </a:extLst>
          </p:cNvPr>
          <p:cNvSpPr txBox="1"/>
          <p:nvPr/>
        </p:nvSpPr>
        <p:spPr>
          <a:xfrm>
            <a:off x="3142240" y="423663"/>
            <a:ext cx="7373359" cy="1200329"/>
          </a:xfrm>
          <a:prstGeom prst="rect">
            <a:avLst/>
          </a:prstGeom>
          <a:noFill/>
        </p:spPr>
        <p:txBody>
          <a:bodyPr wrap="square" rtlCol="0">
            <a:spAutoFit/>
          </a:bodyPr>
          <a:lstStyle/>
          <a:p>
            <a:r>
              <a:rPr lang="sv-SE" sz="3600" b="1">
                <a:solidFill>
                  <a:schemeClr val="bg1"/>
                </a:solidFill>
              </a:rPr>
              <a:t>Varför 5 mot 5 (+MV) i </a:t>
            </a:r>
            <a:br>
              <a:rPr lang="sv-SE" sz="3600" b="1">
                <a:solidFill>
                  <a:schemeClr val="bg1"/>
                </a:solidFill>
              </a:rPr>
            </a:br>
            <a:r>
              <a:rPr lang="sv-SE" sz="3600" b="1">
                <a:solidFill>
                  <a:schemeClr val="bg1"/>
                </a:solidFill>
              </a:rPr>
              <a:t>U9 på stor plan och U10?</a:t>
            </a:r>
          </a:p>
        </p:txBody>
      </p:sp>
      <p:sp>
        <p:nvSpPr>
          <p:cNvPr id="8" name="textruta 7">
            <a:extLst>
              <a:ext uri="{FF2B5EF4-FFF2-40B4-BE49-F238E27FC236}">
                <a16:creationId xmlns:a16="http://schemas.microsoft.com/office/drawing/2014/main" id="{94A38DE6-46A5-0860-4A1E-A50AB921C7B3}"/>
              </a:ext>
            </a:extLst>
          </p:cNvPr>
          <p:cNvSpPr txBox="1"/>
          <p:nvPr/>
        </p:nvSpPr>
        <p:spPr>
          <a:xfrm>
            <a:off x="1684952" y="1760775"/>
            <a:ext cx="9248776" cy="769441"/>
          </a:xfrm>
          <a:prstGeom prst="rect">
            <a:avLst/>
          </a:prstGeom>
          <a:noFill/>
        </p:spPr>
        <p:txBody>
          <a:bodyPr wrap="square" rtlCol="0">
            <a:spAutoFit/>
          </a:bodyPr>
          <a:lstStyle/>
          <a:p>
            <a:r>
              <a:rPr lang="sv-SE" sz="2200" b="1">
                <a:solidFill>
                  <a:schemeClr val="bg1"/>
                </a:solidFill>
              </a:rPr>
              <a:t>I U9- och U10-klassen spelar vi med 5 utespelare + målvakt. Varför kan man fråga sig?</a:t>
            </a:r>
            <a:endParaRPr lang="sv-SE" sz="2200" b="1"/>
          </a:p>
        </p:txBody>
      </p:sp>
      <p:sp>
        <p:nvSpPr>
          <p:cNvPr id="9" name="textruta 8">
            <a:extLst>
              <a:ext uri="{FF2B5EF4-FFF2-40B4-BE49-F238E27FC236}">
                <a16:creationId xmlns:a16="http://schemas.microsoft.com/office/drawing/2014/main" id="{36557B54-ED56-C080-683C-514E340CF261}"/>
              </a:ext>
            </a:extLst>
          </p:cNvPr>
          <p:cNvSpPr txBox="1"/>
          <p:nvPr/>
        </p:nvSpPr>
        <p:spPr>
          <a:xfrm>
            <a:off x="1571624" y="2790825"/>
            <a:ext cx="9248776" cy="769441"/>
          </a:xfrm>
          <a:prstGeom prst="rect">
            <a:avLst/>
          </a:prstGeom>
          <a:noFill/>
        </p:spPr>
        <p:txBody>
          <a:bodyPr wrap="square" rtlCol="0">
            <a:spAutoFit/>
          </a:bodyPr>
          <a:lstStyle/>
          <a:p>
            <a:pPr marL="285750" lvl="0" indent="-285750">
              <a:buFont typeface="Arial" panose="020B0604020202020204" pitchFamily="34" charset="0"/>
              <a:buChar char="•"/>
            </a:pPr>
            <a:r>
              <a:rPr lang="sv-SE" sz="2200">
                <a:solidFill>
                  <a:schemeClr val="bg1"/>
                </a:solidFill>
              </a:rPr>
              <a:t>Färre spelare på plan med stor bredd ger </a:t>
            </a:r>
            <a:r>
              <a:rPr lang="sv-SE" sz="2200" b="1">
                <a:solidFill>
                  <a:schemeClr val="bg1"/>
                </a:solidFill>
              </a:rPr>
              <a:t>mer plats </a:t>
            </a:r>
            <a:r>
              <a:rPr lang="sv-SE" sz="2200">
                <a:solidFill>
                  <a:schemeClr val="bg1"/>
                </a:solidFill>
              </a:rPr>
              <a:t>till </a:t>
            </a:r>
            <a:r>
              <a:rPr lang="sv-SE" sz="2200" b="1">
                <a:solidFill>
                  <a:schemeClr val="bg1"/>
                </a:solidFill>
              </a:rPr>
              <a:t>anfallare</a:t>
            </a:r>
            <a:r>
              <a:rPr lang="sv-SE" sz="2200">
                <a:solidFill>
                  <a:schemeClr val="bg1"/>
                </a:solidFill>
              </a:rPr>
              <a:t> samt </a:t>
            </a:r>
            <a:r>
              <a:rPr lang="sv-SE" sz="2200" b="1">
                <a:solidFill>
                  <a:schemeClr val="bg1"/>
                </a:solidFill>
              </a:rPr>
              <a:t>större yta att försvara</a:t>
            </a:r>
            <a:r>
              <a:rPr lang="sv-SE" sz="2200">
                <a:solidFill>
                  <a:schemeClr val="bg1"/>
                </a:solidFill>
              </a:rPr>
              <a:t>, vilket tvingar spelarna till mer </a:t>
            </a:r>
            <a:r>
              <a:rPr lang="sv-SE" sz="2200" b="1">
                <a:solidFill>
                  <a:schemeClr val="bg1"/>
                </a:solidFill>
              </a:rPr>
              <a:t>rörlighet</a:t>
            </a:r>
            <a:r>
              <a:rPr lang="sv-SE" sz="2200">
                <a:solidFill>
                  <a:schemeClr val="bg1"/>
                </a:solidFill>
              </a:rPr>
              <a:t>. </a:t>
            </a:r>
          </a:p>
        </p:txBody>
      </p:sp>
      <p:sp>
        <p:nvSpPr>
          <p:cNvPr id="10" name="textruta 9">
            <a:extLst>
              <a:ext uri="{FF2B5EF4-FFF2-40B4-BE49-F238E27FC236}">
                <a16:creationId xmlns:a16="http://schemas.microsoft.com/office/drawing/2014/main" id="{0319DE58-7EFE-853F-B3F4-47A31E26F480}"/>
              </a:ext>
            </a:extLst>
          </p:cNvPr>
          <p:cNvSpPr txBox="1"/>
          <p:nvPr/>
        </p:nvSpPr>
        <p:spPr>
          <a:xfrm>
            <a:off x="1571624" y="3679280"/>
            <a:ext cx="9248776" cy="769441"/>
          </a:xfrm>
          <a:prstGeom prst="rect">
            <a:avLst/>
          </a:prstGeom>
          <a:noFill/>
        </p:spPr>
        <p:txBody>
          <a:bodyPr wrap="square" rtlCol="0">
            <a:spAutoFit/>
          </a:bodyPr>
          <a:lstStyle/>
          <a:p>
            <a:pPr marL="285750" lvl="0" indent="-285750">
              <a:buFont typeface="Arial" panose="020B0604020202020204" pitchFamily="34" charset="0"/>
              <a:buChar char="•"/>
            </a:pPr>
            <a:r>
              <a:rPr lang="sv-SE" sz="2200">
                <a:solidFill>
                  <a:schemeClr val="bg1"/>
                </a:solidFill>
              </a:rPr>
              <a:t>Det leder också till </a:t>
            </a:r>
            <a:r>
              <a:rPr lang="sv-SE" sz="2200" b="1">
                <a:solidFill>
                  <a:schemeClr val="bg1"/>
                </a:solidFill>
              </a:rPr>
              <a:t>fler avslut </a:t>
            </a:r>
            <a:r>
              <a:rPr lang="sv-SE" sz="2200">
                <a:solidFill>
                  <a:schemeClr val="bg1"/>
                </a:solidFill>
              </a:rPr>
              <a:t>och fler potentiella målchanser och därmed mer intensitet.</a:t>
            </a:r>
          </a:p>
        </p:txBody>
      </p:sp>
      <p:sp>
        <p:nvSpPr>
          <p:cNvPr id="11" name="textruta 10">
            <a:extLst>
              <a:ext uri="{FF2B5EF4-FFF2-40B4-BE49-F238E27FC236}">
                <a16:creationId xmlns:a16="http://schemas.microsoft.com/office/drawing/2014/main" id="{C25508D8-FDD7-3B40-CBB4-965FA748DA6F}"/>
              </a:ext>
            </a:extLst>
          </p:cNvPr>
          <p:cNvSpPr txBox="1"/>
          <p:nvPr/>
        </p:nvSpPr>
        <p:spPr>
          <a:xfrm>
            <a:off x="1571624" y="4567735"/>
            <a:ext cx="9248776" cy="769441"/>
          </a:xfrm>
          <a:prstGeom prst="rect">
            <a:avLst/>
          </a:prstGeom>
          <a:noFill/>
        </p:spPr>
        <p:txBody>
          <a:bodyPr wrap="square" rtlCol="0">
            <a:spAutoFit/>
          </a:bodyPr>
          <a:lstStyle/>
          <a:p>
            <a:pPr marL="285750" indent="-285750">
              <a:buFont typeface="Arial" panose="020B0604020202020204" pitchFamily="34" charset="0"/>
              <a:buChar char="•"/>
            </a:pPr>
            <a:r>
              <a:rPr lang="sv-SE" sz="2200">
                <a:solidFill>
                  <a:schemeClr val="bg1"/>
                </a:solidFill>
              </a:rPr>
              <a:t>Färre spelare leder även till </a:t>
            </a:r>
            <a:r>
              <a:rPr lang="sv-SE" sz="2200" b="1">
                <a:solidFill>
                  <a:schemeClr val="bg1"/>
                </a:solidFill>
              </a:rPr>
              <a:t>större grad av delaktighet </a:t>
            </a:r>
            <a:r>
              <a:rPr lang="sv-SE" sz="2200">
                <a:solidFill>
                  <a:schemeClr val="bg1"/>
                </a:solidFill>
              </a:rPr>
              <a:t>av alla spelare och därmed </a:t>
            </a:r>
            <a:r>
              <a:rPr lang="sv-SE" sz="2200" b="1">
                <a:solidFill>
                  <a:schemeClr val="bg1"/>
                </a:solidFill>
              </a:rPr>
              <a:t>högre engagemang.</a:t>
            </a:r>
          </a:p>
        </p:txBody>
      </p:sp>
      <p:sp>
        <p:nvSpPr>
          <p:cNvPr id="12" name="textruta 11">
            <a:extLst>
              <a:ext uri="{FF2B5EF4-FFF2-40B4-BE49-F238E27FC236}">
                <a16:creationId xmlns:a16="http://schemas.microsoft.com/office/drawing/2014/main" id="{B8513CAF-4C1D-69AD-EF05-6CAECE87D07D}"/>
              </a:ext>
            </a:extLst>
          </p:cNvPr>
          <p:cNvSpPr txBox="1"/>
          <p:nvPr/>
        </p:nvSpPr>
        <p:spPr>
          <a:xfrm>
            <a:off x="1571624" y="5597532"/>
            <a:ext cx="9248776" cy="769441"/>
          </a:xfrm>
          <a:prstGeom prst="rect">
            <a:avLst/>
          </a:prstGeom>
          <a:noFill/>
        </p:spPr>
        <p:txBody>
          <a:bodyPr wrap="square" rtlCol="0">
            <a:spAutoFit/>
          </a:bodyPr>
          <a:lstStyle/>
          <a:p>
            <a:pPr marL="285750" indent="-285750">
              <a:buFont typeface="Arial" panose="020B0604020202020204" pitchFamily="34" charset="0"/>
              <a:buChar char="•"/>
            </a:pPr>
            <a:r>
              <a:rPr lang="sv-SE" sz="2200">
                <a:solidFill>
                  <a:schemeClr val="bg1"/>
                </a:solidFill>
              </a:rPr>
              <a:t>Intentionen är att skapa </a:t>
            </a:r>
            <a:r>
              <a:rPr lang="sv-SE" sz="2200" b="1">
                <a:solidFill>
                  <a:schemeClr val="bg1"/>
                </a:solidFill>
              </a:rPr>
              <a:t>fler bollkontakter </a:t>
            </a:r>
            <a:r>
              <a:rPr lang="sv-SE" sz="2200">
                <a:solidFill>
                  <a:schemeClr val="bg1"/>
                </a:solidFill>
              </a:rPr>
              <a:t>och </a:t>
            </a:r>
            <a:r>
              <a:rPr lang="sv-SE" sz="2200" b="1">
                <a:solidFill>
                  <a:schemeClr val="bg1"/>
                </a:solidFill>
              </a:rPr>
              <a:t>högre aktivitet </a:t>
            </a:r>
            <a:r>
              <a:rPr lang="sv-SE" sz="2200">
                <a:solidFill>
                  <a:schemeClr val="bg1"/>
                </a:solidFill>
              </a:rPr>
              <a:t>hos barnen vilket höjer motivationen.</a:t>
            </a:r>
          </a:p>
        </p:txBody>
      </p:sp>
    </p:spTree>
    <p:extLst>
      <p:ext uri="{BB962C8B-B14F-4D97-AF65-F5344CB8AC3E}">
        <p14:creationId xmlns:p14="http://schemas.microsoft.com/office/powerpoint/2010/main" val="3985700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ruta 9">
            <a:extLst>
              <a:ext uri="{FF2B5EF4-FFF2-40B4-BE49-F238E27FC236}">
                <a16:creationId xmlns:a16="http://schemas.microsoft.com/office/drawing/2014/main" id="{7F6CA3CC-3A31-4BAE-93EE-00644F936843}"/>
              </a:ext>
            </a:extLst>
          </p:cNvPr>
          <p:cNvSpPr txBox="1"/>
          <p:nvPr/>
        </p:nvSpPr>
        <p:spPr>
          <a:xfrm>
            <a:off x="1176018" y="3429000"/>
            <a:ext cx="10078214" cy="3230115"/>
          </a:xfrm>
          <a:prstGeom prst="rect">
            <a:avLst/>
          </a:prstGeom>
          <a:noFill/>
        </p:spPr>
        <p:txBody>
          <a:bodyPr wrap="square">
            <a:spAutoFit/>
          </a:bodyPr>
          <a:lstStyle/>
          <a:p>
            <a:pPr lvl="0"/>
            <a:r>
              <a:rPr lang="sv-SE" sz="2200" b="1">
                <a:solidFill>
                  <a:schemeClr val="bg1"/>
                </a:solidFill>
              </a:rPr>
              <a:t>Försvarsspel vid 5 mot 5:</a:t>
            </a:r>
          </a:p>
          <a:p>
            <a:pPr>
              <a:lnSpc>
                <a:spcPct val="115000"/>
              </a:lnSpc>
            </a:pPr>
            <a:r>
              <a:rPr lang="sv-SE" sz="2200">
                <a:solidFill>
                  <a:schemeClr val="bg1"/>
                </a:solidFill>
              </a:rPr>
              <a:t>Svensk handboll förespråkar </a:t>
            </a:r>
            <a:r>
              <a:rPr lang="sv-SE" sz="2200" b="1">
                <a:solidFill>
                  <a:schemeClr val="bg1"/>
                </a:solidFill>
              </a:rPr>
              <a:t>offensiva försvarsspel </a:t>
            </a:r>
            <a:r>
              <a:rPr lang="sv-SE" sz="2200">
                <a:solidFill>
                  <a:schemeClr val="bg1"/>
                </a:solidFill>
              </a:rPr>
              <a:t>i barnhandboll då detta utvecklar den individuella tekniken och spelförståelsen mer än ett defensivt försvarsspel . </a:t>
            </a:r>
            <a:endParaRPr lang="sv-SE" sz="2200">
              <a:solidFill>
                <a:schemeClr val="bg1"/>
              </a:solidFill>
              <a:ea typeface="Calibri" panose="020F0502020204030204" pitchFamily="34" charset="0"/>
              <a:cs typeface="Calibri" panose="020F0502020204030204" pitchFamily="34" charset="0"/>
            </a:endParaRPr>
          </a:p>
          <a:p>
            <a:pPr lvl="0"/>
            <a:endParaRPr lang="sv-SE" sz="2200">
              <a:solidFill>
                <a:schemeClr val="bg1"/>
              </a:solidFill>
            </a:endParaRPr>
          </a:p>
          <a:p>
            <a:r>
              <a:rPr lang="sv-SE" sz="2200">
                <a:solidFill>
                  <a:schemeClr val="bg1"/>
                </a:solidFill>
              </a:rPr>
              <a:t>Vid spel med 5 försvarsspelare och en förutbestämd försvarsuppställning rekommenderas 3-2 eller 2-3-försvar. Man ska man vara offensiv men försöka hålla försvarsuppställningarna. </a:t>
            </a:r>
            <a:endParaRPr lang="sv-SE" sz="2200" b="1">
              <a:solidFill>
                <a:schemeClr val="bg1"/>
              </a:solidFill>
            </a:endParaRPr>
          </a:p>
          <a:p>
            <a:pPr lvl="0"/>
            <a:endParaRPr lang="sv-SE">
              <a:solidFill>
                <a:schemeClr val="bg1"/>
              </a:solidFill>
            </a:endParaRPr>
          </a:p>
        </p:txBody>
      </p:sp>
      <p:sp>
        <p:nvSpPr>
          <p:cNvPr id="2" name="textruta 1">
            <a:extLst>
              <a:ext uri="{FF2B5EF4-FFF2-40B4-BE49-F238E27FC236}">
                <a16:creationId xmlns:a16="http://schemas.microsoft.com/office/drawing/2014/main" id="{E5689A33-70FC-7381-4F83-FD9E6A18677D}"/>
              </a:ext>
            </a:extLst>
          </p:cNvPr>
          <p:cNvSpPr txBox="1"/>
          <p:nvPr/>
        </p:nvSpPr>
        <p:spPr>
          <a:xfrm>
            <a:off x="1176018" y="1808836"/>
            <a:ext cx="10078214" cy="1785104"/>
          </a:xfrm>
          <a:prstGeom prst="rect">
            <a:avLst/>
          </a:prstGeom>
          <a:noFill/>
        </p:spPr>
        <p:txBody>
          <a:bodyPr wrap="square">
            <a:spAutoFit/>
          </a:bodyPr>
          <a:lstStyle/>
          <a:p>
            <a:pPr lvl="0"/>
            <a:r>
              <a:rPr lang="sv-SE" sz="2200" b="1">
                <a:solidFill>
                  <a:schemeClr val="bg1"/>
                </a:solidFill>
              </a:rPr>
              <a:t>Anfallsspel vid 5 mot 5:</a:t>
            </a:r>
          </a:p>
          <a:p>
            <a:pPr lvl="0"/>
            <a:r>
              <a:rPr lang="sv-SE" sz="2200">
                <a:solidFill>
                  <a:schemeClr val="bg1"/>
                </a:solidFill>
              </a:rPr>
              <a:t>Vi spelar då med 5 utespelare utan Mitt-6:a då denna ofta blir stående overksam på linjen i dessa unga åldrar. Givetvis kan vi jobba med övergångar in på linjen ändå.</a:t>
            </a:r>
          </a:p>
          <a:p>
            <a:pPr lvl="0"/>
            <a:endParaRPr lang="sv-SE" sz="2200">
              <a:solidFill>
                <a:schemeClr val="bg1"/>
              </a:solidFill>
            </a:endParaRPr>
          </a:p>
        </p:txBody>
      </p:sp>
      <p:pic>
        <p:nvPicPr>
          <p:cNvPr id="3" name="Bildobjekt 2">
            <a:extLst>
              <a:ext uri="{FF2B5EF4-FFF2-40B4-BE49-F238E27FC236}">
                <a16:creationId xmlns:a16="http://schemas.microsoft.com/office/drawing/2014/main" id="{2E6638B8-73E9-05C4-3DDB-69D0761181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Tree>
    <p:extLst>
      <p:ext uri="{BB962C8B-B14F-4D97-AF65-F5344CB8AC3E}">
        <p14:creationId xmlns:p14="http://schemas.microsoft.com/office/powerpoint/2010/main" val="36989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ruta 9">
            <a:extLst>
              <a:ext uri="{FF2B5EF4-FFF2-40B4-BE49-F238E27FC236}">
                <a16:creationId xmlns:a16="http://schemas.microsoft.com/office/drawing/2014/main" id="{7F6CA3CC-3A31-4BAE-93EE-00644F936843}"/>
              </a:ext>
            </a:extLst>
          </p:cNvPr>
          <p:cNvSpPr txBox="1"/>
          <p:nvPr/>
        </p:nvSpPr>
        <p:spPr>
          <a:xfrm>
            <a:off x="1261079" y="1614852"/>
            <a:ext cx="10078214" cy="769441"/>
          </a:xfrm>
          <a:prstGeom prst="rect">
            <a:avLst/>
          </a:prstGeom>
          <a:noFill/>
        </p:spPr>
        <p:txBody>
          <a:bodyPr wrap="square">
            <a:spAutoFit/>
          </a:bodyPr>
          <a:lstStyle/>
          <a:p>
            <a:pPr lvl="0"/>
            <a:r>
              <a:rPr lang="sv-SE" sz="2200" b="1">
                <a:solidFill>
                  <a:schemeClr val="bg1"/>
                </a:solidFill>
              </a:rPr>
              <a:t>Försvarsspel vid 5 mot 5 forts:</a:t>
            </a:r>
          </a:p>
          <a:p>
            <a:pPr lvl="0"/>
            <a:endParaRPr lang="sv-SE" sz="2200" b="1">
              <a:solidFill>
                <a:schemeClr val="bg1"/>
              </a:solidFill>
            </a:endParaRPr>
          </a:p>
        </p:txBody>
      </p:sp>
      <p:sp>
        <p:nvSpPr>
          <p:cNvPr id="3" name="textruta 2">
            <a:extLst>
              <a:ext uri="{FF2B5EF4-FFF2-40B4-BE49-F238E27FC236}">
                <a16:creationId xmlns:a16="http://schemas.microsoft.com/office/drawing/2014/main" id="{FE2541FD-A2E1-4BDF-AED9-1AB6382CB7D9}"/>
              </a:ext>
            </a:extLst>
          </p:cNvPr>
          <p:cNvSpPr txBox="1"/>
          <p:nvPr/>
        </p:nvSpPr>
        <p:spPr>
          <a:xfrm>
            <a:off x="1261079" y="3719649"/>
            <a:ext cx="8406704" cy="1107996"/>
          </a:xfrm>
          <a:prstGeom prst="rect">
            <a:avLst/>
          </a:prstGeom>
          <a:noFill/>
        </p:spPr>
        <p:txBody>
          <a:bodyPr wrap="square" rtlCol="0">
            <a:spAutoFit/>
          </a:bodyPr>
          <a:lstStyle/>
          <a:p>
            <a:r>
              <a:rPr lang="sv-SE" sz="2200">
                <a:solidFill>
                  <a:schemeClr val="bg1"/>
                </a:solidFill>
              </a:rPr>
              <a:t>Variera med att spela försvar från linjen, det ger anfallarna som är sena i utvecklingen en möjlighet att spela och nå framgång som vi alla har nytta av senare. </a:t>
            </a:r>
          </a:p>
        </p:txBody>
      </p:sp>
      <p:sp>
        <p:nvSpPr>
          <p:cNvPr id="2" name="textruta 1">
            <a:extLst>
              <a:ext uri="{FF2B5EF4-FFF2-40B4-BE49-F238E27FC236}">
                <a16:creationId xmlns:a16="http://schemas.microsoft.com/office/drawing/2014/main" id="{A9694362-5717-A7C8-CB10-AAFE01308810}"/>
              </a:ext>
            </a:extLst>
          </p:cNvPr>
          <p:cNvSpPr txBox="1"/>
          <p:nvPr/>
        </p:nvSpPr>
        <p:spPr>
          <a:xfrm>
            <a:off x="1261079" y="5068369"/>
            <a:ext cx="8121046" cy="1446550"/>
          </a:xfrm>
          <a:prstGeom prst="rect">
            <a:avLst/>
          </a:prstGeom>
          <a:noFill/>
        </p:spPr>
        <p:txBody>
          <a:bodyPr wrap="square" rtlCol="0">
            <a:spAutoFit/>
          </a:bodyPr>
          <a:lstStyle/>
          <a:p>
            <a:r>
              <a:rPr lang="sv-SE" sz="2200">
                <a:solidFill>
                  <a:schemeClr val="bg1"/>
                </a:solidFill>
              </a:rPr>
              <a:t>Informera barnen om att försvarsspel är att stoppa anfallsspelaren, täppa till luckor, hjälpa varandra och arbeta intensivt med fötterna.</a:t>
            </a:r>
          </a:p>
          <a:p>
            <a:endParaRPr lang="sv-SE" sz="2200"/>
          </a:p>
        </p:txBody>
      </p:sp>
      <p:sp>
        <p:nvSpPr>
          <p:cNvPr id="4" name="textruta 3">
            <a:extLst>
              <a:ext uri="{FF2B5EF4-FFF2-40B4-BE49-F238E27FC236}">
                <a16:creationId xmlns:a16="http://schemas.microsoft.com/office/drawing/2014/main" id="{8766A88C-C7A5-C9C0-3F31-F2BBDC75AF07}"/>
              </a:ext>
            </a:extLst>
          </p:cNvPr>
          <p:cNvSpPr txBox="1"/>
          <p:nvPr/>
        </p:nvSpPr>
        <p:spPr>
          <a:xfrm>
            <a:off x="1261079" y="1999572"/>
            <a:ext cx="10078214" cy="1446550"/>
          </a:xfrm>
          <a:prstGeom prst="rect">
            <a:avLst/>
          </a:prstGeom>
          <a:noFill/>
        </p:spPr>
        <p:txBody>
          <a:bodyPr wrap="square">
            <a:spAutoFit/>
          </a:bodyPr>
          <a:lstStyle/>
          <a:p>
            <a:pPr lvl="0"/>
            <a:r>
              <a:rPr lang="sv-SE" sz="2200">
                <a:solidFill>
                  <a:schemeClr val="bg1"/>
                </a:solidFill>
              </a:rPr>
              <a:t>Då anfallande lag med största sannolikhet kommer att ha två 6-metersspelare (kanterna) och tre 9-metersspelare så kan en naturlig försvarsuppställning vara 2-3 = två defensiva försvarare och tre offensiva försvarare. Alternativt kan man så klart välja att spela med tre defensiva försvarare och 2 offensiva = 3-2.</a:t>
            </a:r>
            <a:endParaRPr lang="sv-SE" sz="2200" b="1">
              <a:solidFill>
                <a:schemeClr val="bg1"/>
              </a:solidFill>
            </a:endParaRPr>
          </a:p>
        </p:txBody>
      </p:sp>
      <p:pic>
        <p:nvPicPr>
          <p:cNvPr id="5" name="Bildobjekt 4">
            <a:extLst>
              <a:ext uri="{FF2B5EF4-FFF2-40B4-BE49-F238E27FC236}">
                <a16:creationId xmlns:a16="http://schemas.microsoft.com/office/drawing/2014/main" id="{3B26EC61-3FB4-5E95-F0C6-3477DFB9F4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Tree>
    <p:extLst>
      <p:ext uri="{BB962C8B-B14F-4D97-AF65-F5344CB8AC3E}">
        <p14:creationId xmlns:p14="http://schemas.microsoft.com/office/powerpoint/2010/main" val="143424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 grpId="0"/>
      <p:bldP spid="2"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53794-3794-5E58-ECA1-547DB1B2F1D0}"/>
            </a:ext>
          </a:extLst>
        </p:cNvPr>
        <p:cNvGrpSpPr/>
        <p:nvPr/>
      </p:nvGrpSpPr>
      <p:grpSpPr>
        <a:xfrm>
          <a:off x="0" y="0"/>
          <a:ext cx="0" cy="0"/>
          <a:chOff x="0" y="0"/>
          <a:chExt cx="0" cy="0"/>
        </a:xfrm>
      </p:grpSpPr>
      <p:pic>
        <p:nvPicPr>
          <p:cNvPr id="5" name="Bildobjekt 4">
            <a:extLst>
              <a:ext uri="{FF2B5EF4-FFF2-40B4-BE49-F238E27FC236}">
                <a16:creationId xmlns:a16="http://schemas.microsoft.com/office/drawing/2014/main" id="{ABA1F006-5D75-32AD-4754-DF6EB006F2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6" name="textruta 5">
            <a:extLst>
              <a:ext uri="{FF2B5EF4-FFF2-40B4-BE49-F238E27FC236}">
                <a16:creationId xmlns:a16="http://schemas.microsoft.com/office/drawing/2014/main" id="{4F3403D1-3313-EDF7-6498-E8613BEE9B4C}"/>
              </a:ext>
            </a:extLst>
          </p:cNvPr>
          <p:cNvSpPr txBox="1"/>
          <p:nvPr/>
        </p:nvSpPr>
        <p:spPr>
          <a:xfrm>
            <a:off x="5113915" y="576063"/>
            <a:ext cx="7373359" cy="646331"/>
          </a:xfrm>
          <a:prstGeom prst="rect">
            <a:avLst/>
          </a:prstGeom>
          <a:noFill/>
        </p:spPr>
        <p:txBody>
          <a:bodyPr wrap="square" rtlCol="0">
            <a:spAutoFit/>
          </a:bodyPr>
          <a:lstStyle/>
          <a:p>
            <a:r>
              <a:rPr lang="sv-SE" sz="3600" b="1">
                <a:solidFill>
                  <a:schemeClr val="bg1"/>
                </a:solidFill>
              </a:rPr>
              <a:t>Kortplan </a:t>
            </a:r>
          </a:p>
        </p:txBody>
      </p:sp>
      <p:sp>
        <p:nvSpPr>
          <p:cNvPr id="7" name="textruta 6">
            <a:extLst>
              <a:ext uri="{FF2B5EF4-FFF2-40B4-BE49-F238E27FC236}">
                <a16:creationId xmlns:a16="http://schemas.microsoft.com/office/drawing/2014/main" id="{94A38DE6-46A5-0860-4A1E-A50AB921C7B3}"/>
              </a:ext>
            </a:extLst>
          </p:cNvPr>
          <p:cNvSpPr txBox="1"/>
          <p:nvPr/>
        </p:nvSpPr>
        <p:spPr>
          <a:xfrm>
            <a:off x="2057399" y="1330494"/>
            <a:ext cx="9248776" cy="707886"/>
          </a:xfrm>
          <a:prstGeom prst="rect">
            <a:avLst/>
          </a:prstGeom>
          <a:noFill/>
        </p:spPr>
        <p:txBody>
          <a:bodyPr wrap="square" rtlCol="0">
            <a:spAutoFit/>
          </a:bodyPr>
          <a:lstStyle/>
          <a:p>
            <a:r>
              <a:rPr lang="sv-SE" sz="2000" b="1">
                <a:solidFill>
                  <a:schemeClr val="bg1"/>
                </a:solidFill>
              </a:rPr>
              <a:t>Inför säsongen 2024-2025 har SHF infört rekommendationen att U9 och U10 spelar på </a:t>
            </a:r>
            <a:r>
              <a:rPr lang="sv-SE" sz="2000" b="1" u="sng">
                <a:solidFill>
                  <a:schemeClr val="bg1"/>
                </a:solidFill>
              </a:rPr>
              <a:t>kortplan</a:t>
            </a:r>
            <a:r>
              <a:rPr lang="sv-SE" sz="2000" b="1">
                <a:solidFill>
                  <a:schemeClr val="bg1"/>
                </a:solidFill>
              </a:rPr>
              <a:t> med fem utespelare plus en målvakt.</a:t>
            </a:r>
          </a:p>
        </p:txBody>
      </p:sp>
      <p:sp>
        <p:nvSpPr>
          <p:cNvPr id="8" name="textruta 7">
            <a:extLst>
              <a:ext uri="{FF2B5EF4-FFF2-40B4-BE49-F238E27FC236}">
                <a16:creationId xmlns:a16="http://schemas.microsoft.com/office/drawing/2014/main" id="{36557B54-ED56-C080-683C-514E340CF261}"/>
              </a:ext>
            </a:extLst>
          </p:cNvPr>
          <p:cNvSpPr txBox="1"/>
          <p:nvPr/>
        </p:nvSpPr>
        <p:spPr>
          <a:xfrm>
            <a:off x="2057399" y="2235832"/>
            <a:ext cx="9248776" cy="400110"/>
          </a:xfrm>
          <a:prstGeom prst="rect">
            <a:avLst/>
          </a:prstGeom>
          <a:noFill/>
        </p:spPr>
        <p:txBody>
          <a:bodyPr wrap="square" rtlCol="0">
            <a:spAutoFit/>
          </a:bodyPr>
          <a:lstStyle/>
          <a:p>
            <a:pPr marL="285750" lvl="0" indent="-285750">
              <a:buFont typeface="Arial" panose="020B0604020202020204" pitchFamily="34" charset="0"/>
              <a:buChar char="•"/>
            </a:pPr>
            <a:r>
              <a:rPr lang="sv-SE" sz="2000">
                <a:solidFill>
                  <a:schemeClr val="bg1"/>
                </a:solidFill>
              </a:rPr>
              <a:t>Kortplan har måtten 26x20 meter. Ordinarie storlek på mål med påhängsribba.</a:t>
            </a:r>
          </a:p>
        </p:txBody>
      </p:sp>
      <p:sp>
        <p:nvSpPr>
          <p:cNvPr id="9" name="textruta 8">
            <a:extLst>
              <a:ext uri="{FF2B5EF4-FFF2-40B4-BE49-F238E27FC236}">
                <a16:creationId xmlns:a16="http://schemas.microsoft.com/office/drawing/2014/main" id="{0319DE58-7EFE-853F-B3F4-47A31E26F480}"/>
              </a:ext>
            </a:extLst>
          </p:cNvPr>
          <p:cNvSpPr txBox="1"/>
          <p:nvPr/>
        </p:nvSpPr>
        <p:spPr>
          <a:xfrm>
            <a:off x="2057399" y="2935069"/>
            <a:ext cx="9248776" cy="707886"/>
          </a:xfrm>
          <a:prstGeom prst="rect">
            <a:avLst/>
          </a:prstGeom>
          <a:noFill/>
        </p:spPr>
        <p:txBody>
          <a:bodyPr wrap="square" rtlCol="0">
            <a:spAutoFit/>
          </a:bodyPr>
          <a:lstStyle/>
          <a:p>
            <a:pPr marL="285750" lvl="0" indent="-285750">
              <a:buFont typeface="Arial" panose="020B0604020202020204" pitchFamily="34" charset="0"/>
              <a:buChar char="•"/>
            </a:pPr>
            <a:r>
              <a:rPr lang="sv-SE" sz="2000">
                <a:solidFill>
                  <a:schemeClr val="bg1"/>
                </a:solidFill>
              </a:rPr>
              <a:t>Syftet med kortplan är att korta ner transportsträckan mellan målgårdarna och på så sätt öka intensiteten i spelet.</a:t>
            </a:r>
          </a:p>
        </p:txBody>
      </p:sp>
      <p:sp>
        <p:nvSpPr>
          <p:cNvPr id="11" name="textruta 10">
            <a:extLst>
              <a:ext uri="{FF2B5EF4-FFF2-40B4-BE49-F238E27FC236}">
                <a16:creationId xmlns:a16="http://schemas.microsoft.com/office/drawing/2014/main" id="{C25508D8-FDD7-3B40-CBB4-965FA748DA6F}"/>
              </a:ext>
            </a:extLst>
          </p:cNvPr>
          <p:cNvSpPr txBox="1"/>
          <p:nvPr/>
        </p:nvSpPr>
        <p:spPr>
          <a:xfrm>
            <a:off x="2057399" y="3850838"/>
            <a:ext cx="9248776" cy="1015663"/>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Handboll på kortplan inbjuder till en gradvis anpassning till </a:t>
            </a:r>
            <a:r>
              <a:rPr lang="sv-SE" sz="2000" err="1">
                <a:solidFill>
                  <a:schemeClr val="bg1"/>
                </a:solidFill>
              </a:rPr>
              <a:t>storplan</a:t>
            </a:r>
            <a:r>
              <a:rPr lang="sv-SE" sz="2000">
                <a:solidFill>
                  <a:schemeClr val="bg1"/>
                </a:solidFill>
              </a:rPr>
              <a:t>, eftersom vi spelar med full bredd men utan den långa transportsträckan mellan målgårdarna.</a:t>
            </a:r>
            <a:endParaRPr lang="sv-SE" sz="2000" b="1">
              <a:solidFill>
                <a:schemeClr val="bg1"/>
              </a:solidFill>
            </a:endParaRPr>
          </a:p>
        </p:txBody>
      </p:sp>
      <p:sp>
        <p:nvSpPr>
          <p:cNvPr id="12" name="textruta 11">
            <a:extLst>
              <a:ext uri="{FF2B5EF4-FFF2-40B4-BE49-F238E27FC236}">
                <a16:creationId xmlns:a16="http://schemas.microsoft.com/office/drawing/2014/main" id="{B8513CAF-4C1D-69AD-EF05-6CAECE87D07D}"/>
              </a:ext>
            </a:extLst>
          </p:cNvPr>
          <p:cNvSpPr txBox="1"/>
          <p:nvPr/>
        </p:nvSpPr>
        <p:spPr>
          <a:xfrm>
            <a:off x="2057399" y="5057908"/>
            <a:ext cx="9248776" cy="400110"/>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Finns det kortplan i ER kommun vill vi att era U9-matcher spelas där! </a:t>
            </a:r>
          </a:p>
        </p:txBody>
      </p:sp>
      <p:sp>
        <p:nvSpPr>
          <p:cNvPr id="13" name="textruta 12">
            <a:extLst>
              <a:ext uri="{FF2B5EF4-FFF2-40B4-BE49-F238E27FC236}">
                <a16:creationId xmlns:a16="http://schemas.microsoft.com/office/drawing/2014/main" id="{CDE37CEC-2E4B-C390-1C38-260E3C4303D5}"/>
              </a:ext>
            </a:extLst>
          </p:cNvPr>
          <p:cNvSpPr txBox="1"/>
          <p:nvPr/>
        </p:nvSpPr>
        <p:spPr>
          <a:xfrm>
            <a:off x="2057399" y="5649426"/>
            <a:ext cx="9248776" cy="707886"/>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Har ni ingen kortplan i kommunen kan ni med fördel spela dessa matcher i ”ej fullmåttshallar”. </a:t>
            </a:r>
          </a:p>
        </p:txBody>
      </p:sp>
    </p:spTree>
    <p:extLst>
      <p:ext uri="{BB962C8B-B14F-4D97-AF65-F5344CB8AC3E}">
        <p14:creationId xmlns:p14="http://schemas.microsoft.com/office/powerpoint/2010/main" val="231289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2"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31C69BC9-2960-FE89-CE79-F57B5D35FC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pic>
        <p:nvPicPr>
          <p:cNvPr id="3" name="Bildobjekt 2">
            <a:extLst>
              <a:ext uri="{FF2B5EF4-FFF2-40B4-BE49-F238E27FC236}">
                <a16:creationId xmlns:a16="http://schemas.microsoft.com/office/drawing/2014/main" id="{34287DF7-9B1D-D981-4886-B51AEAEED225}"/>
              </a:ext>
            </a:extLst>
          </p:cNvPr>
          <p:cNvPicPr>
            <a:picLocks noChangeAspect="1"/>
          </p:cNvPicPr>
          <p:nvPr/>
        </p:nvPicPr>
        <p:blipFill>
          <a:blip r:embed="rId3"/>
          <a:stretch>
            <a:fillRect/>
          </a:stretch>
        </p:blipFill>
        <p:spPr>
          <a:xfrm>
            <a:off x="2690336" y="2704556"/>
            <a:ext cx="7077747" cy="4048669"/>
          </a:xfrm>
          <a:prstGeom prst="rect">
            <a:avLst/>
          </a:prstGeom>
        </p:spPr>
      </p:pic>
      <p:sp>
        <p:nvSpPr>
          <p:cNvPr id="4" name="textruta 3">
            <a:extLst>
              <a:ext uri="{FF2B5EF4-FFF2-40B4-BE49-F238E27FC236}">
                <a16:creationId xmlns:a16="http://schemas.microsoft.com/office/drawing/2014/main" id="{EA972F52-253A-BCD5-7B37-3B14E0153590}"/>
              </a:ext>
            </a:extLst>
          </p:cNvPr>
          <p:cNvSpPr txBox="1"/>
          <p:nvPr/>
        </p:nvSpPr>
        <p:spPr>
          <a:xfrm>
            <a:off x="895350" y="485775"/>
            <a:ext cx="10744200" cy="923330"/>
          </a:xfrm>
          <a:prstGeom prst="rect">
            <a:avLst/>
          </a:prstGeom>
          <a:noFill/>
        </p:spPr>
        <p:txBody>
          <a:bodyPr wrap="square" rtlCol="0">
            <a:spAutoFit/>
          </a:bodyPr>
          <a:lstStyle/>
          <a:p>
            <a:r>
              <a:rPr lang="sv-SE" sz="3400" b="1" i="0">
                <a:solidFill>
                  <a:schemeClr val="bg1"/>
                </a:solidFill>
                <a:effectLst/>
              </a:rPr>
              <a:t>Så nyttjas ordinarie spelplan på ett effektivt sätt:</a:t>
            </a:r>
          </a:p>
          <a:p>
            <a:endParaRPr lang="sv-SE"/>
          </a:p>
        </p:txBody>
      </p:sp>
      <p:sp>
        <p:nvSpPr>
          <p:cNvPr id="5" name="textruta 4">
            <a:extLst>
              <a:ext uri="{FF2B5EF4-FFF2-40B4-BE49-F238E27FC236}">
                <a16:creationId xmlns:a16="http://schemas.microsoft.com/office/drawing/2014/main" id="{DF5DA871-8989-4970-9A2D-EADA99091FB2}"/>
              </a:ext>
            </a:extLst>
          </p:cNvPr>
          <p:cNvSpPr txBox="1"/>
          <p:nvPr/>
        </p:nvSpPr>
        <p:spPr>
          <a:xfrm>
            <a:off x="1209675" y="1218605"/>
            <a:ext cx="10287000" cy="1323439"/>
          </a:xfrm>
          <a:prstGeom prst="rect">
            <a:avLst/>
          </a:prstGeom>
          <a:noFill/>
        </p:spPr>
        <p:txBody>
          <a:bodyPr wrap="square" rtlCol="0">
            <a:spAutoFit/>
          </a:bodyPr>
          <a:lstStyle/>
          <a:p>
            <a:r>
              <a:rPr lang="sv-SE" sz="2000" b="0" i="0">
                <a:solidFill>
                  <a:schemeClr val="bg1"/>
                </a:solidFill>
                <a:effectLst/>
              </a:rPr>
              <a:t>Genom att införa kortplan kan man öka nyttjandegraden av en traditionell hall och spelplan på 40x20m. </a:t>
            </a:r>
            <a:br>
              <a:rPr lang="sv-SE" sz="2000" b="0" i="0">
                <a:solidFill>
                  <a:schemeClr val="bg1"/>
                </a:solidFill>
                <a:effectLst/>
              </a:rPr>
            </a:br>
            <a:r>
              <a:rPr lang="sv-SE" sz="2000" b="0" i="0">
                <a:solidFill>
                  <a:schemeClr val="bg1"/>
                </a:solidFill>
                <a:effectLst/>
              </a:rPr>
              <a:t>På samma yta kan man i detta koncept få in fler aktiva på en 26x20-plan och en parallell aktivitetsyta som rymmer en minihandbollsplan på 20x12-meter.</a:t>
            </a:r>
            <a:endParaRPr lang="sv-SE" sz="2000">
              <a:solidFill>
                <a:schemeClr val="bg1"/>
              </a:solidFill>
            </a:endParaRPr>
          </a:p>
        </p:txBody>
      </p:sp>
    </p:spTree>
    <p:extLst>
      <p:ext uri="{BB962C8B-B14F-4D97-AF65-F5344CB8AC3E}">
        <p14:creationId xmlns:p14="http://schemas.microsoft.com/office/powerpoint/2010/main" val="1979467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78136-5A6E-B40A-D0BA-F72C0C9CA0A2}"/>
            </a:ext>
          </a:extLst>
        </p:cNvPr>
        <p:cNvGrpSpPr/>
        <p:nvPr/>
      </p:nvGrpSpPr>
      <p:grpSpPr>
        <a:xfrm>
          <a:off x="0" y="0"/>
          <a:ext cx="0" cy="0"/>
          <a:chOff x="0" y="0"/>
          <a:chExt cx="0" cy="0"/>
        </a:xfrm>
      </p:grpSpPr>
      <p:pic>
        <p:nvPicPr>
          <p:cNvPr id="2" name="Bildobjekt 1">
            <a:extLst>
              <a:ext uri="{FF2B5EF4-FFF2-40B4-BE49-F238E27FC236}">
                <a16:creationId xmlns:a16="http://schemas.microsoft.com/office/drawing/2014/main" id="{0FA6AFA4-55FE-BDA7-FD94-B252E54BDF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3" name="Rubrik 1">
            <a:extLst>
              <a:ext uri="{FF2B5EF4-FFF2-40B4-BE49-F238E27FC236}">
                <a16:creationId xmlns:a16="http://schemas.microsoft.com/office/drawing/2014/main" id="{D195366E-47EC-4B75-7EED-1E831B058CBB}"/>
              </a:ext>
            </a:extLst>
          </p:cNvPr>
          <p:cNvSpPr txBox="1">
            <a:spLocks/>
          </p:cNvSpPr>
          <p:nvPr/>
        </p:nvSpPr>
        <p:spPr>
          <a:xfrm>
            <a:off x="1968883" y="1494501"/>
            <a:ext cx="8254233" cy="888255"/>
          </a:xfrm>
          <a:prstGeom prst="rect">
            <a:avLst/>
          </a:prstGeom>
        </p:spPr>
        <p:txBody>
          <a:bodyPr/>
          <a:lstStyle>
            <a:lvl1pPr algn="l" defTabSz="914400" rtl="0" eaLnBrk="1" latinLnBrk="0" hangingPunct="1">
              <a:lnSpc>
                <a:spcPct val="90000"/>
              </a:lnSpc>
              <a:spcBef>
                <a:spcPct val="0"/>
              </a:spcBef>
              <a:buNone/>
              <a:defRPr sz="2800" b="1" kern="1200">
                <a:solidFill>
                  <a:schemeClr val="bg1"/>
                </a:solidFill>
                <a:latin typeface="+mn-lt"/>
                <a:ea typeface="+mj-ea"/>
                <a:cs typeface="+mj-cs"/>
              </a:defRPr>
            </a:lvl1pPr>
          </a:lstStyle>
          <a:p>
            <a:r>
              <a:rPr lang="sv-SE" sz="3400"/>
              <a:t>Spelscheman seriespel på stor plan </a:t>
            </a:r>
          </a:p>
        </p:txBody>
      </p:sp>
      <p:sp>
        <p:nvSpPr>
          <p:cNvPr id="4" name="textruta 3">
            <a:extLst>
              <a:ext uri="{FF2B5EF4-FFF2-40B4-BE49-F238E27FC236}">
                <a16:creationId xmlns:a16="http://schemas.microsoft.com/office/drawing/2014/main" id="{A17DC254-B389-AE9F-E44A-DDF65F5FEF2A}"/>
              </a:ext>
            </a:extLst>
          </p:cNvPr>
          <p:cNvSpPr txBox="1"/>
          <p:nvPr/>
        </p:nvSpPr>
        <p:spPr>
          <a:xfrm>
            <a:off x="1816154" y="2382756"/>
            <a:ext cx="9184249" cy="984885"/>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Nu när ni går över och spelar seriespel så kommer alla spelscheman att finnas i </a:t>
            </a:r>
            <a:r>
              <a:rPr lang="sv-SE" sz="2000" b="1">
                <a:solidFill>
                  <a:schemeClr val="bg1"/>
                </a:solidFill>
              </a:rPr>
              <a:t>Profixio.</a:t>
            </a:r>
          </a:p>
          <a:p>
            <a:endParaRPr lang="sv-SE"/>
          </a:p>
        </p:txBody>
      </p:sp>
      <p:sp>
        <p:nvSpPr>
          <p:cNvPr id="10" name="textruta 9">
            <a:extLst>
              <a:ext uri="{FF2B5EF4-FFF2-40B4-BE49-F238E27FC236}">
                <a16:creationId xmlns:a16="http://schemas.microsoft.com/office/drawing/2014/main" id="{078421BC-A3E4-2F90-6EE8-B9735AD929B5}"/>
              </a:ext>
            </a:extLst>
          </p:cNvPr>
          <p:cNvSpPr txBox="1"/>
          <p:nvPr/>
        </p:nvSpPr>
        <p:spPr>
          <a:xfrm>
            <a:off x="1816154" y="3362326"/>
            <a:ext cx="9184249" cy="984885"/>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Se till att din förening registrerar dig som ledare/kontaktperson för laget i Profixio. Detta gör det enklare för dig att hitta lagets matcher. </a:t>
            </a:r>
            <a:endParaRPr lang="sv-SE" sz="2000" b="1">
              <a:solidFill>
                <a:schemeClr val="bg1"/>
              </a:solidFill>
            </a:endParaRPr>
          </a:p>
          <a:p>
            <a:endParaRPr lang="sv-SE"/>
          </a:p>
        </p:txBody>
      </p:sp>
      <p:sp>
        <p:nvSpPr>
          <p:cNvPr id="14" name="textruta 13">
            <a:extLst>
              <a:ext uri="{FF2B5EF4-FFF2-40B4-BE49-F238E27FC236}">
                <a16:creationId xmlns:a16="http://schemas.microsoft.com/office/drawing/2014/main" id="{8DA28D7D-1A71-80D5-D362-9E286D62A446}"/>
              </a:ext>
            </a:extLst>
          </p:cNvPr>
          <p:cNvSpPr txBox="1"/>
          <p:nvPr/>
        </p:nvSpPr>
        <p:spPr>
          <a:xfrm>
            <a:off x="1816154" y="4457701"/>
            <a:ext cx="9184249" cy="984885"/>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Annars går det alltid att gå denna väg: </a:t>
            </a:r>
            <a:r>
              <a:rPr lang="sv-SE" sz="2000">
                <a:solidFill>
                  <a:schemeClr val="bg1"/>
                </a:solidFill>
                <a:hlinkClick r:id="rId3"/>
              </a:rPr>
              <a:t>https://www.profixio.com/app/tournaments</a:t>
            </a:r>
            <a:endParaRPr lang="sv-SE" sz="2000" b="1">
              <a:solidFill>
                <a:schemeClr val="bg1"/>
              </a:solidFill>
            </a:endParaRPr>
          </a:p>
          <a:p>
            <a:endParaRPr lang="sv-SE"/>
          </a:p>
        </p:txBody>
      </p:sp>
    </p:spTree>
    <p:extLst>
      <p:ext uri="{BB962C8B-B14F-4D97-AF65-F5344CB8AC3E}">
        <p14:creationId xmlns:p14="http://schemas.microsoft.com/office/powerpoint/2010/main" val="3126962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611EB-517B-AE00-A7AD-7B6D623FE5AC}"/>
            </a:ext>
          </a:extLst>
        </p:cNvPr>
        <p:cNvGrpSpPr/>
        <p:nvPr/>
      </p:nvGrpSpPr>
      <p:grpSpPr>
        <a:xfrm>
          <a:off x="0" y="0"/>
          <a:ext cx="0" cy="0"/>
          <a:chOff x="0" y="0"/>
          <a:chExt cx="0" cy="0"/>
        </a:xfrm>
      </p:grpSpPr>
      <p:pic>
        <p:nvPicPr>
          <p:cNvPr id="2" name="Bildobjekt 1">
            <a:extLst>
              <a:ext uri="{FF2B5EF4-FFF2-40B4-BE49-F238E27FC236}">
                <a16:creationId xmlns:a16="http://schemas.microsoft.com/office/drawing/2014/main" id="{17913923-8EF3-7E16-2EDD-F4257BD8D4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pic>
        <p:nvPicPr>
          <p:cNvPr id="5" name="Bildobjekt 4">
            <a:extLst>
              <a:ext uri="{FF2B5EF4-FFF2-40B4-BE49-F238E27FC236}">
                <a16:creationId xmlns:a16="http://schemas.microsoft.com/office/drawing/2014/main" id="{42E96BB5-0356-C02F-383E-8E59DFC5A8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6" name="Rubrik 1">
            <a:extLst>
              <a:ext uri="{FF2B5EF4-FFF2-40B4-BE49-F238E27FC236}">
                <a16:creationId xmlns:a16="http://schemas.microsoft.com/office/drawing/2014/main" id="{F56C58FD-23EE-C433-DA57-1325BBB0454D}"/>
              </a:ext>
            </a:extLst>
          </p:cNvPr>
          <p:cNvSpPr txBox="1">
            <a:spLocks/>
          </p:cNvSpPr>
          <p:nvPr/>
        </p:nvSpPr>
        <p:spPr>
          <a:xfrm>
            <a:off x="3264377" y="1123823"/>
            <a:ext cx="6056116" cy="888255"/>
          </a:xfrm>
          <a:prstGeom prst="rect">
            <a:avLst/>
          </a:prstGeom>
        </p:spPr>
        <p:txBody>
          <a:bodyPr/>
          <a:lstStyle>
            <a:lvl1pPr algn="l" defTabSz="914400" rtl="0" eaLnBrk="1" latinLnBrk="0" hangingPunct="1">
              <a:lnSpc>
                <a:spcPct val="90000"/>
              </a:lnSpc>
              <a:spcBef>
                <a:spcPct val="0"/>
              </a:spcBef>
              <a:buNone/>
              <a:defRPr sz="2800" b="1" kern="1200">
                <a:solidFill>
                  <a:schemeClr val="bg1"/>
                </a:solidFill>
                <a:latin typeface="+mn-lt"/>
                <a:ea typeface="+mj-ea"/>
                <a:cs typeface="+mj-cs"/>
              </a:defRPr>
            </a:lvl1pPr>
          </a:lstStyle>
          <a:p>
            <a:r>
              <a:rPr lang="sv-SE" sz="3400"/>
              <a:t>Alla matcher ska spelas!</a:t>
            </a:r>
          </a:p>
        </p:txBody>
      </p:sp>
      <p:sp>
        <p:nvSpPr>
          <p:cNvPr id="7" name="textruta 6">
            <a:extLst>
              <a:ext uri="{FF2B5EF4-FFF2-40B4-BE49-F238E27FC236}">
                <a16:creationId xmlns:a16="http://schemas.microsoft.com/office/drawing/2014/main" id="{3CC5F557-EFA8-72E2-0401-483146534473}"/>
              </a:ext>
            </a:extLst>
          </p:cNvPr>
          <p:cNvSpPr txBox="1"/>
          <p:nvPr/>
        </p:nvSpPr>
        <p:spPr>
          <a:xfrm>
            <a:off x="1623192" y="2518370"/>
            <a:ext cx="9184249" cy="1015663"/>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Målsättningen måste vara att alla matcher ska spelas oavsett om det är en serie med eller utan visning av resultat. </a:t>
            </a:r>
          </a:p>
          <a:p>
            <a:endParaRPr lang="sv-SE" sz="2000">
              <a:solidFill>
                <a:schemeClr val="bg1"/>
              </a:solidFill>
            </a:endParaRPr>
          </a:p>
        </p:txBody>
      </p:sp>
      <p:sp>
        <p:nvSpPr>
          <p:cNvPr id="8" name="textruta 7">
            <a:extLst>
              <a:ext uri="{FF2B5EF4-FFF2-40B4-BE49-F238E27FC236}">
                <a16:creationId xmlns:a16="http://schemas.microsoft.com/office/drawing/2014/main" id="{E8F8D281-B859-CFC1-DFA1-0DE6C53B0E4E}"/>
              </a:ext>
            </a:extLst>
          </p:cNvPr>
          <p:cNvSpPr txBox="1"/>
          <p:nvPr/>
        </p:nvSpPr>
        <p:spPr>
          <a:xfrm>
            <a:off x="1623192" y="3673910"/>
            <a:ext cx="8181975" cy="1292662"/>
          </a:xfrm>
          <a:prstGeom prst="rect">
            <a:avLst/>
          </a:prstGeom>
          <a:noFill/>
        </p:spPr>
        <p:txBody>
          <a:bodyPr wrap="square" rtlCol="0">
            <a:spAutoFit/>
          </a:bodyPr>
          <a:lstStyle/>
          <a:p>
            <a:pPr marL="342900" indent="-342900">
              <a:buFont typeface="Arial" panose="020B0604020202020204" pitchFamily="34" charset="0"/>
              <a:buChar char="•"/>
            </a:pPr>
            <a:r>
              <a:rPr lang="sv-SE" sz="2000">
                <a:solidFill>
                  <a:schemeClr val="bg1"/>
                </a:solidFill>
              </a:rPr>
              <a:t>Risken är annars att enskilda lag hamnar i sitsen att flera lag inte vill åka dit och spela sina matcher vilket gör att de får en säsong med väldigt få matcher. </a:t>
            </a:r>
          </a:p>
          <a:p>
            <a:endParaRPr lang="sv-SE"/>
          </a:p>
        </p:txBody>
      </p:sp>
    </p:spTree>
    <p:extLst>
      <p:ext uri="{BB962C8B-B14F-4D97-AF65-F5344CB8AC3E}">
        <p14:creationId xmlns:p14="http://schemas.microsoft.com/office/powerpoint/2010/main" val="2596255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6F52A-F2D2-F178-CC06-9505DA62C940}"/>
            </a:ext>
          </a:extLst>
        </p:cNvPr>
        <p:cNvGrpSpPr/>
        <p:nvPr/>
      </p:nvGrpSpPr>
      <p:grpSpPr>
        <a:xfrm>
          <a:off x="0" y="0"/>
          <a:ext cx="0" cy="0"/>
          <a:chOff x="0" y="0"/>
          <a:chExt cx="0" cy="0"/>
        </a:xfrm>
      </p:grpSpPr>
      <p:pic>
        <p:nvPicPr>
          <p:cNvPr id="2" name="Bildobjekt 1">
            <a:extLst>
              <a:ext uri="{FF2B5EF4-FFF2-40B4-BE49-F238E27FC236}">
                <a16:creationId xmlns:a16="http://schemas.microsoft.com/office/drawing/2014/main" id="{695A6178-5CCD-FA69-4888-13A4D3FF21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pic>
        <p:nvPicPr>
          <p:cNvPr id="5" name="Bildobjekt 4">
            <a:extLst>
              <a:ext uri="{FF2B5EF4-FFF2-40B4-BE49-F238E27FC236}">
                <a16:creationId xmlns:a16="http://schemas.microsoft.com/office/drawing/2014/main" id="{9022C6FD-1AE2-1A50-93EA-C5ACF86EA3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6" name="Rubrik 1">
            <a:extLst>
              <a:ext uri="{FF2B5EF4-FFF2-40B4-BE49-F238E27FC236}">
                <a16:creationId xmlns:a16="http://schemas.microsoft.com/office/drawing/2014/main" id="{1FF70EAC-2F0C-18E3-A48A-9501924E0093}"/>
              </a:ext>
            </a:extLst>
          </p:cNvPr>
          <p:cNvSpPr txBox="1">
            <a:spLocks/>
          </p:cNvSpPr>
          <p:nvPr/>
        </p:nvSpPr>
        <p:spPr>
          <a:xfrm>
            <a:off x="3264377" y="1123823"/>
            <a:ext cx="6056116" cy="888255"/>
          </a:xfrm>
          <a:prstGeom prst="rect">
            <a:avLst/>
          </a:prstGeom>
        </p:spPr>
        <p:txBody>
          <a:bodyPr/>
          <a:lstStyle>
            <a:lvl1pPr algn="l" defTabSz="914400" rtl="0" eaLnBrk="1" latinLnBrk="0" hangingPunct="1">
              <a:lnSpc>
                <a:spcPct val="90000"/>
              </a:lnSpc>
              <a:spcBef>
                <a:spcPct val="0"/>
              </a:spcBef>
              <a:buNone/>
              <a:defRPr sz="2800" b="1" kern="1200">
                <a:solidFill>
                  <a:schemeClr val="bg1"/>
                </a:solidFill>
                <a:latin typeface="+mn-lt"/>
                <a:ea typeface="+mj-ea"/>
                <a:cs typeface="+mj-cs"/>
              </a:defRPr>
            </a:lvl1pPr>
          </a:lstStyle>
          <a:p>
            <a:r>
              <a:rPr lang="sv-SE" sz="3400"/>
              <a:t>Matchändring i Profixio </a:t>
            </a:r>
          </a:p>
        </p:txBody>
      </p:sp>
      <p:sp>
        <p:nvSpPr>
          <p:cNvPr id="7" name="textruta 6">
            <a:extLst>
              <a:ext uri="{FF2B5EF4-FFF2-40B4-BE49-F238E27FC236}">
                <a16:creationId xmlns:a16="http://schemas.microsoft.com/office/drawing/2014/main" id="{3F9493EE-8AD7-C81D-0739-BCA324120145}"/>
              </a:ext>
            </a:extLst>
          </p:cNvPr>
          <p:cNvSpPr txBox="1"/>
          <p:nvPr/>
        </p:nvSpPr>
        <p:spPr>
          <a:xfrm>
            <a:off x="1623192" y="2518370"/>
            <a:ext cx="9184249" cy="1015663"/>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Vi önskar att alla matcher i mesta möjliga mån spelas på det matchdatum som sätts av arrangerande förening. Har ni svårt att få ihop lag så försök att låna av yngre åldersklass eller kanske tjejer/killar. </a:t>
            </a:r>
          </a:p>
        </p:txBody>
      </p:sp>
      <p:sp>
        <p:nvSpPr>
          <p:cNvPr id="3" name="textruta 2">
            <a:extLst>
              <a:ext uri="{FF2B5EF4-FFF2-40B4-BE49-F238E27FC236}">
                <a16:creationId xmlns:a16="http://schemas.microsoft.com/office/drawing/2014/main" id="{2C9831F9-586C-AC35-7BEE-1E2C11024D19}"/>
              </a:ext>
            </a:extLst>
          </p:cNvPr>
          <p:cNvSpPr txBox="1"/>
          <p:nvPr/>
        </p:nvSpPr>
        <p:spPr>
          <a:xfrm>
            <a:off x="1623191" y="3718520"/>
            <a:ext cx="9184249" cy="984885"/>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Om ni ändå måste flytta en match så måste en kontakt tas med laget ni ska möta och en överenskommelse göras om en matchändring. </a:t>
            </a:r>
          </a:p>
          <a:p>
            <a:endParaRPr lang="sv-SE"/>
          </a:p>
        </p:txBody>
      </p:sp>
      <p:sp>
        <p:nvSpPr>
          <p:cNvPr id="4" name="textruta 3">
            <a:extLst>
              <a:ext uri="{FF2B5EF4-FFF2-40B4-BE49-F238E27FC236}">
                <a16:creationId xmlns:a16="http://schemas.microsoft.com/office/drawing/2014/main" id="{2BE8FCCE-18C2-16E2-056B-7624AF2E00B0}"/>
              </a:ext>
            </a:extLst>
          </p:cNvPr>
          <p:cNvSpPr txBox="1"/>
          <p:nvPr/>
        </p:nvSpPr>
        <p:spPr>
          <a:xfrm>
            <a:off x="1623191" y="4779434"/>
            <a:ext cx="9184249" cy="1600438"/>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Det lag som vill ändra matchen ansvarar sedan för att deras förening ansöker </a:t>
            </a:r>
            <a:br>
              <a:rPr lang="sv-SE" sz="2000">
                <a:solidFill>
                  <a:schemeClr val="bg1"/>
                </a:solidFill>
              </a:rPr>
            </a:br>
            <a:r>
              <a:rPr lang="sv-SE" sz="2000">
                <a:solidFill>
                  <a:schemeClr val="bg1"/>
                </a:solidFill>
              </a:rPr>
              <a:t>om matchändring i Profixio. </a:t>
            </a:r>
            <a:br>
              <a:rPr lang="sv-SE" sz="2000">
                <a:solidFill>
                  <a:schemeClr val="bg1"/>
                </a:solidFill>
              </a:rPr>
            </a:br>
            <a:r>
              <a:rPr lang="sv-SE" sz="2000">
                <a:solidFill>
                  <a:schemeClr val="bg1"/>
                </a:solidFill>
              </a:rPr>
              <a:t>Undantaget är om det är ett sammandrag – då måste arrangerande förening ansöka om matchändringar då bara dom kan ändra alla tre matcherna. </a:t>
            </a:r>
          </a:p>
          <a:p>
            <a:endParaRPr lang="sv-SE"/>
          </a:p>
        </p:txBody>
      </p:sp>
    </p:spTree>
    <p:extLst>
      <p:ext uri="{BB962C8B-B14F-4D97-AF65-F5344CB8AC3E}">
        <p14:creationId xmlns:p14="http://schemas.microsoft.com/office/powerpoint/2010/main" val="3628229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217D7B39-EA0A-41BC-8AA4-97179C7AF1DB}"/>
              </a:ext>
            </a:extLst>
          </p:cNvPr>
          <p:cNvSpPr txBox="1"/>
          <p:nvPr/>
        </p:nvSpPr>
        <p:spPr>
          <a:xfrm>
            <a:off x="3147059" y="746992"/>
            <a:ext cx="4685899" cy="707886"/>
          </a:xfrm>
          <a:prstGeom prst="rect">
            <a:avLst/>
          </a:prstGeom>
          <a:noFill/>
        </p:spPr>
        <p:txBody>
          <a:bodyPr wrap="none" rtlCol="0">
            <a:spAutoFit/>
          </a:bodyPr>
          <a:lstStyle/>
          <a:p>
            <a:pPr algn="ctr"/>
            <a:r>
              <a:rPr lang="sv-SE" sz="4000" b="1">
                <a:solidFill>
                  <a:schemeClr val="bg1"/>
                </a:solidFill>
              </a:rPr>
              <a:t>Förhållningsregler</a:t>
            </a:r>
          </a:p>
        </p:txBody>
      </p:sp>
      <p:sp>
        <p:nvSpPr>
          <p:cNvPr id="7" name="textruta 6">
            <a:extLst>
              <a:ext uri="{FF2B5EF4-FFF2-40B4-BE49-F238E27FC236}">
                <a16:creationId xmlns:a16="http://schemas.microsoft.com/office/drawing/2014/main" id="{2AEF3439-BE3D-40F3-8D01-F24D8ADA2D4D}"/>
              </a:ext>
            </a:extLst>
          </p:cNvPr>
          <p:cNvSpPr txBox="1"/>
          <p:nvPr/>
        </p:nvSpPr>
        <p:spPr>
          <a:xfrm>
            <a:off x="1580967" y="2038088"/>
            <a:ext cx="9249648" cy="3785652"/>
          </a:xfrm>
          <a:prstGeom prst="rect">
            <a:avLst/>
          </a:prstGeom>
          <a:noFill/>
        </p:spPr>
        <p:txBody>
          <a:bodyPr wrap="none" rtlCol="0">
            <a:spAutoFit/>
          </a:bodyPr>
          <a:lstStyle/>
          <a:p>
            <a:r>
              <a:rPr lang="sv-SE" sz="3000" b="1">
                <a:solidFill>
                  <a:schemeClr val="bg1"/>
                </a:solidFill>
              </a:rPr>
              <a:t>”Räck upp handen” eller skriv i chatten vid frågor</a:t>
            </a:r>
          </a:p>
          <a:p>
            <a:endParaRPr lang="sv-SE" sz="3000">
              <a:solidFill>
                <a:schemeClr val="bg1"/>
              </a:solidFill>
            </a:endParaRPr>
          </a:p>
          <a:p>
            <a:r>
              <a:rPr lang="sv-SE" sz="3000" b="1">
                <a:solidFill>
                  <a:schemeClr val="bg1"/>
                </a:solidFill>
              </a:rPr>
              <a:t>Stäng av mikrofonen när du inte ska prata</a:t>
            </a:r>
          </a:p>
          <a:p>
            <a:pPr marL="285750" indent="-285750">
              <a:buFont typeface="Arial" panose="020B0604020202020204" pitchFamily="34" charset="0"/>
              <a:buChar char="•"/>
            </a:pPr>
            <a:endParaRPr lang="sv-SE" sz="3000">
              <a:solidFill>
                <a:schemeClr val="bg1"/>
              </a:solidFill>
            </a:endParaRPr>
          </a:p>
          <a:p>
            <a:r>
              <a:rPr lang="sv-SE" sz="3000" b="1">
                <a:solidFill>
                  <a:schemeClr val="bg1"/>
                </a:solidFill>
              </a:rPr>
              <a:t>Ha gärna på kameran när du ska prata</a:t>
            </a:r>
          </a:p>
          <a:p>
            <a:endParaRPr lang="sv-SE" sz="3000" b="1">
              <a:solidFill>
                <a:schemeClr val="bg1"/>
              </a:solidFill>
            </a:endParaRPr>
          </a:p>
          <a:p>
            <a:r>
              <a:rPr lang="sv-SE" sz="3000" b="1">
                <a:solidFill>
                  <a:schemeClr val="bg1"/>
                </a:solidFill>
              </a:rPr>
              <a:t>Efter genomgången finns möjlighet till </a:t>
            </a:r>
            <a:br>
              <a:rPr lang="sv-SE" sz="3000" b="1">
                <a:solidFill>
                  <a:schemeClr val="bg1"/>
                </a:solidFill>
              </a:rPr>
            </a:br>
            <a:r>
              <a:rPr lang="sv-SE" sz="3000" b="1">
                <a:solidFill>
                  <a:schemeClr val="bg1"/>
                </a:solidFill>
              </a:rPr>
              <a:t>frågor/synpunkter och diskussion. </a:t>
            </a:r>
          </a:p>
        </p:txBody>
      </p:sp>
    </p:spTree>
    <p:extLst>
      <p:ext uri="{BB962C8B-B14F-4D97-AF65-F5344CB8AC3E}">
        <p14:creationId xmlns:p14="http://schemas.microsoft.com/office/powerpoint/2010/main" val="1427927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D2441-CC9D-E16C-87DE-64EFEA6F26B2}"/>
            </a:ext>
          </a:extLst>
        </p:cNvPr>
        <p:cNvGrpSpPr/>
        <p:nvPr/>
      </p:nvGrpSpPr>
      <p:grpSpPr>
        <a:xfrm>
          <a:off x="0" y="0"/>
          <a:ext cx="0" cy="0"/>
          <a:chOff x="0" y="0"/>
          <a:chExt cx="0" cy="0"/>
        </a:xfrm>
      </p:grpSpPr>
      <p:pic>
        <p:nvPicPr>
          <p:cNvPr id="2" name="Bildobjekt 1">
            <a:extLst>
              <a:ext uri="{FF2B5EF4-FFF2-40B4-BE49-F238E27FC236}">
                <a16:creationId xmlns:a16="http://schemas.microsoft.com/office/drawing/2014/main" id="{13A81FF3-8681-98A7-F0A5-6011ACCF9B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pic>
        <p:nvPicPr>
          <p:cNvPr id="5" name="Bildobjekt 4">
            <a:extLst>
              <a:ext uri="{FF2B5EF4-FFF2-40B4-BE49-F238E27FC236}">
                <a16:creationId xmlns:a16="http://schemas.microsoft.com/office/drawing/2014/main" id="{AAE08D36-BB6E-A9EB-8EB7-B551FF2E26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6" name="Rubrik 1">
            <a:extLst>
              <a:ext uri="{FF2B5EF4-FFF2-40B4-BE49-F238E27FC236}">
                <a16:creationId xmlns:a16="http://schemas.microsoft.com/office/drawing/2014/main" id="{89027826-6C29-7D26-F5E9-78566721EF65}"/>
              </a:ext>
            </a:extLst>
          </p:cNvPr>
          <p:cNvSpPr txBox="1">
            <a:spLocks/>
          </p:cNvSpPr>
          <p:nvPr/>
        </p:nvSpPr>
        <p:spPr>
          <a:xfrm>
            <a:off x="3264377" y="1123823"/>
            <a:ext cx="6056116" cy="888255"/>
          </a:xfrm>
          <a:prstGeom prst="rect">
            <a:avLst/>
          </a:prstGeom>
        </p:spPr>
        <p:txBody>
          <a:bodyPr/>
          <a:lstStyle>
            <a:lvl1pPr algn="l" defTabSz="914400" rtl="0" eaLnBrk="1" latinLnBrk="0" hangingPunct="1">
              <a:lnSpc>
                <a:spcPct val="90000"/>
              </a:lnSpc>
              <a:spcBef>
                <a:spcPct val="0"/>
              </a:spcBef>
              <a:buNone/>
              <a:defRPr sz="2800" b="1" kern="1200">
                <a:solidFill>
                  <a:schemeClr val="bg1"/>
                </a:solidFill>
                <a:latin typeface="+mn-lt"/>
                <a:ea typeface="+mj-ea"/>
                <a:cs typeface="+mj-cs"/>
              </a:defRPr>
            </a:lvl1pPr>
          </a:lstStyle>
          <a:p>
            <a:r>
              <a:rPr lang="sv-SE" sz="3400"/>
              <a:t>Matchändring i Profixio </a:t>
            </a:r>
          </a:p>
        </p:txBody>
      </p:sp>
      <p:sp>
        <p:nvSpPr>
          <p:cNvPr id="7" name="textruta 6">
            <a:extLst>
              <a:ext uri="{FF2B5EF4-FFF2-40B4-BE49-F238E27FC236}">
                <a16:creationId xmlns:a16="http://schemas.microsoft.com/office/drawing/2014/main" id="{F8EBE58D-1736-269A-2E41-9D0E65023756}"/>
              </a:ext>
            </a:extLst>
          </p:cNvPr>
          <p:cNvSpPr txBox="1"/>
          <p:nvPr/>
        </p:nvSpPr>
        <p:spPr>
          <a:xfrm>
            <a:off x="1623191" y="2289770"/>
            <a:ext cx="9184249" cy="707886"/>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En matchändring som inkommer senast 21 dagar innan fastställt matchdatum är kostnadsfri. Matchändring som inkommer senare kostar 300 kr. </a:t>
            </a:r>
          </a:p>
        </p:txBody>
      </p:sp>
      <p:sp>
        <p:nvSpPr>
          <p:cNvPr id="3" name="textruta 2">
            <a:extLst>
              <a:ext uri="{FF2B5EF4-FFF2-40B4-BE49-F238E27FC236}">
                <a16:creationId xmlns:a16="http://schemas.microsoft.com/office/drawing/2014/main" id="{7FFB3219-F30A-D49F-820C-EB5B791306B3}"/>
              </a:ext>
            </a:extLst>
          </p:cNvPr>
          <p:cNvSpPr txBox="1"/>
          <p:nvPr/>
        </p:nvSpPr>
        <p:spPr>
          <a:xfrm>
            <a:off x="1623191" y="3275348"/>
            <a:ext cx="9184249" cy="1600438"/>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Om ni behöver ställa in en match men nytt speldatum ännu inte är framtagit så ska ni maila Towa (towa.almqvist@handbollvast.se). Information måste då finnas om vilken serie och vilka lag det gäller samt vem i motståndarlaget ni har vart i kontakt med och fått OK att matchen ska skjutas upp.  </a:t>
            </a:r>
          </a:p>
          <a:p>
            <a:endParaRPr lang="sv-SE"/>
          </a:p>
        </p:txBody>
      </p:sp>
    </p:spTree>
    <p:extLst>
      <p:ext uri="{BB962C8B-B14F-4D97-AF65-F5344CB8AC3E}">
        <p14:creationId xmlns:p14="http://schemas.microsoft.com/office/powerpoint/2010/main" val="4150765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386FAEB1-7CAF-4B29-8C44-A6B938C6924B}"/>
              </a:ext>
            </a:extLst>
          </p:cNvPr>
          <p:cNvSpPr txBox="1"/>
          <p:nvPr/>
        </p:nvSpPr>
        <p:spPr>
          <a:xfrm>
            <a:off x="3261475" y="620770"/>
            <a:ext cx="6423553" cy="630942"/>
          </a:xfrm>
          <a:prstGeom prst="rect">
            <a:avLst/>
          </a:prstGeom>
          <a:noFill/>
        </p:spPr>
        <p:txBody>
          <a:bodyPr wrap="none" rtlCol="0">
            <a:spAutoFit/>
          </a:bodyPr>
          <a:lstStyle/>
          <a:p>
            <a:pPr algn="ctr"/>
            <a:r>
              <a:rPr lang="sv-SE" sz="3500" b="1">
                <a:solidFill>
                  <a:schemeClr val="bg1"/>
                </a:solidFill>
              </a:rPr>
              <a:t>Matchklimat och värdegrund </a:t>
            </a:r>
          </a:p>
        </p:txBody>
      </p:sp>
      <p:pic>
        <p:nvPicPr>
          <p:cNvPr id="1026" name="Picture 2" descr="text på blå bakgrund där det står: Spelare- Respekterar domare, ledare, med- och motspelare genom att främja rent spel, uppträda schysst och ta förluster på rätt sätt.Ledare - Är ett föredöme, genom att acceptera domslut, sätta gränser och tillåta misstag hos spelare och domare.Föräldrar -Har ett enormt ansvar som förebilder, genom att stödja och uppmuntra, berömma prestationer och inte resultat, självklart med ett vårdat språk och kommenterar inga domslut. DETTA STÅR VI FÖR - GÖR DU?">
            <a:extLst>
              <a:ext uri="{FF2B5EF4-FFF2-40B4-BE49-F238E27FC236}">
                <a16:creationId xmlns:a16="http://schemas.microsoft.com/office/drawing/2014/main" id="{B3DF084C-06DD-9AFC-5F42-BB4C8C10616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9238" t="11642" r="4869" b="5821"/>
          <a:stretch/>
        </p:blipFill>
        <p:spPr bwMode="auto">
          <a:xfrm>
            <a:off x="2052082" y="1446029"/>
            <a:ext cx="9514561" cy="5146158"/>
          </a:xfrm>
          <a:prstGeom prst="rect">
            <a:avLst/>
          </a:prstGeom>
          <a:noFill/>
          <a:extLst>
            <a:ext uri="{909E8E84-426E-40DD-AFC4-6F175D3DCCD1}">
              <a14:hiddenFill xmlns:a14="http://schemas.microsoft.com/office/drawing/2010/main">
                <a:solidFill>
                  <a:srgbClr val="FFFFFF"/>
                </a:solidFill>
              </a14:hiddenFill>
            </a:ext>
          </a:extLst>
        </p:spPr>
      </p:pic>
      <p:pic>
        <p:nvPicPr>
          <p:cNvPr id="3" name="Bildobjekt 2">
            <a:extLst>
              <a:ext uri="{FF2B5EF4-FFF2-40B4-BE49-F238E27FC236}">
                <a16:creationId xmlns:a16="http://schemas.microsoft.com/office/drawing/2014/main" id="{09476957-4860-8BEE-645D-9B0980A2BA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Tree>
    <p:extLst>
      <p:ext uri="{BB962C8B-B14F-4D97-AF65-F5344CB8AC3E}">
        <p14:creationId xmlns:p14="http://schemas.microsoft.com/office/powerpoint/2010/main" val="18150577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08D34D25-775D-4DAA-887D-92B4CB5C6B5B}"/>
              </a:ext>
            </a:extLst>
          </p:cNvPr>
          <p:cNvSpPr txBox="1"/>
          <p:nvPr/>
        </p:nvSpPr>
        <p:spPr>
          <a:xfrm>
            <a:off x="4792482" y="782451"/>
            <a:ext cx="2980303" cy="630942"/>
          </a:xfrm>
          <a:prstGeom prst="rect">
            <a:avLst/>
          </a:prstGeom>
          <a:noFill/>
        </p:spPr>
        <p:txBody>
          <a:bodyPr wrap="none" rtlCol="0">
            <a:spAutoFit/>
          </a:bodyPr>
          <a:lstStyle/>
          <a:p>
            <a:r>
              <a:rPr lang="sv-SE" sz="3500" b="1">
                <a:solidFill>
                  <a:schemeClr val="bg1"/>
                </a:solidFill>
              </a:rPr>
              <a:t>Matchvärdar </a:t>
            </a:r>
          </a:p>
        </p:txBody>
      </p:sp>
      <p:sp>
        <p:nvSpPr>
          <p:cNvPr id="5" name="textruta 4">
            <a:extLst>
              <a:ext uri="{FF2B5EF4-FFF2-40B4-BE49-F238E27FC236}">
                <a16:creationId xmlns:a16="http://schemas.microsoft.com/office/drawing/2014/main" id="{9B69B691-1DD8-4E45-A2C8-9AF5E499DA54}"/>
              </a:ext>
            </a:extLst>
          </p:cNvPr>
          <p:cNvSpPr txBox="1"/>
          <p:nvPr/>
        </p:nvSpPr>
        <p:spPr>
          <a:xfrm>
            <a:off x="1048872" y="2072629"/>
            <a:ext cx="10363200" cy="646331"/>
          </a:xfrm>
          <a:prstGeom prst="rect">
            <a:avLst/>
          </a:prstGeom>
          <a:noFill/>
        </p:spPr>
        <p:txBody>
          <a:bodyPr wrap="square" rtlCol="0">
            <a:spAutoFit/>
          </a:bodyPr>
          <a:lstStyle/>
          <a:p>
            <a:r>
              <a:rPr lang="sv-SE">
                <a:solidFill>
                  <a:schemeClr val="bg1"/>
                </a:solidFill>
              </a:rPr>
              <a:t>Tyvärr får vi varje säsong till oss ärenden där domare eller lag upplever att en eller flera personer i publiken beter sig på ett olämpligt sätt vilket skapar en otrygg matchmiljö. </a:t>
            </a:r>
          </a:p>
        </p:txBody>
      </p:sp>
      <p:sp>
        <p:nvSpPr>
          <p:cNvPr id="6" name="textruta 5">
            <a:extLst>
              <a:ext uri="{FF2B5EF4-FFF2-40B4-BE49-F238E27FC236}">
                <a16:creationId xmlns:a16="http://schemas.microsoft.com/office/drawing/2014/main" id="{3A641A49-AF82-881A-ADA3-C0EC2EECD30A}"/>
              </a:ext>
            </a:extLst>
          </p:cNvPr>
          <p:cNvSpPr txBox="1"/>
          <p:nvPr/>
        </p:nvSpPr>
        <p:spPr>
          <a:xfrm>
            <a:off x="1048872" y="3105834"/>
            <a:ext cx="10363200" cy="646331"/>
          </a:xfrm>
          <a:prstGeom prst="rect">
            <a:avLst/>
          </a:prstGeom>
          <a:noFill/>
        </p:spPr>
        <p:txBody>
          <a:bodyPr wrap="square" rtlCol="0">
            <a:spAutoFit/>
          </a:bodyPr>
          <a:lstStyle/>
          <a:p>
            <a:r>
              <a:rPr lang="sv-SE">
                <a:solidFill>
                  <a:schemeClr val="bg1"/>
                </a:solidFill>
              </a:rPr>
              <a:t>För att förhoppningsvis kunna erbjuda domare, spelare och ledare en välkomnande och stöttande miljö så är det obligatoriskt att ha matchvärdar på alla våra barn- och ungdomsmatcher. </a:t>
            </a:r>
          </a:p>
        </p:txBody>
      </p:sp>
      <p:sp>
        <p:nvSpPr>
          <p:cNvPr id="7" name="textruta 6">
            <a:extLst>
              <a:ext uri="{FF2B5EF4-FFF2-40B4-BE49-F238E27FC236}">
                <a16:creationId xmlns:a16="http://schemas.microsoft.com/office/drawing/2014/main" id="{9D5F3699-A3B0-F3E6-E11B-7DB98A3E5423}"/>
              </a:ext>
            </a:extLst>
          </p:cNvPr>
          <p:cNvSpPr txBox="1"/>
          <p:nvPr/>
        </p:nvSpPr>
        <p:spPr>
          <a:xfrm>
            <a:off x="1048872" y="4139039"/>
            <a:ext cx="10363200" cy="369332"/>
          </a:xfrm>
          <a:prstGeom prst="rect">
            <a:avLst/>
          </a:prstGeom>
          <a:noFill/>
        </p:spPr>
        <p:txBody>
          <a:bodyPr wrap="square" rtlCol="0">
            <a:spAutoFit/>
          </a:bodyPr>
          <a:lstStyle/>
          <a:p>
            <a:pPr marL="285750" indent="-285750">
              <a:buFont typeface="Arial" panose="020B0604020202020204" pitchFamily="34" charset="0"/>
              <a:buChar char="•"/>
            </a:pPr>
            <a:r>
              <a:rPr lang="sv-SE">
                <a:solidFill>
                  <a:schemeClr val="bg1"/>
                </a:solidFill>
                <a:hlinkClick r:id="rId2"/>
              </a:rPr>
              <a:t>Dokument om matchvärdskap </a:t>
            </a:r>
            <a:endParaRPr lang="sv-SE">
              <a:solidFill>
                <a:schemeClr val="bg1"/>
              </a:solidFill>
            </a:endParaRPr>
          </a:p>
        </p:txBody>
      </p:sp>
    </p:spTree>
    <p:extLst>
      <p:ext uri="{BB962C8B-B14F-4D97-AF65-F5344CB8AC3E}">
        <p14:creationId xmlns:p14="http://schemas.microsoft.com/office/powerpoint/2010/main" val="3939472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08D34D25-775D-4DAA-887D-92B4CB5C6B5B}"/>
              </a:ext>
            </a:extLst>
          </p:cNvPr>
          <p:cNvSpPr txBox="1"/>
          <p:nvPr/>
        </p:nvSpPr>
        <p:spPr>
          <a:xfrm>
            <a:off x="3359123" y="932779"/>
            <a:ext cx="3680816" cy="630942"/>
          </a:xfrm>
          <a:prstGeom prst="rect">
            <a:avLst/>
          </a:prstGeom>
          <a:noFill/>
        </p:spPr>
        <p:txBody>
          <a:bodyPr wrap="none" rtlCol="0">
            <a:spAutoFit/>
          </a:bodyPr>
          <a:lstStyle/>
          <a:p>
            <a:r>
              <a:rPr lang="sv-SE" sz="3500" b="1">
                <a:solidFill>
                  <a:schemeClr val="bg1"/>
                </a:solidFill>
              </a:rPr>
              <a:t>#schysstmatch  </a:t>
            </a:r>
          </a:p>
        </p:txBody>
      </p:sp>
      <p:sp>
        <p:nvSpPr>
          <p:cNvPr id="5" name="textruta 4">
            <a:extLst>
              <a:ext uri="{FF2B5EF4-FFF2-40B4-BE49-F238E27FC236}">
                <a16:creationId xmlns:a16="http://schemas.microsoft.com/office/drawing/2014/main" id="{9B69B691-1DD8-4E45-A2C8-9AF5E499DA54}"/>
              </a:ext>
            </a:extLst>
          </p:cNvPr>
          <p:cNvSpPr txBox="1"/>
          <p:nvPr/>
        </p:nvSpPr>
        <p:spPr>
          <a:xfrm>
            <a:off x="1048872" y="2127951"/>
            <a:ext cx="10363200" cy="369332"/>
          </a:xfrm>
          <a:prstGeom prst="rect">
            <a:avLst/>
          </a:prstGeom>
          <a:noFill/>
        </p:spPr>
        <p:txBody>
          <a:bodyPr wrap="square" rtlCol="0">
            <a:spAutoFit/>
          </a:bodyPr>
          <a:lstStyle/>
          <a:p>
            <a:r>
              <a:rPr lang="sv-SE">
                <a:solidFill>
                  <a:schemeClr val="bg1"/>
                </a:solidFill>
              </a:rPr>
              <a:t>I höstas lanserades ett nytt nationellt projekt inom svenska handboll –</a:t>
            </a:r>
            <a:r>
              <a:rPr lang="sv-SE" b="1">
                <a:solidFill>
                  <a:schemeClr val="bg1"/>
                </a:solidFill>
              </a:rPr>
              <a:t> #schysstmatch</a:t>
            </a:r>
            <a:r>
              <a:rPr lang="sv-SE">
                <a:solidFill>
                  <a:schemeClr val="bg1"/>
                </a:solidFill>
              </a:rPr>
              <a:t>.</a:t>
            </a:r>
          </a:p>
        </p:txBody>
      </p:sp>
      <p:pic>
        <p:nvPicPr>
          <p:cNvPr id="3" name="Bildobjekt 2" descr="En bild som visar Teckensnitt, logotyp, text, cirkel&#10;&#10;Automatiskt genererad beskrivning">
            <a:extLst>
              <a:ext uri="{FF2B5EF4-FFF2-40B4-BE49-F238E27FC236}">
                <a16:creationId xmlns:a16="http://schemas.microsoft.com/office/drawing/2014/main" id="{A14DF37E-2252-1AC6-808A-3132D524B7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0151" y="429805"/>
            <a:ext cx="2784475" cy="1569085"/>
          </a:xfrm>
          <a:prstGeom prst="rect">
            <a:avLst/>
          </a:prstGeom>
          <a:ln>
            <a:noFill/>
          </a:ln>
          <a:effectLst>
            <a:softEdge rad="112500"/>
          </a:effectLst>
        </p:spPr>
      </p:pic>
      <p:sp>
        <p:nvSpPr>
          <p:cNvPr id="4" name="textruta 3">
            <a:extLst>
              <a:ext uri="{FF2B5EF4-FFF2-40B4-BE49-F238E27FC236}">
                <a16:creationId xmlns:a16="http://schemas.microsoft.com/office/drawing/2014/main" id="{2D4A7790-C220-6BCA-9BE6-BF6B1B9BA573}"/>
              </a:ext>
            </a:extLst>
          </p:cNvPr>
          <p:cNvSpPr txBox="1"/>
          <p:nvPr/>
        </p:nvSpPr>
        <p:spPr>
          <a:xfrm>
            <a:off x="1048872" y="2828835"/>
            <a:ext cx="10363200" cy="1200329"/>
          </a:xfrm>
          <a:prstGeom prst="rect">
            <a:avLst/>
          </a:prstGeom>
          <a:noFill/>
        </p:spPr>
        <p:txBody>
          <a:bodyPr wrap="square" rtlCol="0">
            <a:spAutoFit/>
          </a:bodyPr>
          <a:lstStyle/>
          <a:p>
            <a:r>
              <a:rPr lang="sv-SE" sz="1800" b="1">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t>Syfte</a:t>
            </a:r>
            <a:r>
              <a:rPr lang="sv-SE" sz="1800">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t> </a:t>
            </a:r>
            <a:endParaRPr lang="sv-SE" sz="1800">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p>
            <a:r>
              <a:rPr lang="sv-SE">
                <a:solidFill>
                  <a:schemeClr val="bg1"/>
                </a:solidFill>
                <a:latin typeface="Helvetica" panose="020B0604020202020204" pitchFamily="34" charset="0"/>
              </a:rPr>
              <a:t>S</a:t>
            </a:r>
            <a:r>
              <a:rPr lang="sv-SE" b="0" i="0">
                <a:solidFill>
                  <a:schemeClr val="bg1"/>
                </a:solidFill>
                <a:effectLst/>
                <a:latin typeface="Helvetica" panose="020B0604020202020204" pitchFamily="34" charset="0"/>
              </a:rPr>
              <a:t>yftet med kampanjen är att utveckla och bygga en </a:t>
            </a:r>
            <a:r>
              <a:rPr lang="sv-SE" b="1" i="1">
                <a:solidFill>
                  <a:schemeClr val="bg1"/>
                </a:solidFill>
                <a:effectLst/>
                <a:latin typeface="Helvetica" panose="020B0604020202020204" pitchFamily="34" charset="0"/>
              </a:rPr>
              <a:t>långsiktig kultur av Fair play</a:t>
            </a:r>
            <a:r>
              <a:rPr lang="sv-SE" b="0" i="0">
                <a:solidFill>
                  <a:schemeClr val="bg1"/>
                </a:solidFill>
                <a:effectLst/>
                <a:latin typeface="Helvetica" panose="020B0604020202020204" pitchFamily="34" charset="0"/>
              </a:rPr>
              <a:t> där handbollen ses som ett föredöme inom idrotten och därmed blir en attraktivare sport.</a:t>
            </a:r>
            <a:br>
              <a:rPr lang="sv-SE" sz="1800">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br>
            <a:endParaRPr lang="sv-SE" sz="1800">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p:txBody>
      </p:sp>
      <p:sp>
        <p:nvSpPr>
          <p:cNvPr id="8" name="textruta 7">
            <a:extLst>
              <a:ext uri="{FF2B5EF4-FFF2-40B4-BE49-F238E27FC236}">
                <a16:creationId xmlns:a16="http://schemas.microsoft.com/office/drawing/2014/main" id="{5054984F-47C5-C073-0CD5-6468E9E263A5}"/>
              </a:ext>
            </a:extLst>
          </p:cNvPr>
          <p:cNvSpPr txBox="1"/>
          <p:nvPr/>
        </p:nvSpPr>
        <p:spPr>
          <a:xfrm>
            <a:off x="1048872" y="4029164"/>
            <a:ext cx="10363200" cy="1200329"/>
          </a:xfrm>
          <a:prstGeom prst="rect">
            <a:avLst/>
          </a:prstGeom>
          <a:noFill/>
        </p:spPr>
        <p:txBody>
          <a:bodyPr wrap="square" rtlCol="0">
            <a:spAutoFit/>
          </a:bodyPr>
          <a:lstStyle/>
          <a:p>
            <a:r>
              <a:rPr lang="sv-SE" sz="1800" b="1">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t>#schysstmatchmöte </a:t>
            </a:r>
            <a:endParaRPr lang="sv-SE" sz="1800">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p>
            <a:r>
              <a:rPr lang="sv-SE" sz="1800">
                <a:solidFill>
                  <a:schemeClr val="bg1"/>
                </a:solidFill>
                <a:effectLst/>
                <a:latin typeface="Arial" panose="020B0604020202020204" pitchFamily="34" charset="0"/>
                <a:ea typeface="MS Mincho" panose="02020609040205080304" pitchFamily="49" charset="-128"/>
              </a:rPr>
              <a:t>5 minuter innan alla barn- och ungdomsmatcher ska ett obligatoriskt möte med ledare, domare, funktionärer och matchvärd att hållas med syftet att påminna alla om att samarbeta för att matchen ska genomföras på ett schysst sätt. </a:t>
            </a:r>
            <a:endParaRPr lang="sv-SE" b="1">
              <a:solidFill>
                <a:schemeClr val="bg1"/>
              </a:solidFill>
            </a:endParaRPr>
          </a:p>
        </p:txBody>
      </p:sp>
    </p:spTree>
    <p:extLst>
      <p:ext uri="{BB962C8B-B14F-4D97-AF65-F5344CB8AC3E}">
        <p14:creationId xmlns:p14="http://schemas.microsoft.com/office/powerpoint/2010/main" val="1005377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2370861F-054B-459E-A739-6ACAAF2D7801}"/>
              </a:ext>
            </a:extLst>
          </p:cNvPr>
          <p:cNvSpPr>
            <a:spLocks noGrp="1"/>
          </p:cNvSpPr>
          <p:nvPr>
            <p:ph type="title"/>
          </p:nvPr>
        </p:nvSpPr>
        <p:spPr>
          <a:xfrm>
            <a:off x="771525" y="2084387"/>
            <a:ext cx="10020300" cy="1325563"/>
          </a:xfrm>
        </p:spPr>
        <p:txBody>
          <a:bodyPr/>
          <a:lstStyle/>
          <a:p>
            <a:pPr algn="ctr"/>
            <a:r>
              <a:rPr lang="sv-SE" sz="4000"/>
              <a:t>Frågor till oss eller övriga ledare? </a:t>
            </a:r>
          </a:p>
        </p:txBody>
      </p:sp>
      <p:sp>
        <p:nvSpPr>
          <p:cNvPr id="2" name="Rubrik 2">
            <a:extLst>
              <a:ext uri="{FF2B5EF4-FFF2-40B4-BE49-F238E27FC236}">
                <a16:creationId xmlns:a16="http://schemas.microsoft.com/office/drawing/2014/main" id="{CD0A6F1B-95BA-E2C1-B3C9-B4118AE4B4A3}"/>
              </a:ext>
            </a:extLst>
          </p:cNvPr>
          <p:cNvSpPr txBox="1">
            <a:spLocks/>
          </p:cNvSpPr>
          <p:nvPr/>
        </p:nvSpPr>
        <p:spPr>
          <a:xfrm>
            <a:off x="1628775" y="3448051"/>
            <a:ext cx="100203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b="1" kern="1200">
                <a:solidFill>
                  <a:schemeClr val="bg1"/>
                </a:solidFill>
                <a:latin typeface="+mn-lt"/>
                <a:ea typeface="+mj-ea"/>
                <a:cs typeface="+mj-cs"/>
              </a:defRPr>
            </a:lvl1pPr>
          </a:lstStyle>
          <a:p>
            <a:r>
              <a:rPr lang="sv-SE" sz="4000"/>
              <a:t>Synpunkter/inspel kring seriespel stor plan? </a:t>
            </a:r>
          </a:p>
        </p:txBody>
      </p:sp>
    </p:spTree>
    <p:extLst>
      <p:ext uri="{BB962C8B-B14F-4D97-AF65-F5344CB8AC3E}">
        <p14:creationId xmlns:p14="http://schemas.microsoft.com/office/powerpoint/2010/main" val="447458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BC75C1A3-3C3D-4B40-8A86-F01BBF37AF73}"/>
              </a:ext>
            </a:extLst>
          </p:cNvPr>
          <p:cNvSpPr txBox="1"/>
          <p:nvPr/>
        </p:nvSpPr>
        <p:spPr>
          <a:xfrm>
            <a:off x="3657752" y="728091"/>
            <a:ext cx="4349268" cy="707886"/>
          </a:xfrm>
          <a:prstGeom prst="rect">
            <a:avLst/>
          </a:prstGeom>
          <a:noFill/>
        </p:spPr>
        <p:txBody>
          <a:bodyPr wrap="none" rtlCol="0">
            <a:spAutoFit/>
          </a:bodyPr>
          <a:lstStyle/>
          <a:p>
            <a:r>
              <a:rPr lang="sv-SE" sz="4000" b="1">
                <a:solidFill>
                  <a:schemeClr val="bg1"/>
                </a:solidFill>
              </a:rPr>
              <a:t>Syftet med mötet</a:t>
            </a:r>
          </a:p>
        </p:txBody>
      </p:sp>
      <p:sp>
        <p:nvSpPr>
          <p:cNvPr id="3" name="textruta 2">
            <a:extLst>
              <a:ext uri="{FF2B5EF4-FFF2-40B4-BE49-F238E27FC236}">
                <a16:creationId xmlns:a16="http://schemas.microsoft.com/office/drawing/2014/main" id="{96F41BB2-CF4E-489D-9C88-4ACBD1263338}"/>
              </a:ext>
            </a:extLst>
          </p:cNvPr>
          <p:cNvSpPr txBox="1"/>
          <p:nvPr/>
        </p:nvSpPr>
        <p:spPr>
          <a:xfrm>
            <a:off x="1773816" y="2856725"/>
            <a:ext cx="8644368" cy="2400657"/>
          </a:xfrm>
          <a:prstGeom prst="rect">
            <a:avLst/>
          </a:prstGeom>
          <a:noFill/>
        </p:spPr>
        <p:txBody>
          <a:bodyPr wrap="square" rtlCol="0">
            <a:spAutoFit/>
          </a:bodyPr>
          <a:lstStyle/>
          <a:p>
            <a:pPr algn="ctr"/>
            <a:r>
              <a:rPr lang="sv-SE" sz="3000" b="1">
                <a:solidFill>
                  <a:schemeClr val="bg1"/>
                </a:solidFill>
              </a:rPr>
              <a:t>Ge information och vägledning inför spel på stor plan (5 mot 5-spel).</a:t>
            </a:r>
          </a:p>
          <a:p>
            <a:pPr algn="ctr"/>
            <a:br>
              <a:rPr lang="sv-SE" sz="3000" b="1">
                <a:solidFill>
                  <a:schemeClr val="bg1"/>
                </a:solidFill>
              </a:rPr>
            </a:br>
            <a:endParaRPr lang="sv-SE" sz="3000" b="1">
              <a:solidFill>
                <a:schemeClr val="bg1"/>
              </a:solidFill>
            </a:endParaRPr>
          </a:p>
          <a:p>
            <a:pPr algn="ctr"/>
            <a:r>
              <a:rPr lang="sv-SE" sz="3000" b="1">
                <a:solidFill>
                  <a:schemeClr val="bg1"/>
                </a:solidFill>
              </a:rPr>
              <a:t> </a:t>
            </a:r>
          </a:p>
        </p:txBody>
      </p:sp>
    </p:spTree>
    <p:extLst>
      <p:ext uri="{BB962C8B-B14F-4D97-AF65-F5344CB8AC3E}">
        <p14:creationId xmlns:p14="http://schemas.microsoft.com/office/powerpoint/2010/main" val="3378833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DA571245-B271-4992-AD0B-0382DEA06DF6}"/>
              </a:ext>
            </a:extLst>
          </p:cNvPr>
          <p:cNvSpPr txBox="1"/>
          <p:nvPr/>
        </p:nvSpPr>
        <p:spPr>
          <a:xfrm>
            <a:off x="2105891" y="1193706"/>
            <a:ext cx="8730275" cy="707886"/>
          </a:xfrm>
          <a:prstGeom prst="rect">
            <a:avLst/>
          </a:prstGeom>
          <a:noFill/>
        </p:spPr>
        <p:txBody>
          <a:bodyPr wrap="none" rtlCol="0">
            <a:spAutoFit/>
          </a:bodyPr>
          <a:lstStyle/>
          <a:p>
            <a:r>
              <a:rPr lang="sv-SE" sz="4000" b="1">
                <a:solidFill>
                  <a:schemeClr val="bg1"/>
                </a:solidFill>
              </a:rPr>
              <a:t>Handbollförbundet Väst – geografi </a:t>
            </a:r>
          </a:p>
        </p:txBody>
      </p:sp>
      <p:sp>
        <p:nvSpPr>
          <p:cNvPr id="3" name="textruta 2">
            <a:extLst>
              <a:ext uri="{FF2B5EF4-FFF2-40B4-BE49-F238E27FC236}">
                <a16:creationId xmlns:a16="http://schemas.microsoft.com/office/drawing/2014/main" id="{4B892464-2ABB-4082-8C64-0E4D20308AD9}"/>
              </a:ext>
            </a:extLst>
          </p:cNvPr>
          <p:cNvSpPr txBox="1"/>
          <p:nvPr/>
        </p:nvSpPr>
        <p:spPr>
          <a:xfrm>
            <a:off x="997280" y="2171562"/>
            <a:ext cx="10585120" cy="2486515"/>
          </a:xfrm>
          <a:prstGeom prst="rect">
            <a:avLst/>
          </a:prstGeom>
          <a:noFill/>
        </p:spPr>
        <p:txBody>
          <a:bodyPr wrap="square">
            <a:spAutoFit/>
          </a:bodyPr>
          <a:lstStyle/>
          <a:p>
            <a:pPr>
              <a:lnSpc>
                <a:spcPct val="115000"/>
              </a:lnSpc>
              <a:spcAft>
                <a:spcPts val="1000"/>
              </a:spcAft>
            </a:pPr>
            <a:r>
              <a:rPr lang="sv-SE" sz="2800" b="1">
                <a:solidFill>
                  <a:schemeClr val="bg1"/>
                </a:solidFill>
                <a:effectLst/>
                <a:ea typeface="Dotum" panose="020B0503020000020004" pitchFamily="34" charset="-127"/>
                <a:cs typeface="Calibri" panose="020F0502020204030204" pitchFamily="34" charset="0"/>
              </a:rPr>
              <a:t>HFV består av föreningar tillhörande:</a:t>
            </a:r>
          </a:p>
          <a:p>
            <a:pPr marL="285750" indent="-285750">
              <a:lnSpc>
                <a:spcPct val="115000"/>
              </a:lnSpc>
              <a:spcAft>
                <a:spcPts val="1000"/>
              </a:spcAft>
              <a:buFontTx/>
              <a:buChar char="-"/>
            </a:pPr>
            <a:r>
              <a:rPr lang="sv-SE" sz="2000">
                <a:solidFill>
                  <a:schemeClr val="bg1"/>
                </a:solidFill>
                <a:effectLst/>
                <a:ea typeface="Dotum" panose="020B0503020000020004" pitchFamily="34" charset="-127"/>
                <a:cs typeface="Calibri" panose="020F0502020204030204" pitchFamily="34" charset="0"/>
              </a:rPr>
              <a:t>Västra Götalands län</a:t>
            </a:r>
            <a:endParaRPr lang="sv-SE" sz="2000">
              <a:solidFill>
                <a:schemeClr val="bg1"/>
              </a:solidFill>
              <a:ea typeface="Dotum" panose="020B0503020000020004" pitchFamily="34" charset="-127"/>
              <a:cs typeface="Calibri" panose="020F0502020204030204" pitchFamily="34" charset="0"/>
            </a:endParaRPr>
          </a:p>
          <a:p>
            <a:pPr marL="285750" indent="-285750">
              <a:lnSpc>
                <a:spcPct val="115000"/>
              </a:lnSpc>
              <a:spcAft>
                <a:spcPts val="1000"/>
              </a:spcAft>
              <a:buFontTx/>
              <a:buChar char="-"/>
            </a:pPr>
            <a:r>
              <a:rPr lang="sv-SE" sz="2000">
                <a:solidFill>
                  <a:schemeClr val="bg1"/>
                </a:solidFill>
                <a:effectLst/>
                <a:ea typeface="Dotum" panose="020B0503020000020004" pitchFamily="34" charset="-127"/>
                <a:cs typeface="Calibri" panose="020F0502020204030204" pitchFamily="34" charset="0"/>
              </a:rPr>
              <a:t>Värmlands län</a:t>
            </a:r>
            <a:endParaRPr lang="sv-SE" sz="2000">
              <a:solidFill>
                <a:schemeClr val="bg1"/>
              </a:solidFill>
              <a:ea typeface="Dotum" panose="020B0503020000020004" pitchFamily="34" charset="-127"/>
              <a:cs typeface="Calibri" panose="020F0502020204030204" pitchFamily="34" charset="0"/>
            </a:endParaRPr>
          </a:p>
          <a:p>
            <a:pPr marL="285750" indent="-285750">
              <a:lnSpc>
                <a:spcPct val="115000"/>
              </a:lnSpc>
              <a:spcAft>
                <a:spcPts val="1000"/>
              </a:spcAft>
              <a:buFontTx/>
              <a:buChar char="-"/>
            </a:pPr>
            <a:r>
              <a:rPr lang="sv-SE" sz="2000">
                <a:solidFill>
                  <a:schemeClr val="bg1"/>
                </a:solidFill>
                <a:effectLst/>
                <a:ea typeface="Dotum" panose="020B0503020000020004" pitchFamily="34" charset="-127"/>
                <a:cs typeface="Calibri" panose="020F0502020204030204" pitchFamily="34" charset="0"/>
              </a:rPr>
              <a:t>Kungsbacka, Varberg, Falkenberg och Hylte från Hallands län</a:t>
            </a:r>
          </a:p>
          <a:p>
            <a:pPr marL="285750" indent="-285750">
              <a:lnSpc>
                <a:spcPct val="115000"/>
              </a:lnSpc>
              <a:spcAft>
                <a:spcPts val="1000"/>
              </a:spcAft>
              <a:buFontTx/>
              <a:buChar char="-"/>
            </a:pPr>
            <a:r>
              <a:rPr lang="sv-SE" sz="2000">
                <a:solidFill>
                  <a:schemeClr val="bg1"/>
                </a:solidFill>
                <a:effectLst/>
                <a:ea typeface="Dotum" panose="020B0503020000020004" pitchFamily="34" charset="-127"/>
                <a:cs typeface="Calibri" panose="020F0502020204030204" pitchFamily="34" charset="0"/>
              </a:rPr>
              <a:t>Mullsjö, Habo, Jönköping, Gislaved, Värnamo, Vaggeryd och Gnosjö från Jönköpings län. </a:t>
            </a:r>
            <a:endParaRPr lang="sv-SE" sz="2000">
              <a:solidFill>
                <a:schemeClr val="bg1"/>
              </a:solidFill>
              <a:effectLst/>
              <a:ea typeface="Dotum" panose="020B0503020000020004" pitchFamily="34" charset="-127"/>
              <a:cs typeface="Times New Roman" panose="02020603050405020304" pitchFamily="18" charset="0"/>
            </a:endParaRPr>
          </a:p>
        </p:txBody>
      </p:sp>
    </p:spTree>
    <p:extLst>
      <p:ext uri="{BB962C8B-B14F-4D97-AF65-F5344CB8AC3E}">
        <p14:creationId xmlns:p14="http://schemas.microsoft.com/office/powerpoint/2010/main" val="1068013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2376E541-F8D4-4EAA-BCDC-E052C5B0E4E3}"/>
              </a:ext>
            </a:extLst>
          </p:cNvPr>
          <p:cNvSpPr txBox="1"/>
          <p:nvPr/>
        </p:nvSpPr>
        <p:spPr>
          <a:xfrm>
            <a:off x="3035220" y="825928"/>
            <a:ext cx="6604269" cy="707886"/>
          </a:xfrm>
          <a:prstGeom prst="rect">
            <a:avLst/>
          </a:prstGeom>
          <a:noFill/>
        </p:spPr>
        <p:txBody>
          <a:bodyPr wrap="square" rtlCol="0">
            <a:spAutoFit/>
          </a:bodyPr>
          <a:lstStyle/>
          <a:p>
            <a:pPr algn="ctr"/>
            <a:r>
              <a:rPr lang="sv-SE" sz="4000" b="1">
                <a:solidFill>
                  <a:schemeClr val="bg1"/>
                </a:solidFill>
              </a:rPr>
              <a:t>Seriespel U9 på stor plan</a:t>
            </a:r>
          </a:p>
        </p:txBody>
      </p:sp>
      <p:pic>
        <p:nvPicPr>
          <p:cNvPr id="12" name="Bildobjekt 11">
            <a:extLst>
              <a:ext uri="{FF2B5EF4-FFF2-40B4-BE49-F238E27FC236}">
                <a16:creationId xmlns:a16="http://schemas.microsoft.com/office/drawing/2014/main" id="{7A830057-562D-469F-9CEF-6CF31809E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2" name="textruta 1">
            <a:extLst>
              <a:ext uri="{FF2B5EF4-FFF2-40B4-BE49-F238E27FC236}">
                <a16:creationId xmlns:a16="http://schemas.microsoft.com/office/drawing/2014/main" id="{06A0768A-45FF-29A6-9F89-779A892EC8F6}"/>
              </a:ext>
            </a:extLst>
          </p:cNvPr>
          <p:cNvSpPr txBox="1"/>
          <p:nvPr/>
        </p:nvSpPr>
        <p:spPr>
          <a:xfrm>
            <a:off x="1433513" y="4239721"/>
            <a:ext cx="9396412" cy="2179828"/>
          </a:xfrm>
          <a:prstGeom prst="rect">
            <a:avLst/>
          </a:prstGeom>
          <a:noFill/>
        </p:spPr>
        <p:txBody>
          <a:bodyPr wrap="square">
            <a:spAutoFit/>
          </a:bodyPr>
          <a:lstStyle/>
          <a:p>
            <a:pPr>
              <a:lnSpc>
                <a:spcPct val="115000"/>
              </a:lnSpc>
            </a:pPr>
            <a:r>
              <a:rPr lang="sv-SE" sz="2400" b="1">
                <a:solidFill>
                  <a:schemeClr val="bg1"/>
                </a:solidFill>
                <a:effectLst/>
                <a:ea typeface="Calibri" panose="020F0502020204030204" pitchFamily="34" charset="0"/>
                <a:cs typeface="Calibri" panose="020F0502020204030204" pitchFamily="34" charset="0"/>
              </a:rPr>
              <a:t>P9: </a:t>
            </a:r>
            <a:r>
              <a:rPr lang="sv-SE" sz="2400">
                <a:solidFill>
                  <a:schemeClr val="bg1"/>
                </a:solidFill>
                <a:ea typeface="Calibri" panose="020F0502020204030204" pitchFamily="34" charset="0"/>
                <a:cs typeface="Calibri" panose="020F0502020204030204" pitchFamily="34" charset="0"/>
              </a:rPr>
              <a:t>100 lag anmälda till spel på stor plan. Dessa 110 lag är indelade i 11 olika serier. Merparten av serierna är lottade med enkelmöte medan några är lottade med trelagssammandrag p.g.a. reseavstånd. </a:t>
            </a:r>
          </a:p>
          <a:p>
            <a:pPr>
              <a:lnSpc>
                <a:spcPct val="115000"/>
              </a:lnSpc>
            </a:pPr>
            <a:r>
              <a:rPr lang="sv-SE" sz="2400">
                <a:solidFill>
                  <a:schemeClr val="bg1"/>
                </a:solidFill>
                <a:effectLst/>
                <a:ea typeface="Calibri" panose="020F0502020204030204" pitchFamily="34" charset="0"/>
                <a:cs typeface="Calibri" panose="020F0502020204030204" pitchFamily="34" charset="0"/>
              </a:rPr>
              <a:t>	</a:t>
            </a:r>
            <a:r>
              <a:rPr lang="sv-SE" sz="1800">
                <a:solidFill>
                  <a:schemeClr val="bg1"/>
                </a:solidFill>
                <a:effectLst/>
                <a:ea typeface="Calibri" panose="020F0502020204030204" pitchFamily="34" charset="0"/>
                <a:cs typeface="Calibri" panose="020F0502020204030204" pitchFamily="34" charset="0"/>
              </a:rPr>
              <a:t>				</a:t>
            </a:r>
          </a:p>
        </p:txBody>
      </p:sp>
      <p:sp>
        <p:nvSpPr>
          <p:cNvPr id="4" name="textruta 3">
            <a:extLst>
              <a:ext uri="{FF2B5EF4-FFF2-40B4-BE49-F238E27FC236}">
                <a16:creationId xmlns:a16="http://schemas.microsoft.com/office/drawing/2014/main" id="{2B8D9259-365B-F990-C517-FD69D1C82765}"/>
              </a:ext>
            </a:extLst>
          </p:cNvPr>
          <p:cNvSpPr txBox="1"/>
          <p:nvPr/>
        </p:nvSpPr>
        <p:spPr>
          <a:xfrm>
            <a:off x="1433513" y="2067944"/>
            <a:ext cx="9324974" cy="1755096"/>
          </a:xfrm>
          <a:prstGeom prst="rect">
            <a:avLst/>
          </a:prstGeom>
          <a:noFill/>
        </p:spPr>
        <p:txBody>
          <a:bodyPr wrap="square">
            <a:spAutoFit/>
          </a:bodyPr>
          <a:lstStyle/>
          <a:p>
            <a:pPr>
              <a:lnSpc>
                <a:spcPct val="115000"/>
              </a:lnSpc>
            </a:pPr>
            <a:r>
              <a:rPr lang="sv-SE" sz="2400" b="1">
                <a:solidFill>
                  <a:schemeClr val="bg1"/>
                </a:solidFill>
                <a:ea typeface="Calibri" panose="020F0502020204030204" pitchFamily="34" charset="0"/>
                <a:cs typeface="Calibri" panose="020F0502020204030204" pitchFamily="34" charset="0"/>
              </a:rPr>
              <a:t>F9: </a:t>
            </a:r>
            <a:r>
              <a:rPr lang="sv-SE" sz="2400">
                <a:solidFill>
                  <a:schemeClr val="bg1"/>
                </a:solidFill>
                <a:ea typeface="Calibri" panose="020F0502020204030204" pitchFamily="34" charset="0"/>
                <a:cs typeface="Calibri" panose="020F0502020204030204" pitchFamily="34" charset="0"/>
              </a:rPr>
              <a:t>110 lag anmälda till spel på stor plan. Dessa 110 lag är indelade i 13 olika serier. Merparten av serierna är lottade med enkelmöte medan </a:t>
            </a:r>
            <a:r>
              <a:rPr lang="sv-SE" sz="2400">
                <a:solidFill>
                  <a:schemeClr val="bg1"/>
                </a:solidFill>
                <a:effectLst/>
                <a:ea typeface="Calibri" panose="020F0502020204030204" pitchFamily="34" charset="0"/>
                <a:cs typeface="Calibri" panose="020F0502020204030204" pitchFamily="34" charset="0"/>
              </a:rPr>
              <a:t>några är lottade med trelagssammandrag p.g.a. reseavstånd.</a:t>
            </a:r>
            <a:r>
              <a:rPr lang="sv-SE" sz="1800">
                <a:solidFill>
                  <a:schemeClr val="bg1"/>
                </a:solidFill>
                <a:effectLst/>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034867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ildobjekt 11">
            <a:extLst>
              <a:ext uri="{FF2B5EF4-FFF2-40B4-BE49-F238E27FC236}">
                <a16:creationId xmlns:a16="http://schemas.microsoft.com/office/drawing/2014/main" id="{7A830057-562D-469F-9CEF-6CF31809E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3" name="textruta 2">
            <a:extLst>
              <a:ext uri="{FF2B5EF4-FFF2-40B4-BE49-F238E27FC236}">
                <a16:creationId xmlns:a16="http://schemas.microsoft.com/office/drawing/2014/main" id="{2376E541-F8D4-4EAA-BCDC-E052C5B0E4E3}"/>
              </a:ext>
            </a:extLst>
          </p:cNvPr>
          <p:cNvSpPr txBox="1"/>
          <p:nvPr/>
        </p:nvSpPr>
        <p:spPr>
          <a:xfrm>
            <a:off x="2095500" y="676785"/>
            <a:ext cx="9932759" cy="707886"/>
          </a:xfrm>
          <a:prstGeom prst="rect">
            <a:avLst/>
          </a:prstGeom>
          <a:noFill/>
        </p:spPr>
        <p:txBody>
          <a:bodyPr wrap="square" rtlCol="0">
            <a:spAutoFit/>
          </a:bodyPr>
          <a:lstStyle/>
          <a:p>
            <a:pPr algn="ctr"/>
            <a:r>
              <a:rPr lang="sv-SE" sz="4000" b="1">
                <a:solidFill>
                  <a:schemeClr val="bg1"/>
                </a:solidFill>
              </a:rPr>
              <a:t>Tävlingsverksamhet U9 stor plan</a:t>
            </a:r>
          </a:p>
        </p:txBody>
      </p:sp>
      <p:sp>
        <p:nvSpPr>
          <p:cNvPr id="5" name="textruta 4">
            <a:extLst>
              <a:ext uri="{FF2B5EF4-FFF2-40B4-BE49-F238E27FC236}">
                <a16:creationId xmlns:a16="http://schemas.microsoft.com/office/drawing/2014/main" id="{477682D6-3615-7380-198B-DCFB5E0B01B1}"/>
              </a:ext>
            </a:extLst>
          </p:cNvPr>
          <p:cNvSpPr txBox="1"/>
          <p:nvPr/>
        </p:nvSpPr>
        <p:spPr>
          <a:xfrm>
            <a:off x="1783275" y="5523714"/>
            <a:ext cx="7252218" cy="808555"/>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a:solidFill>
                  <a:schemeClr val="bg1"/>
                </a:solidFill>
                <a:effectLst/>
                <a:ea typeface="Calibri" panose="020F0502020204030204" pitchFamily="34" charset="0"/>
                <a:cs typeface="Calibri" panose="020F0502020204030204" pitchFamily="34" charset="0"/>
              </a:rPr>
              <a:t>Vi spelar med nedsänkt ribba/påhängsribba. </a:t>
            </a:r>
            <a:r>
              <a:rPr lang="sv-SE" sz="1800">
                <a:solidFill>
                  <a:schemeClr val="bg1"/>
                </a:solidFill>
                <a:effectLst/>
                <a:ea typeface="Calibri" panose="020F0502020204030204" pitchFamily="34" charset="0"/>
                <a:cs typeface="Calibri" panose="020F0502020204030204" pitchFamily="34" charset="0"/>
              </a:rPr>
              <a:t>		</a:t>
            </a:r>
          </a:p>
        </p:txBody>
      </p:sp>
      <p:sp>
        <p:nvSpPr>
          <p:cNvPr id="6" name="textruta 5">
            <a:extLst>
              <a:ext uri="{FF2B5EF4-FFF2-40B4-BE49-F238E27FC236}">
                <a16:creationId xmlns:a16="http://schemas.microsoft.com/office/drawing/2014/main" id="{948D64D8-7B34-30A1-5925-6F723FA76C24}"/>
              </a:ext>
            </a:extLst>
          </p:cNvPr>
          <p:cNvSpPr txBox="1"/>
          <p:nvPr/>
        </p:nvSpPr>
        <p:spPr>
          <a:xfrm>
            <a:off x="1761667" y="2611902"/>
            <a:ext cx="8668665" cy="1658018"/>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a:solidFill>
                  <a:schemeClr val="bg1"/>
                </a:solidFill>
                <a:effectLst/>
                <a:ea typeface="Calibri" panose="020F0502020204030204" pitchFamily="34" charset="0"/>
                <a:cs typeface="Calibri" panose="020F0502020204030204" pitchFamily="34" charset="0"/>
              </a:rPr>
              <a:t>Matchtid 2x20 minuter. </a:t>
            </a:r>
            <a:r>
              <a:rPr lang="sv-SE" sz="2400">
                <a:solidFill>
                  <a:schemeClr val="bg1"/>
                </a:solidFill>
                <a:ea typeface="Calibri" panose="020F0502020204030204" pitchFamily="34" charset="0"/>
                <a:cs typeface="Calibri" panose="020F0502020204030204" pitchFamily="34" charset="0"/>
              </a:rPr>
              <a:t>Vid lämpligt speluppehåll efter ca 10 minuter i respektive halvlek blåser domaren av för 1 minuts utbildningstimeout. 5 minuters pausvila. </a:t>
            </a:r>
            <a:r>
              <a:rPr lang="sv-SE" sz="2400">
                <a:solidFill>
                  <a:schemeClr val="bg1"/>
                </a:solidFill>
                <a:effectLst/>
                <a:ea typeface="Calibri" panose="020F0502020204030204" pitchFamily="34" charset="0"/>
                <a:cs typeface="Calibri" panose="020F0502020204030204" pitchFamily="34" charset="0"/>
              </a:rPr>
              <a:t>	</a:t>
            </a:r>
            <a:r>
              <a:rPr lang="sv-SE" sz="1800">
                <a:solidFill>
                  <a:schemeClr val="bg1"/>
                </a:solidFill>
                <a:effectLst/>
                <a:ea typeface="Calibri" panose="020F0502020204030204" pitchFamily="34" charset="0"/>
                <a:cs typeface="Calibri" panose="020F0502020204030204" pitchFamily="34" charset="0"/>
              </a:rPr>
              <a:t>			</a:t>
            </a:r>
          </a:p>
        </p:txBody>
      </p:sp>
      <p:sp>
        <p:nvSpPr>
          <p:cNvPr id="2" name="textruta 1">
            <a:extLst>
              <a:ext uri="{FF2B5EF4-FFF2-40B4-BE49-F238E27FC236}">
                <a16:creationId xmlns:a16="http://schemas.microsoft.com/office/drawing/2014/main" id="{3F91149E-C25F-507C-B7D2-6A3569F4420E}"/>
              </a:ext>
            </a:extLst>
          </p:cNvPr>
          <p:cNvSpPr txBox="1"/>
          <p:nvPr/>
        </p:nvSpPr>
        <p:spPr>
          <a:xfrm>
            <a:off x="1783274" y="4280173"/>
            <a:ext cx="9745110" cy="905633"/>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a:solidFill>
                  <a:schemeClr val="bg1"/>
                </a:solidFill>
                <a:effectLst/>
                <a:ea typeface="Calibri" panose="020F0502020204030204" pitchFamily="34" charset="0"/>
                <a:cs typeface="Calibri" panose="020F0502020204030204" pitchFamily="34" charset="0"/>
              </a:rPr>
              <a:t>Utbildningstimeouten</a:t>
            </a:r>
            <a:r>
              <a:rPr lang="sv-SE" sz="2400">
                <a:solidFill>
                  <a:schemeClr val="bg1"/>
                </a:solidFill>
                <a:ea typeface="Calibri" panose="020F0502020204030204" pitchFamily="34" charset="0"/>
                <a:cs typeface="Calibri" panose="020F0502020204030204" pitchFamily="34" charset="0"/>
              </a:rPr>
              <a:t> är till för att tränaren ska kunna utbilda sina spelare. Ingen spelare lämnar planen under utbildningstimeouten.</a:t>
            </a:r>
            <a:endParaRPr lang="sv-SE" sz="2400">
              <a:solidFill>
                <a:schemeClr val="bg1"/>
              </a:solidFill>
              <a:effectLst/>
              <a:ea typeface="Calibri" panose="020F0502020204030204" pitchFamily="34" charset="0"/>
              <a:cs typeface="Calibri" panose="020F0502020204030204" pitchFamily="34" charset="0"/>
            </a:endParaRPr>
          </a:p>
        </p:txBody>
      </p:sp>
      <p:sp>
        <p:nvSpPr>
          <p:cNvPr id="7" name="textruta 6">
            <a:extLst>
              <a:ext uri="{FF2B5EF4-FFF2-40B4-BE49-F238E27FC236}">
                <a16:creationId xmlns:a16="http://schemas.microsoft.com/office/drawing/2014/main" id="{477682D6-3615-7380-198B-DCFB5E0B01B1}"/>
              </a:ext>
            </a:extLst>
          </p:cNvPr>
          <p:cNvSpPr txBox="1"/>
          <p:nvPr/>
        </p:nvSpPr>
        <p:spPr>
          <a:xfrm>
            <a:off x="1783274" y="1803347"/>
            <a:ext cx="8313225" cy="808555"/>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a:solidFill>
                  <a:schemeClr val="bg1"/>
                </a:solidFill>
                <a:effectLst/>
                <a:ea typeface="Calibri" panose="020F0502020204030204" pitchFamily="34" charset="0"/>
                <a:cs typeface="Calibri" panose="020F0502020204030204" pitchFamily="34" charset="0"/>
              </a:rPr>
              <a:t>Spelas med 5 utespelare + målvakt (ingen li</a:t>
            </a:r>
            <a:r>
              <a:rPr lang="sv-SE" sz="2400">
                <a:solidFill>
                  <a:schemeClr val="bg1"/>
                </a:solidFill>
                <a:ea typeface="Calibri" panose="020F0502020204030204" pitchFamily="34" charset="0"/>
                <a:cs typeface="Calibri" panose="020F0502020204030204" pitchFamily="34" charset="0"/>
              </a:rPr>
              <a:t>njespelare).</a:t>
            </a:r>
            <a:r>
              <a:rPr lang="sv-SE" sz="1800">
                <a:solidFill>
                  <a:schemeClr val="bg1"/>
                </a:solidFill>
                <a:effectLst/>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419360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2"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ildobjekt 11">
            <a:extLst>
              <a:ext uri="{FF2B5EF4-FFF2-40B4-BE49-F238E27FC236}">
                <a16:creationId xmlns:a16="http://schemas.microsoft.com/office/drawing/2014/main" id="{7A830057-562D-469F-9CEF-6CF31809E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6" name="textruta 5">
            <a:extLst>
              <a:ext uri="{FF2B5EF4-FFF2-40B4-BE49-F238E27FC236}">
                <a16:creationId xmlns:a16="http://schemas.microsoft.com/office/drawing/2014/main" id="{948D64D8-7B34-30A1-5925-6F723FA76C24}"/>
              </a:ext>
            </a:extLst>
          </p:cNvPr>
          <p:cNvSpPr txBox="1"/>
          <p:nvPr/>
        </p:nvSpPr>
        <p:spPr>
          <a:xfrm>
            <a:off x="1916127" y="2340506"/>
            <a:ext cx="8668665" cy="905633"/>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a:solidFill>
                  <a:schemeClr val="bg1"/>
                </a:solidFill>
                <a:effectLst/>
                <a:ea typeface="Calibri" panose="020F0502020204030204" pitchFamily="34" charset="0"/>
                <a:cs typeface="Calibri" panose="020F0502020204030204" pitchFamily="34" charset="0"/>
              </a:rPr>
              <a:t>Resultat </a:t>
            </a:r>
            <a:r>
              <a:rPr lang="sv-SE" sz="2400" i="1">
                <a:solidFill>
                  <a:schemeClr val="bg1"/>
                </a:solidFill>
                <a:effectLst/>
                <a:ea typeface="Calibri" panose="020F0502020204030204" pitchFamily="34" charset="0"/>
                <a:cs typeface="Calibri" panose="020F0502020204030204" pitchFamily="34" charset="0"/>
              </a:rPr>
              <a:t>får</a:t>
            </a:r>
            <a:r>
              <a:rPr lang="sv-SE" sz="2400">
                <a:solidFill>
                  <a:schemeClr val="bg1"/>
                </a:solidFill>
                <a:effectLst/>
                <a:ea typeface="Calibri" panose="020F0502020204030204" pitchFamily="34" charset="0"/>
                <a:cs typeface="Calibri" panose="020F0502020204030204" pitchFamily="34" charset="0"/>
              </a:rPr>
              <a:t> visas i hallen under matchen – det är upp till arrangerande förening	</a:t>
            </a:r>
            <a:r>
              <a:rPr lang="sv-SE" sz="1800">
                <a:solidFill>
                  <a:schemeClr val="bg1"/>
                </a:solidFill>
                <a:effectLst/>
                <a:ea typeface="Calibri" panose="020F0502020204030204" pitchFamily="34" charset="0"/>
                <a:cs typeface="Calibri" panose="020F0502020204030204" pitchFamily="34" charset="0"/>
              </a:rPr>
              <a:t>			</a:t>
            </a:r>
          </a:p>
        </p:txBody>
      </p:sp>
      <p:sp>
        <p:nvSpPr>
          <p:cNvPr id="2" name="textruta 1">
            <a:extLst>
              <a:ext uri="{FF2B5EF4-FFF2-40B4-BE49-F238E27FC236}">
                <a16:creationId xmlns:a16="http://schemas.microsoft.com/office/drawing/2014/main" id="{3F91149E-C25F-507C-B7D2-6A3569F4420E}"/>
              </a:ext>
            </a:extLst>
          </p:cNvPr>
          <p:cNvSpPr txBox="1"/>
          <p:nvPr/>
        </p:nvSpPr>
        <p:spPr>
          <a:xfrm>
            <a:off x="1916127" y="4380162"/>
            <a:ext cx="9745110" cy="1755096"/>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a:solidFill>
                  <a:schemeClr val="bg1"/>
                </a:solidFill>
                <a:effectLst/>
                <a:ea typeface="Calibri" panose="020F0502020204030204" pitchFamily="34" charset="0"/>
                <a:cs typeface="Calibri" panose="020F0502020204030204" pitchFamily="34" charset="0"/>
              </a:rPr>
              <a:t>Att vi får visa resultat i hallen beror på att vi får tävla/vinna i en enskild match men vi ska inte samla poäng, målskillnad, placeringar etc. över tid vilket kan leda till att vi jagar ”stora vinster” och tabellplaceringar vilket kan leda till toppning och selektering</a:t>
            </a:r>
            <a:r>
              <a:rPr lang="sv-SE" sz="2400">
                <a:solidFill>
                  <a:schemeClr val="bg1"/>
                </a:solidFill>
                <a:ea typeface="Calibri" panose="020F0502020204030204" pitchFamily="34" charset="0"/>
                <a:cs typeface="Calibri" panose="020F0502020204030204" pitchFamily="34" charset="0"/>
              </a:rPr>
              <a:t>.</a:t>
            </a:r>
            <a:r>
              <a:rPr lang="sv-SE" sz="1800">
                <a:solidFill>
                  <a:schemeClr val="bg1"/>
                </a:solidFill>
                <a:effectLst/>
                <a:ea typeface="Calibri" panose="020F0502020204030204" pitchFamily="34" charset="0"/>
                <a:cs typeface="Calibri" panose="020F0502020204030204" pitchFamily="34" charset="0"/>
              </a:rPr>
              <a:t>	</a:t>
            </a:r>
          </a:p>
        </p:txBody>
      </p:sp>
      <p:sp>
        <p:nvSpPr>
          <p:cNvPr id="4" name="textruta 3">
            <a:extLst>
              <a:ext uri="{FF2B5EF4-FFF2-40B4-BE49-F238E27FC236}">
                <a16:creationId xmlns:a16="http://schemas.microsoft.com/office/drawing/2014/main" id="{D214FA4B-7C03-E6DF-759F-415C223996D4}"/>
              </a:ext>
            </a:extLst>
          </p:cNvPr>
          <p:cNvSpPr txBox="1"/>
          <p:nvPr/>
        </p:nvSpPr>
        <p:spPr>
          <a:xfrm>
            <a:off x="1916126" y="1729397"/>
            <a:ext cx="9745109" cy="480901"/>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a:solidFill>
                  <a:schemeClr val="bg1"/>
                </a:solidFill>
                <a:effectLst/>
                <a:ea typeface="Calibri" panose="020F0502020204030204" pitchFamily="34" charset="0"/>
                <a:cs typeface="Calibri" panose="020F0502020204030204" pitchFamily="34" charset="0"/>
              </a:rPr>
              <a:t>Bollstorlek 00 = 4</a:t>
            </a:r>
            <a:r>
              <a:rPr lang="sv-SE" sz="2400">
                <a:solidFill>
                  <a:schemeClr val="bg1"/>
                </a:solidFill>
                <a:ea typeface="Calibri" panose="020F0502020204030204" pitchFamily="34" charset="0"/>
                <a:cs typeface="Calibri" panose="020F0502020204030204" pitchFamily="34" charset="0"/>
              </a:rPr>
              <a:t>2-45</a:t>
            </a:r>
            <a:r>
              <a:rPr lang="sv-SE" sz="2400">
                <a:solidFill>
                  <a:schemeClr val="bg1"/>
                </a:solidFill>
                <a:effectLst/>
                <a:ea typeface="Calibri" panose="020F0502020204030204" pitchFamily="34" charset="0"/>
                <a:cs typeface="Calibri" panose="020F0502020204030204" pitchFamily="34" charset="0"/>
              </a:rPr>
              <a:t> cm</a:t>
            </a:r>
            <a:r>
              <a:rPr lang="sv-SE" sz="2400">
                <a:solidFill>
                  <a:schemeClr val="bg1"/>
                </a:solidFill>
                <a:ea typeface="Calibri" panose="020F0502020204030204" pitchFamily="34" charset="0"/>
                <a:cs typeface="Calibri" panose="020F0502020204030204" pitchFamily="34" charset="0"/>
              </a:rPr>
              <a:t> omkrets. </a:t>
            </a:r>
            <a:r>
              <a:rPr lang="sv-SE" sz="1800">
                <a:solidFill>
                  <a:schemeClr val="bg1"/>
                </a:solidFill>
                <a:effectLst/>
                <a:ea typeface="Calibri" panose="020F0502020204030204" pitchFamily="34" charset="0"/>
                <a:cs typeface="Calibri" panose="020F0502020204030204" pitchFamily="34" charset="0"/>
              </a:rPr>
              <a:t>		</a:t>
            </a:r>
          </a:p>
        </p:txBody>
      </p:sp>
      <p:sp>
        <p:nvSpPr>
          <p:cNvPr id="8" name="textruta 7">
            <a:extLst>
              <a:ext uri="{FF2B5EF4-FFF2-40B4-BE49-F238E27FC236}">
                <a16:creationId xmlns:a16="http://schemas.microsoft.com/office/drawing/2014/main" id="{A3933E70-91CE-9586-8841-FD01D71CF004}"/>
              </a:ext>
            </a:extLst>
          </p:cNvPr>
          <p:cNvSpPr txBox="1"/>
          <p:nvPr/>
        </p:nvSpPr>
        <p:spPr>
          <a:xfrm>
            <a:off x="2192566" y="644614"/>
            <a:ext cx="9932759" cy="707886"/>
          </a:xfrm>
          <a:prstGeom prst="rect">
            <a:avLst/>
          </a:prstGeom>
          <a:noFill/>
        </p:spPr>
        <p:txBody>
          <a:bodyPr wrap="square" rtlCol="0">
            <a:spAutoFit/>
          </a:bodyPr>
          <a:lstStyle/>
          <a:p>
            <a:pPr algn="ctr"/>
            <a:r>
              <a:rPr lang="sv-SE" sz="4000" b="1">
                <a:solidFill>
                  <a:schemeClr val="bg1"/>
                </a:solidFill>
              </a:rPr>
              <a:t>Tävlingsverksamhet U9 stor plan</a:t>
            </a:r>
          </a:p>
        </p:txBody>
      </p:sp>
      <p:sp>
        <p:nvSpPr>
          <p:cNvPr id="9" name="textruta 8">
            <a:extLst>
              <a:ext uri="{FF2B5EF4-FFF2-40B4-BE49-F238E27FC236}">
                <a16:creationId xmlns:a16="http://schemas.microsoft.com/office/drawing/2014/main" id="{773B090C-6166-C124-02A6-C16127410692}"/>
              </a:ext>
            </a:extLst>
          </p:cNvPr>
          <p:cNvSpPr txBox="1"/>
          <p:nvPr/>
        </p:nvSpPr>
        <p:spPr>
          <a:xfrm>
            <a:off x="1916127" y="3469871"/>
            <a:ext cx="8668665" cy="808555"/>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a:solidFill>
                  <a:schemeClr val="bg1"/>
                </a:solidFill>
                <a:effectLst/>
                <a:ea typeface="Calibri" panose="020F0502020204030204" pitchFamily="34" charset="0"/>
                <a:cs typeface="Calibri" panose="020F0502020204030204" pitchFamily="34" charset="0"/>
              </a:rPr>
              <a:t>Inga resultat rapporteras eller visas på hemsidor. 	</a:t>
            </a:r>
            <a:r>
              <a:rPr lang="sv-SE" sz="1800">
                <a:solidFill>
                  <a:schemeClr val="bg1"/>
                </a:solidFill>
                <a:effectLst/>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720451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4"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EEC51-62EA-706A-146C-B018F7E3E6F8}"/>
            </a:ext>
          </a:extLst>
        </p:cNvPr>
        <p:cNvGrpSpPr/>
        <p:nvPr/>
      </p:nvGrpSpPr>
      <p:grpSpPr>
        <a:xfrm>
          <a:off x="0" y="0"/>
          <a:ext cx="0" cy="0"/>
          <a:chOff x="0" y="0"/>
          <a:chExt cx="0" cy="0"/>
        </a:xfrm>
      </p:grpSpPr>
      <p:pic>
        <p:nvPicPr>
          <p:cNvPr id="12" name="Bildobjekt 11">
            <a:extLst>
              <a:ext uri="{FF2B5EF4-FFF2-40B4-BE49-F238E27FC236}">
                <a16:creationId xmlns:a16="http://schemas.microsoft.com/office/drawing/2014/main" id="{A91EC3C4-41A7-0549-0785-EB88845B58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3" name="textruta 2">
            <a:extLst>
              <a:ext uri="{FF2B5EF4-FFF2-40B4-BE49-F238E27FC236}">
                <a16:creationId xmlns:a16="http://schemas.microsoft.com/office/drawing/2014/main" id="{F7358D9B-CACE-4F86-491E-EA35FC5CBFFA}"/>
              </a:ext>
            </a:extLst>
          </p:cNvPr>
          <p:cNvSpPr txBox="1"/>
          <p:nvPr/>
        </p:nvSpPr>
        <p:spPr>
          <a:xfrm>
            <a:off x="2095500" y="676785"/>
            <a:ext cx="9932759" cy="1323439"/>
          </a:xfrm>
          <a:prstGeom prst="rect">
            <a:avLst/>
          </a:prstGeom>
          <a:noFill/>
        </p:spPr>
        <p:txBody>
          <a:bodyPr wrap="square" rtlCol="0">
            <a:spAutoFit/>
          </a:bodyPr>
          <a:lstStyle/>
          <a:p>
            <a:pPr algn="ctr"/>
            <a:r>
              <a:rPr lang="sv-SE" sz="4000" b="1">
                <a:solidFill>
                  <a:schemeClr val="bg1"/>
                </a:solidFill>
              </a:rPr>
              <a:t>Tävlingsverksamhet U9 stor plan</a:t>
            </a:r>
            <a:br>
              <a:rPr lang="sv-SE" sz="4000" b="1">
                <a:solidFill>
                  <a:schemeClr val="bg1"/>
                </a:solidFill>
              </a:rPr>
            </a:br>
            <a:endParaRPr lang="sv-SE" sz="4000" b="1">
              <a:solidFill>
                <a:schemeClr val="bg1"/>
              </a:solidFill>
            </a:endParaRPr>
          </a:p>
        </p:txBody>
      </p:sp>
      <p:sp>
        <p:nvSpPr>
          <p:cNvPr id="8" name="textruta 7">
            <a:extLst>
              <a:ext uri="{FF2B5EF4-FFF2-40B4-BE49-F238E27FC236}">
                <a16:creationId xmlns:a16="http://schemas.microsoft.com/office/drawing/2014/main" id="{763A1314-FEB8-EBF2-C8BF-EA1601D139AE}"/>
              </a:ext>
            </a:extLst>
          </p:cNvPr>
          <p:cNvSpPr txBox="1"/>
          <p:nvPr/>
        </p:nvSpPr>
        <p:spPr>
          <a:xfrm>
            <a:off x="1504950" y="2168841"/>
            <a:ext cx="7252218" cy="808555"/>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dirty="0">
                <a:solidFill>
                  <a:schemeClr val="bg1"/>
                </a:solidFill>
                <a:effectLst/>
                <a:ea typeface="Calibri" panose="020F0502020204030204" pitchFamily="34" charset="0"/>
                <a:cs typeface="Calibri" panose="020F0502020204030204" pitchFamily="34" charset="0"/>
              </a:rPr>
              <a:t>Inga resultat rapporteras eller registreras</a:t>
            </a:r>
            <a:r>
              <a:rPr lang="sv-SE" sz="1800" dirty="0">
                <a:solidFill>
                  <a:schemeClr val="bg1"/>
                </a:solidFill>
                <a:effectLst/>
                <a:ea typeface="Calibri" panose="020F0502020204030204" pitchFamily="34" charset="0"/>
                <a:cs typeface="Calibri" panose="020F0502020204030204" pitchFamily="34" charset="0"/>
              </a:rPr>
              <a:t>		</a:t>
            </a:r>
          </a:p>
        </p:txBody>
      </p:sp>
      <p:sp>
        <p:nvSpPr>
          <p:cNvPr id="9" name="textruta 8">
            <a:extLst>
              <a:ext uri="{FF2B5EF4-FFF2-40B4-BE49-F238E27FC236}">
                <a16:creationId xmlns:a16="http://schemas.microsoft.com/office/drawing/2014/main" id="{8DE8B24E-DB52-3439-FD5B-6DDE84A0C67E}"/>
              </a:ext>
            </a:extLst>
          </p:cNvPr>
          <p:cNvSpPr txBox="1"/>
          <p:nvPr/>
        </p:nvSpPr>
        <p:spPr>
          <a:xfrm>
            <a:off x="1504949" y="2977396"/>
            <a:ext cx="8620125" cy="2604559"/>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dirty="0">
                <a:solidFill>
                  <a:schemeClr val="bg1"/>
                </a:solidFill>
                <a:effectLst/>
                <a:ea typeface="Calibri" panose="020F0502020204030204" pitchFamily="34" charset="0"/>
                <a:cs typeface="Calibri" panose="020F0502020204030204" pitchFamily="34" charset="0"/>
              </a:rPr>
              <a:t>Ni behöver ha ett sekretariat på matcherna som:</a:t>
            </a:r>
          </a:p>
          <a:p>
            <a:pPr>
              <a:lnSpc>
                <a:spcPct val="115000"/>
              </a:lnSpc>
            </a:pPr>
            <a:r>
              <a:rPr lang="sv-SE" sz="2400" dirty="0">
                <a:solidFill>
                  <a:schemeClr val="bg1"/>
                </a:solidFill>
                <a:ea typeface="Calibri" panose="020F0502020204030204" pitchFamily="34" charset="0"/>
                <a:cs typeface="Calibri" panose="020F0502020204030204" pitchFamily="34" charset="0"/>
              </a:rPr>
              <a:t> - </a:t>
            </a:r>
            <a:r>
              <a:rPr lang="sv-SE" sz="2400" dirty="0">
                <a:solidFill>
                  <a:schemeClr val="bg1"/>
                </a:solidFill>
                <a:effectLst/>
                <a:ea typeface="Calibri" panose="020F0502020204030204" pitchFamily="34" charset="0"/>
                <a:cs typeface="Calibri" panose="020F0502020204030204" pitchFamily="34" charset="0"/>
              </a:rPr>
              <a:t>stannar klockan när domaren stoppar tiden</a:t>
            </a:r>
          </a:p>
          <a:p>
            <a:pPr>
              <a:lnSpc>
                <a:spcPct val="115000"/>
              </a:lnSpc>
            </a:pPr>
            <a:r>
              <a:rPr lang="sv-SE" sz="2400" dirty="0">
                <a:solidFill>
                  <a:schemeClr val="bg1"/>
                </a:solidFill>
                <a:ea typeface="Calibri" panose="020F0502020204030204" pitchFamily="34" charset="0"/>
                <a:cs typeface="Calibri" panose="020F0502020204030204" pitchFamily="34" charset="0"/>
              </a:rPr>
              <a:t> - håller koll på tiden vid utvisning</a:t>
            </a:r>
          </a:p>
          <a:p>
            <a:pPr>
              <a:lnSpc>
                <a:spcPct val="115000"/>
              </a:lnSpc>
            </a:pPr>
            <a:r>
              <a:rPr lang="sv-SE" sz="2400" dirty="0">
                <a:solidFill>
                  <a:schemeClr val="bg1"/>
                </a:solidFill>
                <a:effectLst/>
                <a:ea typeface="Calibri" panose="020F0502020204030204" pitchFamily="34" charset="0"/>
                <a:cs typeface="Calibri" panose="020F0502020204030204" pitchFamily="34" charset="0"/>
              </a:rPr>
              <a:t> - registrerar mål på måltavlan</a:t>
            </a:r>
          </a:p>
          <a:p>
            <a:pPr>
              <a:lnSpc>
                <a:spcPct val="115000"/>
              </a:lnSpc>
            </a:pPr>
            <a:r>
              <a:rPr lang="sv-SE" sz="2400" dirty="0">
                <a:solidFill>
                  <a:schemeClr val="bg1"/>
                </a:solidFill>
                <a:ea typeface="Calibri" panose="020F0502020204030204" pitchFamily="34" charset="0"/>
                <a:cs typeface="Calibri" panose="020F0502020204030204" pitchFamily="34" charset="0"/>
              </a:rPr>
              <a:t> - Noterar gula kort och utvisningar för att hjälpa domarna</a:t>
            </a:r>
            <a:r>
              <a:rPr lang="sv-SE" sz="1800" dirty="0">
                <a:solidFill>
                  <a:schemeClr val="bg1"/>
                </a:solidFill>
                <a:effectLst/>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601684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052BC-C736-BE8F-470F-391B8B7CE167}"/>
            </a:ext>
          </a:extLst>
        </p:cNvPr>
        <p:cNvGrpSpPr/>
        <p:nvPr/>
      </p:nvGrpSpPr>
      <p:grpSpPr>
        <a:xfrm>
          <a:off x="0" y="0"/>
          <a:ext cx="0" cy="0"/>
          <a:chOff x="0" y="0"/>
          <a:chExt cx="0" cy="0"/>
        </a:xfrm>
      </p:grpSpPr>
      <p:pic>
        <p:nvPicPr>
          <p:cNvPr id="12" name="Bildobjekt 11">
            <a:extLst>
              <a:ext uri="{FF2B5EF4-FFF2-40B4-BE49-F238E27FC236}">
                <a16:creationId xmlns:a16="http://schemas.microsoft.com/office/drawing/2014/main" id="{FC605ED2-3E0A-5C1B-CBC5-8E7596001D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3" name="textruta 2">
            <a:extLst>
              <a:ext uri="{FF2B5EF4-FFF2-40B4-BE49-F238E27FC236}">
                <a16:creationId xmlns:a16="http://schemas.microsoft.com/office/drawing/2014/main" id="{831F9E7A-1A08-06D3-3920-D2BDF00A6455}"/>
              </a:ext>
            </a:extLst>
          </p:cNvPr>
          <p:cNvSpPr txBox="1"/>
          <p:nvPr/>
        </p:nvSpPr>
        <p:spPr>
          <a:xfrm>
            <a:off x="2095500" y="676785"/>
            <a:ext cx="9932759" cy="1323439"/>
          </a:xfrm>
          <a:prstGeom prst="rect">
            <a:avLst/>
          </a:prstGeom>
          <a:noFill/>
        </p:spPr>
        <p:txBody>
          <a:bodyPr wrap="square" rtlCol="0">
            <a:spAutoFit/>
          </a:bodyPr>
          <a:lstStyle/>
          <a:p>
            <a:pPr algn="ctr"/>
            <a:r>
              <a:rPr lang="sv-SE" sz="4000" b="1">
                <a:solidFill>
                  <a:schemeClr val="bg1"/>
                </a:solidFill>
              </a:rPr>
              <a:t>Tävlingsverksamhet U9 stor plan</a:t>
            </a:r>
            <a:br>
              <a:rPr lang="sv-SE" sz="4000" b="1">
                <a:solidFill>
                  <a:schemeClr val="bg1"/>
                </a:solidFill>
              </a:rPr>
            </a:br>
            <a:endParaRPr lang="sv-SE" sz="4000" b="1">
              <a:solidFill>
                <a:schemeClr val="bg1"/>
              </a:solidFill>
            </a:endParaRPr>
          </a:p>
        </p:txBody>
      </p:sp>
      <p:sp>
        <p:nvSpPr>
          <p:cNvPr id="4" name="textruta 3">
            <a:extLst>
              <a:ext uri="{FF2B5EF4-FFF2-40B4-BE49-F238E27FC236}">
                <a16:creationId xmlns:a16="http://schemas.microsoft.com/office/drawing/2014/main" id="{AF64E657-47DA-6274-B19F-E25FA3F8B80E}"/>
              </a:ext>
            </a:extLst>
          </p:cNvPr>
          <p:cNvSpPr txBox="1"/>
          <p:nvPr/>
        </p:nvSpPr>
        <p:spPr>
          <a:xfrm>
            <a:off x="1588243" y="1793207"/>
            <a:ext cx="8613032" cy="2677656"/>
          </a:xfrm>
          <a:prstGeom prst="rect">
            <a:avLst/>
          </a:prstGeom>
          <a:noFill/>
        </p:spPr>
        <p:txBody>
          <a:bodyPr wrap="square" rtlCol="0">
            <a:spAutoFit/>
          </a:bodyPr>
          <a:lstStyle/>
          <a:p>
            <a:pPr marL="285750" indent="-285750">
              <a:buFont typeface="Arial" panose="020B0604020202020204" pitchFamily="34" charset="0"/>
              <a:buChar char="•"/>
            </a:pPr>
            <a:r>
              <a:rPr lang="sv-SE" sz="2400" dirty="0">
                <a:solidFill>
                  <a:schemeClr val="bg1"/>
                </a:solidFill>
              </a:rPr>
              <a:t>Vi spelar nu med ordinarie regelverk = domaren blåser för:</a:t>
            </a:r>
          </a:p>
          <a:p>
            <a:pPr marL="342900" indent="-342900">
              <a:buFontTx/>
              <a:buChar char="-"/>
            </a:pPr>
            <a:r>
              <a:rPr lang="sv-SE" sz="2400" dirty="0">
                <a:solidFill>
                  <a:schemeClr val="bg1"/>
                </a:solidFill>
              </a:rPr>
              <a:t>Dubbelstuds</a:t>
            </a:r>
          </a:p>
          <a:p>
            <a:pPr marL="342900" indent="-342900">
              <a:buFontTx/>
              <a:buChar char="-"/>
            </a:pPr>
            <a:r>
              <a:rPr lang="sv-SE" sz="2400" dirty="0" err="1">
                <a:solidFill>
                  <a:schemeClr val="bg1"/>
                </a:solidFill>
              </a:rPr>
              <a:t>Stegfel</a:t>
            </a:r>
            <a:endParaRPr lang="sv-SE" sz="2400" dirty="0">
              <a:solidFill>
                <a:schemeClr val="bg1"/>
              </a:solidFill>
            </a:endParaRPr>
          </a:p>
          <a:p>
            <a:pPr marL="342900" indent="-342900">
              <a:buFontTx/>
              <a:buChar char="-"/>
            </a:pPr>
            <a:r>
              <a:rPr lang="sv-SE" sz="2400" dirty="0">
                <a:solidFill>
                  <a:schemeClr val="bg1"/>
                </a:solidFill>
              </a:rPr>
              <a:t>Hålla bollen mer än 3 sek</a:t>
            </a:r>
          </a:p>
          <a:p>
            <a:pPr marL="342900" indent="-342900">
              <a:buFontTx/>
              <a:buChar char="-"/>
            </a:pPr>
            <a:r>
              <a:rPr lang="sv-SE" sz="2400" dirty="0" err="1">
                <a:solidFill>
                  <a:schemeClr val="bg1"/>
                </a:solidFill>
              </a:rPr>
              <a:t>Avkast</a:t>
            </a:r>
            <a:endParaRPr lang="sv-SE" sz="2400" dirty="0">
              <a:solidFill>
                <a:schemeClr val="bg1"/>
              </a:solidFill>
            </a:endParaRPr>
          </a:p>
          <a:p>
            <a:pPr marL="342900" indent="-342900">
              <a:buFontTx/>
              <a:buChar char="-"/>
            </a:pPr>
            <a:r>
              <a:rPr lang="sv-SE" sz="2400" dirty="0">
                <a:solidFill>
                  <a:schemeClr val="bg1"/>
                </a:solidFill>
              </a:rPr>
              <a:t>Hörnkast</a:t>
            </a:r>
          </a:p>
          <a:p>
            <a:pPr marL="342900" indent="-342900">
              <a:buFontTx/>
              <a:buChar char="-"/>
            </a:pPr>
            <a:r>
              <a:rPr lang="sv-SE" sz="2400" dirty="0">
                <a:solidFill>
                  <a:schemeClr val="bg1"/>
                </a:solidFill>
              </a:rPr>
              <a:t>2 min utvisning </a:t>
            </a:r>
          </a:p>
        </p:txBody>
      </p:sp>
      <p:sp>
        <p:nvSpPr>
          <p:cNvPr id="2" name="textruta 1">
            <a:extLst>
              <a:ext uri="{FF2B5EF4-FFF2-40B4-BE49-F238E27FC236}">
                <a16:creationId xmlns:a16="http://schemas.microsoft.com/office/drawing/2014/main" id="{480E2D77-8930-A0C2-7314-DF218DFD75A5}"/>
              </a:ext>
            </a:extLst>
          </p:cNvPr>
          <p:cNvSpPr txBox="1"/>
          <p:nvPr/>
        </p:nvSpPr>
        <p:spPr>
          <a:xfrm>
            <a:off x="1588243" y="4668026"/>
            <a:ext cx="8613032" cy="1569660"/>
          </a:xfrm>
          <a:prstGeom prst="rect">
            <a:avLst/>
          </a:prstGeom>
          <a:noFill/>
        </p:spPr>
        <p:txBody>
          <a:bodyPr wrap="square" rtlCol="0">
            <a:spAutoFit/>
          </a:bodyPr>
          <a:lstStyle/>
          <a:p>
            <a:pPr marL="285750" indent="-285750">
              <a:buFont typeface="Arial" panose="020B0604020202020204" pitchFamily="34" charset="0"/>
              <a:buChar char="•"/>
            </a:pPr>
            <a:r>
              <a:rPr lang="sv-SE" sz="2400" dirty="0">
                <a:solidFill>
                  <a:schemeClr val="bg1"/>
                </a:solidFill>
              </a:rPr>
              <a:t>Vi får nu spela försvarsspel med full kroppskontakt. D.v.s. vi får:</a:t>
            </a:r>
          </a:p>
          <a:p>
            <a:r>
              <a:rPr lang="sv-SE" sz="2400" dirty="0">
                <a:solidFill>
                  <a:schemeClr val="bg1"/>
                </a:solidFill>
              </a:rPr>
              <a:t>-  Låsa </a:t>
            </a:r>
          </a:p>
          <a:p>
            <a:r>
              <a:rPr lang="sv-SE" sz="2400" dirty="0">
                <a:solidFill>
                  <a:schemeClr val="bg1"/>
                </a:solidFill>
              </a:rPr>
              <a:t>-  Tackla </a:t>
            </a:r>
          </a:p>
        </p:txBody>
      </p:sp>
    </p:spTree>
    <p:extLst>
      <p:ext uri="{BB962C8B-B14F-4D97-AF65-F5344CB8AC3E}">
        <p14:creationId xmlns:p14="http://schemas.microsoft.com/office/powerpoint/2010/main" val="4218355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theme/theme1.xml><?xml version="1.0" encoding="utf-8"?>
<a:theme xmlns:a="http://schemas.openxmlformats.org/drawingml/2006/main" name="Office-tema">
  <a:themeElements>
    <a:clrScheme name="Handboll Väst">
      <a:dk1>
        <a:sysClr val="windowText" lastClr="000000"/>
      </a:dk1>
      <a:lt1>
        <a:sysClr val="window" lastClr="FFFFFF"/>
      </a:lt1>
      <a:dk2>
        <a:srgbClr val="107EBE"/>
      </a:dk2>
      <a:lt2>
        <a:srgbClr val="E7E6E6"/>
      </a:lt2>
      <a:accent1>
        <a:srgbClr val="107EBE"/>
      </a:accent1>
      <a:accent2>
        <a:srgbClr val="ED7D31"/>
      </a:accent2>
      <a:accent3>
        <a:srgbClr val="A5A5A5"/>
      </a:accent3>
      <a:accent4>
        <a:srgbClr val="FFC000"/>
      </a:accent4>
      <a:accent5>
        <a:srgbClr val="5B9BD5"/>
      </a:accent5>
      <a:accent6>
        <a:srgbClr val="70AD47"/>
      </a:accent6>
      <a:hlink>
        <a:srgbClr val="1F3864"/>
      </a:hlink>
      <a:folHlink>
        <a:srgbClr val="954F72"/>
      </a:folHlink>
    </a:clrScheme>
    <a:fontScheme name="Grafisk profil SDF">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andboll Väst mall version 1  -  Skrivskyddad" id="{77A17CB5-2308-4DF9-877B-0BFFB34FD32B}" vid="{8DE8815E-1481-4DDB-8AF9-CA0AC3AAAE41}"/>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1BDA8C43A1DB429DB34750755B23AA" ma:contentTypeVersion="18" ma:contentTypeDescription="Create a new document." ma:contentTypeScope="" ma:versionID="e03c16d3eec62c200e6a40eb35ff8923">
  <xsd:schema xmlns:xsd="http://www.w3.org/2001/XMLSchema" xmlns:xs="http://www.w3.org/2001/XMLSchema" xmlns:p="http://schemas.microsoft.com/office/2006/metadata/properties" xmlns:ns2="aeec1cfd-ee20-4fab-9935-8252f9403901" xmlns:ns3="820950aa-98b0-49aa-af9b-e3853c1f17f1" targetNamespace="http://schemas.microsoft.com/office/2006/metadata/properties" ma:root="true" ma:fieldsID="fc4687fc67f180b67b8a13d6290374a0" ns2:_="" ns3:_="">
    <xsd:import namespace="aeec1cfd-ee20-4fab-9935-8252f9403901"/>
    <xsd:import namespace="820950aa-98b0-49aa-af9b-e3853c1f17f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ec1cfd-ee20-4fab-9935-8252f94039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d629f7f-fa84-4484-99e4-5612385231f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20950aa-98b0-49aa-af9b-e3853c1f17f1"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fb175d8b-f89d-4869-bcbc-297eb22b6972}" ma:internalName="TaxCatchAll" ma:showField="CatchAllData" ma:web="820950aa-98b0-49aa-af9b-e3853c1f17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20950aa-98b0-49aa-af9b-e3853c1f17f1" xsi:nil="true"/>
    <lcf76f155ced4ddcb4097134ff3c332f xmlns="aeec1cfd-ee20-4fab-9935-8252f94039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5A1466D-C94C-41E8-951D-5DEFA6CB5006}">
  <ds:schemaRefs>
    <ds:schemaRef ds:uri="820950aa-98b0-49aa-af9b-e3853c1f17f1"/>
    <ds:schemaRef ds:uri="aeec1cfd-ee20-4fab-9935-8252f940390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11084CC-ECBF-4F14-8730-AD3EC807E927}">
  <ds:schemaRefs>
    <ds:schemaRef ds:uri="http://schemas.microsoft.com/sharepoint/v3/contenttype/forms"/>
  </ds:schemaRefs>
</ds:datastoreItem>
</file>

<file path=customXml/itemProps3.xml><?xml version="1.0" encoding="utf-8"?>
<ds:datastoreItem xmlns:ds="http://schemas.openxmlformats.org/officeDocument/2006/customXml" ds:itemID="{97F58390-D47A-472A-B08E-BB34B54A4AA3}">
  <ds:schemaRefs>
    <ds:schemaRef ds:uri="820950aa-98b0-49aa-af9b-e3853c1f17f1"/>
    <ds:schemaRef ds:uri="aeec1cfd-ee20-4fab-9935-8252f940390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Presentation tävling ungdom 22-23</Template>
  <TotalTime>0</TotalTime>
  <Words>1767</Words>
  <Application>Microsoft Macintosh PowerPoint</Application>
  <PresentationFormat>Bredbild</PresentationFormat>
  <Paragraphs>125</Paragraphs>
  <Slides>24</Slides>
  <Notes>8</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24</vt:i4>
      </vt:variant>
    </vt:vector>
  </HeadingPairs>
  <TitlesOfParts>
    <vt:vector size="29" baseType="lpstr">
      <vt:lpstr>Arial</vt:lpstr>
      <vt:lpstr>Calibri</vt:lpstr>
      <vt:lpstr>Cambria</vt:lpstr>
      <vt:lpstr>Helvetica</vt: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Frågor till oss eller övriga ledare?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Sabina Cederkvarn</dc:creator>
  <cp:lastModifiedBy>Sandra Bornstedt</cp:lastModifiedBy>
  <cp:revision>2</cp:revision>
  <dcterms:created xsi:type="dcterms:W3CDTF">2022-03-28T13:36:33Z</dcterms:created>
  <dcterms:modified xsi:type="dcterms:W3CDTF">2024-12-04T12:49:03Z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0x010100A81BDA8C43A1DB429DB34750755B23AA</vt:lpwstr>
  </property>
  <property fmtid="{D5CDD505-2E9C-101B-9397-08002B2CF9AE}" pid="3" name="MediaServiceImageTags">
    <vt:lpwstr/>
  </property>
</Properties>
</file>