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4"/>
  </p:notesMasterIdLst>
  <p:sldIdLst>
    <p:sldId id="256" r:id="rId2"/>
    <p:sldId id="257" r:id="rId3"/>
    <p:sldId id="258" r:id="rId4"/>
    <p:sldId id="564" r:id="rId5"/>
    <p:sldId id="567" r:id="rId6"/>
    <p:sldId id="261" r:id="rId7"/>
    <p:sldId id="568" r:id="rId8"/>
    <p:sldId id="288" r:id="rId9"/>
    <p:sldId id="569" r:id="rId10"/>
    <p:sldId id="565" r:id="rId11"/>
    <p:sldId id="566" r:id="rId12"/>
    <p:sldId id="32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88211"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6412D-008D-4BA8-9D83-D45A66E7117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73C683F7-5049-4958-B411-679026E44D49}">
      <dgm:prSet/>
      <dgm:spPr/>
      <dgm:t>
        <a:bodyPr/>
        <a:lstStyle/>
        <a:p>
          <a:r>
            <a:rPr lang="en-US"/>
            <a:t>Videoanalyserna</a:t>
          </a:r>
        </a:p>
      </dgm:t>
    </dgm:pt>
    <dgm:pt modelId="{2B452E73-CEE3-4AFC-9058-699125ED837E}" type="parTrans" cxnId="{B07EDB0D-C330-403F-93DD-AE4DB5CBACF9}">
      <dgm:prSet/>
      <dgm:spPr/>
      <dgm:t>
        <a:bodyPr/>
        <a:lstStyle/>
        <a:p>
          <a:endParaRPr lang="en-US"/>
        </a:p>
      </dgm:t>
    </dgm:pt>
    <dgm:pt modelId="{B9492676-DFD4-4786-ADBF-C6547808031A}" type="sibTrans" cxnId="{B07EDB0D-C330-403F-93DD-AE4DB5CBACF9}">
      <dgm:prSet/>
      <dgm:spPr/>
      <dgm:t>
        <a:bodyPr/>
        <a:lstStyle/>
        <a:p>
          <a:endParaRPr lang="en-US"/>
        </a:p>
      </dgm:t>
    </dgm:pt>
    <dgm:pt modelId="{26781D49-0569-4E63-A918-923A7336B57B}">
      <dgm:prSet/>
      <dgm:spPr/>
      <dgm:t>
        <a:bodyPr/>
        <a:lstStyle/>
        <a:p>
          <a:r>
            <a:rPr lang="en-US" dirty="0"/>
            <a:t>Förväntningar</a:t>
          </a:r>
          <a:br>
            <a:rPr lang="en-US" dirty="0"/>
          </a:br>
          <a:r>
            <a:rPr lang="en-US" dirty="0"/>
            <a:t>Krav</a:t>
          </a:r>
        </a:p>
      </dgm:t>
    </dgm:pt>
    <dgm:pt modelId="{A5118CB6-D176-4D7B-BC02-6B1AA3ECE214}" type="parTrans" cxnId="{E5DDECE0-ABCC-477E-96A4-E5246BA73728}">
      <dgm:prSet/>
      <dgm:spPr/>
      <dgm:t>
        <a:bodyPr/>
        <a:lstStyle/>
        <a:p>
          <a:endParaRPr lang="en-US"/>
        </a:p>
      </dgm:t>
    </dgm:pt>
    <dgm:pt modelId="{AA2BF683-0406-457C-934F-D5DFBBBAF80A}" type="sibTrans" cxnId="{E5DDECE0-ABCC-477E-96A4-E5246BA73728}">
      <dgm:prSet/>
      <dgm:spPr/>
      <dgm:t>
        <a:bodyPr/>
        <a:lstStyle/>
        <a:p>
          <a:endParaRPr lang="en-US"/>
        </a:p>
      </dgm:t>
    </dgm:pt>
    <dgm:pt modelId="{846BC629-EF0F-4C0D-8859-93B47D87BFC4}">
      <dgm:prSet/>
      <dgm:spPr/>
      <dgm:t>
        <a:bodyPr/>
        <a:lstStyle/>
        <a:p>
          <a:r>
            <a:rPr lang="en-US"/>
            <a:t>Kallelser och böter</a:t>
          </a:r>
        </a:p>
      </dgm:t>
    </dgm:pt>
    <dgm:pt modelId="{B3B928B5-FF3D-4A08-8586-563169C841D1}" type="parTrans" cxnId="{F1B38F66-1D69-4E2C-B1D2-C1815BAB6884}">
      <dgm:prSet/>
      <dgm:spPr/>
      <dgm:t>
        <a:bodyPr/>
        <a:lstStyle/>
        <a:p>
          <a:endParaRPr lang="en-US"/>
        </a:p>
      </dgm:t>
    </dgm:pt>
    <dgm:pt modelId="{2994C86A-1E8F-4E8E-9E8D-8AA3E6C03EEC}" type="sibTrans" cxnId="{F1B38F66-1D69-4E2C-B1D2-C1815BAB6884}">
      <dgm:prSet/>
      <dgm:spPr/>
      <dgm:t>
        <a:bodyPr/>
        <a:lstStyle/>
        <a:p>
          <a:endParaRPr lang="en-US"/>
        </a:p>
      </dgm:t>
    </dgm:pt>
    <dgm:pt modelId="{0BE5B7DC-4D00-42DE-A9A6-4DAC162A2643}">
      <dgm:prSet/>
      <dgm:spPr/>
      <dgm:t>
        <a:bodyPr/>
        <a:lstStyle/>
        <a:p>
          <a:r>
            <a:rPr lang="en-US"/>
            <a:t>Matchstruktur</a:t>
          </a:r>
        </a:p>
      </dgm:t>
    </dgm:pt>
    <dgm:pt modelId="{5A096D1B-AB47-41A1-98E0-2176183583D6}" type="parTrans" cxnId="{7CBD283C-795A-4C66-9D35-6B24D9970A6F}">
      <dgm:prSet/>
      <dgm:spPr/>
      <dgm:t>
        <a:bodyPr/>
        <a:lstStyle/>
        <a:p>
          <a:endParaRPr lang="en-US"/>
        </a:p>
      </dgm:t>
    </dgm:pt>
    <dgm:pt modelId="{5F06AC29-F141-4000-B2A9-16FCFF820AD5}" type="sibTrans" cxnId="{7CBD283C-795A-4C66-9D35-6B24D9970A6F}">
      <dgm:prSet/>
      <dgm:spPr/>
      <dgm:t>
        <a:bodyPr/>
        <a:lstStyle/>
        <a:p>
          <a:endParaRPr lang="en-US"/>
        </a:p>
      </dgm:t>
    </dgm:pt>
    <dgm:pt modelId="{ED2D612F-C6D4-427D-A330-5684C672C2AB}">
      <dgm:prSet/>
      <dgm:spPr/>
      <dgm:t>
        <a:bodyPr/>
        <a:lstStyle/>
        <a:p>
          <a:r>
            <a:rPr lang="en-US"/>
            <a:t>Spelarrådet</a:t>
          </a:r>
        </a:p>
      </dgm:t>
    </dgm:pt>
    <dgm:pt modelId="{89ADBF45-CF44-45E5-A6EE-2E98648B2D86}" type="parTrans" cxnId="{ADE5CFCF-7ADA-4115-9F68-21342617490C}">
      <dgm:prSet/>
      <dgm:spPr/>
      <dgm:t>
        <a:bodyPr/>
        <a:lstStyle/>
        <a:p>
          <a:endParaRPr lang="en-US"/>
        </a:p>
      </dgm:t>
    </dgm:pt>
    <dgm:pt modelId="{BDBAD7A2-9C94-4796-B013-3BF972FF7F97}" type="sibTrans" cxnId="{ADE5CFCF-7ADA-4115-9F68-21342617490C}">
      <dgm:prSet/>
      <dgm:spPr/>
      <dgm:t>
        <a:bodyPr/>
        <a:lstStyle/>
        <a:p>
          <a:endParaRPr lang="en-US"/>
        </a:p>
      </dgm:t>
    </dgm:pt>
    <dgm:pt modelId="{0F633E81-FCC2-4DBC-8C0A-D5A5ED1A6D9B}" type="pres">
      <dgm:prSet presAssocID="{5516412D-008D-4BA8-9D83-D45A66E7117D}" presName="diagram" presStyleCnt="0">
        <dgm:presLayoutVars>
          <dgm:dir/>
          <dgm:resizeHandles val="exact"/>
        </dgm:presLayoutVars>
      </dgm:prSet>
      <dgm:spPr/>
    </dgm:pt>
    <dgm:pt modelId="{06FB2C48-3669-4A09-947E-4F2DAF3C3CC6}" type="pres">
      <dgm:prSet presAssocID="{73C683F7-5049-4958-B411-679026E44D49}" presName="node" presStyleLbl="node1" presStyleIdx="0" presStyleCnt="5">
        <dgm:presLayoutVars>
          <dgm:bulletEnabled val="1"/>
        </dgm:presLayoutVars>
      </dgm:prSet>
      <dgm:spPr/>
    </dgm:pt>
    <dgm:pt modelId="{15806E8D-A996-4F57-A1F5-E4D1EB384E3E}" type="pres">
      <dgm:prSet presAssocID="{B9492676-DFD4-4786-ADBF-C6547808031A}" presName="sibTrans" presStyleCnt="0"/>
      <dgm:spPr/>
    </dgm:pt>
    <dgm:pt modelId="{C9339181-B313-44D3-9C19-EC2BEE11A721}" type="pres">
      <dgm:prSet presAssocID="{26781D49-0569-4E63-A918-923A7336B57B}" presName="node" presStyleLbl="node1" presStyleIdx="1" presStyleCnt="5">
        <dgm:presLayoutVars>
          <dgm:bulletEnabled val="1"/>
        </dgm:presLayoutVars>
      </dgm:prSet>
      <dgm:spPr/>
    </dgm:pt>
    <dgm:pt modelId="{7BE1D331-B6CE-4044-9596-644A96450619}" type="pres">
      <dgm:prSet presAssocID="{AA2BF683-0406-457C-934F-D5DFBBBAF80A}" presName="sibTrans" presStyleCnt="0"/>
      <dgm:spPr/>
    </dgm:pt>
    <dgm:pt modelId="{ABAD6BDE-FFF1-44A8-B283-BBEF9A3525FB}" type="pres">
      <dgm:prSet presAssocID="{846BC629-EF0F-4C0D-8859-93B47D87BFC4}" presName="node" presStyleLbl="node1" presStyleIdx="2" presStyleCnt="5">
        <dgm:presLayoutVars>
          <dgm:bulletEnabled val="1"/>
        </dgm:presLayoutVars>
      </dgm:prSet>
      <dgm:spPr/>
    </dgm:pt>
    <dgm:pt modelId="{879FBA47-B93F-4645-9DC6-1DF264BDB5EF}" type="pres">
      <dgm:prSet presAssocID="{2994C86A-1E8F-4E8E-9E8D-8AA3E6C03EEC}" presName="sibTrans" presStyleCnt="0"/>
      <dgm:spPr/>
    </dgm:pt>
    <dgm:pt modelId="{753C4872-5922-4993-8B31-EAB0C6FC860E}" type="pres">
      <dgm:prSet presAssocID="{0BE5B7DC-4D00-42DE-A9A6-4DAC162A2643}" presName="node" presStyleLbl="node1" presStyleIdx="3" presStyleCnt="5">
        <dgm:presLayoutVars>
          <dgm:bulletEnabled val="1"/>
        </dgm:presLayoutVars>
      </dgm:prSet>
      <dgm:spPr/>
    </dgm:pt>
    <dgm:pt modelId="{72F7246D-2CCD-423F-BC94-24B17C4C2A51}" type="pres">
      <dgm:prSet presAssocID="{5F06AC29-F141-4000-B2A9-16FCFF820AD5}" presName="sibTrans" presStyleCnt="0"/>
      <dgm:spPr/>
    </dgm:pt>
    <dgm:pt modelId="{D525CC26-4B54-41B2-8EF7-D163A46DE521}" type="pres">
      <dgm:prSet presAssocID="{ED2D612F-C6D4-427D-A330-5684C672C2AB}" presName="node" presStyleLbl="node1" presStyleIdx="4" presStyleCnt="5">
        <dgm:presLayoutVars>
          <dgm:bulletEnabled val="1"/>
        </dgm:presLayoutVars>
      </dgm:prSet>
      <dgm:spPr/>
    </dgm:pt>
  </dgm:ptLst>
  <dgm:cxnLst>
    <dgm:cxn modelId="{B07EDB0D-C330-403F-93DD-AE4DB5CBACF9}" srcId="{5516412D-008D-4BA8-9D83-D45A66E7117D}" destId="{73C683F7-5049-4958-B411-679026E44D49}" srcOrd="0" destOrd="0" parTransId="{2B452E73-CEE3-4AFC-9058-699125ED837E}" sibTransId="{B9492676-DFD4-4786-ADBF-C6547808031A}"/>
    <dgm:cxn modelId="{6084B427-5BD3-4266-9270-FB192E97CFE4}" type="presOf" srcId="{5516412D-008D-4BA8-9D83-D45A66E7117D}" destId="{0F633E81-FCC2-4DBC-8C0A-D5A5ED1A6D9B}" srcOrd="0" destOrd="0" presId="urn:microsoft.com/office/officeart/2005/8/layout/default"/>
    <dgm:cxn modelId="{7CBD283C-795A-4C66-9D35-6B24D9970A6F}" srcId="{5516412D-008D-4BA8-9D83-D45A66E7117D}" destId="{0BE5B7DC-4D00-42DE-A9A6-4DAC162A2643}" srcOrd="3" destOrd="0" parTransId="{5A096D1B-AB47-41A1-98E0-2176183583D6}" sibTransId="{5F06AC29-F141-4000-B2A9-16FCFF820AD5}"/>
    <dgm:cxn modelId="{AF7D2243-85CB-4237-BA74-0C7028F2F791}" type="presOf" srcId="{846BC629-EF0F-4C0D-8859-93B47D87BFC4}" destId="{ABAD6BDE-FFF1-44A8-B283-BBEF9A3525FB}" srcOrd="0" destOrd="0" presId="urn:microsoft.com/office/officeart/2005/8/layout/default"/>
    <dgm:cxn modelId="{F1B38F66-1D69-4E2C-B1D2-C1815BAB6884}" srcId="{5516412D-008D-4BA8-9D83-D45A66E7117D}" destId="{846BC629-EF0F-4C0D-8859-93B47D87BFC4}" srcOrd="2" destOrd="0" parTransId="{B3B928B5-FF3D-4A08-8586-563169C841D1}" sibTransId="{2994C86A-1E8F-4E8E-9E8D-8AA3E6C03EEC}"/>
    <dgm:cxn modelId="{BD3AC84A-DACE-4C04-AEA3-BAE8443642E9}" type="presOf" srcId="{ED2D612F-C6D4-427D-A330-5684C672C2AB}" destId="{D525CC26-4B54-41B2-8EF7-D163A46DE521}" srcOrd="0" destOrd="0" presId="urn:microsoft.com/office/officeart/2005/8/layout/default"/>
    <dgm:cxn modelId="{F864DC7B-F3B9-45D8-AA1A-EC4CB9E5CA62}" type="presOf" srcId="{26781D49-0569-4E63-A918-923A7336B57B}" destId="{C9339181-B313-44D3-9C19-EC2BEE11A721}" srcOrd="0" destOrd="0" presId="urn:microsoft.com/office/officeart/2005/8/layout/default"/>
    <dgm:cxn modelId="{24798988-AE04-487C-AEB2-7938EFDE8780}" type="presOf" srcId="{73C683F7-5049-4958-B411-679026E44D49}" destId="{06FB2C48-3669-4A09-947E-4F2DAF3C3CC6}" srcOrd="0" destOrd="0" presId="urn:microsoft.com/office/officeart/2005/8/layout/default"/>
    <dgm:cxn modelId="{ADE5CFCF-7ADA-4115-9F68-21342617490C}" srcId="{5516412D-008D-4BA8-9D83-D45A66E7117D}" destId="{ED2D612F-C6D4-427D-A330-5684C672C2AB}" srcOrd="4" destOrd="0" parTransId="{89ADBF45-CF44-45E5-A6EE-2E98648B2D86}" sibTransId="{BDBAD7A2-9C94-4796-B013-3BF972FF7F97}"/>
    <dgm:cxn modelId="{E5DDECE0-ABCC-477E-96A4-E5246BA73728}" srcId="{5516412D-008D-4BA8-9D83-D45A66E7117D}" destId="{26781D49-0569-4E63-A918-923A7336B57B}" srcOrd="1" destOrd="0" parTransId="{A5118CB6-D176-4D7B-BC02-6B1AA3ECE214}" sibTransId="{AA2BF683-0406-457C-934F-D5DFBBBAF80A}"/>
    <dgm:cxn modelId="{AA35A3E1-9D08-4540-B6D1-51230F4D2255}" type="presOf" srcId="{0BE5B7DC-4D00-42DE-A9A6-4DAC162A2643}" destId="{753C4872-5922-4993-8B31-EAB0C6FC860E}" srcOrd="0" destOrd="0" presId="urn:microsoft.com/office/officeart/2005/8/layout/default"/>
    <dgm:cxn modelId="{F5CB56FF-ED54-49C6-98C8-38FB2A8D571F}" type="presParOf" srcId="{0F633E81-FCC2-4DBC-8C0A-D5A5ED1A6D9B}" destId="{06FB2C48-3669-4A09-947E-4F2DAF3C3CC6}" srcOrd="0" destOrd="0" presId="urn:microsoft.com/office/officeart/2005/8/layout/default"/>
    <dgm:cxn modelId="{75CB8F67-714E-46D4-B1F3-2BA4686995B1}" type="presParOf" srcId="{0F633E81-FCC2-4DBC-8C0A-D5A5ED1A6D9B}" destId="{15806E8D-A996-4F57-A1F5-E4D1EB384E3E}" srcOrd="1" destOrd="0" presId="urn:microsoft.com/office/officeart/2005/8/layout/default"/>
    <dgm:cxn modelId="{D6AE93DA-92DF-43DF-B9E0-11674506D189}" type="presParOf" srcId="{0F633E81-FCC2-4DBC-8C0A-D5A5ED1A6D9B}" destId="{C9339181-B313-44D3-9C19-EC2BEE11A721}" srcOrd="2" destOrd="0" presId="urn:microsoft.com/office/officeart/2005/8/layout/default"/>
    <dgm:cxn modelId="{4993699C-0387-4A64-AD73-028BF8A31AE6}" type="presParOf" srcId="{0F633E81-FCC2-4DBC-8C0A-D5A5ED1A6D9B}" destId="{7BE1D331-B6CE-4044-9596-644A96450619}" srcOrd="3" destOrd="0" presId="urn:microsoft.com/office/officeart/2005/8/layout/default"/>
    <dgm:cxn modelId="{21CDF6B9-D84E-4CF4-9997-17AB07BF20B6}" type="presParOf" srcId="{0F633E81-FCC2-4DBC-8C0A-D5A5ED1A6D9B}" destId="{ABAD6BDE-FFF1-44A8-B283-BBEF9A3525FB}" srcOrd="4" destOrd="0" presId="urn:microsoft.com/office/officeart/2005/8/layout/default"/>
    <dgm:cxn modelId="{2D5BD65A-11CB-44C6-8A2C-A0402BCE1895}" type="presParOf" srcId="{0F633E81-FCC2-4DBC-8C0A-D5A5ED1A6D9B}" destId="{879FBA47-B93F-4645-9DC6-1DF264BDB5EF}" srcOrd="5" destOrd="0" presId="urn:microsoft.com/office/officeart/2005/8/layout/default"/>
    <dgm:cxn modelId="{26CF1F6B-59C0-4C3E-AB33-1567E998C27B}" type="presParOf" srcId="{0F633E81-FCC2-4DBC-8C0A-D5A5ED1A6D9B}" destId="{753C4872-5922-4993-8B31-EAB0C6FC860E}" srcOrd="6" destOrd="0" presId="urn:microsoft.com/office/officeart/2005/8/layout/default"/>
    <dgm:cxn modelId="{CE160E8F-DB2C-4285-86DC-C3B47F487C16}" type="presParOf" srcId="{0F633E81-FCC2-4DBC-8C0A-D5A5ED1A6D9B}" destId="{72F7246D-2CCD-423F-BC94-24B17C4C2A51}" srcOrd="7" destOrd="0" presId="urn:microsoft.com/office/officeart/2005/8/layout/default"/>
    <dgm:cxn modelId="{6FCCFC5A-B6CA-4788-9775-CFC49DA817D6}" type="presParOf" srcId="{0F633E81-FCC2-4DBC-8C0A-D5A5ED1A6D9B}" destId="{D525CC26-4B54-41B2-8EF7-D163A46DE5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2C48-3669-4A09-947E-4F2DAF3C3CC6}">
      <dsp:nvSpPr>
        <dsp:cNvPr id="0" name=""/>
        <dsp:cNvSpPr/>
      </dsp:nvSpPr>
      <dsp:spPr>
        <a:xfrm>
          <a:off x="186042" y="2108"/>
          <a:ext cx="3119246" cy="187154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Videoanalyserna</a:t>
          </a:r>
        </a:p>
      </dsp:txBody>
      <dsp:txXfrm>
        <a:off x="186042" y="2108"/>
        <a:ext cx="3119246" cy="1871548"/>
      </dsp:txXfrm>
    </dsp:sp>
    <dsp:sp modelId="{C9339181-B313-44D3-9C19-EC2BEE11A721}">
      <dsp:nvSpPr>
        <dsp:cNvPr id="0" name=""/>
        <dsp:cNvSpPr/>
      </dsp:nvSpPr>
      <dsp:spPr>
        <a:xfrm>
          <a:off x="3617214" y="2108"/>
          <a:ext cx="3119246" cy="187154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Förväntningar</a:t>
          </a:r>
          <a:br>
            <a:rPr lang="en-US" sz="3200" kern="1200" dirty="0"/>
          </a:br>
          <a:r>
            <a:rPr lang="en-US" sz="3200" kern="1200" dirty="0"/>
            <a:t>Krav</a:t>
          </a:r>
        </a:p>
      </dsp:txBody>
      <dsp:txXfrm>
        <a:off x="3617214" y="2108"/>
        <a:ext cx="3119246" cy="1871548"/>
      </dsp:txXfrm>
    </dsp:sp>
    <dsp:sp modelId="{ABAD6BDE-FFF1-44A8-B283-BBEF9A3525FB}">
      <dsp:nvSpPr>
        <dsp:cNvPr id="0" name=""/>
        <dsp:cNvSpPr/>
      </dsp:nvSpPr>
      <dsp:spPr>
        <a:xfrm>
          <a:off x="7048385" y="2108"/>
          <a:ext cx="3119246" cy="187154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Kallelser och böter</a:t>
          </a:r>
        </a:p>
      </dsp:txBody>
      <dsp:txXfrm>
        <a:off x="7048385" y="2108"/>
        <a:ext cx="3119246" cy="1871548"/>
      </dsp:txXfrm>
    </dsp:sp>
    <dsp:sp modelId="{753C4872-5922-4993-8B31-EAB0C6FC860E}">
      <dsp:nvSpPr>
        <dsp:cNvPr id="0" name=""/>
        <dsp:cNvSpPr/>
      </dsp:nvSpPr>
      <dsp:spPr>
        <a:xfrm>
          <a:off x="1901628" y="2185580"/>
          <a:ext cx="3119246" cy="187154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Matchstruktur</a:t>
          </a:r>
        </a:p>
      </dsp:txBody>
      <dsp:txXfrm>
        <a:off x="1901628" y="2185580"/>
        <a:ext cx="3119246" cy="1871548"/>
      </dsp:txXfrm>
    </dsp:sp>
    <dsp:sp modelId="{D525CC26-4B54-41B2-8EF7-D163A46DE521}">
      <dsp:nvSpPr>
        <dsp:cNvPr id="0" name=""/>
        <dsp:cNvSpPr/>
      </dsp:nvSpPr>
      <dsp:spPr>
        <a:xfrm>
          <a:off x="5332799" y="2185580"/>
          <a:ext cx="3119246" cy="187154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Spelarrådet</a:t>
          </a:r>
        </a:p>
      </dsp:txBody>
      <dsp:txXfrm>
        <a:off x="5332799" y="2185580"/>
        <a:ext cx="3119246" cy="18715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AFB61-A1D6-4880-A901-4E14BE343DE7}" type="datetimeFigureOut">
              <a:rPr lang="sv-SE" smtClean="0"/>
              <a:t>2025-04-16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1439E-3BD2-44B2-9002-9B18958B79E0}" type="slidenum">
              <a:rPr lang="sv-SE" smtClean="0"/>
              <a:t>‹#›</a:t>
            </a:fld>
            <a:endParaRPr lang="sv-SE"/>
          </a:p>
        </p:txBody>
      </p:sp>
    </p:spTree>
    <p:extLst>
      <p:ext uri="{BB962C8B-B14F-4D97-AF65-F5344CB8AC3E}">
        <p14:creationId xmlns:p14="http://schemas.microsoft.com/office/powerpoint/2010/main" val="309229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D71439E-3BD2-44B2-9002-9B18958B79E0}" type="slidenum">
              <a:rPr lang="sv-SE" smtClean="0"/>
              <a:t>1</a:t>
            </a:fld>
            <a:endParaRPr lang="sv-SE"/>
          </a:p>
        </p:txBody>
      </p:sp>
    </p:spTree>
    <p:extLst>
      <p:ext uri="{BB962C8B-B14F-4D97-AF65-F5344CB8AC3E}">
        <p14:creationId xmlns:p14="http://schemas.microsoft.com/office/powerpoint/2010/main" val="374439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kommer till speltid till serien så kommer vi prioritera dem som har mest träningsnärvaro på respektive position.</a:t>
            </a:r>
          </a:p>
          <a:p>
            <a:r>
              <a:rPr lang="sv-SE" dirty="0"/>
              <a:t>Dock kan det förekomma viss frångående från detta när resultatet ska prioriteras. Men i det stora hela så kommer vi när vi tar ut en trupp titta på träningsnärvaron och prestationen man gör på träning samt på förgående matcher för att göra en bedömning vem som blir uttagen. </a:t>
            </a:r>
            <a:br>
              <a:rPr lang="sv-SE" dirty="0"/>
            </a:br>
            <a:r>
              <a:rPr lang="sv-SE" dirty="0"/>
              <a:t>Så ju mer man tränar desto större chans att man får spela helt enkelt och det är ju så det ska vara. </a:t>
            </a:r>
          </a:p>
          <a:p>
            <a:endParaRPr lang="sv-SE" dirty="0"/>
          </a:p>
          <a:p>
            <a:r>
              <a:rPr lang="sv-SE" dirty="0"/>
              <a:t>Sen förstår vi också er som jobbar en del och försöker ha den förståelsen när det kommer till uttagningarna också. </a:t>
            </a:r>
          </a:p>
          <a:p>
            <a:r>
              <a:rPr lang="sv-SE" dirty="0"/>
              <a:t>Men det ska löna sig att komma och träna helt klart dels för man också är i bättre fysiskt tillstånd och är mer bekväm kring det taktiska inför matcherna. </a:t>
            </a:r>
          </a:p>
          <a:p>
            <a:endParaRPr lang="sv-SE" dirty="0"/>
          </a:p>
          <a:p>
            <a:r>
              <a:rPr lang="sv-SE" dirty="0"/>
              <a:t>Byten:</a:t>
            </a:r>
          </a:p>
          <a:p>
            <a:r>
              <a:rPr lang="sv-SE" dirty="0"/>
              <a:t>Vissa byten</a:t>
            </a:r>
          </a:p>
        </p:txBody>
      </p:sp>
      <p:sp>
        <p:nvSpPr>
          <p:cNvPr id="4" name="Platshållare för bildnummer 3"/>
          <p:cNvSpPr>
            <a:spLocks noGrp="1"/>
          </p:cNvSpPr>
          <p:nvPr>
            <p:ph type="sldNum" sz="quarter" idx="5"/>
          </p:nvPr>
        </p:nvSpPr>
        <p:spPr/>
        <p:txBody>
          <a:bodyPr/>
          <a:lstStyle/>
          <a:p>
            <a:fld id="{AD71439E-3BD2-44B2-9002-9B18958B79E0}" type="slidenum">
              <a:rPr lang="sv-SE" smtClean="0"/>
              <a:t>3</a:t>
            </a:fld>
            <a:endParaRPr lang="sv-SE"/>
          </a:p>
        </p:txBody>
      </p:sp>
    </p:spTree>
    <p:extLst>
      <p:ext uri="{BB962C8B-B14F-4D97-AF65-F5344CB8AC3E}">
        <p14:creationId xmlns:p14="http://schemas.microsoft.com/office/powerpoint/2010/main" val="370525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D71439E-3BD2-44B2-9002-9B18958B79E0}" type="slidenum">
              <a:rPr lang="sv-SE" smtClean="0"/>
              <a:t>4</a:t>
            </a:fld>
            <a:endParaRPr lang="sv-SE"/>
          </a:p>
        </p:txBody>
      </p:sp>
    </p:spTree>
    <p:extLst>
      <p:ext uri="{BB962C8B-B14F-4D97-AF65-F5344CB8AC3E}">
        <p14:creationId xmlns:p14="http://schemas.microsoft.com/office/powerpoint/2010/main" val="30728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chemeClr val="tx1"/>
                </a:solidFill>
              </a:rPr>
              <a:t>Övningarna, fysen, uppslutningen, strukturen, nivå osv </a:t>
            </a:r>
          </a:p>
          <a:p>
            <a:endParaRPr lang="sv-SE" dirty="0"/>
          </a:p>
        </p:txBody>
      </p:sp>
      <p:sp>
        <p:nvSpPr>
          <p:cNvPr id="4" name="Platshållare för bildnummer 3"/>
          <p:cNvSpPr>
            <a:spLocks noGrp="1"/>
          </p:cNvSpPr>
          <p:nvPr>
            <p:ph type="sldNum" sz="quarter" idx="5"/>
          </p:nvPr>
        </p:nvSpPr>
        <p:spPr/>
        <p:txBody>
          <a:bodyPr/>
          <a:lstStyle/>
          <a:p>
            <a:fld id="{AD71439E-3BD2-44B2-9002-9B18958B79E0}" type="slidenum">
              <a:rPr lang="sv-SE" smtClean="0"/>
              <a:t>5</a:t>
            </a:fld>
            <a:endParaRPr lang="sv-SE"/>
          </a:p>
        </p:txBody>
      </p:sp>
    </p:spTree>
    <p:extLst>
      <p:ext uri="{BB962C8B-B14F-4D97-AF65-F5344CB8AC3E}">
        <p14:creationId xmlns:p14="http://schemas.microsoft.com/office/powerpoint/2010/main" val="238940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D71439E-3BD2-44B2-9002-9B18958B79E0}" type="slidenum">
              <a:rPr lang="sv-SE" smtClean="0"/>
              <a:t>7</a:t>
            </a:fld>
            <a:endParaRPr lang="sv-SE"/>
          </a:p>
        </p:txBody>
      </p:sp>
    </p:spTree>
    <p:extLst>
      <p:ext uri="{BB962C8B-B14F-4D97-AF65-F5344CB8AC3E}">
        <p14:creationId xmlns:p14="http://schemas.microsoft.com/office/powerpoint/2010/main" val="296973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Kallelse träning: </a:t>
            </a:r>
            <a:r>
              <a:rPr lang="sv-SE" dirty="0"/>
              <a:t>Vi kommer skicka ut kallelser på appen och det kommer 2 dagar innan träningen. </a:t>
            </a:r>
            <a:br>
              <a:rPr lang="sv-SE" dirty="0"/>
            </a:br>
            <a:r>
              <a:rPr lang="sv-SE" dirty="0"/>
              <a:t>Men det som är viktigt är att man svarar innan kl 12:00 på träningsdagen och detta för att vi ledare ska kunna planera träningen utifrån antalet spelare så det handlar om respekt till ledare som till lagkamraterna såklart men bra om ni svarar så fort som möjligt för att underlätta för oss ledare när det gäller utformningen av träningen så vi är tillräckligt med spelare för vissa övningar eller inte. </a:t>
            </a:r>
          </a:p>
          <a:p>
            <a:r>
              <a:rPr lang="sv-SE" dirty="0"/>
              <a:t>För att få en giltig frånvaro till träning så ska det också vara en giltig anledningen till varför man missar den, inte att man ska fika med mormor eller liknande utan försök prioritera fotbollen. Självklart är till exempel om man är sjuk eller har mycket i skolan en skälig anledning att missa. Skolan ska prioriteras såklart!</a:t>
            </a:r>
          </a:p>
          <a:p>
            <a:endParaRPr lang="sv-SE" dirty="0"/>
          </a:p>
          <a:p>
            <a:r>
              <a:rPr lang="sv-SE" dirty="0"/>
              <a:t>Sen förstår vi såklart om det sker saker efter den tiden och man plötsligt blivit sjuk eller något annat kommit emellan som gör att man inte kan men då måste man meddela oss detta snabbast möjligast och gärna till mig om då jag håller i planeringen av träningen. Är det giltiga skäl så slipper man såklart böter ska tilläggas.</a:t>
            </a:r>
          </a:p>
          <a:p>
            <a:endParaRPr lang="sv-SE" dirty="0"/>
          </a:p>
          <a:p>
            <a:r>
              <a:rPr lang="sv-SE" b="1" dirty="0"/>
              <a:t>Kallelse match: </a:t>
            </a:r>
            <a:r>
              <a:rPr lang="sv-SE" dirty="0"/>
              <a:t>Skickas ut runt 3-5 dagar tidigare så ni spelare kan förberedda er men här vill jag också slå ett slag för att övriga spelare fortfarande kan behövas.</a:t>
            </a:r>
          </a:p>
          <a:p>
            <a:endParaRPr lang="sv-SE" dirty="0"/>
          </a:p>
          <a:p>
            <a:r>
              <a:rPr lang="sv-SE" b="1" dirty="0"/>
              <a:t>Frånvaro match: </a:t>
            </a:r>
            <a:r>
              <a:rPr lang="sv-SE" b="0" dirty="0"/>
              <a:t>Detta ska skrivas i frånvaro dokumentet. Gärna så snabbt ni vet om ni missar en match även om det är 2 månader framöver.</a:t>
            </a:r>
          </a:p>
        </p:txBody>
      </p:sp>
      <p:sp>
        <p:nvSpPr>
          <p:cNvPr id="4" name="Platshållare för bildnummer 3"/>
          <p:cNvSpPr>
            <a:spLocks noGrp="1"/>
          </p:cNvSpPr>
          <p:nvPr>
            <p:ph type="sldNum" sz="quarter" idx="5"/>
          </p:nvPr>
        </p:nvSpPr>
        <p:spPr/>
        <p:txBody>
          <a:bodyPr/>
          <a:lstStyle/>
          <a:p>
            <a:fld id="{6409E681-3CD7-49F8-B8E6-9A3173456A0A}" type="slidenum">
              <a:rPr lang="sv-SE" smtClean="0"/>
              <a:t>8</a:t>
            </a:fld>
            <a:endParaRPr lang="sv-SE"/>
          </a:p>
        </p:txBody>
      </p:sp>
    </p:spTree>
    <p:extLst>
      <p:ext uri="{BB962C8B-B14F-4D97-AF65-F5344CB8AC3E}">
        <p14:creationId xmlns:p14="http://schemas.microsoft.com/office/powerpoint/2010/main" val="7572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taktikgenomgång. Därefter åker vi i samlad trupp till matchen, jag tänker att vid längre bortamatcher så tar vi en matchpromenad om det är bra väder. </a:t>
            </a:r>
            <a:br>
              <a:rPr lang="sv-SE" sz="1200" i="1" dirty="0"/>
            </a:br>
            <a:r>
              <a:rPr lang="sv-SE" sz="1200" dirty="0"/>
              <a:t>Ankomst runt 1 timme innan matchstart för att byta om och ett eventuellt kort snack innan vi går ut och värmer. </a:t>
            </a:r>
            <a:endParaRPr lang="sv-SE" dirty="0"/>
          </a:p>
        </p:txBody>
      </p:sp>
      <p:sp>
        <p:nvSpPr>
          <p:cNvPr id="4" name="Platshållare för bildnummer 3"/>
          <p:cNvSpPr>
            <a:spLocks noGrp="1"/>
          </p:cNvSpPr>
          <p:nvPr>
            <p:ph type="sldNum" sz="quarter" idx="5"/>
          </p:nvPr>
        </p:nvSpPr>
        <p:spPr/>
        <p:txBody>
          <a:bodyPr/>
          <a:lstStyle/>
          <a:p>
            <a:fld id="{AD71439E-3BD2-44B2-9002-9B18958B79E0}" type="slidenum">
              <a:rPr lang="sv-SE" smtClean="0"/>
              <a:t>9</a:t>
            </a:fld>
            <a:endParaRPr lang="sv-SE"/>
          </a:p>
        </p:txBody>
      </p:sp>
    </p:spTree>
    <p:extLst>
      <p:ext uri="{BB962C8B-B14F-4D97-AF65-F5344CB8AC3E}">
        <p14:creationId xmlns:p14="http://schemas.microsoft.com/office/powerpoint/2010/main" val="312646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kommer till spelarrådet då så är det klart för säsongen och dem består av Tuva, Ellen, Johanna, Minna E, Sanna H. Så är det något ni känner att ni behöver prata om, kan vara något som hänt på match, träning, privat så kan man vända sig till dessa. Känner man att man vill lyfta något i spelartruppen men vågar kanske inte ta upp det själv så kan man prata med någon av dessa så tar dem upp det antingen via spelartruppen eller förmedla det till mig så lyfter jag upp det, beror helt på vad det är. Men dessa tjejer ska i alla fall finnas där för laget och ska vara lyhörda för era åsikter. </a:t>
            </a:r>
            <a:br>
              <a:rPr lang="sv-SE" dirty="0"/>
            </a:br>
            <a:r>
              <a:rPr lang="sv-SE" dirty="0"/>
              <a:t>Självklart får man gå via mig direkt också det väljer man så klart själv </a:t>
            </a:r>
          </a:p>
        </p:txBody>
      </p:sp>
      <p:sp>
        <p:nvSpPr>
          <p:cNvPr id="4" name="Platshållare för bildnummer 3"/>
          <p:cNvSpPr>
            <a:spLocks noGrp="1"/>
          </p:cNvSpPr>
          <p:nvPr>
            <p:ph type="sldNum" sz="quarter" idx="5"/>
          </p:nvPr>
        </p:nvSpPr>
        <p:spPr/>
        <p:txBody>
          <a:bodyPr/>
          <a:lstStyle/>
          <a:p>
            <a:fld id="{AD71439E-3BD2-44B2-9002-9B18958B79E0}" type="slidenum">
              <a:rPr lang="sv-SE" smtClean="0"/>
              <a:t>10</a:t>
            </a:fld>
            <a:endParaRPr lang="sv-SE"/>
          </a:p>
        </p:txBody>
      </p:sp>
    </p:spTree>
    <p:extLst>
      <p:ext uri="{BB962C8B-B14F-4D97-AF65-F5344CB8AC3E}">
        <p14:creationId xmlns:p14="http://schemas.microsoft.com/office/powerpoint/2010/main" val="343812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ta upp en sak som vi ledare gärna ville lyfta med er och det var en uppstartsaktivitet och då tänkte vi om ni kanske skulle vara intresserade av fotbollsgolf en dag.</a:t>
            </a:r>
            <a:br>
              <a:rPr lang="sv-SE" dirty="0"/>
            </a:br>
            <a:r>
              <a:rPr lang="sv-SE" dirty="0"/>
              <a:t>Förslaget på datum om det är något ni skulle vilja göra var lördag eller söndag 26/27 april och det är samma vecka vi har seriestart.</a:t>
            </a:r>
          </a:p>
          <a:p>
            <a:endParaRPr lang="sv-SE" dirty="0"/>
          </a:p>
          <a:p>
            <a:r>
              <a:rPr lang="sv-SE" dirty="0"/>
              <a:t>Detta ställe ligger utanför Ödeshög så det är en liten bit bort, tar ungefär 50 min att åka. För er som har dålig koll vad fotbollsgolf så är det </a:t>
            </a:r>
            <a:r>
              <a:rPr lang="sv-SE" b="0" i="0" dirty="0">
                <a:solidFill>
                  <a:srgbClr val="323334"/>
                </a:solidFill>
                <a:effectLst/>
                <a:latin typeface="open sans" panose="020B0606030504020204" pitchFamily="34" charset="0"/>
              </a:rPr>
              <a:t>en18-hålsbana där det gäller att slå bra sparkar och att få i bollen i hål. Banorna har olika svårighetsgrad där kortaste banan är 22 m och längsta banan är 148 m med en massa olika hinder man ska passa, skjuta förbi. </a:t>
            </a:r>
            <a:br>
              <a:rPr lang="sv-SE" b="0" i="0" dirty="0">
                <a:solidFill>
                  <a:srgbClr val="323334"/>
                </a:solidFill>
                <a:effectLst/>
                <a:latin typeface="open sans" panose="020B0606030504020204" pitchFamily="34" charset="0"/>
              </a:rPr>
            </a:br>
            <a:r>
              <a:rPr lang="sv-SE" b="0" i="0" dirty="0">
                <a:solidFill>
                  <a:srgbClr val="323334"/>
                </a:solidFill>
                <a:effectLst/>
                <a:latin typeface="open sans" panose="020B0606030504020204" pitchFamily="34" charset="0"/>
              </a:rPr>
              <a:t>Det är en väldigt kul aktivitet som jag har gjort med mitt förra laget och det var väldigt uppskattat. Det tar ungefär 3-4 timmar att spela bör nämnas men tiden går väldigt fort. </a:t>
            </a:r>
          </a:p>
          <a:p>
            <a:br>
              <a:rPr lang="sv-SE" b="0" i="0" dirty="0">
                <a:solidFill>
                  <a:srgbClr val="323334"/>
                </a:solidFill>
                <a:effectLst/>
                <a:latin typeface="open sans" panose="020B0606030504020204" pitchFamily="34" charset="0"/>
              </a:rPr>
            </a:br>
            <a:r>
              <a:rPr lang="sv-SE" b="0" i="0" dirty="0">
                <a:solidFill>
                  <a:srgbClr val="323334"/>
                </a:solidFill>
                <a:effectLst/>
                <a:latin typeface="open sans" panose="020B0606030504020204" pitchFamily="34" charset="0"/>
              </a:rPr>
              <a:t>Kostar 160kr per person.</a:t>
            </a:r>
            <a:endParaRPr lang="sv-SE" dirty="0"/>
          </a:p>
        </p:txBody>
      </p:sp>
      <p:sp>
        <p:nvSpPr>
          <p:cNvPr id="4" name="Platshållare för bildnummer 3"/>
          <p:cNvSpPr>
            <a:spLocks noGrp="1"/>
          </p:cNvSpPr>
          <p:nvPr>
            <p:ph type="sldNum" sz="quarter" idx="5"/>
          </p:nvPr>
        </p:nvSpPr>
        <p:spPr/>
        <p:txBody>
          <a:bodyPr/>
          <a:lstStyle/>
          <a:p>
            <a:fld id="{EF8D267C-6584-46C6-BBDE-89087789BC74}" type="slidenum">
              <a:rPr lang="sv-SE" smtClean="0"/>
              <a:t>12</a:t>
            </a:fld>
            <a:endParaRPr lang="sv-SE"/>
          </a:p>
        </p:txBody>
      </p:sp>
    </p:spTree>
    <p:extLst>
      <p:ext uri="{BB962C8B-B14F-4D97-AF65-F5344CB8AC3E}">
        <p14:creationId xmlns:p14="http://schemas.microsoft.com/office/powerpoint/2010/main" val="250076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3A95C84-4C14-4EF7-9BA6-F1940C0C4685}" type="datetimeFigureOut">
              <a:rPr lang="sv-SE" smtClean="0"/>
              <a:t>2025-04-16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5386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16281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60687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897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182313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3A95C84-4C14-4EF7-9BA6-F1940C0C4685}" type="datetimeFigureOut">
              <a:rPr lang="sv-SE" smtClean="0"/>
              <a:t>2025-04-16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72758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3A95C84-4C14-4EF7-9BA6-F1940C0C4685}" type="datetimeFigureOut">
              <a:rPr lang="sv-SE" smtClean="0"/>
              <a:t>2025-04-16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126165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A95C84-4C14-4EF7-9BA6-F1940C0C4685}" type="datetimeFigureOut">
              <a:rPr lang="sv-SE" smtClean="0"/>
              <a:t>2025-04-16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78516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A95C84-4C14-4EF7-9BA6-F1940C0C4685}" type="datetimeFigureOut">
              <a:rPr lang="sv-SE" smtClean="0"/>
              <a:t>2025-04-16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345365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A95C84-4C14-4EF7-9BA6-F1940C0C4685}" type="datetimeFigureOut">
              <a:rPr lang="sv-SE" smtClean="0"/>
              <a:t>2025-04-16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71632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3A95C84-4C14-4EF7-9BA6-F1940C0C4685}" type="datetimeFigureOut">
              <a:rPr lang="sv-SE" smtClean="0"/>
              <a:t>2025-04-16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27384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180591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3A95C84-4C14-4EF7-9BA6-F1940C0C4685}" type="datetimeFigureOut">
              <a:rPr lang="sv-SE" smtClean="0"/>
              <a:t>2025-04-16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89574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3A95C84-4C14-4EF7-9BA6-F1940C0C4685}" type="datetimeFigureOut">
              <a:rPr lang="sv-SE" smtClean="0"/>
              <a:t>2025-04-16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79903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95C84-4C14-4EF7-9BA6-F1940C0C4685}" type="datetimeFigureOut">
              <a:rPr lang="sv-SE" smtClean="0"/>
              <a:t>2025-04-16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125101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255020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3A95C84-4C14-4EF7-9BA6-F1940C0C4685}" type="datetimeFigureOut">
              <a:rPr lang="sv-SE" smtClean="0"/>
              <a:t>2025-04-16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5BFB5D-1158-4B32-9DA4-FB87AB3EB41D}" type="slidenum">
              <a:rPr lang="sv-SE" smtClean="0"/>
              <a:t>‹#›</a:t>
            </a:fld>
            <a:endParaRPr lang="sv-SE"/>
          </a:p>
        </p:txBody>
      </p:sp>
    </p:spTree>
    <p:extLst>
      <p:ext uri="{BB962C8B-B14F-4D97-AF65-F5344CB8AC3E}">
        <p14:creationId xmlns:p14="http://schemas.microsoft.com/office/powerpoint/2010/main" val="35210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A95C84-4C14-4EF7-9BA6-F1940C0C4685}" type="datetimeFigureOut">
              <a:rPr lang="sv-SE" smtClean="0"/>
              <a:t>2025-04-16</a:t>
            </a:fld>
            <a:endParaRPr lang="sv-S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5BFB5D-1158-4B32-9DA4-FB87AB3EB41D}" type="slidenum">
              <a:rPr lang="sv-SE" smtClean="0"/>
              <a:t>‹#›</a:t>
            </a:fld>
            <a:endParaRPr lang="sv-SE"/>
          </a:p>
        </p:txBody>
      </p:sp>
    </p:spTree>
    <p:extLst>
      <p:ext uri="{BB962C8B-B14F-4D97-AF65-F5344CB8AC3E}">
        <p14:creationId xmlns:p14="http://schemas.microsoft.com/office/powerpoint/2010/main" val="420643228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50355-013A-40CB-5E3A-3C77AF0A7686}"/>
              </a:ext>
            </a:extLst>
          </p:cNvPr>
          <p:cNvSpPr>
            <a:spLocks noGrp="1"/>
          </p:cNvSpPr>
          <p:nvPr>
            <p:ph type="ctrTitle"/>
          </p:nvPr>
        </p:nvSpPr>
        <p:spPr>
          <a:xfrm>
            <a:off x="1370693" y="4406537"/>
            <a:ext cx="9440034" cy="1088336"/>
          </a:xfrm>
        </p:spPr>
        <p:txBody>
          <a:bodyPr>
            <a:noAutofit/>
          </a:bodyPr>
          <a:lstStyle/>
          <a:p>
            <a:r>
              <a:rPr lang="sv-SE" sz="7200" b="1" dirty="0"/>
              <a:t>Seriemöte</a:t>
            </a:r>
          </a:p>
        </p:txBody>
      </p:sp>
      <p:sp>
        <p:nvSpPr>
          <p:cNvPr id="3" name="Underrubrik 2">
            <a:extLst>
              <a:ext uri="{FF2B5EF4-FFF2-40B4-BE49-F238E27FC236}">
                <a16:creationId xmlns:a16="http://schemas.microsoft.com/office/drawing/2014/main" id="{D73142AD-90B1-9860-A8C9-C22B7EDD26A0}"/>
              </a:ext>
            </a:extLst>
          </p:cNvPr>
          <p:cNvSpPr>
            <a:spLocks noGrp="1"/>
          </p:cNvSpPr>
          <p:nvPr>
            <p:ph type="subTitle" idx="1"/>
          </p:nvPr>
        </p:nvSpPr>
        <p:spPr>
          <a:xfrm>
            <a:off x="1370693" y="5720507"/>
            <a:ext cx="9440034" cy="621614"/>
          </a:xfrm>
        </p:spPr>
        <p:txBody>
          <a:bodyPr>
            <a:normAutofit/>
          </a:bodyPr>
          <a:lstStyle/>
          <a:p>
            <a:r>
              <a:rPr lang="sv-SE" sz="2800" b="1" dirty="0"/>
              <a:t>2025</a:t>
            </a:r>
            <a:endParaRPr lang="sv-SE" b="1" dirty="0"/>
          </a:p>
        </p:txBody>
      </p:sp>
      <p:pic>
        <p:nvPicPr>
          <p:cNvPr id="6" name="Bildobjekt 5" descr="En bild som visar Grafik, logotyp, symbol, skiss&#10;&#10;Automatiskt genererad beskrivning">
            <a:extLst>
              <a:ext uri="{FF2B5EF4-FFF2-40B4-BE49-F238E27FC236}">
                <a16:creationId xmlns:a16="http://schemas.microsoft.com/office/drawing/2014/main" id="{EAC44897-776E-E560-DFDD-186613580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251" y="826686"/>
            <a:ext cx="6350917" cy="3249553"/>
          </a:xfrm>
          <a:prstGeom prst="rect">
            <a:avLst/>
          </a:prstGeom>
        </p:spPr>
      </p:pic>
    </p:spTree>
    <p:extLst>
      <p:ext uri="{BB962C8B-B14F-4D97-AF65-F5344CB8AC3E}">
        <p14:creationId xmlns:p14="http://schemas.microsoft.com/office/powerpoint/2010/main" val="31505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35B27-1103-71C1-9DCB-273F1028A47D}"/>
              </a:ext>
            </a:extLst>
          </p:cNvPr>
          <p:cNvSpPr>
            <a:spLocks noGrp="1"/>
          </p:cNvSpPr>
          <p:nvPr>
            <p:ph type="title"/>
          </p:nvPr>
        </p:nvSpPr>
        <p:spPr/>
        <p:txBody>
          <a:bodyPr/>
          <a:lstStyle/>
          <a:p>
            <a:pPr algn="ctr"/>
            <a:r>
              <a:rPr lang="sv-SE" b="1" dirty="0"/>
              <a:t>Spelarrådet</a:t>
            </a:r>
          </a:p>
        </p:txBody>
      </p:sp>
      <p:sp>
        <p:nvSpPr>
          <p:cNvPr id="3" name="Platshållare för innehåll 2">
            <a:extLst>
              <a:ext uri="{FF2B5EF4-FFF2-40B4-BE49-F238E27FC236}">
                <a16:creationId xmlns:a16="http://schemas.microsoft.com/office/drawing/2014/main" id="{6B74B477-6868-120A-17D2-D3F2CBF9C5EB}"/>
              </a:ext>
            </a:extLst>
          </p:cNvPr>
          <p:cNvSpPr>
            <a:spLocks noGrp="1"/>
          </p:cNvSpPr>
          <p:nvPr>
            <p:ph idx="1"/>
          </p:nvPr>
        </p:nvSpPr>
        <p:spPr>
          <a:xfrm>
            <a:off x="599802" y="2100223"/>
            <a:ext cx="10233800" cy="4418805"/>
          </a:xfrm>
        </p:spPr>
        <p:txBody>
          <a:bodyPr>
            <a:normAutofit/>
          </a:bodyPr>
          <a:lstStyle/>
          <a:p>
            <a:pPr marL="0" indent="0">
              <a:buNone/>
            </a:pPr>
            <a:r>
              <a:rPr lang="sv-SE" sz="2400" b="1" dirty="0">
                <a:solidFill>
                  <a:srgbClr val="FF0000"/>
                </a:solidFill>
              </a:rPr>
              <a:t>Uppdrag</a:t>
            </a:r>
          </a:p>
          <a:p>
            <a:r>
              <a:rPr lang="sv-SE" sz="2000" dirty="0">
                <a:solidFill>
                  <a:schemeClr val="tx1"/>
                </a:solidFill>
              </a:rPr>
              <a:t>Länk mellan spelare – ledare/förening </a:t>
            </a:r>
            <a:br>
              <a:rPr lang="sv-SE" sz="2000" dirty="0">
                <a:solidFill>
                  <a:schemeClr val="tx1"/>
                </a:solidFill>
              </a:rPr>
            </a:br>
            <a:r>
              <a:rPr lang="sv-SE" sz="2000" dirty="0">
                <a:solidFill>
                  <a:schemeClr val="tx1"/>
                </a:solidFill>
              </a:rPr>
              <a:t>Tillgängliga för att samla tankar och idéer. </a:t>
            </a:r>
          </a:p>
          <a:p>
            <a:r>
              <a:rPr lang="sv-SE" sz="2000" dirty="0">
                <a:solidFill>
                  <a:schemeClr val="tx1"/>
                </a:solidFill>
              </a:rPr>
              <a:t>Leder 3 möten under året där protokoll skrivs och där allas tankar tas upp. </a:t>
            </a:r>
          </a:p>
          <a:p>
            <a:pPr marL="0" indent="0">
              <a:buNone/>
            </a:pPr>
            <a:r>
              <a:rPr lang="sv-SE" sz="2400" b="1" dirty="0">
                <a:solidFill>
                  <a:srgbClr val="FF0000"/>
                </a:solidFill>
              </a:rPr>
              <a:t>Syftet</a:t>
            </a:r>
          </a:p>
          <a:p>
            <a:r>
              <a:rPr lang="sv-SE" sz="2000" dirty="0">
                <a:solidFill>
                  <a:schemeClr val="tx1"/>
                </a:solidFill>
              </a:rPr>
              <a:t>Inflytande och möjlighet att kunna påverka.</a:t>
            </a:r>
            <a:br>
              <a:rPr lang="sv-SE" sz="2000" dirty="0">
                <a:solidFill>
                  <a:schemeClr val="tx1"/>
                </a:solidFill>
              </a:rPr>
            </a:br>
            <a:r>
              <a:rPr lang="sv-SE" sz="2000" dirty="0">
                <a:solidFill>
                  <a:schemeClr val="tx1"/>
                </a:solidFill>
              </a:rPr>
              <a:t>Forum för er spelare att få känna trygghet och delaktighet.</a:t>
            </a:r>
          </a:p>
          <a:p>
            <a:r>
              <a:rPr lang="sv-SE" sz="2000" b="1" dirty="0">
                <a:solidFill>
                  <a:schemeClr val="tx1"/>
                </a:solidFill>
              </a:rPr>
              <a:t>Till exempel </a:t>
            </a:r>
            <a:r>
              <a:rPr lang="sv-SE" sz="2000" dirty="0">
                <a:solidFill>
                  <a:schemeClr val="tx1"/>
                </a:solidFill>
              </a:rPr>
              <a:t>kan det vara önskemål om inköp av viss material som:</a:t>
            </a:r>
            <a:br>
              <a:rPr lang="sv-SE" sz="2000" dirty="0">
                <a:solidFill>
                  <a:schemeClr val="tx1"/>
                </a:solidFill>
              </a:rPr>
            </a:br>
            <a:r>
              <a:rPr lang="sv-SE" sz="2000" dirty="0">
                <a:solidFill>
                  <a:schemeClr val="tx1"/>
                </a:solidFill>
              </a:rPr>
              <a:t>Kläder, träningsmaterial osv </a:t>
            </a:r>
            <a:br>
              <a:rPr lang="sv-SE" sz="2000" dirty="0">
                <a:solidFill>
                  <a:schemeClr val="tx1"/>
                </a:solidFill>
              </a:rPr>
            </a:br>
            <a:r>
              <a:rPr lang="sv-SE" sz="2000" dirty="0">
                <a:solidFill>
                  <a:schemeClr val="tx1"/>
                </a:solidFill>
              </a:rPr>
              <a:t>Men också tankar och funderingar av utformningen av träningarna, taktik eller något annat som behöver lyftas till tränare eller förening.</a:t>
            </a:r>
          </a:p>
          <a:p>
            <a:endParaRPr lang="sv-SE" dirty="0"/>
          </a:p>
        </p:txBody>
      </p:sp>
      <p:pic>
        <p:nvPicPr>
          <p:cNvPr id="4" name="Bildobjekt 3" descr="En bild som visar skiss, design&#10;&#10;Automatiskt genererad beskrivning">
            <a:extLst>
              <a:ext uri="{FF2B5EF4-FFF2-40B4-BE49-F238E27FC236}">
                <a16:creationId xmlns:a16="http://schemas.microsoft.com/office/drawing/2014/main" id="{3165CE50-7482-C825-C807-DDC60BC27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321" y="506528"/>
            <a:ext cx="1555876" cy="1555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Platshållare för innehåll 2">
            <a:extLst>
              <a:ext uri="{FF2B5EF4-FFF2-40B4-BE49-F238E27FC236}">
                <a16:creationId xmlns:a16="http://schemas.microsoft.com/office/drawing/2014/main" id="{12165A05-CDD2-6AE3-0A20-0A8E2D01C68F}"/>
              </a:ext>
            </a:extLst>
          </p:cNvPr>
          <p:cNvSpPr txBox="1">
            <a:spLocks/>
          </p:cNvSpPr>
          <p:nvPr/>
        </p:nvSpPr>
        <p:spPr>
          <a:xfrm>
            <a:off x="9843539" y="2434119"/>
            <a:ext cx="3497317" cy="4418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i="1" dirty="0"/>
              <a:t>Tuva Jonsson</a:t>
            </a:r>
            <a:br>
              <a:rPr lang="sv-SE" sz="2000" i="1" dirty="0"/>
            </a:br>
            <a:r>
              <a:rPr lang="sv-SE" sz="2000" i="1" dirty="0"/>
              <a:t>Ellen Fahlgren</a:t>
            </a:r>
            <a:br>
              <a:rPr lang="sv-SE" sz="2000" i="1" dirty="0"/>
            </a:br>
            <a:r>
              <a:rPr lang="sv-SE" sz="2000" i="1" dirty="0"/>
              <a:t>Johanna Johansson</a:t>
            </a:r>
            <a:br>
              <a:rPr lang="sv-SE" sz="2000" i="1" dirty="0"/>
            </a:br>
            <a:r>
              <a:rPr lang="sv-SE" sz="2000" i="1" dirty="0"/>
              <a:t>Minna Emilsson</a:t>
            </a:r>
            <a:br>
              <a:rPr lang="sv-SE" sz="2000" i="1" dirty="0"/>
            </a:br>
            <a:r>
              <a:rPr lang="sv-SE" sz="2000" i="1" dirty="0"/>
              <a:t>Sanna Hälsing</a:t>
            </a:r>
          </a:p>
          <a:p>
            <a:endParaRPr lang="sv-SE" dirty="0"/>
          </a:p>
        </p:txBody>
      </p:sp>
    </p:spTree>
    <p:extLst>
      <p:ext uri="{BB962C8B-B14F-4D97-AF65-F5344CB8AC3E}">
        <p14:creationId xmlns:p14="http://schemas.microsoft.com/office/powerpoint/2010/main" val="34956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69096-345E-8789-7720-A08267881B96}"/>
              </a:ext>
            </a:extLst>
          </p:cNvPr>
          <p:cNvSpPr>
            <a:spLocks noGrp="1"/>
          </p:cNvSpPr>
          <p:nvPr>
            <p:ph type="title"/>
          </p:nvPr>
        </p:nvSpPr>
        <p:spPr/>
        <p:txBody>
          <a:bodyPr/>
          <a:lstStyle/>
          <a:p>
            <a:r>
              <a:rPr lang="sv-SE" b="1" dirty="0"/>
              <a:t>Gymträningen</a:t>
            </a:r>
          </a:p>
        </p:txBody>
      </p:sp>
      <p:sp>
        <p:nvSpPr>
          <p:cNvPr id="3" name="Platshållare för innehåll 2">
            <a:extLst>
              <a:ext uri="{FF2B5EF4-FFF2-40B4-BE49-F238E27FC236}">
                <a16:creationId xmlns:a16="http://schemas.microsoft.com/office/drawing/2014/main" id="{90358FC8-BFF5-C706-CA4C-E59057C40262}"/>
              </a:ext>
            </a:extLst>
          </p:cNvPr>
          <p:cNvSpPr>
            <a:spLocks noGrp="1"/>
          </p:cNvSpPr>
          <p:nvPr>
            <p:ph idx="1"/>
          </p:nvPr>
        </p:nvSpPr>
        <p:spPr/>
        <p:txBody>
          <a:bodyPr/>
          <a:lstStyle/>
          <a:p>
            <a:pPr marL="36900" indent="0" algn="ctr">
              <a:buNone/>
            </a:pPr>
            <a:r>
              <a:rPr lang="sv-SE" sz="2400" b="1" dirty="0"/>
              <a:t>Fortsättning?</a:t>
            </a:r>
          </a:p>
          <a:p>
            <a:pPr marL="36900" indent="0" algn="ctr">
              <a:buNone/>
            </a:pPr>
            <a:endParaRPr lang="sv-SE" sz="2400" b="1" dirty="0"/>
          </a:p>
          <a:p>
            <a:pPr marL="36900" indent="0" algn="ctr">
              <a:buNone/>
            </a:pPr>
            <a:r>
              <a:rPr lang="sv-SE" sz="2400" b="1" dirty="0"/>
              <a:t>Förslag på att köra 30 min pass innan träning, </a:t>
            </a:r>
            <a:br>
              <a:rPr lang="sv-SE" sz="2400" b="1" dirty="0"/>
            </a:br>
            <a:r>
              <a:rPr lang="sv-SE" sz="2400" b="1" dirty="0" err="1"/>
              <a:t>förslagvis</a:t>
            </a:r>
            <a:r>
              <a:rPr lang="sv-SE" sz="2400" b="1" dirty="0"/>
              <a:t> måndagar/torsdagar 18:15-18:45</a:t>
            </a:r>
          </a:p>
          <a:p>
            <a:endParaRPr lang="sv-SE" dirty="0"/>
          </a:p>
        </p:txBody>
      </p:sp>
      <p:pic>
        <p:nvPicPr>
          <p:cNvPr id="4" name="Bildobjekt 3">
            <a:extLst>
              <a:ext uri="{FF2B5EF4-FFF2-40B4-BE49-F238E27FC236}">
                <a16:creationId xmlns:a16="http://schemas.microsoft.com/office/drawing/2014/main" id="{60E26FF6-0158-D478-78F6-E4C30CC04B46}"/>
              </a:ext>
            </a:extLst>
          </p:cNvPr>
          <p:cNvPicPr>
            <a:picLocks noChangeAspect="1"/>
          </p:cNvPicPr>
          <p:nvPr/>
        </p:nvPicPr>
        <p:blipFill>
          <a:blip r:embed="rId2"/>
          <a:stretch>
            <a:fillRect/>
          </a:stretch>
        </p:blipFill>
        <p:spPr>
          <a:xfrm>
            <a:off x="678165" y="958103"/>
            <a:ext cx="2752725" cy="619125"/>
          </a:xfrm>
          <a:prstGeom prst="rect">
            <a:avLst/>
          </a:prstGeom>
        </p:spPr>
      </p:pic>
      <p:pic>
        <p:nvPicPr>
          <p:cNvPr id="5" name="Bildobjekt 4" descr="En bild som visar Grafik, logotyp, symbol, skiss&#10;&#10;Automatiskt genererad beskrivning">
            <a:extLst>
              <a:ext uri="{FF2B5EF4-FFF2-40B4-BE49-F238E27FC236}">
                <a16:creationId xmlns:a16="http://schemas.microsoft.com/office/drawing/2014/main" id="{C3EBB267-BD8B-0AFD-3851-4BD7E11BE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8204" y="370468"/>
            <a:ext cx="2630050" cy="1345708"/>
          </a:xfrm>
          <a:prstGeom prst="rect">
            <a:avLst/>
          </a:prstGeom>
        </p:spPr>
      </p:pic>
    </p:spTree>
    <p:extLst>
      <p:ext uri="{BB962C8B-B14F-4D97-AF65-F5344CB8AC3E}">
        <p14:creationId xmlns:p14="http://schemas.microsoft.com/office/powerpoint/2010/main" val="224859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7D7D-2392-07B0-9F65-5788E5C6EEA0}"/>
              </a:ext>
            </a:extLst>
          </p:cNvPr>
          <p:cNvSpPr>
            <a:spLocks noGrp="1"/>
          </p:cNvSpPr>
          <p:nvPr>
            <p:ph type="title"/>
          </p:nvPr>
        </p:nvSpPr>
        <p:spPr>
          <a:xfrm>
            <a:off x="3476787" y="3395410"/>
            <a:ext cx="5238426" cy="2017566"/>
          </a:xfrm>
        </p:spPr>
        <p:txBody>
          <a:bodyPr anchor="ctr">
            <a:normAutofit/>
          </a:bodyPr>
          <a:lstStyle/>
          <a:p>
            <a:pPr algn="r"/>
            <a:r>
              <a:rPr lang="sv-SE" sz="4400" b="1" dirty="0"/>
              <a:t>Uppstartsaktivitet</a:t>
            </a:r>
          </a:p>
        </p:txBody>
      </p:sp>
      <p:pic>
        <p:nvPicPr>
          <p:cNvPr id="5" name="Bildobjekt 4" descr="En bild som visar utomhus, himmel, gräs, träd&#10;&#10;AI-genererat innehåll kan vara felaktigt.">
            <a:extLst>
              <a:ext uri="{FF2B5EF4-FFF2-40B4-BE49-F238E27FC236}">
                <a16:creationId xmlns:a16="http://schemas.microsoft.com/office/drawing/2014/main" id="{38444B89-C9E6-B15F-CD47-61291EB4437F}"/>
              </a:ext>
            </a:extLst>
          </p:cNvPr>
          <p:cNvPicPr>
            <a:picLocks noChangeAspect="1"/>
          </p:cNvPicPr>
          <p:nvPr/>
        </p:nvPicPr>
        <p:blipFill>
          <a:blip r:embed="rId3"/>
          <a:srcRect l="23966" r="31027"/>
          <a:stretch/>
        </p:blipFill>
        <p:spPr>
          <a:xfrm>
            <a:off x="20" y="823196"/>
            <a:ext cx="3694156" cy="2606040"/>
          </a:xfrm>
          <a:custGeom>
            <a:avLst/>
            <a:gdLst/>
            <a:ahLst/>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p:spPr>
      </p:pic>
      <p:pic>
        <p:nvPicPr>
          <p:cNvPr id="7" name="Bildobjekt 6">
            <a:extLst>
              <a:ext uri="{FF2B5EF4-FFF2-40B4-BE49-F238E27FC236}">
                <a16:creationId xmlns:a16="http://schemas.microsoft.com/office/drawing/2014/main" id="{12BC4C36-EDCB-D643-CD4F-17041176FD43}"/>
              </a:ext>
            </a:extLst>
          </p:cNvPr>
          <p:cNvPicPr>
            <a:picLocks noChangeAspect="1"/>
          </p:cNvPicPr>
          <p:nvPr/>
        </p:nvPicPr>
        <p:blipFill>
          <a:blip r:embed="rId4"/>
          <a:srcRect l="8063" r="40566" b="-1"/>
          <a:stretch/>
        </p:blipFill>
        <p:spPr>
          <a:xfrm>
            <a:off x="4320893" y="1"/>
            <a:ext cx="4005072" cy="2962656"/>
          </a:xfrm>
          <a:custGeom>
            <a:avLst/>
            <a:gdLst/>
            <a:ahLst/>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p:spPr>
      </p:pic>
      <p:sp>
        <p:nvSpPr>
          <p:cNvPr id="3" name="Platshållare för innehåll 2">
            <a:extLst>
              <a:ext uri="{FF2B5EF4-FFF2-40B4-BE49-F238E27FC236}">
                <a16:creationId xmlns:a16="http://schemas.microsoft.com/office/drawing/2014/main" id="{21718451-0CFB-753A-D089-3A5A3D303347}"/>
              </a:ext>
            </a:extLst>
          </p:cNvPr>
          <p:cNvSpPr>
            <a:spLocks noGrp="1"/>
          </p:cNvSpPr>
          <p:nvPr>
            <p:ph idx="1"/>
          </p:nvPr>
        </p:nvSpPr>
        <p:spPr>
          <a:xfrm>
            <a:off x="4023212" y="4895079"/>
            <a:ext cx="4145576" cy="1312436"/>
          </a:xfrm>
        </p:spPr>
        <p:txBody>
          <a:bodyPr anchor="ctr">
            <a:normAutofit/>
          </a:bodyPr>
          <a:lstStyle/>
          <a:p>
            <a:pPr marL="36900" indent="0" algn="ctr">
              <a:buClr>
                <a:srgbClr val="AC966E"/>
              </a:buClr>
              <a:buNone/>
            </a:pPr>
            <a:r>
              <a:rPr lang="sv-SE" dirty="0"/>
              <a:t>Fotbollsgolf</a:t>
            </a:r>
          </a:p>
          <a:p>
            <a:pPr marL="36900" indent="0" algn="ctr">
              <a:buClr>
                <a:srgbClr val="AC966E"/>
              </a:buClr>
              <a:buNone/>
            </a:pPr>
            <a:r>
              <a:rPr lang="sv-SE" dirty="0"/>
              <a:t>Helgen 26 eller 27 april</a:t>
            </a:r>
          </a:p>
          <a:p>
            <a:pPr marL="36900" indent="0">
              <a:buClr>
                <a:srgbClr val="AC966E"/>
              </a:buClr>
              <a:buNone/>
            </a:pPr>
            <a:endParaRPr lang="sv-SE" dirty="0"/>
          </a:p>
        </p:txBody>
      </p:sp>
      <p:pic>
        <p:nvPicPr>
          <p:cNvPr id="9" name="Bildobjekt 8">
            <a:extLst>
              <a:ext uri="{FF2B5EF4-FFF2-40B4-BE49-F238E27FC236}">
                <a16:creationId xmlns:a16="http://schemas.microsoft.com/office/drawing/2014/main" id="{531A6561-0B7C-1D1E-BBEC-636D93D1B7A1}"/>
              </a:ext>
            </a:extLst>
          </p:cNvPr>
          <p:cNvPicPr>
            <a:picLocks noChangeAspect="1"/>
          </p:cNvPicPr>
          <p:nvPr/>
        </p:nvPicPr>
        <p:blipFill>
          <a:blip r:embed="rId5"/>
          <a:srcRect l="36822" r="35369" b="1"/>
          <a:stretch/>
        </p:blipFill>
        <p:spPr>
          <a:xfrm>
            <a:off x="8945880" y="823849"/>
            <a:ext cx="3246120" cy="4727448"/>
          </a:xfrm>
          <a:custGeom>
            <a:avLst/>
            <a:gdLst/>
            <a:ahLst/>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p:spPr>
      </p:pic>
    </p:spTree>
    <p:extLst>
      <p:ext uri="{BB962C8B-B14F-4D97-AF65-F5344CB8AC3E}">
        <p14:creationId xmlns:p14="http://schemas.microsoft.com/office/powerpoint/2010/main" val="175343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A19308-7C1E-5394-AF30-9EAAEE7EF1EC}"/>
              </a:ext>
            </a:extLst>
          </p:cNvPr>
          <p:cNvSpPr>
            <a:spLocks noGrp="1"/>
          </p:cNvSpPr>
          <p:nvPr>
            <p:ph type="title"/>
          </p:nvPr>
        </p:nvSpPr>
        <p:spPr/>
        <p:txBody>
          <a:bodyPr>
            <a:normAutofit/>
          </a:bodyPr>
          <a:lstStyle/>
          <a:p>
            <a:r>
              <a:rPr lang="sv-SE" sz="4800" b="1" dirty="0"/>
              <a:t>Innehåll</a:t>
            </a:r>
          </a:p>
        </p:txBody>
      </p:sp>
      <p:graphicFrame>
        <p:nvGraphicFramePr>
          <p:cNvPr id="14" name="Platshållare för innehåll 2">
            <a:extLst>
              <a:ext uri="{FF2B5EF4-FFF2-40B4-BE49-F238E27FC236}">
                <a16:creationId xmlns:a16="http://schemas.microsoft.com/office/drawing/2014/main" id="{9C26EA6D-643D-ED33-061E-231E6EE7B248}"/>
              </a:ext>
            </a:extLst>
          </p:cNvPr>
          <p:cNvGraphicFramePr>
            <a:graphicFrameLocks noGrp="1"/>
          </p:cNvGraphicFramePr>
          <p:nvPr>
            <p:ph idx="1"/>
            <p:extLst>
              <p:ext uri="{D42A27DB-BD31-4B8C-83A1-F6EECF244321}">
                <p14:modId xmlns:p14="http://schemas.microsoft.com/office/powerpoint/2010/main" val="2707356660"/>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descr="En bild som visar Grafik, logotyp, symbol, skiss&#10;&#10;Automatiskt genererad beskrivning">
            <a:extLst>
              <a:ext uri="{FF2B5EF4-FFF2-40B4-BE49-F238E27FC236}">
                <a16:creationId xmlns:a16="http://schemas.microsoft.com/office/drawing/2014/main" id="{F6675E1B-7099-F364-5B2D-E18E2D2FA4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1189" y="295352"/>
            <a:ext cx="2510811" cy="1284698"/>
          </a:xfrm>
          <a:prstGeom prst="rect">
            <a:avLst/>
          </a:prstGeom>
        </p:spPr>
      </p:pic>
    </p:spTree>
    <p:extLst>
      <p:ext uri="{BB962C8B-B14F-4D97-AF65-F5344CB8AC3E}">
        <p14:creationId xmlns:p14="http://schemas.microsoft.com/office/powerpoint/2010/main" val="145527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2B487-90B4-D867-2A0A-E0E4D410ED99}"/>
              </a:ext>
            </a:extLst>
          </p:cNvPr>
          <p:cNvSpPr>
            <a:spLocks noGrp="1"/>
          </p:cNvSpPr>
          <p:nvPr>
            <p:ph type="title"/>
          </p:nvPr>
        </p:nvSpPr>
        <p:spPr>
          <a:xfrm>
            <a:off x="913795" y="963506"/>
            <a:ext cx="3740815" cy="4827693"/>
          </a:xfrm>
        </p:spPr>
        <p:txBody>
          <a:bodyPr>
            <a:normAutofit/>
          </a:bodyPr>
          <a:lstStyle/>
          <a:p>
            <a:pPr algn="r"/>
            <a:r>
              <a:rPr lang="sv-SE" sz="4400" b="1" dirty="0"/>
              <a:t>Speltid serien</a:t>
            </a:r>
          </a:p>
        </p:txBody>
      </p:sp>
      <p:sp>
        <p:nvSpPr>
          <p:cNvPr id="3" name="Platshållare för innehåll 2">
            <a:extLst>
              <a:ext uri="{FF2B5EF4-FFF2-40B4-BE49-F238E27FC236}">
                <a16:creationId xmlns:a16="http://schemas.microsoft.com/office/drawing/2014/main" id="{5C1E18D8-1764-F363-49EF-2386C483FBDD}"/>
              </a:ext>
            </a:extLst>
          </p:cNvPr>
          <p:cNvSpPr>
            <a:spLocks noGrp="1"/>
          </p:cNvSpPr>
          <p:nvPr>
            <p:ph idx="1"/>
          </p:nvPr>
        </p:nvSpPr>
        <p:spPr>
          <a:xfrm>
            <a:off x="5307765" y="963507"/>
            <a:ext cx="5959791" cy="4827694"/>
          </a:xfrm>
          <a:effectLst/>
        </p:spPr>
        <p:txBody>
          <a:bodyPr anchor="ctr">
            <a:normAutofit/>
          </a:bodyPr>
          <a:lstStyle/>
          <a:p>
            <a:pPr marL="0" indent="0">
              <a:buNone/>
            </a:pPr>
            <a:r>
              <a:rPr lang="sv-SE" sz="3200" b="1" dirty="0">
                <a:solidFill>
                  <a:srgbClr val="FF0000"/>
                </a:solidFill>
              </a:rPr>
              <a:t>Uttagningar</a:t>
            </a:r>
          </a:p>
          <a:p>
            <a:endParaRPr lang="sv-SE" sz="3200" dirty="0">
              <a:solidFill>
                <a:schemeClr val="tx1"/>
              </a:solidFill>
            </a:endParaRPr>
          </a:p>
          <a:p>
            <a:pPr marL="36900" indent="0">
              <a:buNone/>
            </a:pPr>
            <a:r>
              <a:rPr lang="sv-SE" sz="2400" dirty="0">
                <a:solidFill>
                  <a:schemeClr val="tx1"/>
                </a:solidFill>
              </a:rPr>
              <a:t>Träningsnärvaro</a:t>
            </a:r>
          </a:p>
          <a:p>
            <a:endParaRPr lang="sv-SE" sz="2400" dirty="0">
              <a:solidFill>
                <a:schemeClr val="tx1"/>
              </a:solidFill>
            </a:endParaRPr>
          </a:p>
          <a:p>
            <a:pPr marL="36900" indent="0">
              <a:buNone/>
            </a:pPr>
            <a:r>
              <a:rPr lang="sv-SE" sz="2400" dirty="0">
                <a:solidFill>
                  <a:schemeClr val="tx1"/>
                </a:solidFill>
              </a:rPr>
              <a:t>Prestation</a:t>
            </a:r>
          </a:p>
          <a:p>
            <a:pPr marL="36900" indent="0">
              <a:buNone/>
            </a:pPr>
            <a:endParaRPr lang="sv-SE" sz="2400" dirty="0">
              <a:solidFill>
                <a:schemeClr val="tx1"/>
              </a:solidFill>
            </a:endParaRPr>
          </a:p>
          <a:p>
            <a:pPr marL="36900" indent="0">
              <a:buNone/>
            </a:pPr>
            <a:r>
              <a:rPr lang="sv-SE" sz="2400" dirty="0">
                <a:solidFill>
                  <a:schemeClr val="tx1"/>
                </a:solidFill>
              </a:rPr>
              <a:t>Byten</a:t>
            </a:r>
          </a:p>
        </p:txBody>
      </p:sp>
      <p:pic>
        <p:nvPicPr>
          <p:cNvPr id="4" name="Bildobjekt 3" descr="En bild som visar Grafik, logotyp, symbol, skiss&#10;&#10;Automatiskt genererad beskrivning">
            <a:extLst>
              <a:ext uri="{FF2B5EF4-FFF2-40B4-BE49-F238E27FC236}">
                <a16:creationId xmlns:a16="http://schemas.microsoft.com/office/drawing/2014/main" id="{99F623FC-0284-C181-18B5-93152567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407" y="643467"/>
            <a:ext cx="2510811" cy="1284698"/>
          </a:xfrm>
          <a:prstGeom prst="rect">
            <a:avLst/>
          </a:prstGeom>
        </p:spPr>
      </p:pic>
    </p:spTree>
    <p:extLst>
      <p:ext uri="{BB962C8B-B14F-4D97-AF65-F5344CB8AC3E}">
        <p14:creationId xmlns:p14="http://schemas.microsoft.com/office/powerpoint/2010/main" val="232288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Teori</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normAutofit lnSpcReduction="10000"/>
          </a:bodyPr>
          <a:lstStyle/>
          <a:p>
            <a:pPr marL="0" indent="0">
              <a:buNone/>
            </a:pPr>
            <a:r>
              <a:rPr lang="sv-SE" b="1" dirty="0">
                <a:solidFill>
                  <a:schemeClr val="tx1"/>
                </a:solidFill>
              </a:rPr>
              <a:t>Positionsteori</a:t>
            </a:r>
            <a:endParaRPr lang="sv-SE" i="1" dirty="0">
              <a:solidFill>
                <a:schemeClr val="tx1"/>
              </a:solidFill>
            </a:endParaRPr>
          </a:p>
          <a:p>
            <a:pPr marL="0" indent="0">
              <a:buNone/>
            </a:pPr>
            <a:r>
              <a:rPr lang="sv-SE" b="1" dirty="0">
                <a:solidFill>
                  <a:srgbClr val="FF0000"/>
                </a:solidFill>
              </a:rPr>
              <a:t>Målvakter</a:t>
            </a:r>
          </a:p>
          <a:p>
            <a:pPr marL="0" indent="0">
              <a:buNone/>
            </a:pPr>
            <a:br>
              <a:rPr lang="sv-SE" b="1" dirty="0">
                <a:solidFill>
                  <a:srgbClr val="FF0000"/>
                </a:solidFill>
              </a:rPr>
            </a:br>
            <a:r>
              <a:rPr lang="sv-SE" b="1" dirty="0">
                <a:solidFill>
                  <a:srgbClr val="FF0000"/>
                </a:solidFill>
              </a:rPr>
              <a:t>Försvarna</a:t>
            </a:r>
          </a:p>
          <a:p>
            <a:pPr marL="0" indent="0">
              <a:buNone/>
            </a:pPr>
            <a:endParaRPr lang="sv-SE" b="1" dirty="0">
              <a:solidFill>
                <a:srgbClr val="FF0000"/>
              </a:solidFill>
            </a:endParaRPr>
          </a:p>
          <a:p>
            <a:pPr marL="0" indent="0">
              <a:buNone/>
            </a:pPr>
            <a:r>
              <a:rPr lang="sv-SE" b="1" dirty="0">
                <a:solidFill>
                  <a:srgbClr val="FF0000"/>
                </a:solidFill>
              </a:rPr>
              <a:t>Mittfältare</a:t>
            </a:r>
          </a:p>
          <a:p>
            <a:pPr marL="0" indent="0">
              <a:buNone/>
            </a:pPr>
            <a:endParaRPr lang="sv-SE" b="1" dirty="0">
              <a:solidFill>
                <a:srgbClr val="FF0000"/>
              </a:solidFill>
            </a:endParaRPr>
          </a:p>
          <a:p>
            <a:pPr marL="0" indent="0">
              <a:buNone/>
            </a:pPr>
            <a:r>
              <a:rPr lang="sv-SE" b="1" dirty="0">
                <a:solidFill>
                  <a:srgbClr val="FF0000"/>
                </a:solidFill>
              </a:rPr>
              <a:t>Anfallare</a:t>
            </a:r>
            <a:endParaRPr lang="sv-SE" b="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sz="1600" i="1" dirty="0">
              <a:solidFill>
                <a:schemeClr val="tx1"/>
              </a:solidFill>
            </a:endParaRPr>
          </a:p>
          <a:p>
            <a:pPr marL="0" indent="0">
              <a:buNone/>
            </a:pPr>
            <a:endParaRPr lang="sv-SE" sz="16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p:txBody>
      </p:sp>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410" y="268262"/>
            <a:ext cx="2503368" cy="1280890"/>
          </a:xfrm>
          <a:prstGeom prst="rect">
            <a:avLst/>
          </a:prstGeom>
        </p:spPr>
      </p:pic>
    </p:spTree>
    <p:extLst>
      <p:ext uri="{BB962C8B-B14F-4D97-AF65-F5344CB8AC3E}">
        <p14:creationId xmlns:p14="http://schemas.microsoft.com/office/powerpoint/2010/main" val="379744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Försäsongsmatcher</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normAutofit fontScale="92500" lnSpcReduction="10000"/>
          </a:bodyPr>
          <a:lstStyle/>
          <a:p>
            <a:pPr marL="0" indent="0">
              <a:buNone/>
            </a:pPr>
            <a:r>
              <a:rPr lang="sv-SE" b="1" dirty="0">
                <a:solidFill>
                  <a:schemeClr val="tx1"/>
                </a:solidFill>
              </a:rPr>
              <a:t>Diskussionsfrågor</a:t>
            </a:r>
            <a:endParaRPr lang="sv-SE" dirty="0">
              <a:solidFill>
                <a:schemeClr val="tx1"/>
              </a:solidFill>
            </a:endParaRPr>
          </a:p>
          <a:p>
            <a:pPr marL="0" indent="0">
              <a:buNone/>
            </a:pPr>
            <a:endParaRPr lang="sv-SE" i="1" dirty="0">
              <a:solidFill>
                <a:schemeClr val="tx1"/>
              </a:solidFill>
            </a:endParaRPr>
          </a:p>
          <a:p>
            <a:pPr marL="0" indent="0">
              <a:buNone/>
            </a:pPr>
            <a:r>
              <a:rPr lang="sv-SE" sz="2400" b="1" dirty="0">
                <a:solidFill>
                  <a:srgbClr val="FF0000"/>
                </a:solidFill>
              </a:rPr>
              <a:t>Videoanalyserna</a:t>
            </a:r>
          </a:p>
          <a:p>
            <a:r>
              <a:rPr lang="sv-SE" sz="2400" i="1" dirty="0">
                <a:solidFill>
                  <a:schemeClr val="tx1"/>
                </a:solidFill>
              </a:rPr>
              <a:t>Har det gett någon tydlighet vad som förväntas av er spelare och kan ni se någon effekt det gjort er personligen som för laget taktiskt?</a:t>
            </a:r>
          </a:p>
          <a:p>
            <a:r>
              <a:rPr lang="sv-SE" sz="2400" i="1" dirty="0"/>
              <a:t>Kan man få ut något mer av det, kan man använda på fler sätt än vad vi gör nu?</a:t>
            </a:r>
          </a:p>
          <a:p>
            <a:r>
              <a:rPr lang="sv-SE" sz="2400" i="1" dirty="0">
                <a:solidFill>
                  <a:schemeClr val="tx1"/>
                </a:solidFill>
              </a:rPr>
              <a:t>Önskar ni något mer av videoanalyserna?</a:t>
            </a:r>
          </a:p>
          <a:p>
            <a:endParaRPr lang="sv-SE" sz="24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sz="1600" i="1" dirty="0">
              <a:solidFill>
                <a:schemeClr val="tx1"/>
              </a:solidFill>
            </a:endParaRPr>
          </a:p>
          <a:p>
            <a:pPr marL="0" indent="0">
              <a:buNone/>
            </a:pPr>
            <a:endParaRPr lang="sv-SE" sz="16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p:txBody>
      </p:sp>
      <p:sp>
        <p:nvSpPr>
          <p:cNvPr id="4" name="Rubrik 1">
            <a:extLst>
              <a:ext uri="{FF2B5EF4-FFF2-40B4-BE49-F238E27FC236}">
                <a16:creationId xmlns:a16="http://schemas.microsoft.com/office/drawing/2014/main" id="{3753CE6A-177A-EEE6-6589-F2E996FA0B43}"/>
              </a:ext>
            </a:extLst>
          </p:cNvPr>
          <p:cNvSpPr txBox="1">
            <a:spLocks/>
          </p:cNvSpPr>
          <p:nvPr/>
        </p:nvSpPr>
        <p:spPr>
          <a:xfrm>
            <a:off x="1243012" y="1834661"/>
            <a:ext cx="39619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500" b="1" dirty="0">
                <a:solidFill>
                  <a:schemeClr val="tx1"/>
                </a:solidFill>
              </a:rPr>
              <a:t>5 min i grupper</a:t>
            </a:r>
          </a:p>
        </p:txBody>
      </p:sp>
      <p:pic>
        <p:nvPicPr>
          <p:cNvPr id="5" name="Picture 7">
            <a:extLst>
              <a:ext uri="{FF2B5EF4-FFF2-40B4-BE49-F238E27FC236}">
                <a16:creationId xmlns:a16="http://schemas.microsoft.com/office/drawing/2014/main" id="{DDA4B90E-AC95-D011-0900-63D509A51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0216" y="1859561"/>
            <a:ext cx="2597793" cy="181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410" y="268262"/>
            <a:ext cx="2503368" cy="1280890"/>
          </a:xfrm>
          <a:prstGeom prst="rect">
            <a:avLst/>
          </a:prstGeom>
        </p:spPr>
      </p:pic>
      <p:pic>
        <p:nvPicPr>
          <p:cNvPr id="8" name="Bildobjekt 7" descr="En bild som visar Grafik, Teckensnitt, grafisk design, logotyp&#10;&#10;AI-genererat innehåll kan vara felaktigt.">
            <a:extLst>
              <a:ext uri="{FF2B5EF4-FFF2-40B4-BE49-F238E27FC236}">
                <a16:creationId xmlns:a16="http://schemas.microsoft.com/office/drawing/2014/main" id="{2913A518-FADD-663A-8569-B81881CF4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466" y="469602"/>
            <a:ext cx="2845538" cy="924800"/>
          </a:xfrm>
          <a:prstGeom prst="rect">
            <a:avLst/>
          </a:prstGeom>
        </p:spPr>
      </p:pic>
    </p:spTree>
    <p:extLst>
      <p:ext uri="{BB962C8B-B14F-4D97-AF65-F5344CB8AC3E}">
        <p14:creationId xmlns:p14="http://schemas.microsoft.com/office/powerpoint/2010/main" val="342895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914978" y="274111"/>
            <a:ext cx="10353762" cy="970450"/>
          </a:xfrm>
        </p:spPr>
        <p:txBody>
          <a:bodyPr>
            <a:normAutofit/>
          </a:bodyPr>
          <a:lstStyle/>
          <a:p>
            <a:pPr algn="ctr"/>
            <a:r>
              <a:rPr lang="sv-SE" sz="4000" b="1" dirty="0">
                <a:solidFill>
                  <a:schemeClr val="tx1"/>
                </a:solidFill>
              </a:rPr>
              <a:t>Förväntningar/Krav</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331912" y="1580050"/>
            <a:ext cx="8915400" cy="4860611"/>
          </a:xfrm>
        </p:spPr>
        <p:txBody>
          <a:bodyPr>
            <a:normAutofit fontScale="92500" lnSpcReduction="20000"/>
          </a:bodyPr>
          <a:lstStyle/>
          <a:p>
            <a:pPr marL="0" indent="0" algn="ctr">
              <a:buNone/>
            </a:pPr>
            <a:r>
              <a:rPr lang="sv-SE" sz="2600" b="1" dirty="0">
                <a:solidFill>
                  <a:schemeClr val="tx1"/>
                </a:solidFill>
              </a:rPr>
              <a:t>Förväntningar på er spelare</a:t>
            </a:r>
          </a:p>
          <a:p>
            <a:pPr marL="36900" indent="0">
              <a:buNone/>
            </a:pPr>
            <a:r>
              <a:rPr lang="sv-SE" b="1" dirty="0">
                <a:solidFill>
                  <a:srgbClr val="FF0000"/>
                </a:solidFill>
              </a:rPr>
              <a:t>Träning</a:t>
            </a:r>
          </a:p>
          <a:p>
            <a:pPr>
              <a:buFont typeface="Arial" panose="020B0604020202020204" pitchFamily="34" charset="0"/>
              <a:buChar char="•"/>
            </a:pPr>
            <a:r>
              <a:rPr lang="sv-SE" i="1" dirty="0">
                <a:solidFill>
                  <a:schemeClr val="tx1"/>
                </a:solidFill>
              </a:rPr>
              <a:t>Komma i tid och vara ombytt vid start av träning.</a:t>
            </a:r>
          </a:p>
          <a:p>
            <a:pPr>
              <a:buFont typeface="Arial" panose="020B0604020202020204" pitchFamily="34" charset="0"/>
              <a:buChar char="•"/>
            </a:pPr>
            <a:r>
              <a:rPr lang="sv-SE" i="1" dirty="0">
                <a:solidFill>
                  <a:schemeClr val="tx1"/>
                </a:solidFill>
              </a:rPr>
              <a:t>Ha rätt utrustning, dvs benskydd på samtliga spelare – </a:t>
            </a:r>
            <a:r>
              <a:rPr lang="sv-SE" i="1" u="sng" dirty="0">
                <a:solidFill>
                  <a:schemeClr val="tx1"/>
                </a:solidFill>
              </a:rPr>
              <a:t>Försäkring</a:t>
            </a:r>
          </a:p>
          <a:p>
            <a:pPr>
              <a:buFont typeface="Arial" panose="020B0604020202020204" pitchFamily="34" charset="0"/>
              <a:buChar char="•"/>
            </a:pPr>
            <a:r>
              <a:rPr lang="sv-SE" i="1" dirty="0">
                <a:solidFill>
                  <a:schemeClr val="tx1"/>
                </a:solidFill>
              </a:rPr>
              <a:t>Attityd och inställning på träningsplanen. </a:t>
            </a:r>
          </a:p>
          <a:p>
            <a:pPr>
              <a:buFont typeface="Arial" panose="020B0604020202020204" pitchFamily="34" charset="0"/>
              <a:buChar char="•"/>
            </a:pPr>
            <a:r>
              <a:rPr lang="sv-SE" i="1" dirty="0">
                <a:solidFill>
                  <a:schemeClr val="tx1"/>
                </a:solidFill>
              </a:rPr>
              <a:t>Hjälpa till vid förflyttningar och ta fram &amp; ställa tillbaka material.</a:t>
            </a:r>
          </a:p>
          <a:p>
            <a:pPr>
              <a:buFont typeface="Arial" panose="020B0604020202020204" pitchFamily="34" charset="0"/>
              <a:buChar char="•"/>
            </a:pPr>
            <a:endParaRPr lang="sv-SE" dirty="0">
              <a:solidFill>
                <a:schemeClr val="tx1"/>
              </a:solidFill>
            </a:endParaRPr>
          </a:p>
          <a:p>
            <a:pPr marL="36900" indent="0">
              <a:buNone/>
            </a:pPr>
            <a:r>
              <a:rPr lang="sv-SE" b="1" dirty="0">
                <a:solidFill>
                  <a:srgbClr val="FF0000"/>
                </a:solidFill>
              </a:rPr>
              <a:t>Match</a:t>
            </a:r>
          </a:p>
          <a:p>
            <a:pPr>
              <a:buFont typeface="Arial" panose="020B0604020202020204" pitchFamily="34" charset="0"/>
              <a:buChar char="•"/>
            </a:pPr>
            <a:r>
              <a:rPr lang="sv-SE" i="1" dirty="0">
                <a:solidFill>
                  <a:schemeClr val="tx1"/>
                </a:solidFill>
              </a:rPr>
              <a:t>Komma i tid eller meddela om försening.</a:t>
            </a:r>
          </a:p>
          <a:p>
            <a:pPr>
              <a:buFont typeface="Arial" panose="020B0604020202020204" pitchFamily="34" charset="0"/>
              <a:buChar char="•"/>
            </a:pPr>
            <a:r>
              <a:rPr lang="sv-SE" i="1" dirty="0">
                <a:solidFill>
                  <a:schemeClr val="tx1"/>
                </a:solidFill>
              </a:rPr>
              <a:t>Ha med sig all utrustning som behövs.</a:t>
            </a:r>
          </a:p>
          <a:p>
            <a:pPr>
              <a:buFont typeface="Arial" panose="020B0604020202020204" pitchFamily="34" charset="0"/>
              <a:buChar char="•"/>
            </a:pPr>
            <a:r>
              <a:rPr lang="sv-SE" i="1" dirty="0">
                <a:solidFill>
                  <a:schemeClr val="tx1"/>
                </a:solidFill>
              </a:rPr>
              <a:t>Komma väl förberedda, sovit och ätit ordentligt för bästa möjliga uppladdning.</a:t>
            </a:r>
          </a:p>
          <a:p>
            <a:pPr>
              <a:buFont typeface="Arial" panose="020B0604020202020204" pitchFamily="34" charset="0"/>
              <a:buChar char="•"/>
            </a:pPr>
            <a:r>
              <a:rPr lang="sv-SE" i="1" dirty="0">
                <a:solidFill>
                  <a:schemeClr val="tx1"/>
                </a:solidFill>
              </a:rPr>
              <a:t>Respekt på plan som vid sidan – Tacka tränare och medspelare vid byte - bidra med positiv anda under match. Tacka motståndare och domare som alltid</a:t>
            </a:r>
          </a:p>
          <a:p>
            <a:pPr>
              <a:buFont typeface="Arial" panose="020B0604020202020204" pitchFamily="34" charset="0"/>
              <a:buChar char="•"/>
            </a:pPr>
            <a:endParaRPr lang="sv-SE" i="1" dirty="0"/>
          </a:p>
          <a:p>
            <a:pPr>
              <a:buFontTx/>
              <a:buChar char="-"/>
            </a:pPr>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89066C55-0057-239C-9C11-0DDC770A5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023" y="268262"/>
            <a:ext cx="2563755" cy="1311788"/>
          </a:xfrm>
          <a:prstGeom prst="rect">
            <a:avLst/>
          </a:prstGeom>
        </p:spPr>
      </p:pic>
    </p:spTree>
    <p:extLst>
      <p:ext uri="{BB962C8B-B14F-4D97-AF65-F5344CB8AC3E}">
        <p14:creationId xmlns:p14="http://schemas.microsoft.com/office/powerpoint/2010/main" val="1826576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0D2D7-0D29-7632-D4F9-79C3B1F1D1C6}"/>
              </a:ext>
            </a:extLst>
          </p:cNvPr>
          <p:cNvSpPr>
            <a:spLocks noGrp="1"/>
          </p:cNvSpPr>
          <p:nvPr>
            <p:ph type="title"/>
          </p:nvPr>
        </p:nvSpPr>
        <p:spPr/>
        <p:txBody>
          <a:bodyPr/>
          <a:lstStyle/>
          <a:p>
            <a:r>
              <a:rPr lang="sv-SE" b="1" dirty="0"/>
              <a:t>Mål</a:t>
            </a:r>
          </a:p>
        </p:txBody>
      </p:sp>
      <p:sp>
        <p:nvSpPr>
          <p:cNvPr id="3" name="Platshållare för innehåll 2">
            <a:extLst>
              <a:ext uri="{FF2B5EF4-FFF2-40B4-BE49-F238E27FC236}">
                <a16:creationId xmlns:a16="http://schemas.microsoft.com/office/drawing/2014/main" id="{0E07660F-16D8-D023-B276-2C38178DAFEC}"/>
              </a:ext>
            </a:extLst>
          </p:cNvPr>
          <p:cNvSpPr>
            <a:spLocks noGrp="1"/>
          </p:cNvSpPr>
          <p:nvPr>
            <p:ph idx="1"/>
          </p:nvPr>
        </p:nvSpPr>
        <p:spPr/>
        <p:txBody>
          <a:bodyPr/>
          <a:lstStyle/>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20B2C088-23E7-1D09-60B2-857B4C1A0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407" y="643467"/>
            <a:ext cx="2510811" cy="1284698"/>
          </a:xfrm>
          <a:prstGeom prst="rect">
            <a:avLst/>
          </a:prstGeom>
        </p:spPr>
      </p:pic>
    </p:spTree>
    <p:extLst>
      <p:ext uri="{BB962C8B-B14F-4D97-AF65-F5344CB8AC3E}">
        <p14:creationId xmlns:p14="http://schemas.microsoft.com/office/powerpoint/2010/main" val="342651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8BA45-1813-BF6D-C97E-DB8A4DB33E03}"/>
              </a:ext>
            </a:extLst>
          </p:cNvPr>
          <p:cNvSpPr>
            <a:spLocks noGrp="1"/>
          </p:cNvSpPr>
          <p:nvPr>
            <p:ph type="title"/>
          </p:nvPr>
        </p:nvSpPr>
        <p:spPr>
          <a:xfrm>
            <a:off x="2808732" y="522600"/>
            <a:ext cx="6574536" cy="1259894"/>
          </a:xfrm>
        </p:spPr>
        <p:txBody>
          <a:bodyPr>
            <a:normAutofit fontScale="90000"/>
          </a:bodyPr>
          <a:lstStyle/>
          <a:p>
            <a:pPr algn="ctr"/>
            <a:r>
              <a:rPr lang="sv-SE" b="1" dirty="0"/>
              <a:t>Kallelser träning/match</a:t>
            </a:r>
            <a:br>
              <a:rPr lang="sv-SE" b="1" dirty="0"/>
            </a:br>
            <a:r>
              <a:rPr lang="sv-SE" b="1" dirty="0"/>
              <a:t>Böteslista</a:t>
            </a:r>
          </a:p>
        </p:txBody>
      </p:sp>
      <p:sp>
        <p:nvSpPr>
          <p:cNvPr id="3" name="Platshållare för innehåll 2">
            <a:extLst>
              <a:ext uri="{FF2B5EF4-FFF2-40B4-BE49-F238E27FC236}">
                <a16:creationId xmlns:a16="http://schemas.microsoft.com/office/drawing/2014/main" id="{2D337771-9BEE-1E4C-BA71-C733C8A40E31}"/>
              </a:ext>
            </a:extLst>
          </p:cNvPr>
          <p:cNvSpPr>
            <a:spLocks noGrp="1"/>
          </p:cNvSpPr>
          <p:nvPr>
            <p:ph idx="1"/>
          </p:nvPr>
        </p:nvSpPr>
        <p:spPr>
          <a:xfrm>
            <a:off x="649224" y="2133600"/>
            <a:ext cx="6574535" cy="3759253"/>
          </a:xfrm>
        </p:spPr>
        <p:txBody>
          <a:bodyPr>
            <a:normAutofit lnSpcReduction="10000"/>
          </a:bodyPr>
          <a:lstStyle/>
          <a:p>
            <a:r>
              <a:rPr lang="sv-SE" b="1" dirty="0">
                <a:solidFill>
                  <a:srgbClr val="FF0000"/>
                </a:solidFill>
                <a:effectLst/>
              </a:rPr>
              <a:t>Kallelse träning </a:t>
            </a:r>
            <a:br>
              <a:rPr lang="sv-SE" b="1" dirty="0"/>
            </a:br>
            <a:r>
              <a:rPr lang="sv-SE" dirty="0"/>
              <a:t>Skickas ut 2 dagar innan träning</a:t>
            </a:r>
            <a:br>
              <a:rPr lang="sv-SE" dirty="0"/>
            </a:br>
            <a:r>
              <a:rPr lang="sv-SE" dirty="0"/>
              <a:t>Svar senast innan kl 12:00 på träningsdagen</a:t>
            </a:r>
          </a:p>
          <a:p>
            <a:r>
              <a:rPr lang="sv-SE" b="1" dirty="0">
                <a:solidFill>
                  <a:srgbClr val="FF0000"/>
                </a:solidFill>
                <a:effectLst>
                  <a:outerShdw blurRad="38100" dist="38100" dir="2700000" algn="tl">
                    <a:srgbClr val="000000">
                      <a:alpha val="43137"/>
                    </a:srgbClr>
                  </a:outerShdw>
                </a:effectLst>
              </a:rPr>
              <a:t>Kallelser match</a:t>
            </a:r>
            <a:br>
              <a:rPr lang="sv-SE" b="1" dirty="0"/>
            </a:br>
            <a:r>
              <a:rPr lang="sv-SE" dirty="0"/>
              <a:t>Skickas ut 3-5 dagar innan match</a:t>
            </a:r>
            <a:br>
              <a:rPr lang="sv-SE" dirty="0"/>
            </a:br>
            <a:r>
              <a:rPr lang="sv-SE" dirty="0"/>
              <a:t>Svar så snabbt som möjligt</a:t>
            </a:r>
          </a:p>
          <a:p>
            <a:r>
              <a:rPr lang="sv-SE" b="1" dirty="0">
                <a:solidFill>
                  <a:srgbClr val="FF0000"/>
                </a:solidFill>
                <a:effectLst/>
              </a:rPr>
              <a:t>Frånvaro match</a:t>
            </a:r>
            <a:br>
              <a:rPr lang="sv-SE" dirty="0"/>
            </a:br>
            <a:r>
              <a:rPr lang="sv-SE" dirty="0"/>
              <a:t>Måste ske 2 veckor innan aktuella matchen spelas</a:t>
            </a:r>
            <a:endParaRPr lang="sv-SE" b="1" dirty="0"/>
          </a:p>
          <a:p>
            <a:r>
              <a:rPr lang="sv-SE" b="1" dirty="0">
                <a:solidFill>
                  <a:srgbClr val="FF0000"/>
                </a:solidFill>
                <a:effectLst/>
              </a:rPr>
              <a:t>Böteslista</a:t>
            </a:r>
            <a:r>
              <a:rPr lang="sv-SE" dirty="0"/>
              <a:t> </a:t>
            </a:r>
            <a:br>
              <a:rPr lang="sv-SE" dirty="0"/>
            </a:br>
            <a:r>
              <a:rPr lang="sv-SE" dirty="0"/>
              <a:t>Pengarna som går till böterna går tillbaka till spelartruppen som vi gör något kul för. </a:t>
            </a:r>
          </a:p>
        </p:txBody>
      </p:sp>
      <p:graphicFrame>
        <p:nvGraphicFramePr>
          <p:cNvPr id="6" name="Tabell 5">
            <a:extLst>
              <a:ext uri="{FF2B5EF4-FFF2-40B4-BE49-F238E27FC236}">
                <a16:creationId xmlns:a16="http://schemas.microsoft.com/office/drawing/2014/main" id="{49A072D5-29D6-3E60-4ED5-51CF979148B4}"/>
              </a:ext>
            </a:extLst>
          </p:cNvPr>
          <p:cNvGraphicFramePr>
            <a:graphicFrameLocks noGrp="1"/>
          </p:cNvGraphicFramePr>
          <p:nvPr>
            <p:extLst>
              <p:ext uri="{D42A27DB-BD31-4B8C-83A1-F6EECF244321}">
                <p14:modId xmlns:p14="http://schemas.microsoft.com/office/powerpoint/2010/main" val="3348048524"/>
              </p:ext>
            </p:extLst>
          </p:nvPr>
        </p:nvGraphicFramePr>
        <p:xfrm>
          <a:off x="7829438" y="1356039"/>
          <a:ext cx="3981456" cy="4750832"/>
        </p:xfrm>
        <a:graphic>
          <a:graphicData uri="http://schemas.openxmlformats.org/drawingml/2006/table">
            <a:tbl>
              <a:tblPr/>
              <a:tblGrid>
                <a:gridCol w="1719648">
                  <a:extLst>
                    <a:ext uri="{9D8B030D-6E8A-4147-A177-3AD203B41FA5}">
                      <a16:colId xmlns:a16="http://schemas.microsoft.com/office/drawing/2014/main" val="201415353"/>
                    </a:ext>
                  </a:extLst>
                </a:gridCol>
                <a:gridCol w="603267">
                  <a:extLst>
                    <a:ext uri="{9D8B030D-6E8A-4147-A177-3AD203B41FA5}">
                      <a16:colId xmlns:a16="http://schemas.microsoft.com/office/drawing/2014/main" val="1598136029"/>
                    </a:ext>
                  </a:extLst>
                </a:gridCol>
                <a:gridCol w="603267">
                  <a:extLst>
                    <a:ext uri="{9D8B030D-6E8A-4147-A177-3AD203B41FA5}">
                      <a16:colId xmlns:a16="http://schemas.microsoft.com/office/drawing/2014/main" val="2018790849"/>
                    </a:ext>
                  </a:extLst>
                </a:gridCol>
                <a:gridCol w="1055274">
                  <a:extLst>
                    <a:ext uri="{9D8B030D-6E8A-4147-A177-3AD203B41FA5}">
                      <a16:colId xmlns:a16="http://schemas.microsoft.com/office/drawing/2014/main" val="1364733726"/>
                    </a:ext>
                  </a:extLst>
                </a:gridCol>
              </a:tblGrid>
              <a:tr h="1234448">
                <a:tc gridSpan="3">
                  <a:txBody>
                    <a:bodyPr/>
                    <a:lstStyle/>
                    <a:p>
                      <a:pPr algn="l" fontAlgn="b"/>
                      <a:r>
                        <a:rPr lang="en-US" sz="3300" b="1" i="0" u="none" strike="noStrike" dirty="0" err="1">
                          <a:solidFill>
                            <a:schemeClr val="tx1"/>
                          </a:solidFill>
                          <a:effectLst/>
                          <a:latin typeface="Arial" panose="020B0604020202020204" pitchFamily="34" charset="0"/>
                        </a:rPr>
                        <a:t>Böteslista</a:t>
                      </a:r>
                      <a:r>
                        <a:rPr lang="en-US" sz="3300" b="1" i="0" u="none" strike="noStrike" dirty="0">
                          <a:solidFill>
                            <a:schemeClr val="tx1"/>
                          </a:solidFill>
                          <a:effectLst/>
                          <a:latin typeface="Arial" panose="020B0604020202020204" pitchFamily="34" charset="0"/>
                        </a:rPr>
                        <a:t> 2025</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sv-SE"/>
                    </a:p>
                  </a:txBody>
                  <a:tcPr/>
                </a:tc>
                <a:tc hMerge="1">
                  <a:txBody>
                    <a:bodyPr/>
                    <a:lstStyle/>
                    <a:p>
                      <a:endParaRPr lang="sv-SE"/>
                    </a:p>
                  </a:txBody>
                  <a:tcPr/>
                </a:tc>
                <a:tc>
                  <a:txBody>
                    <a:bodyPr/>
                    <a:lstStyle/>
                    <a:p>
                      <a:pPr algn="l" fontAlgn="b"/>
                      <a:r>
                        <a:rPr lang="en-US" sz="1800" b="0" i="0" u="none" strike="noStrike">
                          <a:solidFill>
                            <a:schemeClr val="tx1"/>
                          </a:solidFill>
                          <a:effectLst/>
                          <a:latin typeface="Arial" panose="020B0604020202020204" pitchFamily="34" charset="0"/>
                        </a:rPr>
                        <a:t> </a:t>
                      </a:r>
                      <a:endParaRPr lang="en-US" sz="3000" b="0" i="0" u="none" strike="noStrike">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6890142"/>
                  </a:ext>
                </a:extLst>
              </a:tr>
              <a:tr h="357710">
                <a:tc>
                  <a:txBody>
                    <a:bodyPr/>
                    <a:lstStyle/>
                    <a:p>
                      <a:pPr algn="l" fontAlgn="b"/>
                      <a:r>
                        <a:rPr lang="en-US" sz="1800" b="1" i="0" u="none" strike="noStrike" dirty="0" err="1">
                          <a:solidFill>
                            <a:schemeClr val="tx1"/>
                          </a:solidFill>
                          <a:effectLst/>
                          <a:latin typeface="Arial" panose="020B0604020202020204" pitchFamily="34" charset="0"/>
                        </a:rPr>
                        <a:t>Kriterier</a:t>
                      </a:r>
                      <a:endParaRPr lang="en-US" sz="3000" b="0" i="0" u="none" strike="noStrike" dirty="0">
                        <a:solidFill>
                          <a:schemeClr val="tx1"/>
                        </a:solidFill>
                        <a:effectLst/>
                        <a:latin typeface="Arial" panose="020B0604020202020204" pitchFamily="34" charset="0"/>
                      </a:endParaRPr>
                    </a:p>
                  </a:txBody>
                  <a:tcPr marL="15941" marR="15941" marT="1594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r>
                        <a:rPr lang="en-US" sz="1800" b="1" i="0" u="none" strike="noStrike">
                          <a:solidFill>
                            <a:schemeClr val="tx1"/>
                          </a:solidFill>
                          <a:effectLst/>
                          <a:latin typeface="Arial" panose="020B0604020202020204" pitchFamily="34" charset="0"/>
                        </a:rPr>
                        <a:t>Summa</a:t>
                      </a:r>
                      <a:endParaRPr lang="en-US" sz="3000" b="0" i="0" u="none" strike="noStrike">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71687885"/>
                  </a:ext>
                </a:extLst>
              </a:tr>
              <a:tr h="0">
                <a:tc>
                  <a:txBody>
                    <a:bodyPr/>
                    <a:lstStyle/>
                    <a:p>
                      <a:pPr algn="l" fontAlgn="b"/>
                      <a:r>
                        <a:rPr lang="en-US" sz="1800" b="0" i="0" u="none" strike="noStrike" dirty="0">
                          <a:solidFill>
                            <a:schemeClr val="tx1"/>
                          </a:solidFill>
                          <a:effectLst/>
                          <a:latin typeface="Arial" panose="020B0604020202020204" pitchFamily="34" charset="0"/>
                        </a:rPr>
                        <a:t> </a:t>
                      </a:r>
                      <a:endParaRPr lang="en-US" sz="3000" b="0" i="0" u="none" strike="noStrike" dirty="0">
                        <a:solidFill>
                          <a:schemeClr val="tx1"/>
                        </a:solidFill>
                        <a:effectLst/>
                        <a:latin typeface="Arial" panose="020B0604020202020204" pitchFamily="34" charset="0"/>
                      </a:endParaRPr>
                    </a:p>
                  </a:txBody>
                  <a:tcPr marL="15941" marR="15941" marT="1594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3000" b="0" i="0" u="none" strike="noStrike" dirty="0">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r>
                        <a:rPr lang="en-US" sz="1800" b="0" i="0" u="none" strike="noStrike">
                          <a:solidFill>
                            <a:schemeClr val="tx1"/>
                          </a:solidFill>
                          <a:effectLst/>
                          <a:latin typeface="Arial" panose="020B0604020202020204" pitchFamily="34" charset="0"/>
                        </a:rPr>
                        <a:t> </a:t>
                      </a:r>
                      <a:endParaRPr lang="en-US" sz="3000" b="0" i="0" u="none" strike="noStrike">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3496107"/>
                  </a:ext>
                </a:extLst>
              </a:tr>
              <a:tr h="0">
                <a:tc gridSpan="2">
                  <a:txBody>
                    <a:bodyPr/>
                    <a:lstStyle/>
                    <a:p>
                      <a:pPr algn="l" fontAlgn="b"/>
                      <a:br>
                        <a:rPr lang="en-US" sz="1800" b="0" i="0" u="none" strike="noStrike" dirty="0">
                          <a:solidFill>
                            <a:schemeClr val="tx1"/>
                          </a:solidFill>
                          <a:effectLst/>
                          <a:latin typeface="Arial" panose="020B0604020202020204" pitchFamily="34" charset="0"/>
                        </a:rPr>
                      </a:br>
                      <a:r>
                        <a:rPr lang="en-US" sz="1800" b="0" i="0" u="none" strike="noStrike" dirty="0">
                          <a:solidFill>
                            <a:schemeClr val="tx1"/>
                          </a:solidFill>
                          <a:effectLst/>
                          <a:latin typeface="Arial" panose="020B0604020202020204" pitchFamily="34" charset="0"/>
                        </a:rPr>
                        <a:t>Sen till träning</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dirty="0">
                          <a:solidFill>
                            <a:schemeClr val="tx1"/>
                          </a:solidFill>
                          <a:effectLst/>
                          <a:latin typeface="Arial" panose="020B0604020202020204" pitchFamily="34" charset="0"/>
                        </a:rPr>
                        <a:t>20 </a:t>
                      </a:r>
                      <a:r>
                        <a:rPr lang="en-US" sz="1800" b="0" i="0" u="none" strike="noStrike" dirty="0" err="1">
                          <a:solidFill>
                            <a:schemeClr val="tx1"/>
                          </a:solidFill>
                          <a:effectLst/>
                          <a:latin typeface="Arial" panose="020B0604020202020204" pitchFamily="34" charset="0"/>
                        </a:rPr>
                        <a:t>kr</a:t>
                      </a:r>
                      <a:endParaRPr lang="en-US" sz="3000" b="0" i="0" u="none" strike="noStrike" dirty="0">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91548316"/>
                  </a:ext>
                </a:extLst>
              </a:tr>
              <a:tr h="414911">
                <a:tc gridSpan="2">
                  <a:txBody>
                    <a:bodyPr/>
                    <a:lstStyle/>
                    <a:p>
                      <a:pPr algn="l" fontAlgn="b"/>
                      <a:r>
                        <a:rPr lang="en-US" sz="1800" b="0" i="0" u="none" strike="noStrike" dirty="0">
                          <a:solidFill>
                            <a:schemeClr val="tx1"/>
                          </a:solidFill>
                          <a:effectLst/>
                          <a:latin typeface="Arial" panose="020B0604020202020204" pitchFamily="34" charset="0"/>
                        </a:rPr>
                        <a:t>Sen till match</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dirty="0">
                          <a:solidFill>
                            <a:schemeClr val="tx1"/>
                          </a:solidFill>
                          <a:effectLst/>
                          <a:latin typeface="Arial" panose="020B0604020202020204" pitchFamily="34" charset="0"/>
                        </a:rPr>
                        <a:t>40 </a:t>
                      </a:r>
                      <a:r>
                        <a:rPr lang="en-US" sz="1800" b="0" i="0" u="none" strike="noStrike" dirty="0" err="1">
                          <a:solidFill>
                            <a:schemeClr val="tx1"/>
                          </a:solidFill>
                          <a:effectLst/>
                          <a:latin typeface="Arial" panose="020B0604020202020204" pitchFamily="34" charset="0"/>
                        </a:rPr>
                        <a:t>kr</a:t>
                      </a:r>
                      <a:endParaRPr lang="en-US" sz="3000" b="0" i="0" u="none" strike="noStrike" dirty="0">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0359748"/>
                  </a:ext>
                </a:extLst>
              </a:tr>
              <a:tr h="329697">
                <a:tc gridSpan="2">
                  <a:txBody>
                    <a:bodyPr/>
                    <a:lstStyle/>
                    <a:p>
                      <a:pPr algn="l" fontAlgn="b"/>
                      <a:r>
                        <a:rPr lang="en-US" sz="1800" b="0" i="0" u="none" strike="noStrike" dirty="0">
                          <a:solidFill>
                            <a:schemeClr val="tx1"/>
                          </a:solidFill>
                          <a:effectLst/>
                          <a:latin typeface="Arial" panose="020B0604020202020204" pitchFamily="34" charset="0"/>
                        </a:rPr>
                        <a:t>Sen till mote</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tx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a:solidFill>
                            <a:schemeClr val="tx1"/>
                          </a:solidFill>
                          <a:effectLst/>
                          <a:latin typeface="Arial" panose="020B0604020202020204" pitchFamily="34" charset="0"/>
                        </a:rPr>
                        <a:t>30 kr</a:t>
                      </a:r>
                      <a:endParaRPr lang="en-US" sz="3000" b="0" i="0" u="none" strike="noStrike">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31023858"/>
                  </a:ext>
                </a:extLst>
              </a:tr>
              <a:tr h="272192">
                <a:tc gridSpan="3">
                  <a:txBody>
                    <a:bodyPr/>
                    <a:lstStyle/>
                    <a:p>
                      <a:pPr algn="l" fontAlgn="b"/>
                      <a:r>
                        <a:rPr lang="en-US" sz="1800" b="0" i="0" u="none" strike="noStrike" dirty="0" err="1">
                          <a:solidFill>
                            <a:schemeClr val="tx1"/>
                          </a:solidFill>
                          <a:effectLst/>
                          <a:latin typeface="Arial" panose="020B0604020202020204" pitchFamily="34" charset="0"/>
                        </a:rPr>
                        <a:t>Ej</a:t>
                      </a:r>
                      <a:r>
                        <a:rPr lang="en-US" sz="1800" b="0" i="0" u="none" strike="noStrike" dirty="0">
                          <a:solidFill>
                            <a:schemeClr val="tx1"/>
                          </a:solidFill>
                          <a:effectLst/>
                          <a:latin typeface="Arial" panose="020B0604020202020204" pitchFamily="34" charset="0"/>
                        </a:rPr>
                        <a:t> </a:t>
                      </a:r>
                      <a:r>
                        <a:rPr lang="en-US" sz="1800" b="0" i="0" u="none" strike="noStrike" dirty="0" err="1">
                          <a:solidFill>
                            <a:schemeClr val="tx1"/>
                          </a:solidFill>
                          <a:effectLst/>
                          <a:latin typeface="Arial" panose="020B0604020202020204" pitchFamily="34" charset="0"/>
                        </a:rPr>
                        <a:t>ifylld</a:t>
                      </a:r>
                      <a:r>
                        <a:rPr lang="en-US" sz="1800" b="0" i="0" u="none" strike="noStrike" dirty="0">
                          <a:solidFill>
                            <a:schemeClr val="tx1"/>
                          </a:solidFill>
                          <a:effectLst/>
                          <a:latin typeface="Arial" panose="020B0604020202020204" pitchFamily="34" charset="0"/>
                        </a:rPr>
                        <a:t> </a:t>
                      </a:r>
                      <a:r>
                        <a:rPr lang="en-US" sz="1800" b="0" i="0" u="none" strike="noStrike" dirty="0" err="1">
                          <a:solidFill>
                            <a:schemeClr val="tx1"/>
                          </a:solidFill>
                          <a:effectLst/>
                          <a:latin typeface="Arial" panose="020B0604020202020204" pitchFamily="34" charset="0"/>
                        </a:rPr>
                        <a:t>frånvaro</a:t>
                      </a:r>
                      <a:r>
                        <a:rPr lang="en-US" sz="1800" b="0" i="0" u="none" strike="noStrike" dirty="0">
                          <a:solidFill>
                            <a:schemeClr val="tx1"/>
                          </a:solidFill>
                          <a:effectLst/>
                          <a:latin typeface="Arial" panose="020B0604020202020204" pitchFamily="34" charset="0"/>
                        </a:rPr>
                        <a:t> träning</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hMerge="1">
                  <a:txBody>
                    <a:bodyPr/>
                    <a:lstStyle/>
                    <a:p>
                      <a:endParaRPr lang="sv-SE"/>
                    </a:p>
                  </a:txBody>
                  <a:tcPr/>
                </a:tc>
                <a:tc>
                  <a:txBody>
                    <a:bodyPr/>
                    <a:lstStyle/>
                    <a:p>
                      <a:pPr algn="r" fontAlgn="b"/>
                      <a:r>
                        <a:rPr lang="en-US" sz="1800" b="0" i="0" u="none" strike="noStrike">
                          <a:solidFill>
                            <a:schemeClr val="tx1"/>
                          </a:solidFill>
                          <a:effectLst/>
                          <a:latin typeface="Arial" panose="020B0604020202020204" pitchFamily="34" charset="0"/>
                        </a:rPr>
                        <a:t>20 kr</a:t>
                      </a:r>
                      <a:endParaRPr lang="en-US" sz="3000" b="0" i="0" u="none" strike="noStrike">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25117189"/>
                  </a:ext>
                </a:extLst>
              </a:tr>
              <a:tr h="494800">
                <a:tc gridSpan="3">
                  <a:txBody>
                    <a:bodyPr/>
                    <a:lstStyle/>
                    <a:p>
                      <a:pPr algn="l" fontAlgn="b"/>
                      <a:r>
                        <a:rPr lang="en-US" sz="1800" b="0" i="0" u="none" strike="noStrike" dirty="0" err="1">
                          <a:solidFill>
                            <a:schemeClr val="tx1"/>
                          </a:solidFill>
                          <a:effectLst/>
                          <a:latin typeface="Arial" panose="020B0604020202020204" pitchFamily="34" charset="0"/>
                        </a:rPr>
                        <a:t>Ej</a:t>
                      </a:r>
                      <a:r>
                        <a:rPr lang="en-US" sz="1800" b="0" i="0" u="none" strike="noStrike" dirty="0">
                          <a:solidFill>
                            <a:schemeClr val="tx1"/>
                          </a:solidFill>
                          <a:effectLst/>
                          <a:latin typeface="Arial" panose="020B0604020202020204" pitchFamily="34" charset="0"/>
                        </a:rPr>
                        <a:t> </a:t>
                      </a:r>
                      <a:r>
                        <a:rPr lang="en-US" sz="1800" b="0" i="0" u="none" strike="noStrike" dirty="0" err="1">
                          <a:solidFill>
                            <a:schemeClr val="tx1"/>
                          </a:solidFill>
                          <a:effectLst/>
                          <a:latin typeface="Arial" panose="020B0604020202020204" pitchFamily="34" charset="0"/>
                        </a:rPr>
                        <a:t>ifylld</a:t>
                      </a:r>
                      <a:r>
                        <a:rPr lang="en-US" sz="1800" b="0" i="0" u="none" strike="noStrike" dirty="0">
                          <a:solidFill>
                            <a:schemeClr val="tx1"/>
                          </a:solidFill>
                          <a:effectLst/>
                          <a:latin typeface="Arial" panose="020B0604020202020204" pitchFamily="34" charset="0"/>
                        </a:rPr>
                        <a:t> </a:t>
                      </a:r>
                      <a:r>
                        <a:rPr lang="en-US" sz="1800" b="0" i="0" u="none" strike="noStrike" dirty="0" err="1">
                          <a:solidFill>
                            <a:schemeClr val="tx1"/>
                          </a:solidFill>
                          <a:effectLst/>
                          <a:latin typeface="Arial" panose="020B0604020202020204" pitchFamily="34" charset="0"/>
                        </a:rPr>
                        <a:t>frånvaro</a:t>
                      </a:r>
                      <a:r>
                        <a:rPr lang="en-US" sz="1800" b="0" i="0" u="none" strike="noStrike" dirty="0">
                          <a:solidFill>
                            <a:schemeClr val="tx1"/>
                          </a:solidFill>
                          <a:effectLst/>
                          <a:latin typeface="Arial" panose="020B0604020202020204" pitchFamily="34" charset="0"/>
                        </a:rPr>
                        <a:t> match</a:t>
                      </a:r>
                      <a:endParaRPr lang="en-US" sz="3000" b="0" i="0" u="none" strike="noStrike" dirty="0">
                        <a:solidFill>
                          <a:schemeClr val="tx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sv-SE"/>
                    </a:p>
                  </a:txBody>
                  <a:tcPr/>
                </a:tc>
                <a:tc hMerge="1">
                  <a:txBody>
                    <a:bodyPr/>
                    <a:lstStyle/>
                    <a:p>
                      <a:endParaRPr lang="sv-SE"/>
                    </a:p>
                  </a:txBody>
                  <a:tcPr/>
                </a:tc>
                <a:tc>
                  <a:txBody>
                    <a:bodyPr/>
                    <a:lstStyle/>
                    <a:p>
                      <a:pPr algn="r" fontAlgn="b"/>
                      <a:r>
                        <a:rPr lang="en-US" sz="1800" b="0" i="0" u="none" strike="noStrike" dirty="0">
                          <a:solidFill>
                            <a:schemeClr val="tx1"/>
                          </a:solidFill>
                          <a:effectLst/>
                          <a:latin typeface="Arial" panose="020B0604020202020204" pitchFamily="34" charset="0"/>
                        </a:rPr>
                        <a:t>50 </a:t>
                      </a:r>
                      <a:r>
                        <a:rPr lang="en-US" sz="1800" b="0" i="0" u="none" strike="noStrike" dirty="0" err="1">
                          <a:solidFill>
                            <a:schemeClr val="tx1"/>
                          </a:solidFill>
                          <a:effectLst/>
                          <a:latin typeface="Arial" panose="020B0604020202020204" pitchFamily="34" charset="0"/>
                        </a:rPr>
                        <a:t>kr</a:t>
                      </a:r>
                      <a:endParaRPr lang="en-US" sz="3000" b="0" i="0" u="none" strike="noStrike" dirty="0">
                        <a:solidFill>
                          <a:schemeClr val="tx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049407"/>
                  </a:ext>
                </a:extLst>
              </a:tr>
            </a:tbl>
          </a:graphicData>
        </a:graphic>
      </p:graphicFrame>
      <p:pic>
        <p:nvPicPr>
          <p:cNvPr id="4" name="Bildobjekt 3" descr="En bild som visar Grafik, logotyp, symbol, skiss&#10;&#10;Automatiskt genererad beskrivning">
            <a:extLst>
              <a:ext uri="{FF2B5EF4-FFF2-40B4-BE49-F238E27FC236}">
                <a16:creationId xmlns:a16="http://schemas.microsoft.com/office/drawing/2014/main" id="{08D17CC4-1D78-6D36-C92B-0E232C5B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45" y="268262"/>
            <a:ext cx="2462333" cy="1259894"/>
          </a:xfrm>
          <a:prstGeom prst="rect">
            <a:avLst/>
          </a:prstGeom>
        </p:spPr>
      </p:pic>
    </p:spTree>
    <p:extLst>
      <p:ext uri="{BB962C8B-B14F-4D97-AF65-F5344CB8AC3E}">
        <p14:creationId xmlns:p14="http://schemas.microsoft.com/office/powerpoint/2010/main" val="30852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9519F-54C2-7CD4-BC29-B62A24E5593C}"/>
              </a:ext>
            </a:extLst>
          </p:cNvPr>
          <p:cNvSpPr>
            <a:spLocks noGrp="1"/>
          </p:cNvSpPr>
          <p:nvPr>
            <p:ph type="title"/>
          </p:nvPr>
        </p:nvSpPr>
        <p:spPr/>
        <p:txBody>
          <a:bodyPr>
            <a:normAutofit/>
          </a:bodyPr>
          <a:lstStyle/>
          <a:p>
            <a:r>
              <a:rPr lang="sv-SE" b="1" dirty="0"/>
              <a:t>Matchinfo</a:t>
            </a:r>
          </a:p>
        </p:txBody>
      </p:sp>
      <p:sp>
        <p:nvSpPr>
          <p:cNvPr id="3" name="Platshållare för innehåll 2">
            <a:extLst>
              <a:ext uri="{FF2B5EF4-FFF2-40B4-BE49-F238E27FC236}">
                <a16:creationId xmlns:a16="http://schemas.microsoft.com/office/drawing/2014/main" id="{88FA9367-FCE4-04A6-F48C-B957B5DF4C23}"/>
              </a:ext>
            </a:extLst>
          </p:cNvPr>
          <p:cNvSpPr>
            <a:spLocks noGrp="1"/>
          </p:cNvSpPr>
          <p:nvPr>
            <p:ph idx="1"/>
          </p:nvPr>
        </p:nvSpPr>
        <p:spPr>
          <a:xfrm>
            <a:off x="527616" y="1980383"/>
            <a:ext cx="10739941" cy="4507149"/>
          </a:xfrm>
        </p:spPr>
        <p:txBody>
          <a:bodyPr anchor="ctr">
            <a:normAutofit fontScale="92500" lnSpcReduction="20000"/>
          </a:bodyPr>
          <a:lstStyle/>
          <a:p>
            <a:pPr marL="36900" indent="0">
              <a:lnSpc>
                <a:spcPct val="90000"/>
              </a:lnSpc>
              <a:buNone/>
            </a:pPr>
            <a:r>
              <a:rPr lang="sv-SE" sz="2400" b="1" dirty="0">
                <a:solidFill>
                  <a:srgbClr val="FF0000"/>
                </a:solidFill>
              </a:rPr>
              <a:t>Hemmamatcher</a:t>
            </a:r>
          </a:p>
          <a:p>
            <a:pPr>
              <a:lnSpc>
                <a:spcPct val="90000"/>
              </a:lnSpc>
              <a:buFont typeface="Arial" panose="020B0604020202020204" pitchFamily="34" charset="0"/>
              <a:buChar char="•"/>
            </a:pPr>
            <a:r>
              <a:rPr lang="sv-SE" sz="2400" dirty="0"/>
              <a:t>Vi ses 70 min innan matchstart för att kunna byta om i lugn &amp; ro samtidigt som vi kan gå igenom taktik i god tid innan vi går ut på planen. Genomgångarna kommer att genomföras i konferensrummet.</a:t>
            </a:r>
          </a:p>
          <a:p>
            <a:pPr>
              <a:lnSpc>
                <a:spcPct val="90000"/>
              </a:lnSpc>
              <a:buFont typeface="Arial" panose="020B0604020202020204" pitchFamily="34" charset="0"/>
              <a:buChar char="•"/>
            </a:pPr>
            <a:r>
              <a:rPr lang="sv-SE" sz="2400" dirty="0"/>
              <a:t>Därefter går ni ner och byter om medans ledare förbereder uppvärmningen.</a:t>
            </a:r>
          </a:p>
          <a:p>
            <a:pPr>
              <a:lnSpc>
                <a:spcPct val="90000"/>
              </a:lnSpc>
              <a:buFont typeface="Wingdings" panose="05000000000000000000" pitchFamily="2" charset="2"/>
              <a:buChar char="v"/>
            </a:pPr>
            <a:endParaRPr lang="sv-SE" sz="2400" b="1" dirty="0"/>
          </a:p>
          <a:p>
            <a:pPr marL="36900" indent="0">
              <a:lnSpc>
                <a:spcPct val="90000"/>
              </a:lnSpc>
              <a:buNone/>
            </a:pPr>
            <a:r>
              <a:rPr lang="sv-SE" sz="2400" b="1" dirty="0">
                <a:solidFill>
                  <a:srgbClr val="FF0000"/>
                </a:solidFill>
              </a:rPr>
              <a:t>Bortamatcher</a:t>
            </a:r>
          </a:p>
          <a:p>
            <a:pPr>
              <a:lnSpc>
                <a:spcPct val="90000"/>
              </a:lnSpc>
              <a:buFont typeface="Arial" panose="020B0604020202020204" pitchFamily="34" charset="0"/>
              <a:buChar char="•"/>
            </a:pPr>
            <a:r>
              <a:rPr lang="sv-SE" sz="2400" dirty="0"/>
              <a:t>Utgår från att vi samlas på hovet om vi inte har en kort bortamatch. Då bestämmer vi tillsammans om vi samlas här eller vid matchen. </a:t>
            </a:r>
          </a:p>
          <a:p>
            <a:pPr>
              <a:lnSpc>
                <a:spcPct val="90000"/>
              </a:lnSpc>
              <a:buFont typeface="Arial" panose="020B0604020202020204" pitchFamily="34" charset="0"/>
              <a:buChar char="•"/>
            </a:pPr>
            <a:r>
              <a:rPr lang="sv-SE" sz="2400" dirty="0"/>
              <a:t>Vid lite längre bortamatcher får vi minibussar att åka med, vid långa bortamatcher är det buss beställt till oss och där får ni även mat på hemvägen att äta. Vi försöker vara framme runt 1 timme innan matchstart och börjar med matchpromenad vid bra väder sedan ombyte och matchgenomgång i </a:t>
            </a:r>
            <a:r>
              <a:rPr lang="sv-SE" sz="2400" dirty="0" err="1"/>
              <a:t>omkl</a:t>
            </a:r>
            <a:r>
              <a:rPr lang="sv-SE" sz="2400" dirty="0"/>
              <a:t> rummen på vardagsmatcherna. </a:t>
            </a:r>
            <a:br>
              <a:rPr lang="sv-SE" sz="2400" dirty="0"/>
            </a:br>
            <a:r>
              <a:rPr lang="sv-SE" sz="2400" dirty="0" err="1"/>
              <a:t>Helgmatcherna</a:t>
            </a:r>
            <a:r>
              <a:rPr lang="sv-SE" sz="2400" dirty="0"/>
              <a:t> har vi genomgång på Hovet innan. </a:t>
            </a:r>
          </a:p>
        </p:txBody>
      </p:sp>
      <p:pic>
        <p:nvPicPr>
          <p:cNvPr id="4" name="Bildobjekt 3" descr="En bild som visar Grafik, logotyp, symbol, skiss&#10;&#10;Automatiskt genererad beskrivning">
            <a:extLst>
              <a:ext uri="{FF2B5EF4-FFF2-40B4-BE49-F238E27FC236}">
                <a16:creationId xmlns:a16="http://schemas.microsoft.com/office/drawing/2014/main" id="{A334E033-A720-C40B-CBB7-7676AE73D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8204" y="370468"/>
            <a:ext cx="2630050" cy="1345708"/>
          </a:xfrm>
          <a:prstGeom prst="rect">
            <a:avLst/>
          </a:prstGeom>
        </p:spPr>
      </p:pic>
    </p:spTree>
    <p:extLst>
      <p:ext uri="{BB962C8B-B14F-4D97-AF65-F5344CB8AC3E}">
        <p14:creationId xmlns:p14="http://schemas.microsoft.com/office/powerpoint/2010/main" val="98995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iffer">
  <a:themeElements>
    <a:clrScheme name="Skif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Vy</Template>
  <TotalTime>2663</TotalTime>
  <Words>1386</Words>
  <Application>Microsoft Office PowerPoint</Application>
  <PresentationFormat>Bredbild</PresentationFormat>
  <Paragraphs>144</Paragraphs>
  <Slides>12</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Aptos</vt:lpstr>
      <vt:lpstr>Arial</vt:lpstr>
      <vt:lpstr>Calisto MT</vt:lpstr>
      <vt:lpstr>open sans</vt:lpstr>
      <vt:lpstr>Wingdings</vt:lpstr>
      <vt:lpstr>Wingdings 2</vt:lpstr>
      <vt:lpstr>Skiffer</vt:lpstr>
      <vt:lpstr>Seriemöte</vt:lpstr>
      <vt:lpstr>Innehåll</vt:lpstr>
      <vt:lpstr>Speltid serien</vt:lpstr>
      <vt:lpstr>Teori</vt:lpstr>
      <vt:lpstr>Försäsongsmatcher</vt:lpstr>
      <vt:lpstr>Förväntningar/Krav</vt:lpstr>
      <vt:lpstr>Mål</vt:lpstr>
      <vt:lpstr>Kallelser träning/match Böteslista</vt:lpstr>
      <vt:lpstr>Matchinfo</vt:lpstr>
      <vt:lpstr>Spelarrådet</vt:lpstr>
      <vt:lpstr>Gymträningen</vt:lpstr>
      <vt:lpstr>Uppstartsaktivitet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Åkesson</dc:creator>
  <cp:lastModifiedBy>Sebastian Åkesson</cp:lastModifiedBy>
  <cp:revision>3</cp:revision>
  <dcterms:created xsi:type="dcterms:W3CDTF">2025-04-11T16:08:00Z</dcterms:created>
  <dcterms:modified xsi:type="dcterms:W3CDTF">2025-04-16T20:03:15Z</dcterms:modified>
</cp:coreProperties>
</file>