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embeddedFontLst>
    <p:embeddedFont>
      <p:font typeface="Lora Medium"/>
      <p:regular r:id="rId10"/>
      <p:bold r:id="rId11"/>
      <p:italic r:id="rId12"/>
      <p:boldItalic r:id="rId13"/>
    </p:embeddedFont>
    <p:embeddedFont>
      <p:font typeface="Lora SemiBold"/>
      <p:regular r:id="rId14"/>
      <p:bold r:id="rId15"/>
      <p:italic r:id="rId16"/>
      <p:boldItalic r:id="rId17"/>
    </p:embeddedFont>
    <p:embeddedFont>
      <p:font typeface="Lor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2" roundtripDataSignature="AMtx7mieVjlvjKUs7uyyNI5nL2ZQWPm4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C8E8433-6CD6-4381-9D6A-E58B9C215F68}">
  <a:tblStyle styleId="{3C8E8433-6CD6-4381-9D6A-E58B9C215F6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ora-italic.fntdata"/><Relationship Id="rId11" Type="http://schemas.openxmlformats.org/officeDocument/2006/relationships/font" Target="fonts/LoraMedium-bold.fntdata"/><Relationship Id="rId22" Type="http://customschemas.google.com/relationships/presentationmetadata" Target="metadata"/><Relationship Id="rId10" Type="http://schemas.openxmlformats.org/officeDocument/2006/relationships/font" Target="fonts/LoraMedium-regular.fntdata"/><Relationship Id="rId21" Type="http://schemas.openxmlformats.org/officeDocument/2006/relationships/font" Target="fonts/Lora-boldItalic.fntdata"/><Relationship Id="rId13" Type="http://schemas.openxmlformats.org/officeDocument/2006/relationships/font" Target="fonts/LoraMedium-boldItalic.fntdata"/><Relationship Id="rId12" Type="http://schemas.openxmlformats.org/officeDocument/2006/relationships/font" Target="fonts/LoraMedium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LoraSemiBold-bold.fntdata"/><Relationship Id="rId14" Type="http://schemas.openxmlformats.org/officeDocument/2006/relationships/font" Target="fonts/LoraSemiBold-regular.fntdata"/><Relationship Id="rId17" Type="http://schemas.openxmlformats.org/officeDocument/2006/relationships/font" Target="fonts/LoraSemiBold-boldItalic.fntdata"/><Relationship Id="rId16" Type="http://schemas.openxmlformats.org/officeDocument/2006/relationships/font" Target="fonts/LoraSemiBold-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Lora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Lora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9" name="Google Shape;59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c449bf7f5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g34c449bf7f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6" name="Google Shape;86;g34c449bf7f5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9" name="Google Shape;49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3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och innehåll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7"/>
          <p:cNvSpPr txBox="1"/>
          <p:nvPr>
            <p:ph idx="1" type="body"/>
          </p:nvPr>
        </p:nvSpPr>
        <p:spPr>
          <a:xfrm>
            <a:off x="457200" y="1110996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6324" lvl="0" marL="4572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224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324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5" name="Google Shape;15;p27"/>
          <p:cNvSpPr txBox="1"/>
          <p:nvPr>
            <p:ph idx="10" type="dt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27"/>
          <p:cNvSpPr txBox="1"/>
          <p:nvPr>
            <p:ph idx="11" type="ftr"/>
          </p:nvPr>
        </p:nvSpPr>
        <p:spPr>
          <a:xfrm>
            <a:off x="4380072" y="4805958"/>
            <a:ext cx="2350681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7"/>
          <p:cNvSpPr txBox="1"/>
          <p:nvPr>
            <p:ph idx="12" type="sldNum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2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3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3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3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3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4" name="Google Shape;44;p3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" name="Google Shape;45;p3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/>
          <p:nvPr/>
        </p:nvSpPr>
        <p:spPr>
          <a:xfrm>
            <a:off x="0" y="0"/>
            <a:ext cx="2880600" cy="5143500"/>
          </a:xfrm>
          <a:prstGeom prst="rect">
            <a:avLst/>
          </a:prstGeom>
          <a:solidFill>
            <a:srgbClr val="36A358"/>
          </a:solidFill>
          <a:ln cap="flat" cmpd="sng" w="9525">
            <a:solidFill>
              <a:srgbClr val="36A35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1736" y="249492"/>
            <a:ext cx="978072" cy="972108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>
            <p:ph idx="1" type="body"/>
          </p:nvPr>
        </p:nvSpPr>
        <p:spPr>
          <a:xfrm>
            <a:off x="539552" y="1329612"/>
            <a:ext cx="3456384" cy="3726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2000"/>
          </a:p>
          <a:p>
            <a:pPr indent="-174750" lvl="0" marL="36576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sz="1600"/>
          </a:p>
          <a:p>
            <a:pPr indent="-174750" lvl="0" marL="36576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sz="1600"/>
          </a:p>
          <a:p>
            <a:pPr indent="0" lvl="0" marL="109728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</a:pPr>
            <a:r>
              <a:t/>
            </a:r>
            <a:endParaRPr sz="1200"/>
          </a:p>
        </p:txBody>
      </p:sp>
      <p:sp>
        <p:nvSpPr>
          <p:cNvPr id="64" name="Google Shape;64;p13"/>
          <p:cNvSpPr txBox="1"/>
          <p:nvPr/>
        </p:nvSpPr>
        <p:spPr>
          <a:xfrm>
            <a:off x="539552" y="1329612"/>
            <a:ext cx="8157592" cy="3726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4432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54432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54432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74750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74750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0972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60"/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0450" y="1614365"/>
            <a:ext cx="168592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2281199" y="132274"/>
            <a:ext cx="7165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Lucida San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Lora SemiBold"/>
                <a:ea typeface="Lora SemiBold"/>
                <a:cs typeface="Lora SemiBold"/>
                <a:sym typeface="Lora SemiBold"/>
              </a:rPr>
              <a:t>Aktiviteter 2025- P16</a:t>
            </a:r>
            <a:endParaRPr b="0" i="0" sz="4400" u="none" cap="none" strike="noStrike">
              <a:solidFill>
                <a:schemeClr val="dk1"/>
              </a:solidFill>
              <a:latin typeface="Lora SemiBold"/>
              <a:ea typeface="Lora SemiBold"/>
              <a:cs typeface="Lora SemiBold"/>
              <a:sym typeface="Lora SemiBold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3064275" y="740075"/>
            <a:ext cx="5907900" cy="41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rPr b="1" lang="en-US" sz="16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Sammandrag;</a:t>
            </a:r>
            <a:endParaRPr b="1" i="0" sz="1600" u="none" cap="none" strike="noStrike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rPr i="0" lang="en-US" sz="1600" u="none" cap="none" strike="noStrike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7 spelare per lag</a:t>
            </a:r>
            <a:r>
              <a:rPr i="0" lang="en-US" sz="16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 spelas en av dagarna, någon av följande helger</a:t>
            </a:r>
            <a:r>
              <a:rPr lang="en-US" sz="1600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. Kallelse kommer så fort vi fått spelschema som vanligt via laget.se </a:t>
            </a:r>
            <a:endParaRPr i="0" sz="16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ora Medium"/>
              <a:buChar char="-"/>
            </a:pPr>
            <a:r>
              <a:rPr b="0" i="0" lang="en-US" sz="16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3-4 maj </a:t>
            </a:r>
            <a:endParaRPr b="0" i="0" sz="16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ora Medium"/>
              <a:buChar char="-"/>
            </a:pPr>
            <a:r>
              <a:rPr b="0" i="0" lang="en-US" sz="16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17-18 maj</a:t>
            </a:r>
            <a:endParaRPr b="0" i="0" sz="16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ora Medium"/>
              <a:buChar char="-"/>
            </a:pPr>
            <a:r>
              <a:rPr b="0" i="0" lang="en-US" sz="16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7-8 juni</a:t>
            </a:r>
            <a:endParaRPr b="0" i="0" sz="16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Åsa-Cupen </a:t>
            </a:r>
            <a:endParaRPr b="1" i="0" sz="1600" u="none" cap="none" strike="noStrike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28-29 juni -</a:t>
            </a:r>
            <a:r>
              <a:rPr b="1" i="0" lang="en-US" sz="1600" u="none" cap="none" strike="noStrike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(sannolikt lördagen, men inte säkert!) </a:t>
            </a:r>
            <a:endParaRPr b="0" i="0" sz="16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10972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39500" y="1498350"/>
            <a:ext cx="2496300" cy="31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Preliminärt Söndag 10 augusti startar vi höstsäsongen </a:t>
            </a:r>
            <a:endParaRPr b="1" i="0" sz="12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Lora Medium"/>
                <a:ea typeface="Lora Medium"/>
                <a:cs typeface="Lora Medium"/>
                <a:sym typeface="Lora Medium"/>
              </a:rPr>
              <a:t>Höstens sammandrag;</a:t>
            </a:r>
            <a:endParaRPr b="0" i="0" sz="1200" u="none" cap="none" strike="noStrike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Lora Medium"/>
                <a:ea typeface="Lora Medium"/>
                <a:cs typeface="Lora Medium"/>
                <a:sym typeface="Lora Medium"/>
              </a:rPr>
              <a:t>16-17 aug </a:t>
            </a:r>
            <a:endParaRPr b="0" i="0" sz="1200" u="none" cap="none" strike="noStrike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Lora Medium"/>
                <a:ea typeface="Lora Medium"/>
                <a:cs typeface="Lora Medium"/>
                <a:sym typeface="Lora Medium"/>
              </a:rPr>
              <a:t>30-31 aug</a:t>
            </a:r>
            <a:endParaRPr b="0" i="0" sz="1200" u="none" cap="none" strike="noStrike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Lora Medium"/>
                <a:ea typeface="Lora Medium"/>
                <a:cs typeface="Lora Medium"/>
                <a:sym typeface="Lora Medium"/>
              </a:rPr>
              <a:t>13-14 september </a:t>
            </a:r>
            <a:endParaRPr b="0" i="0" sz="1200" u="none" cap="none" strike="noStrike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Lora Medium"/>
                <a:ea typeface="Lora Medium"/>
                <a:cs typeface="Lora Medium"/>
                <a:sym typeface="Lora Medium"/>
              </a:rPr>
              <a:t>27-28 september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/>
          <p:nvPr/>
        </p:nvSpPr>
        <p:spPr>
          <a:xfrm>
            <a:off x="0" y="0"/>
            <a:ext cx="2880600" cy="5143500"/>
          </a:xfrm>
          <a:prstGeom prst="rect">
            <a:avLst/>
          </a:prstGeom>
          <a:solidFill>
            <a:srgbClr val="36A358"/>
          </a:solidFill>
          <a:ln cap="flat" cmpd="sng" w="9525">
            <a:solidFill>
              <a:srgbClr val="36A35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1736" y="249492"/>
            <a:ext cx="978073" cy="972107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539552" y="1329612"/>
            <a:ext cx="3456300" cy="3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2000"/>
          </a:p>
          <a:p>
            <a:pPr indent="-174750" lvl="0" marL="36576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sz="1600"/>
          </a:p>
          <a:p>
            <a:pPr indent="-174750" lvl="0" marL="36576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sz="1600"/>
          </a:p>
          <a:p>
            <a:pPr indent="0" lvl="0" marL="109728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</a:pPr>
            <a:r>
              <a:t/>
            </a:r>
            <a:endParaRPr sz="1200"/>
          </a:p>
        </p:txBody>
      </p:sp>
      <p:sp>
        <p:nvSpPr>
          <p:cNvPr id="77" name="Google Shape;77;p14"/>
          <p:cNvSpPr txBox="1"/>
          <p:nvPr/>
        </p:nvSpPr>
        <p:spPr>
          <a:xfrm>
            <a:off x="539552" y="1329612"/>
            <a:ext cx="8157600" cy="3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4432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54432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54432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74750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74750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0972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60"/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78" name="Google Shape;7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0450" y="1614365"/>
            <a:ext cx="168592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4"/>
          <p:cNvSpPr txBox="1"/>
          <p:nvPr/>
        </p:nvSpPr>
        <p:spPr>
          <a:xfrm>
            <a:off x="2281199" y="132274"/>
            <a:ext cx="7165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Lucida San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Lora SemiBold"/>
                <a:ea typeface="Lora SemiBold"/>
                <a:cs typeface="Lora SemiBold"/>
                <a:sym typeface="Lora SemiBold"/>
              </a:rPr>
              <a:t>Lagen säsongen 2025</a:t>
            </a:r>
            <a:endParaRPr b="0" i="0" sz="4400" u="none" cap="none" strike="noStrike">
              <a:solidFill>
                <a:schemeClr val="dk1"/>
              </a:solidFill>
              <a:latin typeface="Lora SemiBold"/>
              <a:ea typeface="Lora SemiBold"/>
              <a:cs typeface="Lora SemiBold"/>
              <a:sym typeface="Lora SemiBold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2986925" y="740076"/>
            <a:ext cx="6321600" cy="41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10972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62150" y="1514900"/>
            <a:ext cx="2880600" cy="3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Vid behov kan vi flytta spelare, eller låna spelare från andra lag. </a:t>
            </a:r>
            <a:endParaRPr b="1" i="0" sz="14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MYCKET VIKTIGT att anmäla närvaro/frånvaro i år då vi är precis 7 i varje lag och behöver ta in ersättare om någon inte kan vara med. </a:t>
            </a:r>
            <a:endParaRPr b="1" i="0" sz="14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</p:txBody>
      </p:sp>
      <p:graphicFrame>
        <p:nvGraphicFramePr>
          <p:cNvPr id="82" name="Google Shape;82;p14"/>
          <p:cNvGraphicFramePr/>
          <p:nvPr/>
        </p:nvGraphicFramePr>
        <p:xfrm>
          <a:off x="3311575" y="1161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{3C8E8433-6CD6-4381-9D6A-E58B9C215F68}</a:tableStyleId>
              </a:tblPr>
              <a:tblGrid>
                <a:gridCol w="1828725"/>
                <a:gridCol w="1828725"/>
                <a:gridCol w="1828725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Lag 1</a:t>
                      </a:r>
                      <a:endParaRPr sz="18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Lag 2</a:t>
                      </a:r>
                      <a:endParaRPr sz="18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Lag 3</a:t>
                      </a:r>
                      <a:endParaRPr sz="18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i="1"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Anders &amp; Jonas S</a:t>
                      </a:r>
                      <a:endParaRPr i="1"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i="1"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Jonas &amp; Andreas</a:t>
                      </a:r>
                      <a:endParaRPr i="1"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i="1"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Daniel &amp; Tobbe</a:t>
                      </a:r>
                      <a:endParaRPr i="1"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William Simonsson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Malte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Wilmer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Albin Sjöö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Wilgot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William L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Wilmer Thorén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Leon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Ebbe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Hannes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Zack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Sixten J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Sixten H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Harry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Vincent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Leo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Lukas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Melwin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Olle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William J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Lora"/>
                          <a:ea typeface="Lora"/>
                          <a:cs typeface="Lora"/>
                          <a:sym typeface="Lora"/>
                        </a:rPr>
                        <a:t>Elias</a:t>
                      </a:r>
                      <a:endParaRPr sz="1500" u="none" cap="none" strike="noStrike">
                        <a:latin typeface="Lora"/>
                        <a:ea typeface="Lora"/>
                        <a:cs typeface="Lora"/>
                        <a:sym typeface="Lor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c449bf7f5_0_0"/>
          <p:cNvSpPr/>
          <p:nvPr/>
        </p:nvSpPr>
        <p:spPr>
          <a:xfrm>
            <a:off x="0" y="4109350"/>
            <a:ext cx="9144000" cy="1034100"/>
          </a:xfrm>
          <a:prstGeom prst="rect">
            <a:avLst/>
          </a:prstGeom>
          <a:solidFill>
            <a:srgbClr val="36A358"/>
          </a:solidFill>
          <a:ln cap="flat" cmpd="sng" w="9525">
            <a:solidFill>
              <a:srgbClr val="36A35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g34c449bf7f5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1736" y="249492"/>
            <a:ext cx="978073" cy="972107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g34c449bf7f5_0_0"/>
          <p:cNvSpPr txBox="1"/>
          <p:nvPr>
            <p:ph idx="1" type="body"/>
          </p:nvPr>
        </p:nvSpPr>
        <p:spPr>
          <a:xfrm>
            <a:off x="539552" y="1329612"/>
            <a:ext cx="3456300" cy="3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2000"/>
          </a:p>
          <a:p>
            <a:pPr indent="-174749" lvl="0" marL="36576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sz="1600"/>
          </a:p>
          <a:p>
            <a:pPr indent="-174749" lvl="0" marL="36576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sz="1600"/>
          </a:p>
          <a:p>
            <a:pPr indent="0" lvl="0" marL="109728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</a:pPr>
            <a:r>
              <a:t/>
            </a:r>
            <a:endParaRPr sz="1200"/>
          </a:p>
        </p:txBody>
      </p:sp>
      <p:sp>
        <p:nvSpPr>
          <p:cNvPr id="91" name="Google Shape;91;g34c449bf7f5_0_0"/>
          <p:cNvSpPr txBox="1"/>
          <p:nvPr/>
        </p:nvSpPr>
        <p:spPr>
          <a:xfrm>
            <a:off x="539552" y="1329612"/>
            <a:ext cx="8157600" cy="3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4432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54432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54432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74749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-174749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0972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60"/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92" name="Google Shape;92;g34c449bf7f5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0450" y="1614365"/>
            <a:ext cx="168592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34c449bf7f5_0_0"/>
          <p:cNvSpPr txBox="1"/>
          <p:nvPr/>
        </p:nvSpPr>
        <p:spPr>
          <a:xfrm>
            <a:off x="503544" y="204221"/>
            <a:ext cx="8229600" cy="9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Lucida San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Lora SemiBold"/>
                <a:ea typeface="Lora SemiBold"/>
                <a:cs typeface="Lora SemiBold"/>
                <a:sym typeface="Lora SemiBold"/>
              </a:rPr>
              <a:t>Förväntningar</a:t>
            </a:r>
            <a:endParaRPr b="0" i="0" sz="5400" u="none" cap="none" strike="noStrike">
              <a:solidFill>
                <a:schemeClr val="dk1"/>
              </a:solidFill>
              <a:latin typeface="Lora SemiBold"/>
              <a:ea typeface="Lora SemiBold"/>
              <a:cs typeface="Lora SemiBold"/>
              <a:sym typeface="Lora SemiBold"/>
            </a:endParaRPr>
          </a:p>
        </p:txBody>
      </p:sp>
      <p:sp>
        <p:nvSpPr>
          <p:cNvPr id="94" name="Google Shape;94;g34c449bf7f5_0_0"/>
          <p:cNvSpPr txBox="1"/>
          <p:nvPr/>
        </p:nvSpPr>
        <p:spPr>
          <a:xfrm>
            <a:off x="539550" y="1329600"/>
            <a:ext cx="8420400" cy="3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Kiosk bemannas av oss vid egna matcher - förslagsvis föräldrar</a:t>
            </a:r>
            <a:r>
              <a:rPr lang="en-US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na till spelande barn</a:t>
            </a:r>
            <a:endParaRPr b="0" i="0" sz="1400" u="none" cap="none" strike="noStrike"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Innehållet i kiosken tillhandahålls av föreningen, vi tar med hembak</a:t>
            </a:r>
            <a:r>
              <a:rPr lang="en-US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at när vi har kiosken. </a:t>
            </a:r>
            <a:endParaRPr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Vi har också k</a:t>
            </a:r>
            <a:r>
              <a:rPr b="0" i="0" lang="en-US" sz="1400" u="none" cap="none" strike="noStrike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iosk vid senior lagets matcher 2025 </a:t>
            </a:r>
            <a:r>
              <a:rPr lang="en-US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enligt följande; </a:t>
            </a:r>
            <a:endParaRPr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Fredag 23e maj, 19:00 </a:t>
            </a:r>
            <a:endParaRPr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Lora Medium"/>
                <a:ea typeface="Lora Medium"/>
                <a:cs typeface="Lora Medium"/>
                <a:sym typeface="Lora Medium"/>
              </a:rPr>
              <a:t>Torsdag 19e juni 19:00 </a:t>
            </a:r>
            <a:endParaRPr sz="1800">
              <a:solidFill>
                <a:srgbClr val="FF0000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109728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Lora Medium"/>
                <a:ea typeface="Lora Medium"/>
                <a:cs typeface="Lora Medium"/>
                <a:sym typeface="Lora Medium"/>
              </a:rPr>
              <a:t>Hur vill vi lösa fördelningen på ovan två datum?</a:t>
            </a:r>
            <a:endParaRPr>
              <a:solidFill>
                <a:schemeClr val="dk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10"/>
              <a:buFont typeface="Arial"/>
              <a:buNone/>
            </a:pPr>
            <a:r>
              <a:t/>
            </a:r>
            <a:endParaRPr sz="1310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Lora Medium"/>
                <a:ea typeface="Lora Medium"/>
                <a:cs typeface="Lora Medium"/>
                <a:sym typeface="Lora Medium"/>
              </a:rPr>
              <a:t> 				Varje spelare ska sälja tre bingolotto kalendrar vid jul. </a:t>
            </a:r>
            <a:endParaRPr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Lora Medium"/>
                <a:ea typeface="Lora Medium"/>
                <a:cs typeface="Lora Medium"/>
                <a:sym typeface="Lora Medium"/>
              </a:rPr>
              <a:t> 				Fixardagar, en vår och en i höst - Första 12 april! </a:t>
            </a:r>
            <a:endParaRPr sz="1800">
              <a:solidFill>
                <a:schemeClr val="lt1"/>
              </a:solidFill>
              <a:latin typeface="Lora Medium"/>
              <a:ea typeface="Lora Medium"/>
              <a:cs typeface="Lora Medium"/>
              <a:sym typeface="Lora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