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67" r:id="rId6"/>
    <p:sldId id="262" r:id="rId7"/>
    <p:sldId id="265" r:id="rId8"/>
  </p:sldIdLst>
  <p:sldSz cx="12192000" cy="6858000"/>
  <p:notesSz cx="6889750" cy="9671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26675-04FB-4104-97A4-124B39F78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EF4596-6BFD-4376-8A98-EF77DA0C4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2D5E2-1B98-468A-8438-955C48E4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0DCCA-452B-4121-8B04-D822216B0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FEF48-B6AF-4C1F-B9C0-AB619E69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36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F5DD6-8848-4F9A-9B9D-4AC8DBCF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F25BFD-49F9-4691-BBC7-D8CB5B539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720A4-1654-4B45-81B3-C48F56DE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D5049-5337-4B83-9D2E-CAFD79DA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0645A-D1B3-4051-9459-27F240A4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9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FDC848-3767-4909-96B8-927451EE6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4AF0A-E135-402C-8BFA-BD96F7699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DF46A-86DA-4FB3-8CDC-84B557D1C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F0F71-55DE-4BA0-A6A2-61FF86CC6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B573D-8DA7-4035-A890-6CCCD83D7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2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93996-3BB4-4F96-BEB2-7DCB7BDE7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AD150-007D-4B21-A710-74B0D0E43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362D2-ECCD-47AE-A188-614E21E1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32199-6D13-4906-891D-8211FC41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A8D9A-58A1-4D0E-930E-125E2F65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3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BE09-A591-47FA-B5B4-2B56C3935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898FC-2A9C-4178-998C-1F8A30730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CE0E9-907B-4E63-8E20-5DBF5979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7EE9-3A35-4AE2-806B-A5C4E39C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BACDE-151F-44E9-97FF-61A18C03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5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BC645-DCB2-423E-B618-05D2842A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8CCF3-7B3B-44F9-9039-8A4A191CC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579E4-6FFE-4F85-BA50-7B0712993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5AF8D-9B38-4A11-B0A2-F781E31A1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86EA3-F60D-4AE5-953C-9B698F4EC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96727-CF15-4FFD-85B3-28199FE4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6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9C6B8-140A-4040-816F-28C50AED3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14CA8-09E0-43E8-96CA-9D0EE1A7A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BC3961-2A9F-41C8-A563-1E4560A13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ACF62-0B5E-48A7-B2A0-97B8E253C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F5923E-0949-47D3-A785-3BF06D2FC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CB250D-0474-4D3C-AA44-1E1832A0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71A96-1984-4B8D-A3C7-FF5E6DF7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E5B715-BA6D-4BDE-9984-911F130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1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0CAEC-5209-49DD-8444-29E8B156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EA4E7-E508-4D1A-8CB4-623E0814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4D3A-DDD5-4D9E-A9F7-5C83866A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6DBFE-0CE9-4300-A212-F66E212B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9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BA21D-4259-4A9D-807E-72F27A81A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8BA51-38CA-42DB-97AF-B2E903A4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73367-8B10-4109-B8A1-FBDEFFC8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3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43E7-8081-41FD-BC95-DBA9CC38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E9E75-642A-4731-9D64-50EE9E8A85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AEE13-CD00-48CF-BA75-E862110DE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9EFBE-7775-4A18-88AB-2FC6BDDCB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27829-5B81-4E21-9EB3-6F537C22F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7A4B7-A993-41BB-AADD-6D408910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1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C6E1-388A-447C-81FC-9C3F5BD29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C5458-6BB4-4FA6-A160-58726FF7C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60198-B9F1-4ECA-9B97-CF57FA721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D79D5-D2F6-419D-8BF0-F5A88DDB7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69ADE-89A0-4070-88AB-4C0420D10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DA655-CFFE-4323-8A83-19E5FE599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1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8750F1-1A03-42DA-80AB-29D75385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217C3-ADCA-4BF0-AC4B-781C0EC07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4E291-4B43-4FDA-9983-A720F846B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A77F2-5326-4356-9951-D9A150EC2ECB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1271F-7108-4F7D-B3BA-82C871879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98BB6-81E4-4F5E-B296-1A96403F4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2A5D-1929-47D6-ABEB-AA0A3F7E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6F338D-5FFE-4E44-AF42-5E7E963D3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sv-SE" sz="6600" dirty="0"/>
              <a:t>Sammandrag </a:t>
            </a:r>
            <a:endParaRPr lang="en-US" sz="6600" dirty="0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86E534-B101-46A9-82A7-3C2B9F8EE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r>
              <a:rPr lang="sv-SE" dirty="0">
                <a:solidFill>
                  <a:srgbClr val="FFFFFF"/>
                </a:solidFill>
              </a:rPr>
              <a:t>2022-10-15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0EA19CE-C38C-42F8-81D6-885375FABD0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70112" y="1399734"/>
            <a:ext cx="5565915" cy="129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2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117C86-A7CE-4F65-AED8-EDF2DF0F4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Tänk på att: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4D077-1C38-4B54-8FEB-251E34F08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Alla som har </a:t>
            </a:r>
            <a:r>
              <a:rPr lang="sv-SE" dirty="0">
                <a:highlight>
                  <a:srgbClr val="FFFF00"/>
                </a:highlight>
              </a:rPr>
              <a:t>första passen </a:t>
            </a:r>
            <a:r>
              <a:rPr lang="sv-SE" dirty="0"/>
              <a:t>hjälps åt att ställa ordning, Sekretariatet fokuserar på det som rör dem, Matchvärdar fördelar </a:t>
            </a:r>
            <a:r>
              <a:rPr lang="sv-SE" dirty="0" err="1"/>
              <a:t>omklädesrum</a:t>
            </a:r>
            <a:r>
              <a:rPr lang="sv-SE" dirty="0"/>
              <a:t> och hälsar välkommen och fiket får igång kaffet. Toppen om det är färdigt när första laget kommer.</a:t>
            </a:r>
          </a:p>
          <a:p>
            <a:r>
              <a:rPr lang="sv-SE" dirty="0"/>
              <a:t>Alla hjälps åt att plocka ihop, </a:t>
            </a:r>
            <a:r>
              <a:rPr lang="sv-SE" dirty="0" err="1"/>
              <a:t>grovstäda</a:t>
            </a:r>
            <a:r>
              <a:rPr lang="sv-SE" dirty="0"/>
              <a:t> läktaren, </a:t>
            </a:r>
            <a:r>
              <a:rPr lang="sv-SE" dirty="0" err="1"/>
              <a:t>omklädesrummen</a:t>
            </a:r>
            <a:r>
              <a:rPr lang="sv-SE" dirty="0"/>
              <a:t> och tömmer soporna så vi återställer hallen till den nivån den var i när vi tog över den och alla får komma hem snabbare.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5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8E9DA0-7498-4B14-8B18-E80D00E35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anchor="t">
            <a:normAutofit/>
          </a:bodyPr>
          <a:lstStyle/>
          <a:p>
            <a:r>
              <a:rPr lang="sv-SE" sz="5400">
                <a:solidFill>
                  <a:srgbClr val="FFFFFF"/>
                </a:solidFill>
              </a:rPr>
              <a:t>Sekretariat </a:t>
            </a:r>
            <a:endParaRPr lang="en-US" sz="540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1F9F455-7BC8-4BB9-95E4-2519B7783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215537"/>
              </p:ext>
            </p:extLst>
          </p:nvPr>
        </p:nvGraphicFramePr>
        <p:xfrm>
          <a:off x="2741327" y="2752656"/>
          <a:ext cx="9118602" cy="2657258"/>
        </p:xfrm>
        <a:graphic>
          <a:graphicData uri="http://schemas.openxmlformats.org/drawingml/2006/table">
            <a:tbl>
              <a:tblPr/>
              <a:tblGrid>
                <a:gridCol w="1304446">
                  <a:extLst>
                    <a:ext uri="{9D8B030D-6E8A-4147-A177-3AD203B41FA5}">
                      <a16:colId xmlns:a16="http://schemas.microsoft.com/office/drawing/2014/main" val="556949258"/>
                    </a:ext>
                  </a:extLst>
                </a:gridCol>
                <a:gridCol w="3445159">
                  <a:extLst>
                    <a:ext uri="{9D8B030D-6E8A-4147-A177-3AD203B41FA5}">
                      <a16:colId xmlns:a16="http://schemas.microsoft.com/office/drawing/2014/main" val="1178427187"/>
                    </a:ext>
                  </a:extLst>
                </a:gridCol>
                <a:gridCol w="4368997">
                  <a:extLst>
                    <a:ext uri="{9D8B030D-6E8A-4147-A177-3AD203B41FA5}">
                      <a16:colId xmlns:a16="http://schemas.microsoft.com/office/drawing/2014/main" val="3380959243"/>
                    </a:ext>
                  </a:extLst>
                </a:gridCol>
              </a:tblGrid>
              <a:tr h="50483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Matcher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Spelande lag</a:t>
                      </a:r>
                      <a:endParaRPr lang="en-US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7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Bemanning sekretariat</a:t>
                      </a:r>
                      <a:endParaRPr lang="sv-SE" sz="44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034139"/>
                  </a:ext>
                </a:extLst>
              </a:tr>
              <a:tr h="41892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1 – Brännans HF 2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Charlie Frank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Saltin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Någon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från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654208"/>
                  </a:ext>
                </a:extLst>
              </a:tr>
              <a:tr h="5778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3 – Brännans HF 4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Charlie Frank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Saltin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Någon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från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586940"/>
                  </a:ext>
                </a:extLst>
              </a:tr>
              <a:tr h="5778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4 - Brännans HF 1 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Fredrik Berglund,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Någon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från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785601"/>
                  </a:ext>
                </a:extLst>
              </a:tr>
              <a:tr h="5778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2 - Brännans HF 3 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Glenn Haglund,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Någon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från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099826"/>
                  </a:ext>
                </a:extLst>
              </a:tr>
            </a:tbl>
          </a:graphicData>
        </a:graphic>
      </p:graphicFrame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CCB9D448-19D1-3148-3427-86910F97C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44611"/>
              </p:ext>
            </p:extLst>
          </p:nvPr>
        </p:nvGraphicFramePr>
        <p:xfrm>
          <a:off x="2741327" y="5991251"/>
          <a:ext cx="9118602" cy="577833"/>
        </p:xfrm>
        <a:graphic>
          <a:graphicData uri="http://schemas.openxmlformats.org/drawingml/2006/table">
            <a:tbl>
              <a:tblPr/>
              <a:tblGrid>
                <a:gridCol w="1304446">
                  <a:extLst>
                    <a:ext uri="{9D8B030D-6E8A-4147-A177-3AD203B41FA5}">
                      <a16:colId xmlns:a16="http://schemas.microsoft.com/office/drawing/2014/main" val="2580162108"/>
                    </a:ext>
                  </a:extLst>
                </a:gridCol>
                <a:gridCol w="3445159">
                  <a:extLst>
                    <a:ext uri="{9D8B030D-6E8A-4147-A177-3AD203B41FA5}">
                      <a16:colId xmlns:a16="http://schemas.microsoft.com/office/drawing/2014/main" val="91691426"/>
                    </a:ext>
                  </a:extLst>
                </a:gridCol>
                <a:gridCol w="4368997">
                  <a:extLst>
                    <a:ext uri="{9D8B030D-6E8A-4147-A177-3AD203B41FA5}">
                      <a16:colId xmlns:a16="http://schemas.microsoft.com/office/drawing/2014/main" val="3133232474"/>
                    </a:ext>
                  </a:extLst>
                </a:gridCol>
              </a:tblGrid>
              <a:tr h="5778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2 - Brännans HF 4 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Johan Mast,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Någon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000" b="0" i="0" u="none" strike="noStrike" dirty="0" err="1">
                          <a:effectLst/>
                          <a:latin typeface="Arial" panose="020B0604020202020204" pitchFamily="34" charset="0"/>
                        </a:rPr>
                        <a:t>från</a:t>
                      </a: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 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778508"/>
                  </a:ext>
                </a:extLst>
              </a:tr>
            </a:tbl>
          </a:graphicData>
        </a:graphic>
      </p:graphicFrame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78D1C05E-06A6-A0E6-9695-D7AF2A337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973241"/>
              </p:ext>
            </p:extLst>
          </p:nvPr>
        </p:nvGraphicFramePr>
        <p:xfrm>
          <a:off x="2741327" y="5409914"/>
          <a:ext cx="9118602" cy="577833"/>
        </p:xfrm>
        <a:graphic>
          <a:graphicData uri="http://schemas.openxmlformats.org/drawingml/2006/table">
            <a:tbl>
              <a:tblPr/>
              <a:tblGrid>
                <a:gridCol w="1304446">
                  <a:extLst>
                    <a:ext uri="{9D8B030D-6E8A-4147-A177-3AD203B41FA5}">
                      <a16:colId xmlns:a16="http://schemas.microsoft.com/office/drawing/2014/main" val="2580162108"/>
                    </a:ext>
                  </a:extLst>
                </a:gridCol>
                <a:gridCol w="3445159">
                  <a:extLst>
                    <a:ext uri="{9D8B030D-6E8A-4147-A177-3AD203B41FA5}">
                      <a16:colId xmlns:a16="http://schemas.microsoft.com/office/drawing/2014/main" val="91691426"/>
                    </a:ext>
                  </a:extLst>
                </a:gridCol>
                <a:gridCol w="4368997">
                  <a:extLst>
                    <a:ext uri="{9D8B030D-6E8A-4147-A177-3AD203B41FA5}">
                      <a16:colId xmlns:a16="http://schemas.microsoft.com/office/drawing/2014/main" val="3133232474"/>
                    </a:ext>
                  </a:extLst>
                </a:gridCol>
              </a:tblGrid>
              <a:tr h="57783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3066" marR="23066" marT="230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Brännans HF 3 - Brännans HF 1 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</a:rPr>
                        <a:t>P10</a:t>
                      </a:r>
                    </a:p>
                  </a:txBody>
                  <a:tcPr marL="23066" marR="23066" marT="230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77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47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ADC20-F86F-45F3-8E44-21B35D83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sv-SE" sz="5400" dirty="0"/>
              <a:t>Matchvärdar</a:t>
            </a:r>
            <a:endParaRPr lang="en-US" sz="5400" dirty="0"/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EE164-0CA3-477E-A809-CE88DEA4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304" y="2642616"/>
            <a:ext cx="4593601" cy="3035364"/>
          </a:xfrm>
        </p:spPr>
        <p:txBody>
          <a:bodyPr anchor="t">
            <a:normAutofit/>
          </a:bodyPr>
          <a:lstStyle/>
          <a:p>
            <a:r>
              <a:rPr lang="sv-SE" sz="2200" dirty="0"/>
              <a:t>Uppgifter</a:t>
            </a:r>
          </a:p>
          <a:p>
            <a:pPr lvl="1"/>
            <a:r>
              <a:rPr lang="sv-SE" sz="2200" dirty="0"/>
              <a:t>Ha matchvärdsväst på sig</a:t>
            </a:r>
          </a:p>
          <a:p>
            <a:pPr lvl="1"/>
            <a:r>
              <a:rPr lang="sv-SE" sz="2200" dirty="0"/>
              <a:t>Fördela omklädningsrum </a:t>
            </a:r>
          </a:p>
          <a:p>
            <a:pPr lvl="1"/>
            <a:r>
              <a:rPr lang="sv-SE" sz="2200" dirty="0"/>
              <a:t>Visa besökande lag vart allt finns</a:t>
            </a:r>
          </a:p>
          <a:p>
            <a:pPr lvl="1"/>
            <a:r>
              <a:rPr lang="sv-SE" sz="2200" dirty="0"/>
              <a:t>Se till att publiken sköter sig</a:t>
            </a:r>
          </a:p>
          <a:p>
            <a:pPr lvl="1"/>
            <a:r>
              <a:rPr lang="sv-SE" sz="2200" dirty="0"/>
              <a:t>Vara domare och sekretariat behjälplig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E51198-9E45-4E3E-A64D-92C53AF591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234127"/>
              </p:ext>
            </p:extLst>
          </p:nvPr>
        </p:nvGraphicFramePr>
        <p:xfrm>
          <a:off x="5166804" y="1670569"/>
          <a:ext cx="6863165" cy="3319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511">
                  <a:extLst>
                    <a:ext uri="{9D8B030D-6E8A-4147-A177-3AD203B41FA5}">
                      <a16:colId xmlns:a16="http://schemas.microsoft.com/office/drawing/2014/main" val="1865339925"/>
                    </a:ext>
                  </a:extLst>
                </a:gridCol>
                <a:gridCol w="1264316">
                  <a:extLst>
                    <a:ext uri="{9D8B030D-6E8A-4147-A177-3AD203B41FA5}">
                      <a16:colId xmlns:a16="http://schemas.microsoft.com/office/drawing/2014/main" val="3912111702"/>
                    </a:ext>
                  </a:extLst>
                </a:gridCol>
                <a:gridCol w="2223159">
                  <a:extLst>
                    <a:ext uri="{9D8B030D-6E8A-4147-A177-3AD203B41FA5}">
                      <a16:colId xmlns:a16="http://schemas.microsoft.com/office/drawing/2014/main" val="1228930358"/>
                    </a:ext>
                  </a:extLst>
                </a:gridCol>
                <a:gridCol w="2199179">
                  <a:extLst>
                    <a:ext uri="{9D8B030D-6E8A-4147-A177-3AD203B41FA5}">
                      <a16:colId xmlns:a16="http://schemas.microsoft.com/office/drawing/2014/main" val="3599455021"/>
                    </a:ext>
                  </a:extLst>
                </a:gridCol>
              </a:tblGrid>
              <a:tr h="528850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32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Matchvärdar</a:t>
                      </a:r>
                      <a:endParaRPr lang="en-US" sz="32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67" marR="23567" marT="2356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23567" marR="23567" marT="2356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2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Matchvärd</a:t>
                      </a:r>
                      <a:endParaRPr lang="en-US" sz="32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67" marR="23567" marT="2356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23567" marR="23567" marT="23567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516057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Start</a:t>
                      </a:r>
                      <a:endParaRPr lang="en-US" sz="2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>
                          <a:effectLst/>
                        </a:rPr>
                        <a:t>Slut</a:t>
                      </a:r>
                      <a:endParaRPr lang="en-US" sz="2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extLst>
                  <a:ext uri="{0D108BD9-81ED-4DB2-BD59-A6C34878D82A}">
                    <a16:rowId xmlns:a16="http://schemas.microsoft.com/office/drawing/2014/main" val="2614341403"/>
                  </a:ext>
                </a:extLst>
              </a:tr>
              <a:tr h="6756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08:00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10:30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Axel</a:t>
                      </a: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extLst>
                  <a:ext uri="{0D108BD9-81ED-4DB2-BD59-A6C34878D82A}">
                    <a16:rowId xmlns:a16="http://schemas.microsoft.com/office/drawing/2014/main" val="3773108245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10:30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13:00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Axel</a:t>
                      </a: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extLst>
                  <a:ext uri="{0D108BD9-81ED-4DB2-BD59-A6C34878D82A}">
                    <a16:rowId xmlns:a16="http://schemas.microsoft.com/office/drawing/2014/main" val="3672228377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13:00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15:30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Ashkam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extLst>
                  <a:ext uri="{0D108BD9-81ED-4DB2-BD59-A6C34878D82A}">
                    <a16:rowId xmlns:a16="http://schemas.microsoft.com/office/drawing/2014/main" val="2402763692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15:30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700" u="none" strike="noStrike" dirty="0">
                          <a:effectLst/>
                        </a:rPr>
                        <a:t>17:00</a:t>
                      </a:r>
                      <a:endParaRPr lang="en-US" sz="2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433" marR="23433" marT="2343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Fadi,Ibrahim,Humam</a:t>
                      </a:r>
                      <a:endParaRPr lang="en-US" sz="2000" u="none" strike="noStrike" dirty="0">
                        <a:effectLst/>
                      </a:endParaRPr>
                    </a:p>
                  </a:txBody>
                  <a:tcPr marL="23567" marR="23567" marT="23567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3567" marR="23567" marT="23567" marB="0" anchor="b"/>
                </a:tc>
                <a:extLst>
                  <a:ext uri="{0D108BD9-81ED-4DB2-BD59-A6C34878D82A}">
                    <a16:rowId xmlns:a16="http://schemas.microsoft.com/office/drawing/2014/main" val="1870083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781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ADC20-F86F-45F3-8E44-21B35D83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sv-SE" sz="5400" dirty="0"/>
              <a:t>Utbud Fik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EE164-0CA3-477E-A809-CE88DEA4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52079"/>
            <a:ext cx="3429000" cy="3790764"/>
          </a:xfrm>
        </p:spPr>
        <p:txBody>
          <a:bodyPr anchor="t">
            <a:normAutofit/>
          </a:bodyPr>
          <a:lstStyle/>
          <a:p>
            <a:r>
              <a:rPr lang="sv-SE" sz="2000" dirty="0"/>
              <a:t>Kaffe/Te		10kr</a:t>
            </a:r>
          </a:p>
          <a:p>
            <a:r>
              <a:rPr lang="sv-SE" sz="2000" dirty="0"/>
              <a:t>Läsk/Loka		15kr</a:t>
            </a:r>
          </a:p>
          <a:p>
            <a:r>
              <a:rPr lang="sv-SE" sz="2000" dirty="0" err="1"/>
              <a:t>Festis</a:t>
            </a:r>
            <a:r>
              <a:rPr lang="sv-SE" sz="2000" dirty="0"/>
              <a:t>			15kr</a:t>
            </a:r>
          </a:p>
          <a:p>
            <a:r>
              <a:rPr lang="sv-SE" sz="2000" dirty="0"/>
              <a:t>Frukt			10kr</a:t>
            </a:r>
          </a:p>
          <a:p>
            <a:r>
              <a:rPr lang="sv-SE" sz="2000" dirty="0"/>
              <a:t>Fikabröd		15kr</a:t>
            </a:r>
          </a:p>
          <a:p>
            <a:r>
              <a:rPr lang="sv-SE" sz="2000" dirty="0"/>
              <a:t>Toast 			25kr</a:t>
            </a:r>
          </a:p>
          <a:p>
            <a:r>
              <a:rPr lang="sv-SE" sz="2000" dirty="0"/>
              <a:t>Korv med bröd		20kr</a:t>
            </a:r>
          </a:p>
          <a:p>
            <a:r>
              <a:rPr lang="sv-SE" sz="2000" dirty="0"/>
              <a:t>Hamburgare		30kr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E3915B7-2327-4869-A8BC-55B8F6D9E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1" y="2156802"/>
            <a:ext cx="4591050" cy="590550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0AB23AD1-62F9-4EEB-8913-567C0DEDB47C}"/>
              </a:ext>
            </a:extLst>
          </p:cNvPr>
          <p:cNvSpPr txBox="1"/>
          <p:nvPr/>
        </p:nvSpPr>
        <p:spPr>
          <a:xfrm>
            <a:off x="654703" y="6033814"/>
            <a:ext cx="4923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 kommer endast ta </a:t>
            </a:r>
            <a:r>
              <a:rPr lang="sv-SE" dirty="0" err="1"/>
              <a:t>Swish</a:t>
            </a:r>
            <a:r>
              <a:rPr lang="sv-SE" dirty="0"/>
              <a:t> i fiket. 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F403E94C-C9EA-4716-8702-2CB12227A514}"/>
              </a:ext>
            </a:extLst>
          </p:cNvPr>
          <p:cNvSpPr txBox="1"/>
          <p:nvPr/>
        </p:nvSpPr>
        <p:spPr>
          <a:xfrm>
            <a:off x="5417654" y="5387483"/>
            <a:ext cx="5650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Tänk på att komma lite tidigare om ni har första passet så ni hinner förbereda. </a:t>
            </a:r>
          </a:p>
        </p:txBody>
      </p:sp>
      <p:graphicFrame>
        <p:nvGraphicFramePr>
          <p:cNvPr id="17" name="Tabell 17">
            <a:extLst>
              <a:ext uri="{FF2B5EF4-FFF2-40B4-BE49-F238E27FC236}">
                <a16:creationId xmlns:a16="http://schemas.microsoft.com/office/drawing/2014/main" id="{A52580A8-6378-588E-6E3A-547DCF270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619763"/>
              </p:ext>
            </p:extLst>
          </p:nvPr>
        </p:nvGraphicFramePr>
        <p:xfrm>
          <a:off x="5113537" y="2198137"/>
          <a:ext cx="6258758" cy="2849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756">
                  <a:extLst>
                    <a:ext uri="{9D8B030D-6E8A-4147-A177-3AD203B41FA5}">
                      <a16:colId xmlns:a16="http://schemas.microsoft.com/office/drawing/2014/main" val="177145829"/>
                    </a:ext>
                  </a:extLst>
                </a:gridCol>
                <a:gridCol w="993881">
                  <a:extLst>
                    <a:ext uri="{9D8B030D-6E8A-4147-A177-3AD203B41FA5}">
                      <a16:colId xmlns:a16="http://schemas.microsoft.com/office/drawing/2014/main" val="1766646119"/>
                    </a:ext>
                  </a:extLst>
                </a:gridCol>
                <a:gridCol w="1513205">
                  <a:extLst>
                    <a:ext uri="{9D8B030D-6E8A-4147-A177-3AD203B41FA5}">
                      <a16:colId xmlns:a16="http://schemas.microsoft.com/office/drawing/2014/main" val="530466338"/>
                    </a:ext>
                  </a:extLst>
                </a:gridCol>
                <a:gridCol w="1432620">
                  <a:extLst>
                    <a:ext uri="{9D8B030D-6E8A-4147-A177-3AD203B41FA5}">
                      <a16:colId xmlns:a16="http://schemas.microsoft.com/office/drawing/2014/main" val="1750393145"/>
                    </a:ext>
                  </a:extLst>
                </a:gridCol>
                <a:gridCol w="1495296">
                  <a:extLst>
                    <a:ext uri="{9D8B030D-6E8A-4147-A177-3AD203B41FA5}">
                      <a16:colId xmlns:a16="http://schemas.microsoft.com/office/drawing/2014/main" val="2732440764"/>
                    </a:ext>
                  </a:extLst>
                </a:gridCol>
              </a:tblGrid>
              <a:tr h="569981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Försäljning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50943747"/>
                  </a:ext>
                </a:extLst>
              </a:tr>
              <a:tr h="569981">
                <a:tc>
                  <a:txBody>
                    <a:bodyPr/>
                    <a:lstStyle/>
                    <a:p>
                      <a:r>
                        <a:rPr lang="sv-SE" dirty="0"/>
                        <a:t>Start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Stopp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3257680"/>
                  </a:ext>
                </a:extLst>
              </a:tr>
              <a:tr h="569981">
                <a:tc>
                  <a:txBody>
                    <a:bodyPr/>
                    <a:lstStyle/>
                    <a:p>
                      <a:r>
                        <a:rPr lang="sv-SE" dirty="0"/>
                        <a:t>08:30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Noah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533421"/>
                  </a:ext>
                </a:extLst>
              </a:tr>
              <a:tr h="569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Vilgot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Robin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154019"/>
                  </a:ext>
                </a:extLst>
              </a:tr>
              <a:tr h="5699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solidFill>
                            <a:srgbClr val="FF0000"/>
                          </a:solidFill>
                        </a:rPr>
                        <a:t>14:30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rgbClr val="FF0000"/>
                          </a:solidFill>
                        </a:rPr>
                        <a:t>17:30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Theo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Liam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18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19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ADC20-F86F-45F3-8E44-21B35D83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sv-SE" sz="5400" dirty="0"/>
              <a:t>Fiket</a:t>
            </a:r>
            <a:endParaRPr lang="en-US" sz="5400" dirty="0"/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EE164-0CA3-477E-A809-CE88DEA49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10881126" cy="2446242"/>
          </a:xfrm>
        </p:spPr>
        <p:txBody>
          <a:bodyPr anchor="t">
            <a:normAutofit/>
          </a:bodyPr>
          <a:lstStyle/>
          <a:p>
            <a:r>
              <a:rPr lang="sv-SE" sz="2000" dirty="0"/>
              <a:t>Kaffekokare, vi behöver minst 2 </a:t>
            </a:r>
            <a:r>
              <a:rPr lang="sv-SE" sz="2000" dirty="0" err="1"/>
              <a:t>st</a:t>
            </a:r>
            <a:r>
              <a:rPr lang="sv-SE" sz="2000" dirty="0"/>
              <a:t>, Robin &amp; </a:t>
            </a:r>
            <a:r>
              <a:rPr lang="sv-SE" sz="2000" dirty="0" err="1"/>
              <a:t>Arvid´s</a:t>
            </a:r>
            <a:r>
              <a:rPr lang="sv-SE" sz="2000" dirty="0"/>
              <a:t> föräldrar tar med sig</a:t>
            </a:r>
          </a:p>
          <a:p>
            <a:r>
              <a:rPr lang="sv-SE" sz="2000" dirty="0"/>
              <a:t>Toastjärn, Vi behöver minst 3 </a:t>
            </a:r>
            <a:r>
              <a:rPr lang="sv-SE" sz="2000" dirty="0" err="1"/>
              <a:t>st</a:t>
            </a:r>
            <a:r>
              <a:rPr lang="sv-SE" sz="2000" dirty="0"/>
              <a:t>, </a:t>
            </a:r>
            <a:r>
              <a:rPr lang="sv-SE" sz="2000" dirty="0" err="1"/>
              <a:t>Arvid´s</a:t>
            </a:r>
            <a:r>
              <a:rPr lang="sv-SE" sz="2000" dirty="0"/>
              <a:t> mamma tar med sig</a:t>
            </a:r>
          </a:p>
          <a:p>
            <a:r>
              <a:rPr lang="sv-SE" sz="2000" dirty="0"/>
              <a:t>Termos för tevatten, Vem kan ta med sig? </a:t>
            </a:r>
            <a:r>
              <a:rPr lang="sv-SE" sz="2000" dirty="0" err="1"/>
              <a:t>Arvid´s</a:t>
            </a:r>
            <a:r>
              <a:rPr lang="sv-SE" sz="2000" dirty="0"/>
              <a:t> mamma tar med sig</a:t>
            </a:r>
          </a:p>
          <a:p>
            <a:r>
              <a:rPr lang="sv-SE" sz="2000" dirty="0"/>
              <a:t>Termos för kaffe: Vem kan ta med sig? </a:t>
            </a:r>
            <a:r>
              <a:rPr lang="sv-SE" sz="2000" dirty="0" err="1"/>
              <a:t>Arvid´s</a:t>
            </a:r>
            <a:r>
              <a:rPr lang="sv-SE" sz="2000" dirty="0"/>
              <a:t> mamma tar med sig</a:t>
            </a:r>
          </a:p>
          <a:p>
            <a:r>
              <a:rPr lang="sv-SE" sz="2000" dirty="0"/>
              <a:t>Skarvsladdar + fördelningsdosa: </a:t>
            </a:r>
            <a:r>
              <a:rPr lang="sv-SE" sz="2000" dirty="0" err="1"/>
              <a:t>Theo´s</a:t>
            </a:r>
            <a:r>
              <a:rPr lang="sv-SE" sz="2000" dirty="0"/>
              <a:t> pappa tar med sig</a:t>
            </a:r>
          </a:p>
          <a:p>
            <a:r>
              <a:rPr lang="sv-SE" sz="2000" dirty="0"/>
              <a:t>Prislistor: Robins föräldrar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7435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96C79-7333-4B7E-8135-A3AA634ED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5" y="639520"/>
            <a:ext cx="5761475" cy="1719072"/>
          </a:xfrm>
        </p:spPr>
        <p:txBody>
          <a:bodyPr anchor="b">
            <a:normAutofit/>
          </a:bodyPr>
          <a:lstStyle/>
          <a:p>
            <a:r>
              <a:rPr lang="sv-SE" sz="5400" dirty="0"/>
              <a:t>Toast-tuber och </a:t>
            </a:r>
            <a:r>
              <a:rPr lang="sv-SE" sz="5400" dirty="0" err="1"/>
              <a:t>Långpannekaka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81E4D-1686-4528-BA85-4A5D0E8B7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080" y="2304683"/>
            <a:ext cx="3978386" cy="3649322"/>
          </a:xfrm>
        </p:spPr>
        <p:txBody>
          <a:bodyPr anchor="t">
            <a:normAutofit/>
          </a:bodyPr>
          <a:lstStyle/>
          <a:p>
            <a:endParaRPr lang="sv-SE" sz="1800" dirty="0"/>
          </a:p>
          <a:p>
            <a:r>
              <a:rPr lang="sv-SE" sz="1800" dirty="0"/>
              <a:t>Ost/Skinka: </a:t>
            </a:r>
          </a:p>
          <a:p>
            <a:pPr lvl="1"/>
            <a:r>
              <a:rPr lang="sv-SE" sz="1400" dirty="0"/>
              <a:t>Arvid</a:t>
            </a:r>
          </a:p>
          <a:p>
            <a:pPr lvl="1"/>
            <a:r>
              <a:rPr lang="sv-SE" sz="1400" dirty="0"/>
              <a:t>Noah</a:t>
            </a:r>
          </a:p>
          <a:p>
            <a:pPr lvl="1"/>
            <a:r>
              <a:rPr lang="sv-SE" sz="1400" dirty="0"/>
              <a:t>Tage</a:t>
            </a:r>
          </a:p>
          <a:p>
            <a:r>
              <a:rPr lang="sv-SE" sz="1800" dirty="0"/>
              <a:t>Ost: </a:t>
            </a:r>
          </a:p>
          <a:p>
            <a:pPr lvl="1"/>
            <a:r>
              <a:rPr lang="sv-SE" sz="1400" dirty="0" err="1"/>
              <a:t>Fadi</a:t>
            </a:r>
            <a:r>
              <a:rPr lang="sv-SE" sz="1400" dirty="0"/>
              <a:t>, Ibrahim, </a:t>
            </a:r>
            <a:r>
              <a:rPr lang="sv-SE" sz="1400" dirty="0" err="1"/>
              <a:t>Humam</a:t>
            </a:r>
            <a:endParaRPr lang="sv-SE" sz="1400" dirty="0"/>
          </a:p>
          <a:p>
            <a:pPr lvl="1"/>
            <a:endParaRPr lang="sv-SE" sz="1400" dirty="0"/>
          </a:p>
          <a:p>
            <a:r>
              <a:rPr lang="sv-SE" sz="1800" dirty="0" err="1"/>
              <a:t>Långpannekaka</a:t>
            </a:r>
            <a:r>
              <a:rPr lang="sv-SE" sz="1800" dirty="0"/>
              <a:t> eller fikabröd:</a:t>
            </a:r>
          </a:p>
          <a:p>
            <a:pPr lvl="1"/>
            <a:r>
              <a:rPr lang="sv-SE" sz="1400" dirty="0"/>
              <a:t>Frans</a:t>
            </a:r>
          </a:p>
          <a:p>
            <a:pPr lvl="1"/>
            <a:r>
              <a:rPr lang="sv-SE" sz="1400" dirty="0" err="1"/>
              <a:t>Ashkam</a:t>
            </a:r>
            <a:endParaRPr lang="sv-SE" sz="1400" dirty="0"/>
          </a:p>
          <a:p>
            <a:pPr lvl="1"/>
            <a:r>
              <a:rPr lang="sv-SE" sz="1400" dirty="0"/>
              <a:t>Axel (gluten och laktosfri) </a:t>
            </a:r>
          </a:p>
          <a:p>
            <a:pPr lvl="1"/>
            <a:endParaRPr lang="sv-SE" sz="1400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7" name="Graphic 6" descr="Breakfast">
            <a:extLst>
              <a:ext uri="{FF2B5EF4-FFF2-40B4-BE49-F238E27FC236}">
                <a16:creationId xmlns:a16="http://schemas.microsoft.com/office/drawing/2014/main" id="{4EE164D9-BD85-4D43-9F0E-FC312EDAB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7236" y="640080"/>
            <a:ext cx="5577840" cy="557784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BC8CC095-465A-40EA-8931-75EA0EBA39FD}"/>
              </a:ext>
            </a:extLst>
          </p:cNvPr>
          <p:cNvSpPr txBox="1"/>
          <p:nvPr/>
        </p:nvSpPr>
        <p:spPr>
          <a:xfrm>
            <a:off x="2845372" y="6033254"/>
            <a:ext cx="774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highlight>
                  <a:srgbClr val="FFFF00"/>
                </a:highlight>
              </a:rPr>
              <a:t>Tänk på att lämna toast och fika vid dagens början så att kiosken kan öppna när första matchen börjar!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9EFCE79-8071-40D1-B14F-9E2EFA83D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72" y="2271457"/>
            <a:ext cx="469582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765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429</Words>
  <Application>Microsoft Office PowerPoint</Application>
  <PresentationFormat>Bredbild</PresentationFormat>
  <Paragraphs>100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Sammandrag </vt:lpstr>
      <vt:lpstr>Tänk på att:</vt:lpstr>
      <vt:lpstr>Sekretariat </vt:lpstr>
      <vt:lpstr>Matchvärdar</vt:lpstr>
      <vt:lpstr>Utbud Fik</vt:lpstr>
      <vt:lpstr>Fiket</vt:lpstr>
      <vt:lpstr>Toast-tuber och Långpannekaka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Sammandrag</dc:title>
  <dc:creator>Lena Nordkvist</dc:creator>
  <cp:lastModifiedBy>Kikki Kjönberg</cp:lastModifiedBy>
  <cp:revision>38</cp:revision>
  <cp:lastPrinted>2022-10-09T09:23:04Z</cp:lastPrinted>
  <dcterms:created xsi:type="dcterms:W3CDTF">2021-09-28T09:14:08Z</dcterms:created>
  <dcterms:modified xsi:type="dcterms:W3CDTF">2022-10-10T20:34:08Z</dcterms:modified>
</cp:coreProperties>
</file>