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75" r:id="rId3"/>
    <p:sldId id="257" r:id="rId4"/>
    <p:sldId id="276" r:id="rId5"/>
    <p:sldId id="258" r:id="rId6"/>
    <p:sldId id="259" r:id="rId7"/>
    <p:sldId id="277" r:id="rId8"/>
    <p:sldId id="278" r:id="rId9"/>
    <p:sldId id="279" r:id="rId10"/>
    <p:sldId id="280" r:id="rId11"/>
    <p:sldId id="264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73" r:id="rId23"/>
    <p:sldId id="274" r:id="rId24"/>
    <p:sldId id="291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9058" autoAdjust="0"/>
  </p:normalViewPr>
  <p:slideViewPr>
    <p:cSldViewPr snapToGrid="0">
      <p:cViewPr varScale="1">
        <p:scale>
          <a:sx n="68" d="100"/>
          <a:sy n="68" d="100"/>
        </p:scale>
        <p:origin x="12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88F90-FCAA-4DBB-95B0-D4C833944C19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FB1A2-1675-4305-94C9-0FCDDC3D59B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9362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2476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Anmälan till </a:t>
            </a:r>
            <a:r>
              <a:rPr lang="sv-SE" dirty="0" err="1"/>
              <a:t>Hidalgoritten</a:t>
            </a:r>
            <a:r>
              <a:rPr lang="sv-SE" dirty="0"/>
              <a:t> har</a:t>
            </a:r>
            <a:r>
              <a:rPr lang="sv-SE" baseline="0" dirty="0"/>
              <a:t> betalats tillbaka – förutom till en person som jag har skickat sms till det nummer han har </a:t>
            </a:r>
            <a:r>
              <a:rPr lang="sv-SE" baseline="0" dirty="0" err="1"/>
              <a:t>swishat</a:t>
            </a:r>
            <a:r>
              <a:rPr lang="sv-SE" baseline="0" dirty="0"/>
              <a:t> ifrån, för att få kontonummer, men inte fått svar. Därför för den uppmärksamma hade vi </a:t>
            </a:r>
            <a:r>
              <a:rPr lang="sv-SE" baseline="0" dirty="0" err="1"/>
              <a:t>intäckt</a:t>
            </a:r>
            <a:r>
              <a:rPr lang="sv-SE" baseline="0" dirty="0"/>
              <a:t> på 1100 kr men bara utgift 800 kr.</a:t>
            </a:r>
          </a:p>
          <a:p>
            <a:r>
              <a:rPr lang="sv-SE" baseline="0" dirty="0"/>
              <a:t>Sent betalat lokalhyra på julbord 2019 kom med i detta års </a:t>
            </a:r>
            <a:r>
              <a:rPr lang="sv-SE" baseline="0" dirty="0" err="1"/>
              <a:t>räkenskab</a:t>
            </a:r>
            <a:r>
              <a:rPr lang="sv-SE" baseline="0" dirty="0"/>
              <a:t>.</a:t>
            </a:r>
          </a:p>
          <a:p>
            <a:r>
              <a:rPr lang="sv-SE" baseline="0" dirty="0"/>
              <a:t>Vi hann avboka alt i tid till årets julbord som tyvärr fick ställas in och fick inga utgifter.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0403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Walkie talkie system beslut</a:t>
            </a:r>
            <a:r>
              <a:rPr lang="sv-SE" baseline="0" dirty="0"/>
              <a:t> för inköp styrelsen 20219</a:t>
            </a:r>
          </a:p>
          <a:p>
            <a:endParaRPr lang="sv-SE" baseline="0" dirty="0"/>
          </a:p>
          <a:p>
            <a:r>
              <a:rPr lang="sv-SE" baseline="0" dirty="0" err="1"/>
              <a:t>Cutting</a:t>
            </a:r>
            <a:r>
              <a:rPr lang="sv-SE" baseline="0" dirty="0"/>
              <a:t> maskin inköp beslut styrelse 2020 innan corona… Så kan man rida på flagga och träna.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4049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/>
              <a:t>Vi använder just nu klubbstugan och området utan att betala, ägs av High Chaparral.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Renovering</a:t>
            </a:r>
            <a:r>
              <a:rPr lang="sv-SE" baseline="0" dirty="0"/>
              <a:t> betalas av High Chaparral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85783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 hann med ett</a:t>
            </a:r>
            <a:r>
              <a:rPr lang="sv-SE" baseline="0" dirty="0"/>
              <a:t> årsmöte i 2020 innan </a:t>
            </a:r>
            <a:r>
              <a:rPr lang="sv-SE" baseline="0" dirty="0" err="1"/>
              <a:t>coronan</a:t>
            </a:r>
            <a:r>
              <a:rPr lang="sv-SE" baseline="0" dirty="0"/>
              <a:t> slog på för fullt.</a:t>
            </a:r>
          </a:p>
          <a:p>
            <a:endParaRPr lang="sv-SE" baseline="0" dirty="0"/>
          </a:p>
          <a:p>
            <a:r>
              <a:rPr lang="sv-SE" baseline="0" dirty="0"/>
              <a:t>Vi i styrelsen betalar själva fika och mat på styrelsemöten.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8484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Grillkol</a:t>
            </a:r>
            <a:r>
              <a:rPr lang="sv-SE" baseline="0" dirty="0"/>
              <a:t> till söndagsträff </a:t>
            </a:r>
          </a:p>
          <a:p>
            <a:r>
              <a:rPr lang="sv-SE" baseline="0" dirty="0"/>
              <a:t>Inga ungdomsträff kunde genomföras i år.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88924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Hemsida och domän. </a:t>
            </a:r>
            <a:r>
              <a:rPr lang="sv-SE" baseline="0" dirty="0"/>
              <a:t> Guldpaket + kostar att skicka ut fakturor.</a:t>
            </a:r>
          </a:p>
          <a:p>
            <a:r>
              <a:rPr lang="sv-SE" baseline="0" dirty="0"/>
              <a:t>Företagspaket bank – varje </a:t>
            </a:r>
            <a:r>
              <a:rPr lang="sv-SE" baseline="0" dirty="0" err="1"/>
              <a:t>swish</a:t>
            </a:r>
            <a:r>
              <a:rPr lang="sv-SE" baseline="0" dirty="0"/>
              <a:t> betalning kostar 1 kr för oss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32478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Diff</a:t>
            </a:r>
            <a:r>
              <a:rPr lang="sv-SE" dirty="0"/>
              <a:t> kontant kassan so m jag</a:t>
            </a:r>
            <a:r>
              <a:rPr lang="sv-SE" baseline="0" dirty="0"/>
              <a:t> började förklara i presentationen.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20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95574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Corona år…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21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67406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Vi har använt kontanter</a:t>
            </a:r>
            <a:r>
              <a:rPr lang="sv-SE" baseline="0" dirty="0"/>
              <a:t> i år för inte att ha så många kontanter liggandes.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11045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24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0198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Bild om jag inte själva </a:t>
            </a:r>
            <a:r>
              <a:rPr lang="sv-SE"/>
              <a:t>ska presentera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02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dirty="0"/>
              <a:t>En lärdom till framtiden är att vid byte av kassör så skall både avgående kassör och den ny tillträde tillsammans kontrollräkna kontantkassan för att undvika misstag av den här karaktären.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14172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Inklippt från </a:t>
            </a:r>
            <a:r>
              <a:rPr lang="sv-SE" dirty="0" err="1"/>
              <a:t>spesade</a:t>
            </a:r>
            <a:r>
              <a:rPr lang="sv-SE" dirty="0"/>
              <a:t> resultaträkningen.</a:t>
            </a:r>
            <a:r>
              <a:rPr lang="sv-SE" baseline="0" dirty="0"/>
              <a:t> 6250 kr är inte specificerade för att faktura från laget.se inte var specificerade i den bankgiro inbetalning jag kan se på kontot.</a:t>
            </a:r>
          </a:p>
          <a:p>
            <a:r>
              <a:rPr lang="sv-SE" baseline="0" dirty="0"/>
              <a:t>Endast 3 ungdomar har betalat separat – andra ungdomar ingår i familj medlemskap.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621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Se enskild dokument för tävlingen.</a:t>
            </a:r>
            <a:r>
              <a:rPr lang="sv-SE" baseline="0" dirty="0"/>
              <a:t>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1958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Anmälan </a:t>
            </a:r>
            <a:r>
              <a:rPr lang="sv-SE" dirty="0" err="1"/>
              <a:t>Hidalgoritten</a:t>
            </a:r>
            <a:r>
              <a:rPr lang="sv-SE" baseline="0" dirty="0"/>
              <a:t> innan den tyvärr fick ställas in</a:t>
            </a:r>
          </a:p>
          <a:p>
            <a:r>
              <a:rPr lang="sv-SE" baseline="0" dirty="0"/>
              <a:t>Det kostade 100 kr för att rida på flaggan på </a:t>
            </a:r>
            <a:r>
              <a:rPr lang="sv-SE" baseline="0" dirty="0" err="1"/>
              <a:t>cuttingmaskinen</a:t>
            </a:r>
            <a:r>
              <a:rPr lang="sv-SE" baseline="0" dirty="0"/>
              <a:t> för icke medlemmar på en söndagsträff.</a:t>
            </a:r>
          </a:p>
          <a:p>
            <a:r>
              <a:rPr lang="sv-SE" baseline="0" dirty="0"/>
              <a:t>Julbord 2020 blev inställt.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8158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04456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Betalar medlemskap till</a:t>
            </a:r>
            <a:r>
              <a:rPr lang="sv-SE" baseline="0" dirty="0"/>
              <a:t> </a:t>
            </a:r>
            <a:r>
              <a:rPr lang="sv-SE" baseline="0" dirty="0" err="1"/>
              <a:t>WRAS</a:t>
            </a:r>
            <a:r>
              <a:rPr lang="sv-SE" baseline="0" dirty="0"/>
              <a:t> januari/februari året efter.</a:t>
            </a:r>
          </a:p>
          <a:p>
            <a:r>
              <a:rPr lang="sv-SE" baseline="0" dirty="0"/>
              <a:t>(I år har vi betalat 9 350 kr för 85 betalande medlemmar i 2020)</a:t>
            </a:r>
          </a:p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8686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Se även enskild dokument med årets</a:t>
            </a:r>
            <a:r>
              <a:rPr lang="sv-SE" baseline="0" dirty="0"/>
              <a:t> tävling.</a:t>
            </a:r>
          </a:p>
          <a:p>
            <a:endParaRPr lang="sv-SE" baseline="0" dirty="0"/>
          </a:p>
          <a:p>
            <a:r>
              <a:rPr lang="sv-SE" baseline="0" dirty="0"/>
              <a:t>Domare som inte blev betalat i 2019 – vet ej vilken tävling.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EFB1A2-1675-4305-94C9-0FCDDC3D59BE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9188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1489-B388-4CFB-A96F-C722743EEC52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1316-E934-40E4-ACD6-72CD0A6D45F4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06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1489-B388-4CFB-A96F-C722743EEC52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1316-E934-40E4-ACD6-72CD0A6D4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456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1489-B388-4CFB-A96F-C722743EEC52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1316-E934-40E4-ACD6-72CD0A6D4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477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1489-B388-4CFB-A96F-C722743EEC52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1316-E934-40E4-ACD6-72CD0A6D4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087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1489-B388-4CFB-A96F-C722743EEC52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1316-E934-40E4-ACD6-72CD0A6D45F4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61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1489-B388-4CFB-A96F-C722743EEC52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1316-E934-40E4-ACD6-72CD0A6D4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199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1489-B388-4CFB-A96F-C722743EEC52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1316-E934-40E4-ACD6-72CD0A6D4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891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1489-B388-4CFB-A96F-C722743EEC52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1316-E934-40E4-ACD6-72CD0A6D4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381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1489-B388-4CFB-A96F-C722743EEC52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1316-E934-40E4-ACD6-72CD0A6D4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96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2F11489-B388-4CFB-A96F-C722743EEC52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F1316-E934-40E4-ACD6-72CD0A6D4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297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1489-B388-4CFB-A96F-C722743EEC52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F1316-E934-40E4-ACD6-72CD0A6D4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844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2F11489-B388-4CFB-A96F-C722743EEC52}" type="datetimeFigureOut">
              <a:rPr lang="sv-SE" smtClean="0"/>
              <a:t>2021-02-23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2DF1316-E934-40E4-ACD6-72CD0A6D45F4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42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517213-CFCB-4FE7-874B-BCCAEF6D5A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1025236"/>
            <a:ext cx="10058400" cy="2219221"/>
          </a:xfrm>
        </p:spPr>
        <p:txBody>
          <a:bodyPr/>
          <a:lstStyle/>
          <a:p>
            <a:pPr algn="ctr"/>
            <a:r>
              <a:rPr lang="sv-SE" sz="6000" b="1" dirty="0"/>
              <a:t>High Chaparral Western Riders </a:t>
            </a:r>
            <a:r>
              <a:rPr lang="sv-SE" sz="6000" dirty="0"/>
              <a:t>ekonomi 2020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A626C100-2A90-405D-9708-BD6CA0345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4986713" cy="1143000"/>
          </a:xfrm>
        </p:spPr>
        <p:txBody>
          <a:bodyPr/>
          <a:lstStyle/>
          <a:p>
            <a:r>
              <a:rPr lang="sv-SE" dirty="0"/>
              <a:t>Resultaträkning 2020</a:t>
            </a:r>
          </a:p>
          <a:p>
            <a:r>
              <a:rPr lang="sv-SE" dirty="0"/>
              <a:t>Kassör Kristina Fontel</a:t>
            </a:r>
          </a:p>
        </p:txBody>
      </p:sp>
    </p:spTree>
    <p:extLst>
      <p:ext uri="{BB962C8B-B14F-4D97-AF65-F5344CB8AC3E}">
        <p14:creationId xmlns:p14="http://schemas.microsoft.com/office/powerpoint/2010/main" val="1578839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Inkomster övrigt: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b="1" dirty="0">
                <a:solidFill>
                  <a:schemeClr val="tx1"/>
                </a:solidFill>
              </a:rPr>
              <a:t>Summa: 590,00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 Andra inkomster.</a:t>
            </a:r>
          </a:p>
          <a:p>
            <a:pPr lvl="1"/>
            <a:r>
              <a:rPr lang="sv-SE" dirty="0"/>
              <a:t>Tälthyra 	500 kr</a:t>
            </a:r>
          </a:p>
          <a:p>
            <a:pPr lvl="1"/>
            <a:r>
              <a:rPr lang="sv-SE" dirty="0"/>
              <a:t>Pant		90 kr</a:t>
            </a:r>
          </a:p>
          <a:p>
            <a:pPr lvl="1"/>
            <a:r>
              <a:rPr lang="sv-SE" dirty="0">
                <a:solidFill>
                  <a:schemeClr val="tx1"/>
                </a:solidFill>
              </a:rPr>
              <a:t>Regelböcker	0 kr</a:t>
            </a: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416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919752-0273-4CF8-AD4B-DFC12740C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Utgifter.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FFD3AC03-D448-43E5-84C3-4BC8DB599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607030"/>
              </p:ext>
            </p:extLst>
          </p:nvPr>
        </p:nvGraphicFramePr>
        <p:xfrm>
          <a:off x="1235986" y="2095611"/>
          <a:ext cx="9720028" cy="323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014">
                  <a:extLst>
                    <a:ext uri="{9D8B030D-6E8A-4147-A177-3AD203B41FA5}">
                      <a16:colId xmlns:a16="http://schemas.microsoft.com/office/drawing/2014/main" val="395940761"/>
                    </a:ext>
                  </a:extLst>
                </a:gridCol>
                <a:gridCol w="4860014">
                  <a:extLst>
                    <a:ext uri="{9D8B030D-6E8A-4147-A177-3AD203B41FA5}">
                      <a16:colId xmlns:a16="http://schemas.microsoft.com/office/drawing/2014/main" val="695175116"/>
                    </a:ext>
                  </a:extLst>
                </a:gridCol>
              </a:tblGrid>
              <a:tr h="12530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>
                          <a:effectLst/>
                        </a:rPr>
                        <a:t>Utgifter bankkonto 2019: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>
                          <a:effectLst/>
                        </a:rPr>
                        <a:t>51</a:t>
                      </a:r>
                      <a:r>
                        <a:rPr lang="sv-SE" sz="2400" baseline="0" dirty="0">
                          <a:effectLst/>
                        </a:rPr>
                        <a:t> 456</a:t>
                      </a:r>
                      <a:r>
                        <a:rPr lang="sv-SE" sz="2400" dirty="0">
                          <a:effectLst/>
                        </a:rPr>
                        <a:t>,40</a:t>
                      </a:r>
                      <a:r>
                        <a:rPr lang="sv-SE" sz="2400" baseline="0" dirty="0">
                          <a:effectLst/>
                        </a:rPr>
                        <a:t> </a:t>
                      </a:r>
                      <a:r>
                        <a:rPr lang="sv-SE" sz="2400" dirty="0">
                          <a:effectLst/>
                        </a:rPr>
                        <a:t>kr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sv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4545"/>
                  </a:ext>
                </a:extLst>
              </a:tr>
              <a:tr h="12530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>
                          <a:effectLst/>
                        </a:rPr>
                        <a:t>Utgifter kontantkassa 2019: 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>
                          <a:effectLst/>
                        </a:rPr>
                        <a:t>13 472,00 kr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sv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049480"/>
                  </a:ext>
                </a:extLst>
              </a:tr>
              <a:tr h="725970">
                <a:tc>
                  <a:txBody>
                    <a:bodyPr/>
                    <a:lstStyle/>
                    <a:p>
                      <a:r>
                        <a:rPr lang="sv-SE" sz="2400" dirty="0"/>
                        <a:t>Summa: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</a:t>
                      </a:r>
                      <a:r>
                        <a:rPr lang="sv-SE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928</a:t>
                      </a:r>
                      <a:r>
                        <a:rPr lang="sv-SE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,40 kr</a:t>
                      </a:r>
                      <a:endParaRPr lang="sv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1447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8139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Utgifter Medlemsavgifter: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b="1" dirty="0"/>
              <a:t>Summa: 12 980,00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Medlemsavgift WRAS (Western Riders Association of Sweden) </a:t>
            </a:r>
          </a:p>
          <a:p>
            <a:r>
              <a:rPr lang="sv-SE" b="1" dirty="0">
                <a:solidFill>
                  <a:schemeClr val="tx1"/>
                </a:solidFill>
              </a:rPr>
              <a:t>12 980 kr för 2019</a:t>
            </a:r>
          </a:p>
          <a:p>
            <a:pPr lvl="1"/>
            <a:r>
              <a:rPr lang="sv-SE" dirty="0"/>
              <a:t>Antal medlemmar 20 år och äldre kostar 110 kr styck</a:t>
            </a:r>
          </a:p>
          <a:p>
            <a:pPr lvl="1"/>
            <a:r>
              <a:rPr lang="sv-SE" dirty="0"/>
              <a:t>Antal medlemmar 19 år och yngre kostar 0 kr styck</a:t>
            </a:r>
          </a:p>
        </p:txBody>
      </p:sp>
    </p:spTree>
    <p:extLst>
      <p:ext uri="{BB962C8B-B14F-4D97-AF65-F5344CB8AC3E}">
        <p14:creationId xmlns:p14="http://schemas.microsoft.com/office/powerpoint/2010/main" val="2045076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Utgifter Tävling: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3"/>
            <a:ext cx="10611790" cy="4424437"/>
          </a:xfrm>
        </p:spPr>
        <p:txBody>
          <a:bodyPr/>
          <a:lstStyle/>
          <a:p>
            <a:r>
              <a:rPr lang="sv-SE" sz="2800" b="1" dirty="0"/>
              <a:t>Summa: 24 185,60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HCWR ”The corona edition” september 2020		Domare 2019 som inte blev betalt i tid</a:t>
            </a:r>
          </a:p>
          <a:p>
            <a:r>
              <a:rPr lang="sv-SE" b="1" dirty="0">
                <a:solidFill>
                  <a:schemeClr val="tx1"/>
                </a:solidFill>
              </a:rPr>
              <a:t>Summa: 20 372,60 kr					Summa: 3 813,00 kr</a:t>
            </a:r>
          </a:p>
          <a:p>
            <a:pPr lvl="1"/>
            <a:r>
              <a:rPr lang="sv-SE" dirty="0"/>
              <a:t>Domare 		9 700 kr</a:t>
            </a:r>
          </a:p>
          <a:p>
            <a:pPr lvl="1"/>
            <a:r>
              <a:rPr lang="sv-SE" dirty="0"/>
              <a:t>Lån av ATV 		2 000 kr</a:t>
            </a:r>
          </a:p>
          <a:p>
            <a:pPr lvl="1"/>
            <a:r>
              <a:rPr lang="sv-SE" dirty="0"/>
              <a:t>Bensin ATV		540 kr</a:t>
            </a:r>
          </a:p>
          <a:p>
            <a:pPr lvl="1"/>
            <a:r>
              <a:rPr lang="sv-SE" dirty="0"/>
              <a:t>Mat funktionärer	2 400 kr</a:t>
            </a:r>
          </a:p>
          <a:p>
            <a:pPr lvl="1"/>
            <a:r>
              <a:rPr lang="sv-SE" dirty="0"/>
              <a:t>Rosetter		3 785 kr</a:t>
            </a:r>
          </a:p>
          <a:p>
            <a:pPr lvl="1"/>
            <a:r>
              <a:rPr lang="sv-SE" dirty="0"/>
              <a:t>Handsprit		399,60 kr</a:t>
            </a:r>
          </a:p>
          <a:p>
            <a:pPr lvl="1"/>
            <a:r>
              <a:rPr lang="sv-SE" dirty="0"/>
              <a:t>material+ rengöring 	1 398 kr</a:t>
            </a:r>
          </a:p>
          <a:p>
            <a:pPr lvl="1"/>
            <a:r>
              <a:rPr lang="sv-SE" dirty="0"/>
              <a:t>Kontantkassa		150 kr</a:t>
            </a:r>
          </a:p>
        </p:txBody>
      </p:sp>
    </p:spTree>
    <p:extLst>
      <p:ext uri="{BB962C8B-B14F-4D97-AF65-F5344CB8AC3E}">
        <p14:creationId xmlns:p14="http://schemas.microsoft.com/office/powerpoint/2010/main" val="2226654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Utgifter Aktiviteter: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b="1" dirty="0">
                <a:solidFill>
                  <a:schemeClr val="tx1"/>
                </a:solidFill>
              </a:rPr>
              <a:t>Summa: 2 000,00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 HCWR Hildalgoritten 2020</a:t>
            </a:r>
          </a:p>
          <a:p>
            <a:pPr lvl="1"/>
            <a:r>
              <a:rPr lang="sv-SE" dirty="0"/>
              <a:t>Anmälan tillbaka 	800 kr</a:t>
            </a:r>
          </a:p>
          <a:p>
            <a:pPr marL="201168" lvl="1" indent="0">
              <a:buNone/>
            </a:pPr>
            <a:endParaRPr lang="sv-SE" sz="1400" dirty="0"/>
          </a:p>
          <a:p>
            <a:pPr marL="201168" lvl="1" indent="0">
              <a:buNone/>
            </a:pPr>
            <a:r>
              <a:rPr lang="sv-SE" b="1" dirty="0"/>
              <a:t>HCWR julbord 2019</a:t>
            </a:r>
          </a:p>
          <a:p>
            <a:pPr lvl="1"/>
            <a:r>
              <a:rPr lang="sv-SE" dirty="0"/>
              <a:t>Lokalhyra 		1 200 kr</a:t>
            </a:r>
          </a:p>
          <a:p>
            <a:pPr lvl="1"/>
            <a:endParaRPr lang="sv-SE" dirty="0"/>
          </a:p>
          <a:p>
            <a:pPr marL="201168" lvl="1" indent="0">
              <a:buNone/>
            </a:pPr>
            <a:r>
              <a:rPr lang="sv-SE" b="1" dirty="0"/>
              <a:t>HCWR julbord 2020</a:t>
            </a:r>
          </a:p>
          <a:p>
            <a:pPr lvl="1"/>
            <a:r>
              <a:rPr lang="sv-SE" dirty="0"/>
              <a:t>0,00 kr</a:t>
            </a:r>
          </a:p>
        </p:txBody>
      </p:sp>
    </p:spTree>
    <p:extLst>
      <p:ext uri="{BB962C8B-B14F-4D97-AF65-F5344CB8AC3E}">
        <p14:creationId xmlns:p14="http://schemas.microsoft.com/office/powerpoint/2010/main" val="37308031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Utgifter Material: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b="1" dirty="0">
                <a:solidFill>
                  <a:schemeClr val="tx1"/>
                </a:solidFill>
              </a:rPr>
              <a:t>Summa: 13 180,00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 Walkie talkie system</a:t>
            </a:r>
          </a:p>
          <a:p>
            <a:pPr lvl="1"/>
            <a:r>
              <a:rPr lang="sv-SE" dirty="0"/>
              <a:t>Summa	3 580 kr</a:t>
            </a: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sv-SE" b="1" dirty="0" err="1">
                <a:solidFill>
                  <a:schemeClr val="tx1"/>
                </a:solidFill>
              </a:rPr>
              <a:t>Cutting</a:t>
            </a:r>
            <a:r>
              <a:rPr lang="sv-SE" b="1" dirty="0">
                <a:solidFill>
                  <a:schemeClr val="tx1"/>
                </a:solidFill>
              </a:rPr>
              <a:t> maskin</a:t>
            </a:r>
          </a:p>
          <a:p>
            <a:pPr lvl="1"/>
            <a:r>
              <a:rPr lang="sv-SE" dirty="0"/>
              <a:t>Summa 	9 600 kr</a:t>
            </a:r>
            <a:endParaRPr lang="sv-SE" sz="1400" dirty="0"/>
          </a:p>
          <a:p>
            <a:pPr marL="201168" lvl="1" indent="0">
              <a:buNone/>
            </a:pP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4203702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Utgifter klubbstuga: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b="1" dirty="0">
                <a:solidFill>
                  <a:schemeClr val="tx1"/>
                </a:solidFill>
              </a:rPr>
              <a:t>Summa: 1 445,00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 HCWR klubbstuga</a:t>
            </a:r>
          </a:p>
          <a:p>
            <a:pPr lvl="1"/>
            <a:r>
              <a:rPr lang="sv-SE" dirty="0"/>
              <a:t>Hyra				0,00 kr</a:t>
            </a:r>
          </a:p>
          <a:p>
            <a:pPr lvl="1"/>
            <a:r>
              <a:rPr lang="sv-SE" dirty="0"/>
              <a:t>Material/rengöringsartiklar 	1 445 kr</a:t>
            </a:r>
          </a:p>
          <a:p>
            <a:pPr lvl="1"/>
            <a:r>
              <a:rPr lang="sv-SE" dirty="0"/>
              <a:t>Renovering			0,00 kr</a:t>
            </a: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044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Utgifter medlemsmöten: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b="1" dirty="0">
                <a:solidFill>
                  <a:schemeClr val="tx1"/>
                </a:solidFill>
              </a:rPr>
              <a:t>Summa: 3 779,30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 HCWR årsmöte 2020</a:t>
            </a:r>
          </a:p>
          <a:p>
            <a:pPr lvl="1"/>
            <a:r>
              <a:rPr lang="sv-SE" dirty="0"/>
              <a:t>mat 		2 719,30 kr</a:t>
            </a:r>
          </a:p>
          <a:p>
            <a:pPr lvl="1"/>
            <a:r>
              <a:rPr lang="sv-SE" dirty="0"/>
              <a:t>Priser 	1 060,00 kr</a:t>
            </a: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sv-SE" sz="2000" b="1" dirty="0">
                <a:solidFill>
                  <a:schemeClr val="tx1"/>
                </a:solidFill>
              </a:rPr>
              <a:t>Styrelsemöten:		0,00 kr</a:t>
            </a: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698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Utgifter medlemsträff: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b="1" dirty="0">
                <a:solidFill>
                  <a:schemeClr val="tx1"/>
                </a:solidFill>
              </a:rPr>
              <a:t>Summa: 105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 HCWR söndagsträff</a:t>
            </a:r>
          </a:p>
          <a:p>
            <a:pPr lvl="1"/>
            <a:r>
              <a:rPr lang="sv-SE" dirty="0"/>
              <a:t>grill 		105 kr</a:t>
            </a: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endParaRPr lang="sv-SE" sz="20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endParaRPr lang="sv-SE" sz="20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sv-SE" sz="2000" b="1" dirty="0">
                <a:solidFill>
                  <a:schemeClr val="tx1"/>
                </a:solidFill>
              </a:rPr>
              <a:t>Ungdomsträff:		0,00 kr</a:t>
            </a: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9399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Utgifter Administrativt: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b="1" dirty="0">
                <a:solidFill>
                  <a:schemeClr val="tx1"/>
                </a:solidFill>
              </a:rPr>
              <a:t>Summa: 5 108,50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 HCWR hemsida + domän</a:t>
            </a:r>
          </a:p>
          <a:p>
            <a:pPr lvl="1"/>
            <a:r>
              <a:rPr lang="sv-SE" dirty="0"/>
              <a:t>Summa:	2 846 kr</a:t>
            </a:r>
          </a:p>
          <a:p>
            <a:r>
              <a:rPr lang="sv-SE" b="1" dirty="0">
                <a:solidFill>
                  <a:schemeClr val="tx1"/>
                </a:solidFill>
              </a:rPr>
              <a:t> Bank företagspaket + </a:t>
            </a:r>
            <a:r>
              <a:rPr lang="sv-SE" b="1" dirty="0" err="1">
                <a:solidFill>
                  <a:schemeClr val="tx1"/>
                </a:solidFill>
              </a:rPr>
              <a:t>Swishavgifter</a:t>
            </a:r>
            <a:endParaRPr lang="sv-SE" b="1" dirty="0">
              <a:solidFill>
                <a:schemeClr val="tx1"/>
              </a:solidFill>
            </a:endParaRPr>
          </a:p>
          <a:p>
            <a:pPr lvl="1"/>
            <a:r>
              <a:rPr lang="sv-SE" dirty="0"/>
              <a:t>Summa:	1 414,50 kr</a:t>
            </a:r>
          </a:p>
          <a:p>
            <a:r>
              <a:rPr lang="sv-SE" b="1" dirty="0">
                <a:solidFill>
                  <a:schemeClr val="tx1"/>
                </a:solidFill>
              </a:rPr>
              <a:t> Bredband klubbstugan</a:t>
            </a:r>
          </a:p>
          <a:p>
            <a:pPr lvl="1"/>
            <a:r>
              <a:rPr lang="sv-SE" dirty="0"/>
              <a:t>Summa:	848 kr</a:t>
            </a: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265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Kassör Kristina Fontel</a:t>
            </a:r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4" r="29626"/>
          <a:stretch/>
        </p:blipFill>
        <p:spPr>
          <a:xfrm>
            <a:off x="4114800" y="1997098"/>
            <a:ext cx="3338945" cy="3871890"/>
          </a:xfrm>
        </p:spPr>
      </p:pic>
    </p:spTree>
    <p:extLst>
      <p:ext uri="{BB962C8B-B14F-4D97-AF65-F5344CB8AC3E}">
        <p14:creationId xmlns:p14="http://schemas.microsoft.com/office/powerpoint/2010/main" val="2374071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Utgifter övrigt: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b="1" dirty="0">
                <a:solidFill>
                  <a:schemeClr val="tx1"/>
                </a:solidFill>
              </a:rPr>
              <a:t>Summa: 2 145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 Differens i kontantkassan</a:t>
            </a:r>
          </a:p>
          <a:p>
            <a:pPr lvl="1"/>
            <a:r>
              <a:rPr lang="sv-SE" dirty="0"/>
              <a:t>Summa:	2 145 kr</a:t>
            </a:r>
          </a:p>
          <a:p>
            <a:r>
              <a:rPr lang="sv-SE" b="1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4051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Resultat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b="1" dirty="0">
                <a:solidFill>
                  <a:schemeClr val="tx1"/>
                </a:solidFill>
              </a:rPr>
              <a:t>Summa: - 11 448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885637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ADD7AC-0C55-4716-A78A-60DB0D3C7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Behållning vid årets slut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CD0136-4157-4B9A-BDB5-09AD92E0D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sz="2800" dirty="0">
              <a:solidFill>
                <a:schemeClr val="tx1"/>
              </a:solidFill>
            </a:endParaRPr>
          </a:p>
          <a:p>
            <a:pPr algn="ctr"/>
            <a:r>
              <a:rPr lang="sv-SE" sz="2800" dirty="0">
                <a:solidFill>
                  <a:schemeClr val="tx1"/>
                </a:solidFill>
              </a:rPr>
              <a:t>Behållning à bankkonto vid årets slut: </a:t>
            </a:r>
          </a:p>
          <a:p>
            <a:pPr algn="ctr"/>
            <a:r>
              <a:rPr lang="sv-SE" sz="2800" b="1" dirty="0">
                <a:solidFill>
                  <a:schemeClr val="tx1"/>
                </a:solidFill>
              </a:rPr>
              <a:t>85 087,97 kr</a:t>
            </a:r>
          </a:p>
          <a:p>
            <a:pPr algn="ctr"/>
            <a:r>
              <a:rPr lang="sv-SE" sz="2800" dirty="0">
                <a:solidFill>
                  <a:schemeClr val="tx1"/>
                </a:solidFill>
              </a:rPr>
              <a:t>kontantkassa vid årets slut: </a:t>
            </a:r>
          </a:p>
          <a:p>
            <a:pPr algn="ctr"/>
            <a:r>
              <a:rPr lang="sv-SE" sz="2800" b="1" dirty="0">
                <a:solidFill>
                  <a:schemeClr val="tx1"/>
                </a:solidFill>
              </a:rPr>
              <a:t>12 807,00 kr</a:t>
            </a:r>
          </a:p>
        </p:txBody>
      </p:sp>
    </p:spTree>
    <p:extLst>
      <p:ext uri="{BB962C8B-B14F-4D97-AF65-F5344CB8AC3E}">
        <p14:creationId xmlns:p14="http://schemas.microsoft.com/office/powerpoint/2010/main" val="1725675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58C794-0562-49FC-9CC6-AFEB168B3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Skulder och fordringar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A7C35F5-E914-47E0-9C6E-6E5C9311B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sz="2800" b="1" dirty="0">
              <a:solidFill>
                <a:schemeClr val="tx1"/>
              </a:solidFill>
            </a:endParaRPr>
          </a:p>
          <a:p>
            <a:pPr algn="ctr"/>
            <a:r>
              <a:rPr lang="sv-SE" sz="2800" b="1" dirty="0">
                <a:solidFill>
                  <a:schemeClr val="tx1"/>
                </a:solidFill>
              </a:rPr>
              <a:t>HCWR har 0 kr i skulder och fordringar. </a:t>
            </a:r>
          </a:p>
        </p:txBody>
      </p:sp>
    </p:spTree>
    <p:extLst>
      <p:ext uri="{BB962C8B-B14F-4D97-AF65-F5344CB8AC3E}">
        <p14:creationId xmlns:p14="http://schemas.microsoft.com/office/powerpoint/2010/main" val="28263139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58C794-0562-49FC-9CC6-AFEB168B3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Tack för uppmärksamheten</a:t>
            </a: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346" y="2048138"/>
            <a:ext cx="5363633" cy="4022725"/>
          </a:xfrm>
        </p:spPr>
      </p:pic>
    </p:spTree>
    <p:extLst>
      <p:ext uri="{BB962C8B-B14F-4D97-AF65-F5344CB8AC3E}">
        <p14:creationId xmlns:p14="http://schemas.microsoft.com/office/powerpoint/2010/main" val="1710243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EE90B6-153D-466E-A270-97AFAA7F2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2019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BBB65C7F-1A64-43FD-8BEA-F90C8CAA26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192999"/>
              </p:ext>
            </p:extLst>
          </p:nvPr>
        </p:nvGraphicFramePr>
        <p:xfrm>
          <a:off x="871330" y="2404355"/>
          <a:ext cx="10449340" cy="20492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24670">
                  <a:extLst>
                    <a:ext uri="{9D8B030D-6E8A-4147-A177-3AD203B41FA5}">
                      <a16:colId xmlns:a16="http://schemas.microsoft.com/office/drawing/2014/main" val="3461483403"/>
                    </a:ext>
                  </a:extLst>
                </a:gridCol>
                <a:gridCol w="5224670">
                  <a:extLst>
                    <a:ext uri="{9D8B030D-6E8A-4147-A177-3AD203B41FA5}">
                      <a16:colId xmlns:a16="http://schemas.microsoft.com/office/drawing/2014/main" val="2040355174"/>
                    </a:ext>
                  </a:extLst>
                </a:gridCol>
              </a:tblGrid>
              <a:tr h="996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</a:rPr>
                        <a:t>Ingående balans bankkonto 2018: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</a:rPr>
                        <a:t>81 354,37 kr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7397758"/>
                  </a:ext>
                </a:extLst>
              </a:tr>
              <a:tr h="10529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</a:rPr>
                        <a:t>Ingående balans kontantkassa 2018: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r>
                        <a:rPr lang="sv-SE" sz="24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989,00 kr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7864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708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Kontrollräkning av kontantkassan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 Kontantkassan diffade vid kontrollräkning.</a:t>
            </a:r>
          </a:p>
          <a:p>
            <a:endParaRPr lang="sv-SE" dirty="0"/>
          </a:p>
          <a:p>
            <a:r>
              <a:rPr lang="sv-SE" dirty="0"/>
              <a:t>25 989,00 kr 	saldo enligt 2019 vid årets slut</a:t>
            </a:r>
          </a:p>
          <a:p>
            <a:r>
              <a:rPr lang="sv-SE" dirty="0"/>
              <a:t>23 844,00 kr 	vid kontrollräkning av kontantkassan 2020</a:t>
            </a:r>
          </a:p>
          <a:p>
            <a:endParaRPr lang="sv-SE" dirty="0"/>
          </a:p>
          <a:p>
            <a:r>
              <a:rPr lang="sv-SE" dirty="0"/>
              <a:t>Differens på 2 145 kr </a:t>
            </a:r>
          </a:p>
          <a:p>
            <a:endParaRPr lang="sv-SE" dirty="0"/>
          </a:p>
          <a:p>
            <a:r>
              <a:rPr lang="sv-SE" dirty="0"/>
              <a:t>Styrelsen kom inte fram till någon förklaring varför kontantkassan diffade och kan bara acceptera läget. </a:t>
            </a:r>
          </a:p>
        </p:txBody>
      </p:sp>
    </p:spTree>
    <p:extLst>
      <p:ext uri="{BB962C8B-B14F-4D97-AF65-F5344CB8AC3E}">
        <p14:creationId xmlns:p14="http://schemas.microsoft.com/office/powerpoint/2010/main" val="700909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6015EA-5C84-417D-A57A-320B27EF8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2019:</a:t>
            </a:r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346842FD-BC38-4CA1-BAFD-CAE67D4541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850923"/>
              </p:ext>
            </p:extLst>
          </p:nvPr>
        </p:nvGraphicFramePr>
        <p:xfrm>
          <a:off x="1097280" y="2199861"/>
          <a:ext cx="9902024" cy="3052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1012">
                  <a:extLst>
                    <a:ext uri="{9D8B030D-6E8A-4147-A177-3AD203B41FA5}">
                      <a16:colId xmlns:a16="http://schemas.microsoft.com/office/drawing/2014/main" val="2075167340"/>
                    </a:ext>
                  </a:extLst>
                </a:gridCol>
                <a:gridCol w="4951012">
                  <a:extLst>
                    <a:ext uri="{9D8B030D-6E8A-4147-A177-3AD203B41FA5}">
                      <a16:colId xmlns:a16="http://schemas.microsoft.com/office/drawing/2014/main" val="124605541"/>
                    </a:ext>
                  </a:extLst>
                </a:gridCol>
              </a:tblGrid>
              <a:tr h="11833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>
                          <a:effectLst/>
                        </a:rPr>
                        <a:t>Inkomster bankkonto 2019: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>
                          <a:effectLst/>
                        </a:rPr>
                        <a:t>53</a:t>
                      </a:r>
                      <a:r>
                        <a:rPr lang="sv-SE" sz="2400" baseline="0" dirty="0">
                          <a:effectLst/>
                        </a:rPr>
                        <a:t> 190</a:t>
                      </a:r>
                      <a:r>
                        <a:rPr lang="sv-SE" sz="2400" dirty="0">
                          <a:effectLst/>
                        </a:rPr>
                        <a:t>,00 kr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sv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405072"/>
                  </a:ext>
                </a:extLst>
              </a:tr>
              <a:tr h="11833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>
                          <a:effectLst/>
                        </a:rPr>
                        <a:t>Inkomster kontantkassa 2019: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sv-S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2400" dirty="0">
                          <a:effectLst/>
                        </a:rPr>
                        <a:t>290,00 kr.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sv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384771"/>
                  </a:ext>
                </a:extLst>
              </a:tr>
              <a:tr h="685620">
                <a:tc>
                  <a:txBody>
                    <a:bodyPr/>
                    <a:lstStyle/>
                    <a:p>
                      <a:r>
                        <a:rPr lang="sv-SE" sz="2400" dirty="0"/>
                        <a:t>Summa: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r>
                        <a:rPr lang="sv-SE" sz="2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480</a:t>
                      </a:r>
                      <a:r>
                        <a:rPr lang="sv-SE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,00 kr</a:t>
                      </a:r>
                      <a:endParaRPr lang="sv-S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514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3283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F8C7F1-80E6-4C40-9DD6-7C2BBCB46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Inkomster Medlemsavgifter: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F3B916-5F92-442D-A0DB-52CED7708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4158" y="1845734"/>
            <a:ext cx="10058400" cy="4023360"/>
          </a:xfrm>
        </p:spPr>
        <p:txBody>
          <a:bodyPr/>
          <a:lstStyle/>
          <a:p>
            <a:pPr marL="0" indent="0">
              <a:buNone/>
            </a:pPr>
            <a:r>
              <a:rPr lang="sv-SE" sz="2800" b="1" dirty="0"/>
              <a:t>Summa: 24 800,00 kr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 85 registrerade vuxna medlemmar </a:t>
            </a:r>
          </a:p>
          <a:p>
            <a:pPr marL="0" indent="0">
              <a:buNone/>
            </a:pPr>
            <a:r>
              <a:rPr lang="sv-SE" dirty="0"/>
              <a:t> 23 registrerade ungdomar </a:t>
            </a:r>
          </a:p>
          <a:p>
            <a:endParaRPr lang="sv-SE" dirty="0"/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645966"/>
              </p:ext>
            </p:extLst>
          </p:nvPr>
        </p:nvGraphicFramePr>
        <p:xfrm>
          <a:off x="6904314" y="3716975"/>
          <a:ext cx="4251366" cy="20571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1627">
                  <a:extLst>
                    <a:ext uri="{9D8B030D-6E8A-4147-A177-3AD203B41FA5}">
                      <a16:colId xmlns:a16="http://schemas.microsoft.com/office/drawing/2014/main" val="984811145"/>
                    </a:ext>
                  </a:extLst>
                </a:gridCol>
                <a:gridCol w="843246">
                  <a:extLst>
                    <a:ext uri="{9D8B030D-6E8A-4147-A177-3AD203B41FA5}">
                      <a16:colId xmlns:a16="http://schemas.microsoft.com/office/drawing/2014/main" val="40731151"/>
                    </a:ext>
                  </a:extLst>
                </a:gridCol>
                <a:gridCol w="1686493">
                  <a:extLst>
                    <a:ext uri="{9D8B030D-6E8A-4147-A177-3AD203B41FA5}">
                      <a16:colId xmlns:a16="http://schemas.microsoft.com/office/drawing/2014/main" val="4226797294"/>
                    </a:ext>
                  </a:extLst>
                </a:gridCol>
              </a:tblGrid>
              <a:tr h="514279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ungdom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300,00 kr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52488612"/>
                  </a:ext>
                </a:extLst>
              </a:tr>
              <a:tr h="514279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 dirty="0">
                          <a:effectLst/>
                        </a:rPr>
                        <a:t>vuxen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51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12 750,00 kr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46863723"/>
                  </a:ext>
                </a:extLst>
              </a:tr>
              <a:tr h="514279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familj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11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>
                          <a:effectLst/>
                        </a:rPr>
                        <a:t>5 500,00 kr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11957196"/>
                  </a:ext>
                </a:extLst>
              </a:tr>
              <a:tr h="514279">
                <a:tc>
                  <a:txBody>
                    <a:bodyPr/>
                    <a:lstStyle/>
                    <a:p>
                      <a:pPr algn="l" fontAlgn="b"/>
                      <a:r>
                        <a:rPr lang="sv-SE" sz="1000" u="none" strike="noStrike">
                          <a:effectLst/>
                        </a:rPr>
                        <a:t>inte specificerat</a:t>
                      </a:r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000" u="none" strike="noStrike" dirty="0">
                          <a:effectLst/>
                        </a:rPr>
                        <a:t>6 250,00 kr</a:t>
                      </a:r>
                      <a:endParaRPr lang="sv-SE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30494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31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Inkomster Tävling: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b="1" dirty="0"/>
              <a:t>Summa: 25 580,00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HCWR ”The corona edition” september 2020</a:t>
            </a:r>
          </a:p>
          <a:p>
            <a:pPr lvl="1"/>
            <a:r>
              <a:rPr lang="sv-SE" dirty="0"/>
              <a:t>Anmälan 	25 550 kr</a:t>
            </a:r>
          </a:p>
          <a:p>
            <a:pPr lvl="1"/>
            <a:r>
              <a:rPr lang="sv-SE" dirty="0"/>
              <a:t>Kiosk 	30 kr</a:t>
            </a:r>
          </a:p>
        </p:txBody>
      </p:sp>
    </p:spTree>
    <p:extLst>
      <p:ext uri="{BB962C8B-B14F-4D97-AF65-F5344CB8AC3E}">
        <p14:creationId xmlns:p14="http://schemas.microsoft.com/office/powerpoint/2010/main" val="2182375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Inkomster Aktiviteter: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b="1" dirty="0">
                <a:solidFill>
                  <a:schemeClr val="tx1"/>
                </a:solidFill>
              </a:rPr>
              <a:t>Summa: 1 400,00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 HCWR Hildalgoritten 2020</a:t>
            </a:r>
          </a:p>
          <a:p>
            <a:pPr lvl="1"/>
            <a:r>
              <a:rPr lang="sv-SE" dirty="0"/>
              <a:t>Anmälan 	1 100 kr</a:t>
            </a: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sv-SE" b="1" dirty="0">
                <a:solidFill>
                  <a:schemeClr val="tx1"/>
                </a:solidFill>
              </a:rPr>
              <a:t>HCWR Ridning på Flagga 2020</a:t>
            </a:r>
          </a:p>
          <a:p>
            <a:pPr lvl="1"/>
            <a:r>
              <a:rPr lang="sv-SE" dirty="0"/>
              <a:t>Anmälan 	300 kr </a:t>
            </a:r>
            <a:endParaRPr lang="sv-SE" sz="1400" dirty="0"/>
          </a:p>
          <a:p>
            <a:pPr marL="201168" lvl="1" indent="0">
              <a:buNone/>
            </a:pPr>
            <a:endParaRPr lang="sv-SE" sz="1400" dirty="0"/>
          </a:p>
          <a:p>
            <a:pPr marL="201168" lvl="1" indent="0">
              <a:buNone/>
            </a:pPr>
            <a:r>
              <a:rPr lang="sv-SE" b="1" dirty="0"/>
              <a:t>HCWR julbord 2020</a:t>
            </a:r>
          </a:p>
          <a:p>
            <a:pPr lvl="1"/>
            <a:r>
              <a:rPr lang="sv-SE" dirty="0"/>
              <a:t>0,00 kr</a:t>
            </a:r>
          </a:p>
        </p:txBody>
      </p:sp>
    </p:spTree>
    <p:extLst>
      <p:ext uri="{BB962C8B-B14F-4D97-AF65-F5344CB8AC3E}">
        <p14:creationId xmlns:p14="http://schemas.microsoft.com/office/powerpoint/2010/main" val="3307497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Inkomster Möten: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b="1" dirty="0">
                <a:solidFill>
                  <a:schemeClr val="tx1"/>
                </a:solidFill>
              </a:rPr>
              <a:t>Summa: 1 100,00 kr</a:t>
            </a:r>
          </a:p>
          <a:p>
            <a:endParaRPr lang="sv-SE" dirty="0">
              <a:solidFill>
                <a:schemeClr val="tx1"/>
              </a:solidFill>
            </a:endParaRPr>
          </a:p>
          <a:p>
            <a:r>
              <a:rPr lang="sv-SE" b="1" dirty="0">
                <a:solidFill>
                  <a:schemeClr val="tx1"/>
                </a:solidFill>
              </a:rPr>
              <a:t> HCWR årsmöte 2020</a:t>
            </a:r>
          </a:p>
          <a:p>
            <a:pPr lvl="1"/>
            <a:r>
              <a:rPr lang="sv-SE" dirty="0"/>
              <a:t>lotteri 	1 100 kr</a:t>
            </a:r>
          </a:p>
          <a:p>
            <a:pPr marL="201168" lvl="1" indent="0">
              <a:buNone/>
            </a:pPr>
            <a:endParaRPr lang="sv-S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056852"/>
      </p:ext>
    </p:extLst>
  </p:cSld>
  <p:clrMapOvr>
    <a:masterClrMapping/>
  </p:clrMapOvr>
</p:sld>
</file>

<file path=ppt/theme/theme1.xml><?xml version="1.0" encoding="utf-8"?>
<a:theme xmlns:a="http://schemas.openxmlformats.org/drawingml/2006/main" name="Återblick">
  <a:themeElements>
    <a:clrScheme name="Åter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Åter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Åter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2089</TotalTime>
  <Words>688</Words>
  <Application>Microsoft Office PowerPoint</Application>
  <PresentationFormat>Bredbild</PresentationFormat>
  <Paragraphs>225</Paragraphs>
  <Slides>24</Slides>
  <Notes>19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24</vt:i4>
      </vt:variant>
    </vt:vector>
  </HeadingPairs>
  <TitlesOfParts>
    <vt:vector size="28" baseType="lpstr">
      <vt:lpstr>Calibri</vt:lpstr>
      <vt:lpstr>Calibri Light</vt:lpstr>
      <vt:lpstr>Times New Roman</vt:lpstr>
      <vt:lpstr>Återblick</vt:lpstr>
      <vt:lpstr>High Chaparral Western Riders ekonomi 2020</vt:lpstr>
      <vt:lpstr>Kassör Kristina Fontel</vt:lpstr>
      <vt:lpstr>2019</vt:lpstr>
      <vt:lpstr>Kontrollräkning av kontantkassan</vt:lpstr>
      <vt:lpstr>2019:</vt:lpstr>
      <vt:lpstr>Inkomster Medlemsavgifter:</vt:lpstr>
      <vt:lpstr>Inkomster Tävling:</vt:lpstr>
      <vt:lpstr>Inkomster Aktiviteter:</vt:lpstr>
      <vt:lpstr>Inkomster Möten:</vt:lpstr>
      <vt:lpstr>Inkomster övrigt:</vt:lpstr>
      <vt:lpstr>Utgifter.</vt:lpstr>
      <vt:lpstr>Utgifter Medlemsavgifter:</vt:lpstr>
      <vt:lpstr>Utgifter Tävling:</vt:lpstr>
      <vt:lpstr>Utgifter Aktiviteter:</vt:lpstr>
      <vt:lpstr>Utgifter Material:</vt:lpstr>
      <vt:lpstr>Utgifter klubbstuga:</vt:lpstr>
      <vt:lpstr>Utgifter medlemsmöten:</vt:lpstr>
      <vt:lpstr>Utgifter medlemsträff:</vt:lpstr>
      <vt:lpstr>Utgifter Administrativt:</vt:lpstr>
      <vt:lpstr>Utgifter övrigt:</vt:lpstr>
      <vt:lpstr>Resultat</vt:lpstr>
      <vt:lpstr>Behållning vid årets slut</vt:lpstr>
      <vt:lpstr>Skulder och fordringar </vt:lpstr>
      <vt:lpstr>Tack för uppmärksamheten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Chaparral Western Riders ekonomi 2019</dc:title>
  <dc:creator>Elsa Gunnarsson</dc:creator>
  <cp:lastModifiedBy>Ynghagen Ingela</cp:lastModifiedBy>
  <cp:revision>52</cp:revision>
  <dcterms:created xsi:type="dcterms:W3CDTF">2020-01-18T12:17:23Z</dcterms:created>
  <dcterms:modified xsi:type="dcterms:W3CDTF">2021-02-23T20:12:28Z</dcterms:modified>
</cp:coreProperties>
</file>