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2" r:id="rId3"/>
    <p:sldId id="281" r:id="rId4"/>
    <p:sldId id="279" r:id="rId5"/>
    <p:sldId id="283" r:id="rId6"/>
    <p:sldId id="284" r:id="rId7"/>
    <p:sldId id="285" r:id="rId8"/>
    <p:sldId id="268" r:id="rId9"/>
    <p:sldId id="265" r:id="rId10"/>
    <p:sldId id="263" r:id="rId11"/>
    <p:sldId id="260" r:id="rId12"/>
    <p:sldId id="261" r:id="rId13"/>
    <p:sldId id="267" r:id="rId14"/>
    <p:sldId id="269" r:id="rId15"/>
    <p:sldId id="271" r:id="rId16"/>
    <p:sldId id="286" r:id="rId17"/>
    <p:sldId id="287" r:id="rId18"/>
    <p:sldId id="280" r:id="rId19"/>
    <p:sldId id="288" r:id="rId20"/>
    <p:sldId id="289" r:id="rId21"/>
    <p:sldId id="290" r:id="rId22"/>
    <p:sldId id="306" r:id="rId23"/>
    <p:sldId id="322" r:id="rId24"/>
    <p:sldId id="291" r:id="rId25"/>
    <p:sldId id="292" r:id="rId26"/>
    <p:sldId id="294" r:id="rId27"/>
    <p:sldId id="295" r:id="rId28"/>
    <p:sldId id="293" r:id="rId29"/>
    <p:sldId id="323" r:id="rId30"/>
    <p:sldId id="326" r:id="rId31"/>
    <p:sldId id="296" r:id="rId32"/>
    <p:sldId id="297" r:id="rId33"/>
    <p:sldId id="328" r:id="rId34"/>
    <p:sldId id="298" r:id="rId35"/>
    <p:sldId id="299" r:id="rId36"/>
    <p:sldId id="301" r:id="rId37"/>
    <p:sldId id="303" r:id="rId38"/>
    <p:sldId id="304" r:id="rId39"/>
    <p:sldId id="302" r:id="rId40"/>
    <p:sldId id="307" r:id="rId41"/>
    <p:sldId id="324" r:id="rId42"/>
    <p:sldId id="325" r:id="rId43"/>
    <p:sldId id="308" r:id="rId44"/>
    <p:sldId id="305" r:id="rId45"/>
    <p:sldId id="309" r:id="rId46"/>
    <p:sldId id="310" r:id="rId47"/>
    <p:sldId id="311" r:id="rId48"/>
    <p:sldId id="312" r:id="rId49"/>
    <p:sldId id="313" r:id="rId50"/>
    <p:sldId id="314" r:id="rId51"/>
    <p:sldId id="315" r:id="rId52"/>
    <p:sldId id="316" r:id="rId53"/>
    <p:sldId id="317" r:id="rId54"/>
    <p:sldId id="319" r:id="rId55"/>
    <p:sldId id="320" r:id="rId56"/>
    <p:sldId id="327" r:id="rId57"/>
    <p:sldId id="321" r:id="rId5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82" autoAdjust="0"/>
    <p:restoredTop sz="94660"/>
  </p:normalViewPr>
  <p:slideViewPr>
    <p:cSldViewPr snapToGrid="0" snapToObjects="1">
      <p:cViewPr varScale="1">
        <p:scale>
          <a:sx n="126" d="100"/>
          <a:sy n="126" d="100"/>
        </p:scale>
        <p:origin x="-116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printerSettings" Target="printerSettings/printerSettings1.bin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presProps" Target="presProps.xml"/><Relationship Id="rId61" Type="http://schemas.openxmlformats.org/officeDocument/2006/relationships/viewProps" Target="viewProps.xml"/><Relationship Id="rId62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Diagram%20i%20Microsoft%20Office%20PowerPoin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'[Diagram i Microsoft Office PowerPoint]Blad1'!$A$1:$H$1</c:f>
              <c:strCache>
                <c:ptCount val="8"/>
                <c:pt idx="0">
                  <c:v>HILLE</c:v>
                </c:pt>
                <c:pt idx="1">
                  <c:v>ÅRSUNDA</c:v>
                </c:pt>
                <c:pt idx="2">
                  <c:v>VALBO</c:v>
                </c:pt>
                <c:pt idx="3">
                  <c:v>HSK</c:v>
                </c:pt>
                <c:pt idx="4">
                  <c:v>HUGE</c:v>
                </c:pt>
                <c:pt idx="5">
                  <c:v>HOFORS</c:v>
                </c:pt>
                <c:pt idx="6">
                  <c:v>NORRSUNDET</c:v>
                </c:pt>
                <c:pt idx="7">
                  <c:v>ÅBYGGEBY</c:v>
                </c:pt>
              </c:strCache>
            </c:strRef>
          </c:cat>
          <c:val>
            <c:numRef>
              <c:f>'[Diagram i Microsoft Office PowerPoint]Blad1'!$A$2:$H$2</c:f>
              <c:numCache>
                <c:formatCode>0</c:formatCode>
                <c:ptCount val="8"/>
                <c:pt idx="0">
                  <c:v>21.44444444444444</c:v>
                </c:pt>
                <c:pt idx="1">
                  <c:v>22.0</c:v>
                </c:pt>
                <c:pt idx="2">
                  <c:v>22.9</c:v>
                </c:pt>
                <c:pt idx="3">
                  <c:v>24.08888888888889</c:v>
                </c:pt>
                <c:pt idx="4">
                  <c:v>24.61904761904762</c:v>
                </c:pt>
                <c:pt idx="5">
                  <c:v>24.59090909090909</c:v>
                </c:pt>
                <c:pt idx="6">
                  <c:v>25.6</c:v>
                </c:pt>
                <c:pt idx="7">
                  <c:v>27.16666666666667</c:v>
                </c:pt>
              </c:numCache>
            </c:numRef>
          </c:val>
        </c:ser>
        <c:ser>
          <c:idx val="1"/>
          <c:order val="1"/>
          <c:invertIfNegative val="0"/>
          <c:cat>
            <c:strRef>
              <c:f>'[Diagram i Microsoft Office PowerPoint]Blad1'!$A$1:$H$1</c:f>
              <c:strCache>
                <c:ptCount val="8"/>
                <c:pt idx="0">
                  <c:v>HILLE</c:v>
                </c:pt>
                <c:pt idx="1">
                  <c:v>ÅRSUNDA</c:v>
                </c:pt>
                <c:pt idx="2">
                  <c:v>VALBO</c:v>
                </c:pt>
                <c:pt idx="3">
                  <c:v>HSK</c:v>
                </c:pt>
                <c:pt idx="4">
                  <c:v>HUGE</c:v>
                </c:pt>
                <c:pt idx="5">
                  <c:v>HOFORS</c:v>
                </c:pt>
                <c:pt idx="6">
                  <c:v>NORRSUNDET</c:v>
                </c:pt>
                <c:pt idx="7">
                  <c:v>ÅBYGGEBY</c:v>
                </c:pt>
              </c:strCache>
            </c:strRef>
          </c:cat>
          <c:val>
            <c:numRef>
              <c:f>'[Diagram i Microsoft Office PowerPoint]Blad1'!$A$3:$H$3</c:f>
              <c:numCache>
                <c:formatCode>General</c:formatCode>
                <c:ptCount val="8"/>
                <c:pt idx="0">
                  <c:v>36.0</c:v>
                </c:pt>
                <c:pt idx="1">
                  <c:v>25.0</c:v>
                </c:pt>
                <c:pt idx="2">
                  <c:v>20.0</c:v>
                </c:pt>
                <c:pt idx="3">
                  <c:v>45.0</c:v>
                </c:pt>
                <c:pt idx="4">
                  <c:v>21.0</c:v>
                </c:pt>
                <c:pt idx="5">
                  <c:v>22.0</c:v>
                </c:pt>
                <c:pt idx="6">
                  <c:v>25.0</c:v>
                </c:pt>
                <c:pt idx="7">
                  <c:v>18.0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34821720"/>
        <c:axId val="-2134818744"/>
      </c:barChart>
      <c:catAx>
        <c:axId val="-2134821720"/>
        <c:scaling>
          <c:orientation val="minMax"/>
        </c:scaling>
        <c:delete val="0"/>
        <c:axPos val="b"/>
        <c:majorTickMark val="out"/>
        <c:minorTickMark val="none"/>
        <c:tickLblPos val="nextTo"/>
        <c:crossAx val="-2134818744"/>
        <c:crosses val="autoZero"/>
        <c:auto val="1"/>
        <c:lblAlgn val="ctr"/>
        <c:lblOffset val="100"/>
        <c:noMultiLvlLbl val="0"/>
      </c:catAx>
      <c:valAx>
        <c:axId val="-2134818744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-21348217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t>20-04-19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t>‹Nr.›</a:t>
            </a:fld>
            <a:endParaRPr kumimoji="0" lang="en-US"/>
          </a:p>
        </p:txBody>
      </p:sp>
      <p:sp>
        <p:nvSpPr>
          <p:cNvPr id="10" name="Rektangel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t>20-04-19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ktangel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t>20-04-19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t>20-04-19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t>20-04-19</a:t>
            </a:fld>
            <a:endParaRPr lang="en-U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t>‹Nr.›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t>20-04-19</a:t>
            </a:fld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t>20-04-19</a:t>
            </a:fld>
            <a:endParaRPr lang="en-US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t>20-04-19</a:t>
            </a:fld>
            <a:endParaRPr lang="en-US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t>20-04-19</a:t>
            </a:fld>
            <a:endParaRPr lang="en-US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t>20-04-19</a:t>
            </a:fld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t>‹Nr.›</a:t>
            </a:fld>
            <a:endParaRPr kumimoji="0" lang="en-US"/>
          </a:p>
        </p:txBody>
      </p:sp>
      <p:sp>
        <p:nvSpPr>
          <p:cNvPr id="12" name="Rektangel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ktangel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sv-SE" smtClean="0"/>
              <a:t>Dra bilden till platshållaren eller klicka på ikonen för att lägga till den</a:t>
            </a:r>
            <a:endParaRPr kumimoji="0" lang="en-US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7C3A134-F1C3-464B-BF47-54DC2DE08F52}" type="datetimeFigureOut">
              <a:rPr lang="en-US" smtClean="0"/>
              <a:t>20-04-19</a:t>
            </a:fld>
            <a:endParaRPr lang="en-US" dirty="0"/>
          </a:p>
        </p:txBody>
      </p:sp>
      <p:sp>
        <p:nvSpPr>
          <p:cNvPr id="11" name="Rektangel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ktangel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kumimoji="0" lang="en-US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9648F39E-9C37-485F-AC97-16BB4BDF9F49}" type="slidenum">
              <a:rPr kumimoji="0" lang="en-US" smtClean="0"/>
              <a:t>‹Nr.›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ktangel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7C3A134-F1C3-464B-BF47-54DC2DE08F52}" type="datetimeFigureOut">
              <a:rPr lang="en-US" smtClean="0"/>
              <a:t>20-04-19</a:t>
            </a:fld>
            <a:endParaRPr lang="en-US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kumimoji="0" lang="en-US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648F39E-9C37-485F-AC97-16BB4BDF9F49}" type="slidenum">
              <a:rPr kumimoji="0" lang="en-US" smtClean="0"/>
              <a:t>‹Nr.›</a:t>
            </a:fld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4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4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 smtClean="0"/>
              <a:t>Hagaströms</a:t>
            </a:r>
            <a:r>
              <a:rPr lang="sv-SE" dirty="0"/>
              <a:t> </a:t>
            </a:r>
            <a:r>
              <a:rPr lang="sv-SE" dirty="0" smtClean="0"/>
              <a:t>SK A-lag, 2020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2020-04</a:t>
            </a:r>
            <a:r>
              <a:rPr lang="sv-SE" dirty="0" smtClean="0"/>
              <a:t>-19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95825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T-3</a:t>
            </a:r>
            <a:endParaRPr lang="sv-SE" dirty="0"/>
          </a:p>
        </p:txBody>
      </p:sp>
      <p:pic>
        <p:nvPicPr>
          <p:cNvPr id="4" name="Platshållare för innehåll 3" descr="IMG_0024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1" b="78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386732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T-4</a:t>
            </a:r>
            <a:endParaRPr lang="sv-SE" dirty="0"/>
          </a:p>
        </p:txBody>
      </p:sp>
      <p:pic>
        <p:nvPicPr>
          <p:cNvPr id="4" name="Platshållare för innehåll 3" descr="IMG_0037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1" b="78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64864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T-4</a:t>
            </a:r>
            <a:endParaRPr lang="sv-SE" dirty="0"/>
          </a:p>
        </p:txBody>
      </p:sp>
      <p:pic>
        <p:nvPicPr>
          <p:cNvPr id="5" name="Platshållare för innehåll 4" descr="IMG_0033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1" b="78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01381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T-5</a:t>
            </a:r>
            <a:endParaRPr lang="sv-SE" dirty="0"/>
          </a:p>
        </p:txBody>
      </p:sp>
      <p:pic>
        <p:nvPicPr>
          <p:cNvPr id="5" name="Platshållare för innehåll 4" descr="IMG_0029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1" b="78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57356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T-5</a:t>
            </a:r>
            <a:endParaRPr lang="sv-SE" dirty="0"/>
          </a:p>
        </p:txBody>
      </p:sp>
      <p:pic>
        <p:nvPicPr>
          <p:cNvPr id="4" name="Platshållare för innehåll 3" descr="IMG_0030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1" b="78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79020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</a:t>
            </a:r>
            <a:r>
              <a:rPr lang="sv-SE" dirty="0" smtClean="0"/>
              <a:t>pelform</a:t>
            </a:r>
            <a:endParaRPr lang="sv-SE" dirty="0"/>
          </a:p>
        </p:txBody>
      </p:sp>
      <p:pic>
        <p:nvPicPr>
          <p:cNvPr id="4" name="Platshållare för innehåll 3" descr="IMG_001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" b="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73096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</a:t>
            </a:r>
            <a:r>
              <a:rPr lang="sv-SE" dirty="0" smtClean="0"/>
              <a:t>pelform/djup</a:t>
            </a:r>
            <a:endParaRPr lang="sv-SE" dirty="0"/>
          </a:p>
        </p:txBody>
      </p:sp>
      <p:pic>
        <p:nvPicPr>
          <p:cNvPr id="4" name="Platshållare för innehåll 3" descr="IMG_002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42133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spelform/djup</a:t>
            </a:r>
            <a:endParaRPr lang="sv-SE" dirty="0"/>
          </a:p>
        </p:txBody>
      </p:sp>
      <p:pic>
        <p:nvPicPr>
          <p:cNvPr id="4" name="Platshållare för innehåll 3" descr="IMG_0014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" b="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93390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spelform</a:t>
            </a:r>
            <a:endParaRPr lang="sv-SE" dirty="0"/>
          </a:p>
        </p:txBody>
      </p:sp>
      <p:sp>
        <p:nvSpPr>
          <p:cNvPr id="4" name="textruta 3"/>
          <p:cNvSpPr txBox="1"/>
          <p:nvPr/>
        </p:nvSpPr>
        <p:spPr>
          <a:xfrm>
            <a:off x="3257358" y="2731608"/>
            <a:ext cx="2211099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5400" dirty="0" smtClean="0"/>
              <a:t>4-2-3-1</a:t>
            </a:r>
          </a:p>
          <a:p>
            <a:pPr algn="ctr"/>
            <a:r>
              <a:rPr lang="sv-SE" sz="6000" b="1" dirty="0" smtClean="0"/>
              <a:t>4-5-1</a:t>
            </a:r>
            <a:endParaRPr lang="sv-SE" sz="6000" b="1" dirty="0"/>
          </a:p>
        </p:txBody>
      </p:sp>
    </p:spTree>
    <p:extLst>
      <p:ext uri="{BB962C8B-B14F-4D97-AF65-F5344CB8AC3E}">
        <p14:creationId xmlns:p14="http://schemas.microsoft.com/office/powerpoint/2010/main" val="3590576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</a:t>
            </a:r>
            <a:r>
              <a:rPr lang="sv-SE" dirty="0" smtClean="0"/>
              <a:t>pelform </a:t>
            </a:r>
            <a:r>
              <a:rPr lang="mr-IN" dirty="0" smtClean="0"/>
              <a:t>–</a:t>
            </a:r>
            <a:r>
              <a:rPr lang="sv-SE" dirty="0" smtClean="0"/>
              <a:t> försvar/vänd./anfall</a:t>
            </a:r>
            <a:endParaRPr lang="sv-SE" dirty="0"/>
          </a:p>
        </p:txBody>
      </p:sp>
      <p:pic>
        <p:nvPicPr>
          <p:cNvPr id="4" name="Platshållare för innehåll 3" descr="IMG_001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82" r="-1081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04906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err="1" smtClean="0"/>
              <a:t>Hagaströms</a:t>
            </a:r>
            <a:r>
              <a:rPr lang="sv-SE" dirty="0" smtClean="0"/>
              <a:t> SK Herrar</a:t>
            </a:r>
            <a:endParaRPr lang="sv-SE" dirty="0"/>
          </a:p>
        </p:txBody>
      </p:sp>
      <p:pic>
        <p:nvPicPr>
          <p:cNvPr id="4" name="Platshållare för innehåll 3" descr="IMG_003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1" b="78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60786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5 korridorer</a:t>
            </a:r>
            <a:endParaRPr lang="sv-SE" dirty="0"/>
          </a:p>
        </p:txBody>
      </p:sp>
      <p:pic>
        <p:nvPicPr>
          <p:cNvPr id="4" name="Platshållare för innehåll 3" descr="IMG_001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82" r="-1081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226821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2 planer</a:t>
            </a:r>
            <a:endParaRPr lang="sv-SE" dirty="0"/>
          </a:p>
        </p:txBody>
      </p:sp>
      <p:pic>
        <p:nvPicPr>
          <p:cNvPr id="4" name="Platshållare för innehåll 3" descr="IMG_001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82" r="-1081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097383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2 planer </a:t>
            </a:r>
            <a:r>
              <a:rPr lang="mr-IN" dirty="0" smtClean="0"/>
              <a:t>–</a:t>
            </a:r>
            <a:r>
              <a:rPr lang="sv-SE" dirty="0" smtClean="0"/>
              <a:t> 1 slott</a:t>
            </a:r>
            <a:endParaRPr lang="sv-SE" dirty="0"/>
          </a:p>
        </p:txBody>
      </p:sp>
      <p:pic>
        <p:nvPicPr>
          <p:cNvPr id="4" name="Platshållare för innehåll 3" descr="IMG_001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82" r="-108182"/>
          <a:stretch>
            <a:fillRect/>
          </a:stretch>
        </p:blipFill>
        <p:spPr/>
      </p:pic>
      <p:sp>
        <p:nvSpPr>
          <p:cNvPr id="3" name="Rektangel 2"/>
          <p:cNvSpPr/>
          <p:nvPr/>
        </p:nvSpPr>
        <p:spPr>
          <a:xfrm>
            <a:off x="3255454" y="3487589"/>
            <a:ext cx="2620491" cy="1370844"/>
          </a:xfrm>
          <a:prstGeom prst="rect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15981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 descr="IMG_001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82" r="-108182"/>
          <a:stretch>
            <a:fillRect/>
          </a:stretch>
        </p:blipFill>
        <p:spPr/>
      </p:pic>
      <p:pic>
        <p:nvPicPr>
          <p:cNvPr id="3" name="Bildobjekt 2" descr="IMG_0006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09" y="1961937"/>
            <a:ext cx="2050992" cy="4438863"/>
          </a:xfrm>
          <a:prstGeom prst="rect">
            <a:avLst/>
          </a:prstGeom>
        </p:spPr>
      </p:pic>
      <p:pic>
        <p:nvPicPr>
          <p:cNvPr id="5" name="Bildobjekt 4" descr="IMG_0007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24" y="1961937"/>
            <a:ext cx="2026966" cy="4438864"/>
          </a:xfrm>
          <a:prstGeom prst="rect">
            <a:avLst/>
          </a:prstGeom>
        </p:spPr>
      </p:pic>
      <p:sp>
        <p:nvSpPr>
          <p:cNvPr id="8" name="Rubrik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sv-SE" dirty="0"/>
              <a:t>s</a:t>
            </a:r>
            <a:r>
              <a:rPr lang="sv-SE" dirty="0" smtClean="0"/>
              <a:t>pelform </a:t>
            </a:r>
            <a:r>
              <a:rPr lang="mr-IN" dirty="0" smtClean="0"/>
              <a:t>–</a:t>
            </a:r>
            <a:r>
              <a:rPr lang="sv-SE" dirty="0" smtClean="0"/>
              <a:t> försvar/vänd./anfall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551391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4 backar</a:t>
            </a:r>
            <a:endParaRPr lang="sv-SE" dirty="0"/>
          </a:p>
        </p:txBody>
      </p:sp>
      <p:pic>
        <p:nvPicPr>
          <p:cNvPr id="4" name="Platshållare för innehåll 3" descr="IMG_001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743247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5 mittfältare</a:t>
            </a:r>
            <a:endParaRPr lang="sv-SE" dirty="0"/>
          </a:p>
        </p:txBody>
      </p:sp>
      <p:pic>
        <p:nvPicPr>
          <p:cNvPr id="4" name="Platshållare för innehåll 3" descr="IMG_001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419754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2 </a:t>
            </a:r>
            <a:r>
              <a:rPr lang="sv-SE" dirty="0" err="1" smtClean="0"/>
              <a:t>deffensiva</a:t>
            </a:r>
            <a:r>
              <a:rPr lang="sv-SE" dirty="0" smtClean="0"/>
              <a:t>    </a:t>
            </a:r>
            <a:endParaRPr lang="sv-SE" dirty="0"/>
          </a:p>
        </p:txBody>
      </p:sp>
      <p:pic>
        <p:nvPicPr>
          <p:cNvPr id="4" name="Platshållare för innehåll 3" descr="IMG_001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  <p:sp>
        <p:nvSpPr>
          <p:cNvPr id="6" name="Rektangel med rundade hörn 5"/>
          <p:cNvSpPr/>
          <p:nvPr/>
        </p:nvSpPr>
        <p:spPr>
          <a:xfrm>
            <a:off x="4122233" y="4162931"/>
            <a:ext cx="907093" cy="312472"/>
          </a:xfrm>
          <a:prstGeom prst="roundRect">
            <a:avLst/>
          </a:prstGeom>
          <a:noFill/>
          <a:ln w="508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/>
          <p:cNvSpPr txBox="1"/>
          <p:nvPr/>
        </p:nvSpPr>
        <p:spPr>
          <a:xfrm>
            <a:off x="6742724" y="3285994"/>
            <a:ext cx="1338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”</a:t>
            </a:r>
            <a:r>
              <a:rPr lang="sv-SE" dirty="0" err="1" smtClean="0"/>
              <a:t>half</a:t>
            </a:r>
            <a:r>
              <a:rPr lang="sv-SE" dirty="0" smtClean="0"/>
              <a:t>-backs”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267613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3 offensiva    </a:t>
            </a:r>
            <a:endParaRPr lang="sv-SE" dirty="0"/>
          </a:p>
        </p:txBody>
      </p:sp>
      <p:pic>
        <p:nvPicPr>
          <p:cNvPr id="4" name="Platshållare för innehåll 3" descr="IMG_001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  <p:sp>
        <p:nvSpPr>
          <p:cNvPr id="6" name="Rektangel med rundade hörn 5"/>
          <p:cNvSpPr/>
          <p:nvPr/>
        </p:nvSpPr>
        <p:spPr>
          <a:xfrm>
            <a:off x="3668687" y="3769821"/>
            <a:ext cx="1945210" cy="312472"/>
          </a:xfrm>
          <a:prstGeom prst="roundRect">
            <a:avLst/>
          </a:prstGeom>
          <a:noFill/>
          <a:ln w="508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/>
          <p:cNvSpPr txBox="1"/>
          <p:nvPr/>
        </p:nvSpPr>
        <p:spPr>
          <a:xfrm>
            <a:off x="6742724" y="3285994"/>
            <a:ext cx="1757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”</a:t>
            </a:r>
            <a:r>
              <a:rPr lang="sv-SE" dirty="0" err="1" smtClean="0"/>
              <a:t>attacking</a:t>
            </a:r>
            <a:r>
              <a:rPr lang="sv-SE" dirty="0" smtClean="0"/>
              <a:t> </a:t>
            </a:r>
            <a:r>
              <a:rPr lang="sv-SE" dirty="0" err="1" smtClean="0"/>
              <a:t>mids</a:t>
            </a:r>
            <a:r>
              <a:rPr lang="sv-SE" dirty="0" smtClean="0"/>
              <a:t>”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494315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1 forward</a:t>
            </a:r>
            <a:endParaRPr lang="sv-SE" dirty="0"/>
          </a:p>
        </p:txBody>
      </p:sp>
      <p:pic>
        <p:nvPicPr>
          <p:cNvPr id="4" name="Platshållare för innehåll 3" descr="IMG_001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963237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lagdjup</a:t>
            </a:r>
            <a:endParaRPr lang="sv-SE" dirty="0"/>
          </a:p>
        </p:txBody>
      </p:sp>
      <p:pic>
        <p:nvPicPr>
          <p:cNvPr id="4" name="Platshållare för innehåll 3" descr="IMG_001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  <p:sp>
        <p:nvSpPr>
          <p:cNvPr id="6" name="Rektangel 5"/>
          <p:cNvSpPr/>
          <p:nvPr/>
        </p:nvSpPr>
        <p:spPr>
          <a:xfrm>
            <a:off x="3255454" y="3487589"/>
            <a:ext cx="2620491" cy="1370844"/>
          </a:xfrm>
          <a:prstGeom prst="rect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3583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Hagaströms</a:t>
            </a:r>
            <a:r>
              <a:rPr lang="sv-SE" dirty="0" smtClean="0"/>
              <a:t> SK Herrar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Nuläge</a:t>
            </a:r>
          </a:p>
          <a:p>
            <a:r>
              <a:rPr lang="sv-SE" dirty="0" smtClean="0"/>
              <a:t>Spelform</a:t>
            </a:r>
          </a:p>
          <a:p>
            <a:r>
              <a:rPr lang="sv-SE" dirty="0" smtClean="0"/>
              <a:t>Framåt</a:t>
            </a:r>
          </a:p>
          <a:p>
            <a:pPr marL="118872" indent="0">
              <a:buNone/>
            </a:pPr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289484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lagdjup</a:t>
            </a:r>
            <a:endParaRPr lang="sv-SE" dirty="0"/>
          </a:p>
        </p:txBody>
      </p:sp>
      <p:pic>
        <p:nvPicPr>
          <p:cNvPr id="4" name="Platshållare för innehåll 3" descr="IMG_001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  <p:sp>
        <p:nvSpPr>
          <p:cNvPr id="6" name="Rektangel 5"/>
          <p:cNvSpPr/>
          <p:nvPr/>
        </p:nvSpPr>
        <p:spPr>
          <a:xfrm>
            <a:off x="3255454" y="3487589"/>
            <a:ext cx="2620491" cy="1370844"/>
          </a:xfrm>
          <a:prstGeom prst="rect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Platshållare för innehåll 3" descr="IMG_0014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" b="26"/>
          <a:stretch>
            <a:fillRect/>
          </a:stretch>
        </p:blipFill>
        <p:spPr>
          <a:xfrm rot="21379217">
            <a:off x="4626176" y="1813082"/>
            <a:ext cx="4213026" cy="2368014"/>
          </a:xfrm>
          <a:prstGeom prst="rect">
            <a:avLst/>
          </a:prstGeom>
        </p:spPr>
      </p:pic>
      <p:pic>
        <p:nvPicPr>
          <p:cNvPr id="7" name="Platshållare för innehåll 3" descr="IMG_002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>
            <a:fillRect/>
          </a:stretch>
        </p:blipFill>
        <p:spPr>
          <a:xfrm rot="182058">
            <a:off x="504752" y="4229254"/>
            <a:ext cx="3354600" cy="188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1301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försvar</a:t>
            </a:r>
            <a:endParaRPr lang="sv-SE" dirty="0"/>
          </a:p>
        </p:txBody>
      </p:sp>
      <p:pic>
        <p:nvPicPr>
          <p:cNvPr id="4" name="Platshållare för innehåll 3" descr="IMG_001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155863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tvinga spelet mot kant</a:t>
            </a:r>
            <a:endParaRPr lang="sv-SE" dirty="0"/>
          </a:p>
        </p:txBody>
      </p:sp>
      <p:pic>
        <p:nvPicPr>
          <p:cNvPr id="4" name="Platshållare för innehåll 3" descr="IMG_002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912060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tvinga spelet mot kant</a:t>
            </a:r>
            <a:endParaRPr lang="sv-SE" dirty="0"/>
          </a:p>
        </p:txBody>
      </p:sp>
      <p:pic>
        <p:nvPicPr>
          <p:cNvPr id="4" name="Platshållare för innehåll 3" descr="IMG_002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  <p:sp>
        <p:nvSpPr>
          <p:cNvPr id="3" name="Likbent triangel 2"/>
          <p:cNvSpPr/>
          <p:nvPr/>
        </p:nvSpPr>
        <p:spPr>
          <a:xfrm>
            <a:off x="3638450" y="3699263"/>
            <a:ext cx="1935132" cy="1229727"/>
          </a:xfrm>
          <a:prstGeom prst="triangle">
            <a:avLst/>
          </a:prstGeom>
          <a:noFill/>
          <a:ln w="2222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ktangel med rundade hörn på samma sida 4"/>
          <p:cNvSpPr/>
          <p:nvPr/>
        </p:nvSpPr>
        <p:spPr>
          <a:xfrm>
            <a:off x="4273415" y="4243569"/>
            <a:ext cx="645044" cy="685421"/>
          </a:xfrm>
          <a:prstGeom prst="round2SameRect">
            <a:avLst/>
          </a:prstGeom>
          <a:noFill/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91794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”isolera bollinnehavaren”</a:t>
            </a:r>
            <a:endParaRPr lang="sv-SE" dirty="0"/>
          </a:p>
        </p:txBody>
      </p:sp>
      <p:pic>
        <p:nvPicPr>
          <p:cNvPr id="4" name="Platshållare för innehåll 3" descr="IMG_002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285347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 descr="IMG_002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  <p:sp>
        <p:nvSpPr>
          <p:cNvPr id="5" name="Rubrik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sv-SE" dirty="0" smtClean="0"/>
              <a:t>höger mitt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103511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2:a försvarslinje</a:t>
            </a:r>
            <a:endParaRPr lang="sv-SE" dirty="0"/>
          </a:p>
        </p:txBody>
      </p:sp>
      <p:pic>
        <p:nvPicPr>
          <p:cNvPr id="4" name="Platshållare för innehåll 3" descr="IMG_002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060577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stäng bakvägen</a:t>
            </a:r>
            <a:endParaRPr lang="sv-SE" dirty="0"/>
          </a:p>
        </p:txBody>
      </p:sp>
      <p:pic>
        <p:nvPicPr>
          <p:cNvPr id="4" name="Platshållare för innehåll 3" descr="IMG_002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068118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hindra påfyllning</a:t>
            </a:r>
            <a:endParaRPr lang="sv-SE" dirty="0"/>
          </a:p>
        </p:txBody>
      </p:sp>
      <p:pic>
        <p:nvPicPr>
          <p:cNvPr id="4" name="Platshållare för innehåll 3" descr="IMG_002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884788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 descr="IMG_002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  <p:cxnSp>
        <p:nvCxnSpPr>
          <p:cNvPr id="3" name="Rak pil 2"/>
          <p:cNvCxnSpPr/>
          <p:nvPr/>
        </p:nvCxnSpPr>
        <p:spPr>
          <a:xfrm>
            <a:off x="3547741" y="4939070"/>
            <a:ext cx="2106471" cy="1008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ubrik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sv-SE" dirty="0" smtClean="0"/>
              <a:t>v-mittback sätter linjen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30770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nuläge</a:t>
            </a:r>
            <a:endParaRPr lang="sv-SE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219306"/>
              </p:ext>
            </p:extLst>
          </p:nvPr>
        </p:nvGraphicFramePr>
        <p:xfrm>
          <a:off x="457200" y="1774825"/>
          <a:ext cx="8229600" cy="4625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05919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försvar i punktform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8872" indent="0" algn="ctr">
              <a:buNone/>
            </a:pPr>
            <a:r>
              <a:rPr lang="sv-SE" sz="2800" dirty="0" smtClean="0"/>
              <a:t>Vi försöker </a:t>
            </a:r>
            <a:r>
              <a:rPr lang="sv-SE" sz="2800" dirty="0" smtClean="0">
                <a:solidFill>
                  <a:srgbClr val="FF0000"/>
                </a:solidFill>
              </a:rPr>
              <a:t>INTE</a:t>
            </a:r>
            <a:r>
              <a:rPr lang="sv-SE" sz="2800" dirty="0" smtClean="0"/>
              <a:t> att </a:t>
            </a:r>
            <a:r>
              <a:rPr lang="sv-SE" sz="2800" dirty="0" smtClean="0">
                <a:solidFill>
                  <a:srgbClr val="FF0000"/>
                </a:solidFill>
              </a:rPr>
              <a:t>STOPPA</a:t>
            </a:r>
            <a:r>
              <a:rPr lang="sv-SE" sz="2800" dirty="0" smtClean="0"/>
              <a:t> anfallet</a:t>
            </a:r>
          </a:p>
          <a:p>
            <a:pPr marL="118872" indent="0" algn="ctr">
              <a:buNone/>
            </a:pPr>
            <a:endParaRPr lang="sv-SE" sz="2800" dirty="0" smtClean="0"/>
          </a:p>
          <a:p>
            <a:pPr marL="118872" indent="0" algn="ctr">
              <a:buNone/>
            </a:pPr>
            <a:r>
              <a:rPr lang="sv-SE" sz="2800" dirty="0"/>
              <a:t> </a:t>
            </a:r>
            <a:r>
              <a:rPr lang="sv-SE" sz="2800" dirty="0" smtClean="0"/>
              <a:t>   KONTROLLERA </a:t>
            </a:r>
            <a:r>
              <a:rPr lang="mr-IN" sz="2800" dirty="0" smtClean="0"/>
              <a:t>–</a:t>
            </a:r>
            <a:r>
              <a:rPr lang="sv-SE" sz="2800" dirty="0" smtClean="0"/>
              <a:t> BEHÄRSKA </a:t>
            </a:r>
            <a:r>
              <a:rPr lang="mr-IN" sz="2800" dirty="0" smtClean="0"/>
              <a:t>–</a:t>
            </a:r>
            <a:r>
              <a:rPr lang="sv-SE" sz="2800" dirty="0" smtClean="0"/>
              <a:t> NEUTRALISERA</a:t>
            </a:r>
          </a:p>
          <a:p>
            <a:pPr marL="118872" indent="0" algn="ctr">
              <a:buNone/>
            </a:pPr>
            <a:endParaRPr lang="sv-SE" sz="2800" dirty="0" smtClean="0"/>
          </a:p>
        </p:txBody>
      </p:sp>
    </p:spTree>
    <p:extLst>
      <p:ext uri="{BB962C8B-B14F-4D97-AF65-F5344CB8AC3E}">
        <p14:creationId xmlns:p14="http://schemas.microsoft.com/office/powerpoint/2010/main" val="15161748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försvar i punktform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8872" indent="0" algn="ctr">
              <a:buNone/>
            </a:pPr>
            <a:r>
              <a:rPr lang="sv-SE" sz="2800" dirty="0" smtClean="0"/>
              <a:t>Vi försöker </a:t>
            </a:r>
            <a:r>
              <a:rPr lang="sv-SE" sz="2800" dirty="0" smtClean="0">
                <a:solidFill>
                  <a:srgbClr val="FF0000"/>
                </a:solidFill>
              </a:rPr>
              <a:t>INTE</a:t>
            </a:r>
            <a:r>
              <a:rPr lang="sv-SE" sz="2800" dirty="0" smtClean="0"/>
              <a:t> att </a:t>
            </a:r>
            <a:r>
              <a:rPr lang="sv-SE" sz="2800" dirty="0" smtClean="0">
                <a:solidFill>
                  <a:srgbClr val="FF0000"/>
                </a:solidFill>
              </a:rPr>
              <a:t>STOPPA</a:t>
            </a:r>
            <a:r>
              <a:rPr lang="sv-SE" sz="2800" dirty="0" smtClean="0"/>
              <a:t> anfallet</a:t>
            </a:r>
          </a:p>
          <a:p>
            <a:pPr marL="118872" indent="0" algn="ctr">
              <a:buNone/>
            </a:pPr>
            <a:endParaRPr lang="sv-SE" sz="2800" dirty="0" smtClean="0"/>
          </a:p>
          <a:p>
            <a:pPr marL="118872" indent="0" algn="ctr">
              <a:buNone/>
            </a:pPr>
            <a:r>
              <a:rPr lang="sv-SE" sz="2800" dirty="0"/>
              <a:t> </a:t>
            </a:r>
            <a:r>
              <a:rPr lang="sv-SE" sz="2800" dirty="0" smtClean="0"/>
              <a:t>   KONTROLLERA </a:t>
            </a:r>
            <a:r>
              <a:rPr lang="mr-IN" sz="2800" dirty="0" smtClean="0"/>
              <a:t>–</a:t>
            </a:r>
            <a:r>
              <a:rPr lang="sv-SE" sz="2800" dirty="0" smtClean="0"/>
              <a:t> BEHÄRSKA </a:t>
            </a:r>
            <a:r>
              <a:rPr lang="mr-IN" sz="2800" dirty="0" smtClean="0"/>
              <a:t>–</a:t>
            </a:r>
            <a:r>
              <a:rPr lang="sv-SE" sz="2800" dirty="0" smtClean="0"/>
              <a:t> NEUTRALISERA</a:t>
            </a:r>
          </a:p>
          <a:p>
            <a:pPr marL="118872" indent="0" algn="ctr">
              <a:buNone/>
            </a:pPr>
            <a:endParaRPr lang="sv-SE" sz="2800" dirty="0" smtClean="0"/>
          </a:p>
          <a:p>
            <a:pPr algn="ctr"/>
            <a:r>
              <a:rPr lang="sv-SE" sz="2800" dirty="0" smtClean="0"/>
              <a:t>Tvinga motståndare till dålig attackvinkel</a:t>
            </a:r>
          </a:p>
          <a:p>
            <a:pPr algn="ctr"/>
            <a:r>
              <a:rPr lang="sv-SE" sz="2800" dirty="0" smtClean="0"/>
              <a:t>Täcka och eliminera deras alternativ</a:t>
            </a:r>
          </a:p>
          <a:p>
            <a:pPr algn="ctr"/>
            <a:r>
              <a:rPr lang="sv-SE" sz="2800" dirty="0" smtClean="0"/>
              <a:t>Stänga passningsvägarna</a:t>
            </a:r>
          </a:p>
          <a:p>
            <a:pPr algn="ctr"/>
            <a:r>
              <a:rPr lang="sv-SE" sz="2800" dirty="0" smtClean="0"/>
              <a:t>Ge motståndaren möjlighet att misslyckas</a:t>
            </a:r>
          </a:p>
        </p:txBody>
      </p:sp>
    </p:spTree>
    <p:extLst>
      <p:ext uri="{BB962C8B-B14F-4D97-AF65-F5344CB8AC3E}">
        <p14:creationId xmlns:p14="http://schemas.microsoft.com/office/powerpoint/2010/main" val="2769924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försvar i punktform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8872" indent="0" algn="ctr">
              <a:buNone/>
            </a:pPr>
            <a:r>
              <a:rPr lang="sv-SE" sz="2800" dirty="0" smtClean="0"/>
              <a:t>Vi försöker </a:t>
            </a:r>
            <a:r>
              <a:rPr lang="sv-SE" sz="2800" dirty="0" smtClean="0">
                <a:solidFill>
                  <a:srgbClr val="FF0000"/>
                </a:solidFill>
              </a:rPr>
              <a:t>INTE</a:t>
            </a:r>
            <a:r>
              <a:rPr lang="sv-SE" sz="2800" dirty="0" smtClean="0"/>
              <a:t> att </a:t>
            </a:r>
            <a:r>
              <a:rPr lang="sv-SE" sz="2800" dirty="0" smtClean="0">
                <a:solidFill>
                  <a:srgbClr val="FF0000"/>
                </a:solidFill>
              </a:rPr>
              <a:t>STOPPA</a:t>
            </a:r>
            <a:r>
              <a:rPr lang="sv-SE" sz="2800" dirty="0" smtClean="0"/>
              <a:t> anfallet</a:t>
            </a:r>
          </a:p>
          <a:p>
            <a:pPr marL="118872" indent="0" algn="ctr">
              <a:buNone/>
            </a:pPr>
            <a:endParaRPr lang="sv-SE" sz="2800" dirty="0" smtClean="0"/>
          </a:p>
          <a:p>
            <a:pPr marL="118872" indent="0" algn="ctr">
              <a:buNone/>
            </a:pPr>
            <a:r>
              <a:rPr lang="sv-SE" sz="2800" dirty="0"/>
              <a:t> </a:t>
            </a:r>
            <a:r>
              <a:rPr lang="sv-SE" sz="2800" dirty="0" smtClean="0"/>
              <a:t>   KONTROLLERA </a:t>
            </a:r>
            <a:r>
              <a:rPr lang="mr-IN" sz="2800" dirty="0" smtClean="0"/>
              <a:t>–</a:t>
            </a:r>
            <a:r>
              <a:rPr lang="sv-SE" sz="2800" dirty="0" smtClean="0"/>
              <a:t> BEHÄRSKA </a:t>
            </a:r>
            <a:r>
              <a:rPr lang="mr-IN" sz="2800" dirty="0" smtClean="0"/>
              <a:t>–</a:t>
            </a:r>
            <a:r>
              <a:rPr lang="sv-SE" sz="2800" dirty="0" smtClean="0"/>
              <a:t> NEUTRALISERA</a:t>
            </a:r>
          </a:p>
          <a:p>
            <a:pPr marL="118872" indent="0" algn="ctr">
              <a:buNone/>
            </a:pPr>
            <a:endParaRPr lang="sv-SE" sz="2800" dirty="0" smtClean="0"/>
          </a:p>
          <a:p>
            <a:pPr algn="ctr"/>
            <a:r>
              <a:rPr lang="sv-SE" sz="2800" dirty="0" smtClean="0"/>
              <a:t>Tvinga motståndare till dålig attackvinkel</a:t>
            </a:r>
          </a:p>
          <a:p>
            <a:pPr algn="ctr"/>
            <a:r>
              <a:rPr lang="sv-SE" sz="2800" dirty="0" smtClean="0"/>
              <a:t>Täck och eliminera deras alternativ</a:t>
            </a:r>
          </a:p>
          <a:p>
            <a:pPr algn="ctr"/>
            <a:r>
              <a:rPr lang="sv-SE" sz="2800" dirty="0" smtClean="0"/>
              <a:t>Stäng passningsvägarna</a:t>
            </a:r>
          </a:p>
          <a:p>
            <a:pPr algn="ctr"/>
            <a:r>
              <a:rPr lang="sv-SE" sz="2800" dirty="0" smtClean="0"/>
              <a:t>Ge motståndaren möjlighet att misslyckas</a:t>
            </a:r>
          </a:p>
        </p:txBody>
      </p:sp>
      <p:sp>
        <p:nvSpPr>
          <p:cNvPr id="4" name="textruta 3"/>
          <p:cNvSpPr txBox="1"/>
          <p:nvPr/>
        </p:nvSpPr>
        <p:spPr>
          <a:xfrm rot="21223759">
            <a:off x="2754650" y="2290485"/>
            <a:ext cx="38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600" dirty="0" smtClean="0">
                <a:solidFill>
                  <a:srgbClr val="FF0000"/>
                </a:solidFill>
                <a:latin typeface="Arial Black"/>
                <a:cs typeface="Arial Black"/>
              </a:rPr>
              <a:t>0-0</a:t>
            </a:r>
            <a:endParaRPr lang="sv-SE" sz="16600" dirty="0">
              <a:solidFill>
                <a:srgbClr val="FF0000"/>
              </a:solidFill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52507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spelvändning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Rensa inte boll</a:t>
            </a:r>
          </a:p>
          <a:p>
            <a:r>
              <a:rPr lang="sv-SE" dirty="0" smtClean="0"/>
              <a:t>Passa närmaste öppna spelare</a:t>
            </a:r>
          </a:p>
          <a:p>
            <a:r>
              <a:rPr lang="sv-SE" dirty="0" smtClean="0"/>
              <a:t>Var öppen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54179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anfall</a:t>
            </a:r>
            <a:endParaRPr lang="sv-SE" dirty="0"/>
          </a:p>
        </p:txBody>
      </p:sp>
      <p:pic>
        <p:nvPicPr>
          <p:cNvPr id="4" name="Platshållare för innehåll 3" descr="IMG_003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32544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 descr="IMG_003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  <p:sp>
        <p:nvSpPr>
          <p:cNvPr id="5" name="Rubrik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sv-SE" dirty="0"/>
              <a:t>n</a:t>
            </a:r>
            <a:r>
              <a:rPr lang="sv-SE" dirty="0" smtClean="0"/>
              <a:t>ormalt</a:t>
            </a:r>
            <a:r>
              <a:rPr lang="mr-IN" dirty="0" smtClean="0"/>
              <a:t>…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36609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 descr="IMG_003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  <p:sp>
        <p:nvSpPr>
          <p:cNvPr id="3" name="Höger 2"/>
          <p:cNvSpPr/>
          <p:nvPr/>
        </p:nvSpPr>
        <p:spPr>
          <a:xfrm rot="16749901">
            <a:off x="4354578" y="3528525"/>
            <a:ext cx="2044026" cy="35917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sv-SE" dirty="0"/>
              <a:t>n</a:t>
            </a:r>
            <a:r>
              <a:rPr lang="sv-SE" dirty="0" smtClean="0"/>
              <a:t>ormalt</a:t>
            </a:r>
            <a:r>
              <a:rPr lang="mr-IN" dirty="0" smtClean="0"/>
              <a:t>…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4044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</a:t>
            </a:r>
            <a:r>
              <a:rPr lang="sv-SE" dirty="0" smtClean="0"/>
              <a:t>ormalt</a:t>
            </a:r>
            <a:r>
              <a:rPr lang="mr-IN" dirty="0" smtClean="0"/>
              <a:t>…</a:t>
            </a:r>
            <a:r>
              <a:rPr lang="sv-SE" dirty="0" smtClean="0"/>
              <a:t>.</a:t>
            </a:r>
            <a:endParaRPr lang="sv-SE" dirty="0"/>
          </a:p>
        </p:txBody>
      </p:sp>
      <p:pic>
        <p:nvPicPr>
          <p:cNvPr id="4" name="Platshållare för innehåll 3" descr="IMG_003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  <p:sp>
        <p:nvSpPr>
          <p:cNvPr id="5" name="textruta 4"/>
          <p:cNvSpPr txBox="1"/>
          <p:nvPr/>
        </p:nvSpPr>
        <p:spPr>
          <a:xfrm>
            <a:off x="6813275" y="2378818"/>
            <a:ext cx="12747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PROBLEM</a:t>
            </a:r>
          </a:p>
          <a:p>
            <a:pPr marL="342900" indent="-342900">
              <a:buAutoNum type="arabicPeriod"/>
            </a:pPr>
            <a:r>
              <a:rPr lang="sv-SE" dirty="0"/>
              <a:t>u</a:t>
            </a:r>
            <a:r>
              <a:rPr lang="sv-SE" dirty="0" smtClean="0"/>
              <a:t>tbränd</a:t>
            </a:r>
          </a:p>
          <a:p>
            <a:pPr marL="342900" indent="-342900">
              <a:buAutoNum type="arabicPeriod"/>
            </a:pPr>
            <a:r>
              <a:rPr lang="sv-SE" dirty="0" smtClean="0"/>
              <a:t>ensam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8758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</a:t>
            </a:r>
            <a:r>
              <a:rPr lang="sv-SE" dirty="0" smtClean="0"/>
              <a:t>ormalt</a:t>
            </a:r>
            <a:r>
              <a:rPr lang="mr-IN" dirty="0" smtClean="0"/>
              <a:t>……</a:t>
            </a:r>
            <a:endParaRPr lang="sv-SE" dirty="0"/>
          </a:p>
        </p:txBody>
      </p:sp>
      <p:pic>
        <p:nvPicPr>
          <p:cNvPr id="4" name="Platshållare för innehåll 3" descr="IMG_003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  <p:sp>
        <p:nvSpPr>
          <p:cNvPr id="5" name="textruta 4"/>
          <p:cNvSpPr txBox="1"/>
          <p:nvPr/>
        </p:nvSpPr>
        <p:spPr>
          <a:xfrm>
            <a:off x="6813275" y="2378818"/>
            <a:ext cx="215956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PROBLEM</a:t>
            </a:r>
          </a:p>
          <a:p>
            <a:pPr marL="342900" indent="-342900">
              <a:buAutoNum type="arabicPeriod"/>
            </a:pPr>
            <a:r>
              <a:rPr lang="sv-SE" dirty="0"/>
              <a:t>u</a:t>
            </a:r>
            <a:r>
              <a:rPr lang="sv-SE" dirty="0" smtClean="0"/>
              <a:t>tbränd</a:t>
            </a:r>
          </a:p>
          <a:p>
            <a:pPr marL="342900" indent="-342900">
              <a:buAutoNum type="arabicPeriod"/>
            </a:pPr>
            <a:r>
              <a:rPr lang="sv-SE" dirty="0" smtClean="0"/>
              <a:t>ensam</a:t>
            </a:r>
          </a:p>
          <a:p>
            <a:pPr marL="342900" indent="-342900">
              <a:buAutoNum type="arabicPeriod"/>
            </a:pPr>
            <a:r>
              <a:rPr lang="sv-SE" dirty="0"/>
              <a:t>s</a:t>
            </a:r>
            <a:r>
              <a:rPr lang="sv-SE" dirty="0" smtClean="0"/>
              <a:t>tänger försvaret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56664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</a:t>
            </a:r>
            <a:r>
              <a:rPr lang="sv-SE" dirty="0" smtClean="0"/>
              <a:t>nskemål</a:t>
            </a:r>
            <a:r>
              <a:rPr lang="mr-IN" dirty="0" smtClean="0"/>
              <a:t>…</a:t>
            </a:r>
            <a:endParaRPr lang="sv-SE" dirty="0"/>
          </a:p>
        </p:txBody>
      </p:sp>
      <p:pic>
        <p:nvPicPr>
          <p:cNvPr id="4" name="Platshållare för innehåll 3" descr="IMG_004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  <p:sp>
        <p:nvSpPr>
          <p:cNvPr id="5" name="textruta 4"/>
          <p:cNvSpPr txBox="1"/>
          <p:nvPr/>
        </p:nvSpPr>
        <p:spPr>
          <a:xfrm>
            <a:off x="6813275" y="2378818"/>
            <a:ext cx="215956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PROBLEM</a:t>
            </a:r>
          </a:p>
          <a:p>
            <a:pPr marL="342900" indent="-342900">
              <a:buAutoNum type="arabicPeriod"/>
            </a:pPr>
            <a:r>
              <a:rPr lang="sv-SE" dirty="0"/>
              <a:t>u</a:t>
            </a:r>
            <a:r>
              <a:rPr lang="sv-SE" dirty="0" smtClean="0"/>
              <a:t>tbränd</a:t>
            </a:r>
          </a:p>
          <a:p>
            <a:pPr marL="342900" indent="-342900">
              <a:buAutoNum type="arabicPeriod"/>
            </a:pPr>
            <a:r>
              <a:rPr lang="sv-SE" dirty="0" smtClean="0"/>
              <a:t>ensam</a:t>
            </a:r>
          </a:p>
          <a:p>
            <a:pPr marL="342900" indent="-342900">
              <a:buAutoNum type="arabicPeriod"/>
            </a:pPr>
            <a:r>
              <a:rPr lang="sv-SE" dirty="0"/>
              <a:t>s</a:t>
            </a:r>
            <a:r>
              <a:rPr lang="sv-SE" dirty="0" smtClean="0"/>
              <a:t>tänger försvaret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  <p:sp>
        <p:nvSpPr>
          <p:cNvPr id="6" name="textruta 5"/>
          <p:cNvSpPr txBox="1"/>
          <p:nvPr/>
        </p:nvSpPr>
        <p:spPr>
          <a:xfrm>
            <a:off x="457200" y="2431625"/>
            <a:ext cx="240322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LÖSNING</a:t>
            </a:r>
          </a:p>
          <a:p>
            <a:pPr marL="342900" indent="-342900">
              <a:buAutoNum type="arabicPeriod"/>
            </a:pPr>
            <a:r>
              <a:rPr lang="sv-SE" dirty="0"/>
              <a:t>k</a:t>
            </a:r>
            <a:r>
              <a:rPr lang="sv-SE" dirty="0" smtClean="0"/>
              <a:t>ortare löpning</a:t>
            </a:r>
          </a:p>
          <a:p>
            <a:pPr marL="342900" indent="-342900">
              <a:buAutoNum type="arabicPeriod"/>
            </a:pPr>
            <a:r>
              <a:rPr lang="sv-SE" dirty="0"/>
              <a:t>s</a:t>
            </a:r>
            <a:r>
              <a:rPr lang="sv-SE" dirty="0" smtClean="0"/>
              <a:t>änker tempot</a:t>
            </a:r>
          </a:p>
          <a:p>
            <a:pPr marL="342900" indent="-342900">
              <a:buAutoNum type="arabicPeriod"/>
            </a:pPr>
            <a:r>
              <a:rPr lang="sv-SE" dirty="0"/>
              <a:t>ö</a:t>
            </a:r>
            <a:r>
              <a:rPr lang="sv-SE" dirty="0" smtClean="0"/>
              <a:t>kar antalet spelare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  <p:cxnSp>
        <p:nvCxnSpPr>
          <p:cNvPr id="8" name="Rak 7"/>
          <p:cNvCxnSpPr/>
          <p:nvPr/>
        </p:nvCxnSpPr>
        <p:spPr>
          <a:xfrm flipV="1">
            <a:off x="6732645" y="2862645"/>
            <a:ext cx="1521900" cy="1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2694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Nuläge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</a:t>
            </a:r>
            <a:r>
              <a:rPr lang="sv-SE" dirty="0" smtClean="0"/>
              <a:t>åndag 20:30-22:00, </a:t>
            </a:r>
            <a:r>
              <a:rPr lang="sv-SE" dirty="0" err="1" smtClean="0"/>
              <a:t>Gavlevallen</a:t>
            </a:r>
            <a:endParaRPr lang="sv-SE" dirty="0" smtClean="0"/>
          </a:p>
          <a:p>
            <a:r>
              <a:rPr lang="sv-SE" dirty="0" smtClean="0"/>
              <a:t>Torsdag 20:30-22:00, Strömvallen </a:t>
            </a:r>
          </a:p>
          <a:p>
            <a:r>
              <a:rPr lang="sv-SE" dirty="0"/>
              <a:t>S</a:t>
            </a:r>
            <a:r>
              <a:rPr lang="sv-SE" dirty="0" smtClean="0"/>
              <a:t>öndag 10:00</a:t>
            </a:r>
            <a:endParaRPr lang="sv-SE" dirty="0"/>
          </a:p>
        </p:txBody>
      </p:sp>
      <p:pic>
        <p:nvPicPr>
          <p:cNvPr id="4" name="Bildobjekt 3" descr="Skärmavbild 2020-04-19 kl. 07.21.4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8962">
            <a:off x="3838230" y="3265944"/>
            <a:ext cx="4899589" cy="253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7095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 descr="IMG_004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  <p:sp>
        <p:nvSpPr>
          <p:cNvPr id="5" name="textruta 4"/>
          <p:cNvSpPr txBox="1"/>
          <p:nvPr/>
        </p:nvSpPr>
        <p:spPr>
          <a:xfrm>
            <a:off x="6813275" y="2378818"/>
            <a:ext cx="215956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PROBLEM</a:t>
            </a:r>
          </a:p>
          <a:p>
            <a:pPr marL="342900" indent="-342900">
              <a:buAutoNum type="arabicPeriod"/>
            </a:pPr>
            <a:r>
              <a:rPr lang="sv-SE" dirty="0"/>
              <a:t>u</a:t>
            </a:r>
            <a:r>
              <a:rPr lang="sv-SE" dirty="0" smtClean="0"/>
              <a:t>tbränd</a:t>
            </a:r>
          </a:p>
          <a:p>
            <a:pPr marL="342900" indent="-342900">
              <a:buAutoNum type="arabicPeriod"/>
            </a:pPr>
            <a:r>
              <a:rPr lang="sv-SE" dirty="0" smtClean="0"/>
              <a:t>ensam</a:t>
            </a:r>
          </a:p>
          <a:p>
            <a:pPr marL="342900" indent="-342900">
              <a:buAutoNum type="arabicPeriod"/>
            </a:pPr>
            <a:r>
              <a:rPr lang="sv-SE" dirty="0"/>
              <a:t>s</a:t>
            </a:r>
            <a:r>
              <a:rPr lang="sv-SE" dirty="0" smtClean="0"/>
              <a:t>tänger försvaret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  <p:sp>
        <p:nvSpPr>
          <p:cNvPr id="6" name="textruta 5"/>
          <p:cNvSpPr txBox="1"/>
          <p:nvPr/>
        </p:nvSpPr>
        <p:spPr>
          <a:xfrm>
            <a:off x="457200" y="2431625"/>
            <a:ext cx="196720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LÖSNING</a:t>
            </a:r>
          </a:p>
          <a:p>
            <a:pPr marL="342900" indent="-342900">
              <a:buAutoNum type="arabicPeriod"/>
            </a:pPr>
            <a:r>
              <a:rPr lang="sv-SE" dirty="0"/>
              <a:t>k</a:t>
            </a:r>
            <a:r>
              <a:rPr lang="sv-SE" dirty="0" smtClean="0"/>
              <a:t>ortare löpning</a:t>
            </a:r>
          </a:p>
          <a:p>
            <a:pPr marL="342900" indent="-342900">
              <a:buAutoNum type="arabicPeriod"/>
            </a:pPr>
            <a:r>
              <a:rPr lang="sv-SE" dirty="0"/>
              <a:t>s</a:t>
            </a:r>
            <a:r>
              <a:rPr lang="sv-SE" dirty="0" smtClean="0"/>
              <a:t>änker tempot</a:t>
            </a:r>
          </a:p>
          <a:p>
            <a:pPr marL="342900" indent="-342900">
              <a:buAutoNum type="arabicPeriod"/>
            </a:pPr>
            <a:r>
              <a:rPr lang="sv-SE" dirty="0"/>
              <a:t>ö</a:t>
            </a:r>
            <a:r>
              <a:rPr lang="sv-SE" dirty="0" smtClean="0"/>
              <a:t>kar antalet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 flipV="1">
            <a:off x="6732645" y="2862645"/>
            <a:ext cx="1521900" cy="1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</a:t>
            </a:r>
            <a:r>
              <a:rPr lang="sv-SE" dirty="0" smtClean="0"/>
              <a:t>nskemål</a:t>
            </a:r>
            <a:r>
              <a:rPr lang="mr-IN" dirty="0" smtClean="0"/>
              <a:t>…</a:t>
            </a:r>
            <a:r>
              <a:rPr lang="sv-SE" dirty="0" smtClean="0"/>
              <a:t>..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118072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tshållare för innehåll 6" descr="IMG_004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  <p:sp>
        <p:nvSpPr>
          <p:cNvPr id="5" name="textruta 4"/>
          <p:cNvSpPr txBox="1"/>
          <p:nvPr/>
        </p:nvSpPr>
        <p:spPr>
          <a:xfrm>
            <a:off x="6813275" y="2378818"/>
            <a:ext cx="215956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PROBLEM</a:t>
            </a:r>
          </a:p>
          <a:p>
            <a:pPr marL="342900" indent="-342900">
              <a:buAutoNum type="arabicPeriod"/>
            </a:pPr>
            <a:r>
              <a:rPr lang="sv-SE" dirty="0"/>
              <a:t>u</a:t>
            </a:r>
            <a:r>
              <a:rPr lang="sv-SE" dirty="0" smtClean="0"/>
              <a:t>tbränd</a:t>
            </a:r>
          </a:p>
          <a:p>
            <a:pPr marL="342900" indent="-342900">
              <a:buAutoNum type="arabicPeriod"/>
            </a:pPr>
            <a:r>
              <a:rPr lang="sv-SE" dirty="0" smtClean="0"/>
              <a:t>ensam</a:t>
            </a:r>
          </a:p>
          <a:p>
            <a:pPr marL="342900" indent="-342900">
              <a:buAutoNum type="arabicPeriod"/>
            </a:pPr>
            <a:r>
              <a:rPr lang="sv-SE" dirty="0"/>
              <a:t>s</a:t>
            </a:r>
            <a:r>
              <a:rPr lang="sv-SE" dirty="0" smtClean="0"/>
              <a:t>tänger försvaret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  <p:sp>
        <p:nvSpPr>
          <p:cNvPr id="6" name="textruta 5"/>
          <p:cNvSpPr txBox="1"/>
          <p:nvPr/>
        </p:nvSpPr>
        <p:spPr>
          <a:xfrm>
            <a:off x="457200" y="2431625"/>
            <a:ext cx="196720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LÖSNING</a:t>
            </a:r>
          </a:p>
          <a:p>
            <a:pPr marL="342900" indent="-342900">
              <a:buAutoNum type="arabicPeriod"/>
            </a:pPr>
            <a:r>
              <a:rPr lang="sv-SE" dirty="0"/>
              <a:t>k</a:t>
            </a:r>
            <a:r>
              <a:rPr lang="sv-SE" dirty="0" smtClean="0"/>
              <a:t>ortare löpning</a:t>
            </a:r>
          </a:p>
          <a:p>
            <a:pPr marL="342900" indent="-342900">
              <a:buAutoNum type="arabicPeriod"/>
            </a:pPr>
            <a:r>
              <a:rPr lang="sv-SE" dirty="0"/>
              <a:t>s</a:t>
            </a:r>
            <a:r>
              <a:rPr lang="sv-SE" dirty="0" smtClean="0"/>
              <a:t>änker tempot</a:t>
            </a:r>
          </a:p>
          <a:p>
            <a:pPr marL="342900" indent="-342900">
              <a:buAutoNum type="arabicPeriod"/>
            </a:pPr>
            <a:r>
              <a:rPr lang="sv-SE" dirty="0"/>
              <a:t>ö</a:t>
            </a:r>
            <a:r>
              <a:rPr lang="sv-SE" dirty="0" smtClean="0"/>
              <a:t>kar antalet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 flipV="1">
            <a:off x="6732645" y="2862645"/>
            <a:ext cx="1521900" cy="1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</a:t>
            </a:r>
            <a:r>
              <a:rPr lang="sv-SE" dirty="0" smtClean="0"/>
              <a:t>nskemål</a:t>
            </a:r>
            <a:r>
              <a:rPr lang="mr-IN" dirty="0" smtClean="0"/>
              <a:t>……</a:t>
            </a:r>
            <a:r>
              <a:rPr lang="sv-SE" dirty="0" smtClean="0"/>
              <a:t>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47828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/>
          <p:cNvSpPr txBox="1"/>
          <p:nvPr/>
        </p:nvSpPr>
        <p:spPr>
          <a:xfrm>
            <a:off x="6813275" y="2378818"/>
            <a:ext cx="215956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PROBLEM</a:t>
            </a:r>
          </a:p>
          <a:p>
            <a:pPr marL="342900" indent="-342900">
              <a:buAutoNum type="arabicPeriod"/>
            </a:pPr>
            <a:r>
              <a:rPr lang="sv-SE" dirty="0"/>
              <a:t>u</a:t>
            </a:r>
            <a:r>
              <a:rPr lang="sv-SE" dirty="0" smtClean="0"/>
              <a:t>tbränd</a:t>
            </a:r>
          </a:p>
          <a:p>
            <a:pPr marL="342900" indent="-342900">
              <a:buAutoNum type="arabicPeriod"/>
            </a:pPr>
            <a:r>
              <a:rPr lang="sv-SE" dirty="0" smtClean="0"/>
              <a:t>ensam</a:t>
            </a:r>
          </a:p>
          <a:p>
            <a:pPr marL="342900" indent="-342900">
              <a:buAutoNum type="arabicPeriod"/>
            </a:pPr>
            <a:r>
              <a:rPr lang="sv-SE" dirty="0"/>
              <a:t>s</a:t>
            </a:r>
            <a:r>
              <a:rPr lang="sv-SE" dirty="0" smtClean="0"/>
              <a:t>tänger försvaret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  <p:sp>
        <p:nvSpPr>
          <p:cNvPr id="6" name="textruta 5"/>
          <p:cNvSpPr txBox="1"/>
          <p:nvPr/>
        </p:nvSpPr>
        <p:spPr>
          <a:xfrm>
            <a:off x="457200" y="2431625"/>
            <a:ext cx="196720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LÖSNING</a:t>
            </a:r>
          </a:p>
          <a:p>
            <a:pPr marL="342900" indent="-342900">
              <a:buAutoNum type="arabicPeriod"/>
            </a:pPr>
            <a:r>
              <a:rPr lang="sv-SE" dirty="0"/>
              <a:t>k</a:t>
            </a:r>
            <a:r>
              <a:rPr lang="sv-SE" dirty="0" smtClean="0"/>
              <a:t>ortare löpning</a:t>
            </a:r>
          </a:p>
          <a:p>
            <a:pPr marL="342900" indent="-342900">
              <a:buAutoNum type="arabicPeriod"/>
            </a:pPr>
            <a:r>
              <a:rPr lang="sv-SE" dirty="0"/>
              <a:t>s</a:t>
            </a:r>
            <a:r>
              <a:rPr lang="sv-SE" dirty="0" smtClean="0"/>
              <a:t>änker tempot</a:t>
            </a:r>
          </a:p>
          <a:p>
            <a:pPr marL="342900" indent="-342900">
              <a:buAutoNum type="arabicPeriod"/>
            </a:pPr>
            <a:r>
              <a:rPr lang="sv-SE" dirty="0"/>
              <a:t>ö</a:t>
            </a:r>
            <a:r>
              <a:rPr lang="sv-SE" dirty="0" smtClean="0"/>
              <a:t>kar antalet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  <p:sp>
        <p:nvSpPr>
          <p:cNvPr id="8" name="textruta 7"/>
          <p:cNvSpPr txBox="1"/>
          <p:nvPr/>
        </p:nvSpPr>
        <p:spPr>
          <a:xfrm>
            <a:off x="3880342" y="2431625"/>
            <a:ext cx="1413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/>
              <a:t>f</a:t>
            </a:r>
            <a:r>
              <a:rPr lang="sv-SE" sz="1400" dirty="0" smtClean="0"/>
              <a:t>orward fyller på</a:t>
            </a:r>
          </a:p>
          <a:p>
            <a:r>
              <a:rPr lang="sv-SE" sz="1400" dirty="0"/>
              <a:t>f</a:t>
            </a:r>
            <a:r>
              <a:rPr lang="sv-SE" sz="1400" dirty="0" smtClean="0"/>
              <a:t>ör inlägg</a:t>
            </a:r>
            <a:endParaRPr lang="sv-SE" sz="1400" dirty="0"/>
          </a:p>
        </p:txBody>
      </p:sp>
      <p:pic>
        <p:nvPicPr>
          <p:cNvPr id="7" name="Platshållare för innehåll 6" descr="IMG_005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  <p:cxnSp>
        <p:nvCxnSpPr>
          <p:cNvPr id="9" name="Rak 8"/>
          <p:cNvCxnSpPr/>
          <p:nvPr/>
        </p:nvCxnSpPr>
        <p:spPr>
          <a:xfrm flipV="1">
            <a:off x="6732645" y="2862645"/>
            <a:ext cx="1521900" cy="1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</a:t>
            </a:r>
            <a:r>
              <a:rPr lang="sv-SE" dirty="0" smtClean="0"/>
              <a:t>nskemål</a:t>
            </a:r>
            <a:r>
              <a:rPr lang="mr-IN" dirty="0" smtClean="0"/>
              <a:t>………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47828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/>
          <p:cNvSpPr txBox="1"/>
          <p:nvPr/>
        </p:nvSpPr>
        <p:spPr>
          <a:xfrm>
            <a:off x="6813275" y="2378818"/>
            <a:ext cx="215956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PROBLEM</a:t>
            </a:r>
          </a:p>
          <a:p>
            <a:pPr marL="342900" indent="-342900">
              <a:buAutoNum type="arabicPeriod"/>
            </a:pPr>
            <a:r>
              <a:rPr lang="sv-SE" dirty="0"/>
              <a:t>u</a:t>
            </a:r>
            <a:r>
              <a:rPr lang="sv-SE" dirty="0" smtClean="0"/>
              <a:t>tbränd</a:t>
            </a:r>
          </a:p>
          <a:p>
            <a:pPr marL="342900" indent="-342900">
              <a:buAutoNum type="arabicPeriod"/>
            </a:pPr>
            <a:r>
              <a:rPr lang="sv-SE" dirty="0" smtClean="0"/>
              <a:t>ensam</a:t>
            </a:r>
          </a:p>
          <a:p>
            <a:pPr marL="342900" indent="-342900">
              <a:buAutoNum type="arabicPeriod"/>
            </a:pPr>
            <a:r>
              <a:rPr lang="sv-SE" dirty="0"/>
              <a:t>s</a:t>
            </a:r>
            <a:r>
              <a:rPr lang="sv-SE" dirty="0" smtClean="0"/>
              <a:t>tänger försvaret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  <p:sp>
        <p:nvSpPr>
          <p:cNvPr id="6" name="textruta 5"/>
          <p:cNvSpPr txBox="1"/>
          <p:nvPr/>
        </p:nvSpPr>
        <p:spPr>
          <a:xfrm>
            <a:off x="457200" y="2431625"/>
            <a:ext cx="196720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LÖSNING</a:t>
            </a:r>
          </a:p>
          <a:p>
            <a:pPr marL="342900" indent="-342900">
              <a:buAutoNum type="arabicPeriod"/>
            </a:pPr>
            <a:r>
              <a:rPr lang="sv-SE" dirty="0"/>
              <a:t>k</a:t>
            </a:r>
            <a:r>
              <a:rPr lang="sv-SE" dirty="0" smtClean="0"/>
              <a:t>ortare löpning</a:t>
            </a:r>
          </a:p>
          <a:p>
            <a:pPr marL="342900" indent="-342900">
              <a:buAutoNum type="arabicPeriod"/>
            </a:pPr>
            <a:r>
              <a:rPr lang="sv-SE" dirty="0"/>
              <a:t>s</a:t>
            </a:r>
            <a:r>
              <a:rPr lang="sv-SE" dirty="0" smtClean="0"/>
              <a:t>änker tempot</a:t>
            </a:r>
          </a:p>
          <a:p>
            <a:pPr marL="342900" indent="-342900">
              <a:buAutoNum type="arabicPeriod"/>
            </a:pPr>
            <a:r>
              <a:rPr lang="sv-SE" dirty="0"/>
              <a:t>ö</a:t>
            </a:r>
            <a:r>
              <a:rPr lang="sv-SE" dirty="0" smtClean="0"/>
              <a:t>kar antalet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  <p:sp>
        <p:nvSpPr>
          <p:cNvPr id="8" name="textruta 7"/>
          <p:cNvSpPr txBox="1"/>
          <p:nvPr/>
        </p:nvSpPr>
        <p:spPr>
          <a:xfrm>
            <a:off x="3880342" y="2431625"/>
            <a:ext cx="1413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/>
              <a:t>f</a:t>
            </a:r>
            <a:r>
              <a:rPr lang="sv-SE" sz="1400" dirty="0" smtClean="0"/>
              <a:t>orward fyller på</a:t>
            </a:r>
          </a:p>
          <a:p>
            <a:r>
              <a:rPr lang="sv-SE" sz="1400" dirty="0"/>
              <a:t>f</a:t>
            </a:r>
            <a:r>
              <a:rPr lang="sv-SE" sz="1400" dirty="0" smtClean="0"/>
              <a:t>ör inlägg</a:t>
            </a:r>
            <a:endParaRPr lang="sv-SE" sz="1400" dirty="0"/>
          </a:p>
        </p:txBody>
      </p:sp>
      <p:cxnSp>
        <p:nvCxnSpPr>
          <p:cNvPr id="9" name="Rak 8"/>
          <p:cNvCxnSpPr/>
          <p:nvPr/>
        </p:nvCxnSpPr>
        <p:spPr>
          <a:xfrm flipV="1">
            <a:off x="6732645" y="2862645"/>
            <a:ext cx="1521900" cy="1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latshållare för innehåll 3" descr="IMG_005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  <p:sp>
        <p:nvSpPr>
          <p:cNvPr id="1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</a:t>
            </a:r>
            <a:r>
              <a:rPr lang="sv-SE" dirty="0" smtClean="0"/>
              <a:t>nskemål</a:t>
            </a:r>
            <a:r>
              <a:rPr lang="mr-IN" dirty="0" smtClean="0"/>
              <a:t>………</a:t>
            </a:r>
            <a:r>
              <a:rPr lang="sv-SE" dirty="0" smtClean="0"/>
              <a:t>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3453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 descr="IMG_005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  <p:sp>
        <p:nvSpPr>
          <p:cNvPr id="5" name="textruta 4"/>
          <p:cNvSpPr txBox="1"/>
          <p:nvPr/>
        </p:nvSpPr>
        <p:spPr>
          <a:xfrm>
            <a:off x="6813275" y="2378818"/>
            <a:ext cx="215956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PROBLEM</a:t>
            </a:r>
          </a:p>
          <a:p>
            <a:pPr marL="342900" indent="-342900">
              <a:buAutoNum type="arabicPeriod"/>
            </a:pPr>
            <a:r>
              <a:rPr lang="sv-SE" dirty="0"/>
              <a:t>u</a:t>
            </a:r>
            <a:r>
              <a:rPr lang="sv-SE" dirty="0" smtClean="0"/>
              <a:t>tbränd</a:t>
            </a:r>
          </a:p>
          <a:p>
            <a:pPr marL="342900" indent="-342900">
              <a:buAutoNum type="arabicPeriod"/>
            </a:pPr>
            <a:r>
              <a:rPr lang="sv-SE" dirty="0" smtClean="0"/>
              <a:t>ensam</a:t>
            </a:r>
          </a:p>
          <a:p>
            <a:pPr marL="342900" indent="-342900">
              <a:buAutoNum type="arabicPeriod"/>
            </a:pPr>
            <a:r>
              <a:rPr lang="sv-SE" dirty="0"/>
              <a:t>s</a:t>
            </a:r>
            <a:r>
              <a:rPr lang="sv-SE" dirty="0" smtClean="0"/>
              <a:t>tänger försvaret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  <p:sp>
        <p:nvSpPr>
          <p:cNvPr id="6" name="textruta 5"/>
          <p:cNvSpPr txBox="1"/>
          <p:nvPr/>
        </p:nvSpPr>
        <p:spPr>
          <a:xfrm>
            <a:off x="457200" y="2431625"/>
            <a:ext cx="196720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LÖSNING</a:t>
            </a:r>
          </a:p>
          <a:p>
            <a:pPr marL="342900" indent="-342900">
              <a:buAutoNum type="arabicPeriod"/>
            </a:pPr>
            <a:r>
              <a:rPr lang="sv-SE" dirty="0"/>
              <a:t>k</a:t>
            </a:r>
            <a:r>
              <a:rPr lang="sv-SE" dirty="0" smtClean="0"/>
              <a:t>ortare löpning</a:t>
            </a:r>
          </a:p>
          <a:p>
            <a:pPr marL="342900" indent="-342900">
              <a:buAutoNum type="arabicPeriod"/>
            </a:pPr>
            <a:r>
              <a:rPr lang="sv-SE" dirty="0"/>
              <a:t>s</a:t>
            </a:r>
            <a:r>
              <a:rPr lang="sv-SE" dirty="0" smtClean="0"/>
              <a:t>änker tempot</a:t>
            </a:r>
          </a:p>
          <a:p>
            <a:pPr marL="342900" indent="-342900">
              <a:buAutoNum type="arabicPeriod"/>
            </a:pPr>
            <a:r>
              <a:rPr lang="sv-SE" dirty="0"/>
              <a:t>ö</a:t>
            </a:r>
            <a:r>
              <a:rPr lang="sv-SE" dirty="0" smtClean="0"/>
              <a:t>kar antalet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 flipV="1">
            <a:off x="6732645" y="2862645"/>
            <a:ext cx="1521900" cy="1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 flipV="1">
            <a:off x="6732645" y="3125923"/>
            <a:ext cx="1521900" cy="1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</a:t>
            </a:r>
            <a:r>
              <a:rPr lang="sv-SE" dirty="0" smtClean="0"/>
              <a:t>nskemål</a:t>
            </a:r>
            <a:r>
              <a:rPr lang="mr-IN" dirty="0" smtClean="0"/>
              <a:t>……………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3327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tshållare för innehåll 6" descr="IMG_005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  <p:sp>
        <p:nvSpPr>
          <p:cNvPr id="5" name="textruta 4"/>
          <p:cNvSpPr txBox="1"/>
          <p:nvPr/>
        </p:nvSpPr>
        <p:spPr>
          <a:xfrm>
            <a:off x="6813275" y="2378818"/>
            <a:ext cx="215956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PROBLEM</a:t>
            </a:r>
          </a:p>
          <a:p>
            <a:pPr marL="342900" indent="-342900">
              <a:buAutoNum type="arabicPeriod"/>
            </a:pPr>
            <a:r>
              <a:rPr lang="sv-SE" dirty="0"/>
              <a:t>u</a:t>
            </a:r>
            <a:r>
              <a:rPr lang="sv-SE" dirty="0" smtClean="0"/>
              <a:t>tbränd</a:t>
            </a:r>
          </a:p>
          <a:p>
            <a:pPr marL="342900" indent="-342900">
              <a:buAutoNum type="arabicPeriod"/>
            </a:pPr>
            <a:r>
              <a:rPr lang="sv-SE" dirty="0" smtClean="0"/>
              <a:t>ensam</a:t>
            </a:r>
          </a:p>
          <a:p>
            <a:pPr marL="342900" indent="-342900">
              <a:buAutoNum type="arabicPeriod"/>
            </a:pPr>
            <a:r>
              <a:rPr lang="sv-SE" dirty="0"/>
              <a:t>s</a:t>
            </a:r>
            <a:r>
              <a:rPr lang="sv-SE" dirty="0" smtClean="0"/>
              <a:t>tänger försvaret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  <p:sp>
        <p:nvSpPr>
          <p:cNvPr id="6" name="textruta 5"/>
          <p:cNvSpPr txBox="1"/>
          <p:nvPr/>
        </p:nvSpPr>
        <p:spPr>
          <a:xfrm>
            <a:off x="457200" y="2431625"/>
            <a:ext cx="2595582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LÖSNING</a:t>
            </a:r>
          </a:p>
          <a:p>
            <a:pPr marL="342900" indent="-342900">
              <a:buAutoNum type="arabicPeriod"/>
            </a:pPr>
            <a:r>
              <a:rPr lang="sv-SE" dirty="0"/>
              <a:t>k</a:t>
            </a:r>
            <a:r>
              <a:rPr lang="sv-SE" dirty="0" smtClean="0"/>
              <a:t>ortare löpning</a:t>
            </a:r>
          </a:p>
          <a:p>
            <a:pPr marL="342900" indent="-342900">
              <a:buAutoNum type="arabicPeriod"/>
            </a:pPr>
            <a:r>
              <a:rPr lang="sv-SE" dirty="0"/>
              <a:t>s</a:t>
            </a:r>
            <a:r>
              <a:rPr lang="sv-SE" dirty="0" smtClean="0"/>
              <a:t>änker tempot</a:t>
            </a:r>
          </a:p>
          <a:p>
            <a:pPr marL="342900" indent="-342900">
              <a:buAutoNum type="arabicPeriod"/>
            </a:pPr>
            <a:r>
              <a:rPr lang="sv-SE" dirty="0"/>
              <a:t>ö</a:t>
            </a:r>
            <a:r>
              <a:rPr lang="sv-SE" dirty="0" smtClean="0"/>
              <a:t>kar antalet</a:t>
            </a:r>
          </a:p>
          <a:p>
            <a:pPr marL="342900" indent="-342900">
              <a:buAutoNum type="arabicPeriod"/>
            </a:pPr>
            <a:r>
              <a:rPr lang="sv-SE" dirty="0"/>
              <a:t>s</a:t>
            </a:r>
            <a:r>
              <a:rPr lang="sv-SE" dirty="0" smtClean="0"/>
              <a:t>kapa passningsvägar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 flipV="1">
            <a:off x="6732645" y="2862645"/>
            <a:ext cx="1521900" cy="1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 flipV="1">
            <a:off x="6732645" y="3125923"/>
            <a:ext cx="1521900" cy="1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Rak 9"/>
          <p:cNvCxnSpPr/>
          <p:nvPr/>
        </p:nvCxnSpPr>
        <p:spPr>
          <a:xfrm flipV="1">
            <a:off x="6732645" y="3399280"/>
            <a:ext cx="2045998" cy="1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</a:t>
            </a:r>
            <a:r>
              <a:rPr lang="sv-SE" dirty="0" smtClean="0"/>
              <a:t>nskemål</a:t>
            </a:r>
            <a:r>
              <a:rPr lang="mr-IN" dirty="0" smtClean="0"/>
              <a:t>………………………</a:t>
            </a:r>
            <a:r>
              <a:rPr lang="sv-SE" dirty="0" smtClean="0"/>
              <a:t>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77797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tshållare för innehåll 6" descr="IMG_005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146" r="-108146"/>
          <a:stretch>
            <a:fillRect/>
          </a:stretch>
        </p:blipFill>
        <p:spPr/>
      </p:pic>
      <p:sp>
        <p:nvSpPr>
          <p:cNvPr id="5" name="textruta 4"/>
          <p:cNvSpPr txBox="1"/>
          <p:nvPr/>
        </p:nvSpPr>
        <p:spPr>
          <a:xfrm>
            <a:off x="6813275" y="2378818"/>
            <a:ext cx="215956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PROBLEM</a:t>
            </a:r>
          </a:p>
          <a:p>
            <a:pPr marL="342900" indent="-342900">
              <a:buAutoNum type="arabicPeriod"/>
            </a:pPr>
            <a:r>
              <a:rPr lang="sv-SE" dirty="0"/>
              <a:t>u</a:t>
            </a:r>
            <a:r>
              <a:rPr lang="sv-SE" dirty="0" smtClean="0"/>
              <a:t>tbränd</a:t>
            </a:r>
          </a:p>
          <a:p>
            <a:pPr marL="342900" indent="-342900">
              <a:buAutoNum type="arabicPeriod"/>
            </a:pPr>
            <a:r>
              <a:rPr lang="sv-SE" dirty="0" smtClean="0"/>
              <a:t>ensam</a:t>
            </a:r>
          </a:p>
          <a:p>
            <a:pPr marL="342900" indent="-342900">
              <a:buAutoNum type="arabicPeriod"/>
            </a:pPr>
            <a:r>
              <a:rPr lang="sv-SE" dirty="0"/>
              <a:t>s</a:t>
            </a:r>
            <a:r>
              <a:rPr lang="sv-SE" dirty="0" smtClean="0"/>
              <a:t>tänger försvaret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  <p:sp>
        <p:nvSpPr>
          <p:cNvPr id="6" name="textruta 5"/>
          <p:cNvSpPr txBox="1"/>
          <p:nvPr/>
        </p:nvSpPr>
        <p:spPr>
          <a:xfrm>
            <a:off x="457200" y="2431625"/>
            <a:ext cx="2595582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LÖSNING</a:t>
            </a:r>
          </a:p>
          <a:p>
            <a:pPr marL="342900" indent="-342900">
              <a:buAutoNum type="arabicPeriod"/>
            </a:pPr>
            <a:r>
              <a:rPr lang="sv-SE" dirty="0"/>
              <a:t>k</a:t>
            </a:r>
            <a:r>
              <a:rPr lang="sv-SE" dirty="0" smtClean="0"/>
              <a:t>ortare löpning</a:t>
            </a:r>
          </a:p>
          <a:p>
            <a:pPr marL="342900" indent="-342900">
              <a:buAutoNum type="arabicPeriod"/>
            </a:pPr>
            <a:r>
              <a:rPr lang="sv-SE" dirty="0"/>
              <a:t>s</a:t>
            </a:r>
            <a:r>
              <a:rPr lang="sv-SE" dirty="0" smtClean="0"/>
              <a:t>änker tempot</a:t>
            </a:r>
          </a:p>
          <a:p>
            <a:pPr marL="342900" indent="-342900">
              <a:buAutoNum type="arabicPeriod"/>
            </a:pPr>
            <a:r>
              <a:rPr lang="sv-SE" dirty="0"/>
              <a:t>ö</a:t>
            </a:r>
            <a:r>
              <a:rPr lang="sv-SE" dirty="0" smtClean="0"/>
              <a:t>kar antalet</a:t>
            </a:r>
          </a:p>
          <a:p>
            <a:pPr marL="342900" indent="-342900">
              <a:buAutoNum type="arabicPeriod"/>
            </a:pPr>
            <a:r>
              <a:rPr lang="sv-SE" dirty="0"/>
              <a:t>s</a:t>
            </a:r>
            <a:r>
              <a:rPr lang="sv-SE" dirty="0" smtClean="0"/>
              <a:t>kapa passningsvägar</a:t>
            </a:r>
          </a:p>
          <a:p>
            <a:pPr marL="342900" indent="-342900">
              <a:buAutoNum type="arabicPeriod"/>
            </a:pPr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 flipV="1">
            <a:off x="6732645" y="2862645"/>
            <a:ext cx="1521900" cy="1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 flipV="1">
            <a:off x="6732645" y="3125923"/>
            <a:ext cx="1521900" cy="1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Rak 9"/>
          <p:cNvCxnSpPr/>
          <p:nvPr/>
        </p:nvCxnSpPr>
        <p:spPr>
          <a:xfrm flipV="1">
            <a:off x="6732645" y="3399280"/>
            <a:ext cx="2045998" cy="1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</a:t>
            </a:r>
            <a:r>
              <a:rPr lang="sv-SE" dirty="0" smtClean="0"/>
              <a:t>nskemål</a:t>
            </a:r>
            <a:r>
              <a:rPr lang="mr-IN" dirty="0" smtClean="0"/>
              <a:t>………………………</a:t>
            </a:r>
            <a:r>
              <a:rPr lang="sv-SE" dirty="0" smtClean="0"/>
              <a:t>.</a:t>
            </a:r>
            <a:endParaRPr lang="sv-SE" dirty="0"/>
          </a:p>
        </p:txBody>
      </p:sp>
      <p:sp>
        <p:nvSpPr>
          <p:cNvPr id="13" name="Rektangel 12"/>
          <p:cNvSpPr/>
          <p:nvPr/>
        </p:nvSpPr>
        <p:spPr>
          <a:xfrm>
            <a:off x="3255454" y="3034001"/>
            <a:ext cx="2620491" cy="1370844"/>
          </a:xfrm>
          <a:prstGeom prst="rect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8733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framåt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63044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Nuläge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</a:t>
            </a:r>
            <a:r>
              <a:rPr lang="sv-SE" dirty="0" smtClean="0"/>
              <a:t>åndag 20:30-22:00, </a:t>
            </a:r>
            <a:r>
              <a:rPr lang="sv-SE" dirty="0" err="1" smtClean="0"/>
              <a:t>Gavlevallen</a:t>
            </a:r>
            <a:endParaRPr lang="sv-SE" dirty="0" smtClean="0"/>
          </a:p>
          <a:p>
            <a:r>
              <a:rPr lang="sv-SE" dirty="0" smtClean="0"/>
              <a:t>Torsdag 20:30-22:00 Strömvallen </a:t>
            </a:r>
          </a:p>
          <a:p>
            <a:r>
              <a:rPr lang="sv-SE" dirty="0"/>
              <a:t>S</a:t>
            </a:r>
            <a:r>
              <a:rPr lang="sv-SE" dirty="0" smtClean="0"/>
              <a:t>öndag 10:00</a:t>
            </a:r>
          </a:p>
          <a:p>
            <a:endParaRPr lang="sv-SE" dirty="0"/>
          </a:p>
          <a:p>
            <a:r>
              <a:rPr lang="sv-SE" dirty="0" smtClean="0"/>
              <a:t>Måndag 19:30</a:t>
            </a:r>
          </a:p>
          <a:p>
            <a:r>
              <a:rPr lang="sv-SE" dirty="0" smtClean="0"/>
              <a:t>Onsdag 19:30</a:t>
            </a:r>
          </a:p>
          <a:p>
            <a:r>
              <a:rPr lang="sv-SE" dirty="0" smtClean="0"/>
              <a:t>Söndag 16:00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5" name="Bildobjekt 4" descr="Skärmavbild 2020-04-19 kl. 07.22.0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2105">
            <a:off x="4220382" y="3769609"/>
            <a:ext cx="4860756" cy="243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370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spelform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57863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T=0</a:t>
            </a:r>
            <a:endParaRPr lang="sv-SE" dirty="0"/>
          </a:p>
        </p:txBody>
      </p:sp>
      <p:pic>
        <p:nvPicPr>
          <p:cNvPr id="4" name="Platshållare för innehåll 3" descr="IMG_0031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1" b="78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08167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T-3</a:t>
            </a:r>
            <a:endParaRPr lang="sv-SE" dirty="0"/>
          </a:p>
        </p:txBody>
      </p:sp>
      <p:pic>
        <p:nvPicPr>
          <p:cNvPr id="4" name="Platshållare för innehåll 3" descr="IMG_0025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1" b="7851"/>
          <a:stretch>
            <a:fillRect/>
          </a:stretch>
        </p:blipFill>
        <p:spPr>
          <a:xfrm>
            <a:off x="457200" y="1797444"/>
            <a:ext cx="8229600" cy="4625609"/>
          </a:xfrm>
        </p:spPr>
      </p:pic>
    </p:spTree>
    <p:extLst>
      <p:ext uri="{BB962C8B-B14F-4D97-AF65-F5344CB8AC3E}">
        <p14:creationId xmlns:p14="http://schemas.microsoft.com/office/powerpoint/2010/main" val="42178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Modul.thmx</Template>
  <TotalTime>2527</TotalTime>
  <Words>470</Words>
  <Application>Microsoft Macintosh PowerPoint</Application>
  <PresentationFormat>Bildspel på skärmen (4:3)</PresentationFormat>
  <Paragraphs>176</Paragraphs>
  <Slides>57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57</vt:i4>
      </vt:variant>
    </vt:vector>
  </HeadingPairs>
  <TitlesOfParts>
    <vt:vector size="58" baseType="lpstr">
      <vt:lpstr>Modul</vt:lpstr>
      <vt:lpstr>Hagaströms SK A-lag, 2020</vt:lpstr>
      <vt:lpstr>Hagaströms SK Herrar</vt:lpstr>
      <vt:lpstr>Hagaströms SK Herrar</vt:lpstr>
      <vt:lpstr>nuläge</vt:lpstr>
      <vt:lpstr>Nuläge</vt:lpstr>
      <vt:lpstr>Nuläge</vt:lpstr>
      <vt:lpstr>spelform</vt:lpstr>
      <vt:lpstr>T=0</vt:lpstr>
      <vt:lpstr>T-3</vt:lpstr>
      <vt:lpstr>T-3</vt:lpstr>
      <vt:lpstr>T-4</vt:lpstr>
      <vt:lpstr>T-4</vt:lpstr>
      <vt:lpstr>T-5</vt:lpstr>
      <vt:lpstr>T-5</vt:lpstr>
      <vt:lpstr>spelform</vt:lpstr>
      <vt:lpstr>spelform/djup</vt:lpstr>
      <vt:lpstr>spelform/djup</vt:lpstr>
      <vt:lpstr>spelform</vt:lpstr>
      <vt:lpstr>spelform – försvar/vänd./anfall</vt:lpstr>
      <vt:lpstr>5 korridorer</vt:lpstr>
      <vt:lpstr>2 planer</vt:lpstr>
      <vt:lpstr>2 planer – 1 slott</vt:lpstr>
      <vt:lpstr>spelform – försvar/vänd./anfall</vt:lpstr>
      <vt:lpstr>4 backar</vt:lpstr>
      <vt:lpstr>5 mittfältare</vt:lpstr>
      <vt:lpstr>2 deffensiva    </vt:lpstr>
      <vt:lpstr>3 offensiva    </vt:lpstr>
      <vt:lpstr>1 forward</vt:lpstr>
      <vt:lpstr>lagdjup</vt:lpstr>
      <vt:lpstr>lagdjup</vt:lpstr>
      <vt:lpstr>försvar</vt:lpstr>
      <vt:lpstr>tvinga spelet mot kant</vt:lpstr>
      <vt:lpstr>tvinga spelet mot kant</vt:lpstr>
      <vt:lpstr>”isolera bollinnehavaren”</vt:lpstr>
      <vt:lpstr>höger mitt</vt:lpstr>
      <vt:lpstr>2:a försvarslinje</vt:lpstr>
      <vt:lpstr>stäng bakvägen</vt:lpstr>
      <vt:lpstr>hindra påfyllning</vt:lpstr>
      <vt:lpstr>v-mittback sätter linjen</vt:lpstr>
      <vt:lpstr>försvar i punktform</vt:lpstr>
      <vt:lpstr>försvar i punktform</vt:lpstr>
      <vt:lpstr>försvar i punktform</vt:lpstr>
      <vt:lpstr>spelvändning</vt:lpstr>
      <vt:lpstr>anfall</vt:lpstr>
      <vt:lpstr>normalt…</vt:lpstr>
      <vt:lpstr>normalt…</vt:lpstr>
      <vt:lpstr>normalt….</vt:lpstr>
      <vt:lpstr>normalt……</vt:lpstr>
      <vt:lpstr>önskemål…</vt:lpstr>
      <vt:lpstr>önskemål…..</vt:lpstr>
      <vt:lpstr>önskemål…….</vt:lpstr>
      <vt:lpstr>önskemål………</vt:lpstr>
      <vt:lpstr>önskemål……….</vt:lpstr>
      <vt:lpstr>önskemål……………</vt:lpstr>
      <vt:lpstr>önskemål……………………….</vt:lpstr>
      <vt:lpstr>önskemål……………………….</vt:lpstr>
      <vt:lpstr>framåt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Hagaströms SK A-lag, 2020</dc:title>
  <dc:creator>Ewa Wikman</dc:creator>
  <cp:lastModifiedBy>Ewa Wikman</cp:lastModifiedBy>
  <cp:revision>25</cp:revision>
  <dcterms:created xsi:type="dcterms:W3CDTF">2020-04-13T08:36:44Z</dcterms:created>
  <dcterms:modified xsi:type="dcterms:W3CDTF">2020-04-19T12:23:51Z</dcterms:modified>
</cp:coreProperties>
</file>