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7559675" cy="10691813"/>
  <p:notesSz cx="10691813" cy="755967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D549F5-D5C7-44D5-B3EE-1FDE9565886A}" v="86" dt="2026-09-22T21:10:32.2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318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gren, Marcus (Slite) SWE" userId="0107f580-9ed2-4544-898d-b2a8ff9d2ada" providerId="ADAL" clId="{471775A7-1F8F-45CA-BC28-B515A558D755}"/>
    <pc:docChg chg="undo custSel modSld">
      <pc:chgData name="Timgren, Marcus (Slite) SWE" userId="0107f580-9ed2-4544-898d-b2a8ff9d2ada" providerId="ADAL" clId="{471775A7-1F8F-45CA-BC28-B515A558D755}" dt="2026-09-24T19:48:55.852" v="527" actId="20577"/>
      <pc:docMkLst>
        <pc:docMk/>
      </pc:docMkLst>
      <pc:sldChg chg="modSp mod">
        <pc:chgData name="Timgren, Marcus (Slite) SWE" userId="0107f580-9ed2-4544-898d-b2a8ff9d2ada" providerId="ADAL" clId="{471775A7-1F8F-45CA-BC28-B515A558D755}" dt="2026-09-24T19:45:54.244" v="474" actId="20577"/>
        <pc:sldMkLst>
          <pc:docMk/>
          <pc:sldMk cId="0" sldId="256"/>
        </pc:sldMkLst>
        <pc:spChg chg="mod">
          <ac:chgData name="Timgren, Marcus (Slite) SWE" userId="0107f580-9ed2-4544-898d-b2a8ff9d2ada" providerId="ADAL" clId="{471775A7-1F8F-45CA-BC28-B515A558D755}" dt="2026-09-23T20:14:47.366" v="286" actId="790"/>
          <ac:spMkLst>
            <pc:docMk/>
            <pc:sldMk cId="0" sldId="256"/>
            <ac:spMk id="7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2T21:08:23.206" v="68" actId="20577"/>
          <ac:spMkLst>
            <pc:docMk/>
            <pc:sldMk cId="0" sldId="256"/>
            <ac:spMk id="9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6:34.550" v="448" actId="1076"/>
          <ac:spMkLst>
            <pc:docMk/>
            <pc:sldMk cId="0" sldId="256"/>
            <ac:spMk id="10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8:29.361" v="450" actId="27636"/>
          <ac:spMkLst>
            <pc:docMk/>
            <pc:sldMk cId="0" sldId="256"/>
            <ac:spMk id="15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20:22.492" v="451" actId="26606"/>
          <ac:spMkLst>
            <pc:docMk/>
            <pc:sldMk cId="0" sldId="256"/>
            <ac:spMk id="16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20:22.492" v="451" actId="26606"/>
          <ac:spMkLst>
            <pc:docMk/>
            <pc:sldMk cId="0" sldId="256"/>
            <ac:spMk id="17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20:22.492" v="451" actId="26606"/>
          <ac:spMkLst>
            <pc:docMk/>
            <pc:sldMk cId="0" sldId="256"/>
            <ac:spMk id="18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20:22.492" v="451" actId="26606"/>
          <ac:spMkLst>
            <pc:docMk/>
            <pc:sldMk cId="0" sldId="256"/>
            <ac:spMk id="19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20:22.492" v="451" actId="26606"/>
          <ac:spMkLst>
            <pc:docMk/>
            <pc:sldMk cId="0" sldId="256"/>
            <ac:spMk id="20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20:22.492" v="451" actId="26606"/>
          <ac:spMkLst>
            <pc:docMk/>
            <pc:sldMk cId="0" sldId="256"/>
            <ac:spMk id="21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366" v="286" actId="790"/>
          <ac:spMkLst>
            <pc:docMk/>
            <pc:sldMk cId="0" sldId="256"/>
            <ac:spMk id="22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366" v="286" actId="790"/>
          <ac:spMkLst>
            <pc:docMk/>
            <pc:sldMk cId="0" sldId="256"/>
            <ac:spMk id="26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4T19:45:38.794" v="464" actId="20577"/>
          <ac:spMkLst>
            <pc:docMk/>
            <pc:sldMk cId="0" sldId="256"/>
            <ac:spMk id="27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4T19:45:54.244" v="474" actId="20577"/>
          <ac:spMkLst>
            <pc:docMk/>
            <pc:sldMk cId="0" sldId="256"/>
            <ac:spMk id="29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20:22.492" v="451" actId="26606"/>
          <ac:spMkLst>
            <pc:docMk/>
            <pc:sldMk cId="0" sldId="256"/>
            <ac:spMk id="30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20:22.492" v="451" actId="26606"/>
          <ac:spMkLst>
            <pc:docMk/>
            <pc:sldMk cId="0" sldId="256"/>
            <ac:spMk id="31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20:22.492" v="451" actId="26606"/>
          <ac:spMkLst>
            <pc:docMk/>
            <pc:sldMk cId="0" sldId="256"/>
            <ac:spMk id="32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684" v="305" actId="27636"/>
          <ac:spMkLst>
            <pc:docMk/>
            <pc:sldMk cId="0" sldId="256"/>
            <ac:spMk id="33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366" v="286" actId="790"/>
          <ac:spMkLst>
            <pc:docMk/>
            <pc:sldMk cId="0" sldId="256"/>
            <ac:spMk id="37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699" v="308" actId="27636"/>
          <ac:spMkLst>
            <pc:docMk/>
            <pc:sldMk cId="0" sldId="256"/>
            <ac:spMk id="39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707" v="315" actId="27636"/>
          <ac:spMkLst>
            <pc:docMk/>
            <pc:sldMk cId="0" sldId="256"/>
            <ac:spMk id="41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684" v="303" actId="27636"/>
          <ac:spMkLst>
            <pc:docMk/>
            <pc:sldMk cId="0" sldId="256"/>
            <ac:spMk id="43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366" v="286" actId="790"/>
          <ac:spMkLst>
            <pc:docMk/>
            <pc:sldMk cId="0" sldId="256"/>
            <ac:spMk id="44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684" v="301" actId="27636"/>
          <ac:spMkLst>
            <pc:docMk/>
            <pc:sldMk cId="0" sldId="256"/>
            <ac:spMk id="45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699" v="307" actId="27636"/>
          <ac:spMkLst>
            <pc:docMk/>
            <pc:sldMk cId="0" sldId="256"/>
            <ac:spMk id="47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701" v="309" actId="27636"/>
          <ac:spMkLst>
            <pc:docMk/>
            <pc:sldMk cId="0" sldId="256"/>
            <ac:spMk id="55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707" v="314" actId="27636"/>
          <ac:spMkLst>
            <pc:docMk/>
            <pc:sldMk cId="0" sldId="256"/>
            <ac:spMk id="57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697" v="306" actId="27636"/>
          <ac:spMkLst>
            <pc:docMk/>
            <pc:sldMk cId="0" sldId="256"/>
            <ac:spMk id="59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703" v="311" actId="27636"/>
          <ac:spMkLst>
            <pc:docMk/>
            <pc:sldMk cId="0" sldId="256"/>
            <ac:spMk id="61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366" v="286" actId="790"/>
          <ac:spMkLst>
            <pc:docMk/>
            <pc:sldMk cId="0" sldId="256"/>
            <ac:spMk id="66" creationId="{00000000-0000-0000-0000-000000000000}"/>
          </ac:spMkLst>
        </pc:spChg>
      </pc:sldChg>
      <pc:sldChg chg="modSp mod">
        <pc:chgData name="Timgren, Marcus (Slite) SWE" userId="0107f580-9ed2-4544-898d-b2a8ff9d2ada" providerId="ADAL" clId="{471775A7-1F8F-45CA-BC28-B515A558D755}" dt="2026-09-24T19:48:55.852" v="527" actId="20577"/>
        <pc:sldMkLst>
          <pc:docMk/>
          <pc:sldMk cId="0" sldId="257"/>
        </pc:sldMkLst>
        <pc:spChg chg="mod">
          <ac:chgData name="Timgren, Marcus (Slite) SWE" userId="0107f580-9ed2-4544-898d-b2a8ff9d2ada" providerId="ADAL" clId="{471775A7-1F8F-45CA-BC28-B515A558D755}" dt="2026-09-23T20:14:47.366" v="286" actId="790"/>
          <ac:spMkLst>
            <pc:docMk/>
            <pc:sldMk cId="0" sldId="257"/>
            <ac:spMk id="3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485" v="288" actId="27636"/>
          <ac:spMkLst>
            <pc:docMk/>
            <pc:sldMk cId="0" sldId="257"/>
            <ac:spMk id="13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509" v="300" actId="27636"/>
          <ac:spMkLst>
            <pc:docMk/>
            <pc:sldMk cId="0" sldId="257"/>
            <ac:spMk id="15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4T19:47:22.427" v="502" actId="20577"/>
          <ac:spMkLst>
            <pc:docMk/>
            <pc:sldMk cId="0" sldId="257"/>
            <ac:spMk id="17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480" v="287" actId="27636"/>
          <ac:spMkLst>
            <pc:docMk/>
            <pc:sldMk cId="0" sldId="257"/>
            <ac:spMk id="19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491" v="290" actId="27636"/>
          <ac:spMkLst>
            <pc:docMk/>
            <pc:sldMk cId="0" sldId="257"/>
            <ac:spMk id="21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491" v="295" actId="27636"/>
          <ac:spMkLst>
            <pc:docMk/>
            <pc:sldMk cId="0" sldId="257"/>
            <ac:spMk id="27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485" v="289" actId="27636"/>
          <ac:spMkLst>
            <pc:docMk/>
            <pc:sldMk cId="0" sldId="257"/>
            <ac:spMk id="29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4T19:47:49.474" v="503" actId="20577"/>
          <ac:spMkLst>
            <pc:docMk/>
            <pc:sldMk cId="0" sldId="257"/>
            <ac:spMk id="31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366" v="286" actId="790"/>
          <ac:spMkLst>
            <pc:docMk/>
            <pc:sldMk cId="0" sldId="257"/>
            <ac:spMk id="33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491" v="291" actId="27636"/>
          <ac:spMkLst>
            <pc:docMk/>
            <pc:sldMk cId="0" sldId="257"/>
            <ac:spMk id="35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366" v="286" actId="790"/>
          <ac:spMkLst>
            <pc:docMk/>
            <pc:sldMk cId="0" sldId="257"/>
            <ac:spMk id="40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491" v="292" actId="27636"/>
          <ac:spMkLst>
            <pc:docMk/>
            <pc:sldMk cId="0" sldId="257"/>
            <ac:spMk id="41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366" v="286" actId="790"/>
          <ac:spMkLst>
            <pc:docMk/>
            <pc:sldMk cId="0" sldId="257"/>
            <ac:spMk id="42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491" v="294" actId="27636"/>
          <ac:spMkLst>
            <pc:docMk/>
            <pc:sldMk cId="0" sldId="257"/>
            <ac:spMk id="43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491" v="297" actId="27636"/>
          <ac:spMkLst>
            <pc:docMk/>
            <pc:sldMk cId="0" sldId="257"/>
            <ac:spMk id="45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366" v="286" actId="790"/>
          <ac:spMkLst>
            <pc:docMk/>
            <pc:sldMk cId="0" sldId="257"/>
            <ac:spMk id="48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366" v="286" actId="790"/>
          <ac:spMkLst>
            <pc:docMk/>
            <pc:sldMk cId="0" sldId="257"/>
            <ac:spMk id="52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491" v="298" actId="27636"/>
          <ac:spMkLst>
            <pc:docMk/>
            <pc:sldMk cId="0" sldId="257"/>
            <ac:spMk id="55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491" v="296" actId="27636"/>
          <ac:spMkLst>
            <pc:docMk/>
            <pc:sldMk cId="0" sldId="257"/>
            <ac:spMk id="57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4T19:48:55.852" v="527" actId="20577"/>
          <ac:spMkLst>
            <pc:docMk/>
            <pc:sldMk cId="0" sldId="257"/>
            <ac:spMk id="59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366" v="286" actId="790"/>
          <ac:spMkLst>
            <pc:docMk/>
            <pc:sldMk cId="0" sldId="257"/>
            <ac:spMk id="67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366" v="286" actId="790"/>
          <ac:spMkLst>
            <pc:docMk/>
            <pc:sldMk cId="0" sldId="257"/>
            <ac:spMk id="72" creationId="{00000000-0000-0000-0000-000000000000}"/>
          </ac:spMkLst>
        </pc:spChg>
        <pc:spChg chg="mod">
          <ac:chgData name="Timgren, Marcus (Slite) SWE" userId="0107f580-9ed2-4544-898d-b2a8ff9d2ada" providerId="ADAL" clId="{471775A7-1F8F-45CA-BC28-B515A558D755}" dt="2026-09-23T20:14:47.366" v="286" actId="790"/>
          <ac:spMkLst>
            <pc:docMk/>
            <pc:sldMk cId="0" sldId="257"/>
            <ac:spMk id="7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8388" y="1143000"/>
            <a:ext cx="2181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8388" y="1143000"/>
            <a:ext cx="2181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7559985" cy="109728"/>
          </a:xfrm>
          <a:prstGeom prst="rect">
            <a:avLst/>
          </a:prstGeom>
          <a:solidFill>
            <a:srgbClr val="FFEB00"/>
          </a:solidFill>
          <a:ln w="12700">
            <a:solidFill>
              <a:srgbClr val="FFEB00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3" name="Shape 1"/>
          <p:cNvSpPr/>
          <p:nvPr/>
        </p:nvSpPr>
        <p:spPr>
          <a:xfrm>
            <a:off x="384048" y="320040"/>
            <a:ext cx="1691640" cy="1243584"/>
          </a:xfrm>
          <a:prstGeom prst="roundRect">
            <a:avLst>
              <a:gd name="adj" fmla="val 3676"/>
            </a:avLst>
          </a:prstGeom>
          <a:solidFill>
            <a:srgbClr val="171717"/>
          </a:solidFill>
          <a:ln w="889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pic>
        <p:nvPicPr>
          <p:cNvPr id="4" name="Image 0" descr="/mnt/data/Logga_med_bakgru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222" y="384048"/>
            <a:ext cx="1459292" cy="10972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04288" y="411480"/>
            <a:ext cx="47731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sv-SE" sz="2700" b="1" noProof="0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KIOSKINSTRUKTION</a:t>
            </a:r>
            <a:endParaRPr lang="sv-SE" sz="2700" noProof="0" dirty="0"/>
          </a:p>
        </p:txBody>
      </p:sp>
      <p:sp>
        <p:nvSpPr>
          <p:cNvPr id="6" name="Text 3"/>
          <p:cNvSpPr/>
          <p:nvPr/>
        </p:nvSpPr>
        <p:spPr>
          <a:xfrm>
            <a:off x="2304288" y="932688"/>
            <a:ext cx="4773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sv-SE" sz="1200" b="1" noProof="0" dirty="0">
                <a:solidFill>
                  <a:srgbClr val="5A5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För kioskansvariga vid hemmamatch i Södervärnshallen</a:t>
            </a:r>
            <a:endParaRPr lang="sv-SE" sz="1200" noProof="0" dirty="0"/>
          </a:p>
        </p:txBody>
      </p:sp>
      <p:sp>
        <p:nvSpPr>
          <p:cNvPr id="7" name="Shape 4"/>
          <p:cNvSpPr/>
          <p:nvPr/>
        </p:nvSpPr>
        <p:spPr>
          <a:xfrm>
            <a:off x="2304288" y="1362456"/>
            <a:ext cx="4773168" cy="1"/>
          </a:xfrm>
          <a:prstGeom prst="line">
            <a:avLst/>
          </a:prstGeom>
          <a:noFill/>
          <a:ln w="50800">
            <a:solidFill>
              <a:srgbClr val="FFEB00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8" name="Shape 5"/>
          <p:cNvSpPr/>
          <p:nvPr/>
        </p:nvSpPr>
        <p:spPr>
          <a:xfrm>
            <a:off x="438912" y="1755648"/>
            <a:ext cx="6684264" cy="667512"/>
          </a:xfrm>
          <a:prstGeom prst="roundRect">
            <a:avLst>
              <a:gd name="adj" fmla="val 6849"/>
            </a:avLst>
          </a:prstGeom>
          <a:solidFill>
            <a:srgbClr val="FFF9CC"/>
          </a:solidFill>
          <a:ln w="8890">
            <a:solidFill>
              <a:srgbClr val="FFEB00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9" name="Text 6"/>
          <p:cNvSpPr/>
          <p:nvPr/>
        </p:nvSpPr>
        <p:spPr>
          <a:xfrm>
            <a:off x="667512" y="1947672"/>
            <a:ext cx="62270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sv-SE" sz="1170" b="1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Målet är att kiosken ska vara klar senast 30 minuter före matchstart och lämnas ren, påfylld och avstämd efter matchen. Vilket innebär att det är bra att vara där ca 1 timme innan match.</a:t>
            </a:r>
            <a:endParaRPr lang="sv-SE" sz="1170" noProof="0" dirty="0"/>
          </a:p>
        </p:txBody>
      </p:sp>
      <p:sp>
        <p:nvSpPr>
          <p:cNvPr id="10" name="Shape 7"/>
          <p:cNvSpPr/>
          <p:nvPr/>
        </p:nvSpPr>
        <p:spPr>
          <a:xfrm>
            <a:off x="438912" y="2660904"/>
            <a:ext cx="3227832" cy="2414016"/>
          </a:xfrm>
          <a:prstGeom prst="roundRect">
            <a:avLst>
              <a:gd name="adj" fmla="val 1894"/>
            </a:avLst>
          </a:prstGeom>
          <a:solidFill>
            <a:srgbClr val="FFFFFF"/>
          </a:solidFill>
          <a:ln w="8890">
            <a:solidFill>
              <a:srgbClr val="D8D8D2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11" name="Shape 8"/>
          <p:cNvSpPr/>
          <p:nvPr/>
        </p:nvSpPr>
        <p:spPr>
          <a:xfrm>
            <a:off x="603504" y="2807208"/>
            <a:ext cx="384048" cy="384048"/>
          </a:xfrm>
          <a:prstGeom prst="ellipse">
            <a:avLst/>
          </a:prstGeom>
          <a:solidFill>
            <a:srgbClr val="FFEB00"/>
          </a:solidFill>
          <a:ln w="12700">
            <a:solidFill>
              <a:srgbClr val="FFEB00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12" name="Text 9"/>
          <p:cNvSpPr/>
          <p:nvPr/>
        </p:nvSpPr>
        <p:spPr>
          <a:xfrm>
            <a:off x="603504" y="2884932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sv-SE" sz="1100" b="1" noProof="0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</a:t>
            </a:r>
            <a:endParaRPr lang="sv-SE" sz="1100" noProof="0" dirty="0"/>
          </a:p>
        </p:txBody>
      </p:sp>
      <p:sp>
        <p:nvSpPr>
          <p:cNvPr id="13" name="Text 10"/>
          <p:cNvSpPr/>
          <p:nvPr/>
        </p:nvSpPr>
        <p:spPr>
          <a:xfrm>
            <a:off x="1097280" y="2843784"/>
            <a:ext cx="23865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sv-SE" sz="1450" b="1" kern="0" spc="25" noProof="0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NÄR DU KOMMER</a:t>
            </a:r>
            <a:endParaRPr lang="sv-SE" sz="1450" noProof="0" dirty="0"/>
          </a:p>
        </p:txBody>
      </p:sp>
      <p:sp>
        <p:nvSpPr>
          <p:cNvPr id="14" name="Shape 11"/>
          <p:cNvSpPr/>
          <p:nvPr/>
        </p:nvSpPr>
        <p:spPr>
          <a:xfrm>
            <a:off x="667512" y="3346704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15" name="Text 12"/>
          <p:cNvSpPr/>
          <p:nvPr/>
        </p:nvSpPr>
        <p:spPr>
          <a:xfrm>
            <a:off x="850392" y="3273552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Hämta nyckeln av en tränare. Sakerna finns i förrådet till höger innanför entrén.</a:t>
            </a:r>
            <a:endParaRPr lang="sv-SE" sz="1070" noProof="0" dirty="0"/>
          </a:p>
        </p:txBody>
      </p:sp>
      <p:sp>
        <p:nvSpPr>
          <p:cNvPr id="16" name="Shape 13"/>
          <p:cNvSpPr/>
          <p:nvPr/>
        </p:nvSpPr>
        <p:spPr>
          <a:xfrm>
            <a:off x="667512" y="3828288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17" name="Text 14"/>
          <p:cNvSpPr/>
          <p:nvPr/>
        </p:nvSpPr>
        <p:spPr>
          <a:xfrm>
            <a:off x="850392" y="3755136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Starta kaffebryggare och eventuell korvvärmare eller toastmaskin.</a:t>
            </a:r>
            <a:endParaRPr lang="sv-SE" sz="1070" noProof="0" dirty="0"/>
          </a:p>
        </p:txBody>
      </p:sp>
      <p:sp>
        <p:nvSpPr>
          <p:cNvPr id="18" name="Shape 15"/>
          <p:cNvSpPr/>
          <p:nvPr/>
        </p:nvSpPr>
        <p:spPr>
          <a:xfrm>
            <a:off x="667512" y="4236720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19" name="Text 16"/>
          <p:cNvSpPr/>
          <p:nvPr/>
        </p:nvSpPr>
        <p:spPr>
          <a:xfrm>
            <a:off x="850392" y="4163568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Kontrollera att vatten, muggar, servetter, socker och mjölk finns.</a:t>
            </a:r>
            <a:endParaRPr lang="sv-SE" sz="1070" noProof="0" dirty="0"/>
          </a:p>
        </p:txBody>
      </p:sp>
      <p:sp>
        <p:nvSpPr>
          <p:cNvPr id="20" name="Shape 17"/>
          <p:cNvSpPr/>
          <p:nvPr/>
        </p:nvSpPr>
        <p:spPr>
          <a:xfrm>
            <a:off x="667512" y="4645152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21" name="Text 18"/>
          <p:cNvSpPr/>
          <p:nvPr/>
        </p:nvSpPr>
        <p:spPr>
          <a:xfrm>
            <a:off x="850392" y="4572000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 fram varor och ställ prislistan väl synlig.</a:t>
            </a:r>
            <a:endParaRPr lang="sv-SE" sz="1070" noProof="0" dirty="0"/>
          </a:p>
        </p:txBody>
      </p:sp>
      <p:sp>
        <p:nvSpPr>
          <p:cNvPr id="22" name="Shape 19"/>
          <p:cNvSpPr/>
          <p:nvPr/>
        </p:nvSpPr>
        <p:spPr>
          <a:xfrm>
            <a:off x="3886200" y="2660904"/>
            <a:ext cx="3227832" cy="2414016"/>
          </a:xfrm>
          <a:prstGeom prst="roundRect">
            <a:avLst>
              <a:gd name="adj" fmla="val 1894"/>
            </a:avLst>
          </a:prstGeom>
          <a:solidFill>
            <a:srgbClr val="FFFFFF"/>
          </a:solidFill>
          <a:ln w="8890">
            <a:solidFill>
              <a:srgbClr val="D8D8D2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23" name="Shape 20"/>
          <p:cNvSpPr/>
          <p:nvPr/>
        </p:nvSpPr>
        <p:spPr>
          <a:xfrm>
            <a:off x="4050792" y="2807208"/>
            <a:ext cx="384048" cy="384048"/>
          </a:xfrm>
          <a:prstGeom prst="ellipse">
            <a:avLst/>
          </a:prstGeom>
          <a:solidFill>
            <a:srgbClr val="FFEB00"/>
          </a:solidFill>
          <a:ln w="12700">
            <a:solidFill>
              <a:srgbClr val="FFEB00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24" name="Text 21"/>
          <p:cNvSpPr/>
          <p:nvPr/>
        </p:nvSpPr>
        <p:spPr>
          <a:xfrm>
            <a:off x="4050792" y="2884932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sv-SE" sz="1100" b="1" noProof="0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</a:t>
            </a:r>
            <a:endParaRPr lang="sv-SE" sz="1100" noProof="0" dirty="0"/>
          </a:p>
        </p:txBody>
      </p:sp>
      <p:sp>
        <p:nvSpPr>
          <p:cNvPr id="25" name="Text 22"/>
          <p:cNvSpPr/>
          <p:nvPr/>
        </p:nvSpPr>
        <p:spPr>
          <a:xfrm>
            <a:off x="4544568" y="2843784"/>
            <a:ext cx="23865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sv-SE" sz="1450" b="1" kern="0" spc="25" noProof="0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GÖR I ORDNING</a:t>
            </a:r>
            <a:endParaRPr lang="sv-SE" sz="1450" noProof="0" dirty="0"/>
          </a:p>
        </p:txBody>
      </p:sp>
      <p:sp>
        <p:nvSpPr>
          <p:cNvPr id="26" name="Shape 23"/>
          <p:cNvSpPr/>
          <p:nvPr/>
        </p:nvSpPr>
        <p:spPr>
          <a:xfrm>
            <a:off x="4114800" y="3346704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27" name="Text 24"/>
          <p:cNvSpPr/>
          <p:nvPr/>
        </p:nvSpPr>
        <p:spPr>
          <a:xfrm>
            <a:off x="4297680" y="3273552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Ställ fram dryck och fyll på godis, fika och snacks.</a:t>
            </a:r>
            <a:endParaRPr lang="sv-SE" sz="1070" noProof="0" dirty="0"/>
          </a:p>
        </p:txBody>
      </p:sp>
      <p:sp>
        <p:nvSpPr>
          <p:cNvPr id="28" name="Shape 25"/>
          <p:cNvSpPr/>
          <p:nvPr/>
        </p:nvSpPr>
        <p:spPr>
          <a:xfrm>
            <a:off x="4114800" y="3828288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29" name="Text 26"/>
          <p:cNvSpPr/>
          <p:nvPr/>
        </p:nvSpPr>
        <p:spPr>
          <a:xfrm>
            <a:off x="4297680" y="3755136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Förbered korv i rimlig mängd. Fyll hellre på efter hand.</a:t>
            </a:r>
            <a:endParaRPr lang="sv-SE" sz="1070" noProof="0" dirty="0"/>
          </a:p>
        </p:txBody>
      </p:sp>
      <p:sp>
        <p:nvSpPr>
          <p:cNvPr id="30" name="Shape 27"/>
          <p:cNvSpPr/>
          <p:nvPr/>
        </p:nvSpPr>
        <p:spPr>
          <a:xfrm>
            <a:off x="4114800" y="4236720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31" name="Text 28"/>
          <p:cNvSpPr/>
          <p:nvPr/>
        </p:nvSpPr>
        <p:spPr>
          <a:xfrm>
            <a:off x="4297680" y="4163568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Placera tänger, skedar och andra redskap hygieniskt.</a:t>
            </a:r>
            <a:endParaRPr lang="sv-SE" sz="1070" noProof="0" dirty="0"/>
          </a:p>
        </p:txBody>
      </p:sp>
      <p:sp>
        <p:nvSpPr>
          <p:cNvPr id="32" name="Shape 29"/>
          <p:cNvSpPr/>
          <p:nvPr/>
        </p:nvSpPr>
        <p:spPr>
          <a:xfrm>
            <a:off x="4114800" y="4645152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33" name="Text 30"/>
          <p:cNvSpPr/>
          <p:nvPr/>
        </p:nvSpPr>
        <p:spPr>
          <a:xfrm>
            <a:off x="4297680" y="4572000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Kontrollera att soppåsar och rengöringsmaterial finns.</a:t>
            </a:r>
            <a:endParaRPr lang="sv-SE" sz="1070" noProof="0" dirty="0"/>
          </a:p>
        </p:txBody>
      </p:sp>
      <p:sp>
        <p:nvSpPr>
          <p:cNvPr id="34" name="Shape 31"/>
          <p:cNvSpPr/>
          <p:nvPr/>
        </p:nvSpPr>
        <p:spPr>
          <a:xfrm>
            <a:off x="438912" y="5303520"/>
            <a:ext cx="3227832" cy="2788920"/>
          </a:xfrm>
          <a:prstGeom prst="roundRect">
            <a:avLst>
              <a:gd name="adj" fmla="val 1639"/>
            </a:avLst>
          </a:prstGeom>
          <a:solidFill>
            <a:srgbClr val="FFFFFF"/>
          </a:solidFill>
          <a:ln w="8890">
            <a:solidFill>
              <a:srgbClr val="D8D8D2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35" name="Shape 32"/>
          <p:cNvSpPr/>
          <p:nvPr/>
        </p:nvSpPr>
        <p:spPr>
          <a:xfrm>
            <a:off x="603504" y="5449824"/>
            <a:ext cx="384048" cy="384048"/>
          </a:xfrm>
          <a:prstGeom prst="ellipse">
            <a:avLst/>
          </a:prstGeom>
          <a:solidFill>
            <a:srgbClr val="FFEB00"/>
          </a:solidFill>
          <a:ln w="12700">
            <a:solidFill>
              <a:srgbClr val="FFEB00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36" name="Text 33"/>
          <p:cNvSpPr/>
          <p:nvPr/>
        </p:nvSpPr>
        <p:spPr>
          <a:xfrm>
            <a:off x="603504" y="5527548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sv-SE" sz="1100" b="1" noProof="0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</a:t>
            </a:r>
            <a:endParaRPr lang="sv-SE" sz="1100" noProof="0" dirty="0"/>
          </a:p>
        </p:txBody>
      </p:sp>
      <p:sp>
        <p:nvSpPr>
          <p:cNvPr id="37" name="Text 34"/>
          <p:cNvSpPr/>
          <p:nvPr/>
        </p:nvSpPr>
        <p:spPr>
          <a:xfrm>
            <a:off x="1097280" y="5486400"/>
            <a:ext cx="23865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sv-SE" sz="1450" b="1" kern="0" spc="25" noProof="0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UNDER FÖRSÄLJNINGEN</a:t>
            </a:r>
            <a:endParaRPr lang="sv-SE" sz="1450" noProof="0" dirty="0"/>
          </a:p>
        </p:txBody>
      </p:sp>
      <p:sp>
        <p:nvSpPr>
          <p:cNvPr id="38" name="Shape 35"/>
          <p:cNvSpPr/>
          <p:nvPr/>
        </p:nvSpPr>
        <p:spPr>
          <a:xfrm>
            <a:off x="667512" y="5989320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39" name="Text 36"/>
          <p:cNvSpPr/>
          <p:nvPr/>
        </p:nvSpPr>
        <p:spPr>
          <a:xfrm>
            <a:off x="850392" y="5916168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Var minst en person i kiosken när försäljningen är öppen.</a:t>
            </a:r>
            <a:endParaRPr lang="sv-SE" sz="1070" noProof="0" dirty="0"/>
          </a:p>
        </p:txBody>
      </p:sp>
      <p:sp>
        <p:nvSpPr>
          <p:cNvPr id="40" name="Shape 37"/>
          <p:cNvSpPr/>
          <p:nvPr/>
        </p:nvSpPr>
        <p:spPr>
          <a:xfrm>
            <a:off x="667512" y="6364224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41" name="Text 38"/>
          <p:cNvSpPr/>
          <p:nvPr/>
        </p:nvSpPr>
        <p:spPr>
          <a:xfrm>
            <a:off x="850392" y="6291072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 betalt enligt aktuell prislista och be kunden visa godkänd Swish-betalning.</a:t>
            </a:r>
            <a:endParaRPr lang="sv-SE" sz="1070" noProof="0" dirty="0"/>
          </a:p>
        </p:txBody>
      </p:sp>
      <p:sp>
        <p:nvSpPr>
          <p:cNvPr id="42" name="Shape 39"/>
          <p:cNvSpPr/>
          <p:nvPr/>
        </p:nvSpPr>
        <p:spPr>
          <a:xfrm>
            <a:off x="667512" y="6739128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43" name="Text 40"/>
          <p:cNvSpPr/>
          <p:nvPr/>
        </p:nvSpPr>
        <p:spPr>
          <a:xfrm>
            <a:off x="850392" y="6665976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Håll bänk och serveringsyta ren. Torka upp spill direkt.</a:t>
            </a:r>
            <a:endParaRPr lang="sv-SE" sz="1070" noProof="0" dirty="0"/>
          </a:p>
        </p:txBody>
      </p:sp>
      <p:sp>
        <p:nvSpPr>
          <p:cNvPr id="44" name="Shape 41"/>
          <p:cNvSpPr/>
          <p:nvPr/>
        </p:nvSpPr>
        <p:spPr>
          <a:xfrm>
            <a:off x="667512" y="7114032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45" name="Text 42"/>
          <p:cNvSpPr/>
          <p:nvPr/>
        </p:nvSpPr>
        <p:spPr>
          <a:xfrm>
            <a:off x="850392" y="7040880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Fyll på varor löpande och håll koll på vad som börjar ta slut.</a:t>
            </a:r>
            <a:endParaRPr lang="sv-SE" sz="1070" noProof="0" dirty="0"/>
          </a:p>
        </p:txBody>
      </p:sp>
      <p:sp>
        <p:nvSpPr>
          <p:cNvPr id="46" name="Shape 43"/>
          <p:cNvSpPr/>
          <p:nvPr/>
        </p:nvSpPr>
        <p:spPr>
          <a:xfrm>
            <a:off x="667512" y="7488936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47" name="Text 44"/>
          <p:cNvSpPr/>
          <p:nvPr/>
        </p:nvSpPr>
        <p:spPr>
          <a:xfrm>
            <a:off x="850392" y="7415784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Använd tång eller papper vid hantering av oförpackad mat.</a:t>
            </a:r>
            <a:endParaRPr lang="sv-SE" sz="1070" noProof="0" dirty="0"/>
          </a:p>
        </p:txBody>
      </p:sp>
      <p:sp>
        <p:nvSpPr>
          <p:cNvPr id="48" name="Shape 45"/>
          <p:cNvSpPr/>
          <p:nvPr/>
        </p:nvSpPr>
        <p:spPr>
          <a:xfrm>
            <a:off x="3886200" y="5303520"/>
            <a:ext cx="3227832" cy="2788920"/>
          </a:xfrm>
          <a:prstGeom prst="roundRect">
            <a:avLst>
              <a:gd name="adj" fmla="val 1639"/>
            </a:avLst>
          </a:prstGeom>
          <a:solidFill>
            <a:srgbClr val="FFFFFF"/>
          </a:solidFill>
          <a:ln w="8890">
            <a:solidFill>
              <a:srgbClr val="D8D8D2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49" name="Shape 46"/>
          <p:cNvSpPr/>
          <p:nvPr/>
        </p:nvSpPr>
        <p:spPr>
          <a:xfrm>
            <a:off x="4050792" y="5449824"/>
            <a:ext cx="384048" cy="384048"/>
          </a:xfrm>
          <a:prstGeom prst="ellipse">
            <a:avLst/>
          </a:prstGeom>
          <a:solidFill>
            <a:srgbClr val="FFEB00"/>
          </a:solidFill>
          <a:ln w="12700">
            <a:solidFill>
              <a:srgbClr val="FFEB00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50" name="Text 47"/>
          <p:cNvSpPr/>
          <p:nvPr/>
        </p:nvSpPr>
        <p:spPr>
          <a:xfrm>
            <a:off x="4050792" y="5527548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sv-SE" sz="1100" b="1" noProof="0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</a:t>
            </a:r>
            <a:endParaRPr lang="sv-SE" sz="1100" noProof="0" dirty="0"/>
          </a:p>
        </p:txBody>
      </p:sp>
      <p:sp>
        <p:nvSpPr>
          <p:cNvPr id="51" name="Text 48"/>
          <p:cNvSpPr/>
          <p:nvPr/>
        </p:nvSpPr>
        <p:spPr>
          <a:xfrm>
            <a:off x="4544568" y="5486400"/>
            <a:ext cx="23865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sv-SE" sz="1450" b="1" kern="0" spc="25" noProof="0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BETALNING OCH ORDNING</a:t>
            </a:r>
            <a:endParaRPr lang="sv-SE" sz="1450" noProof="0" dirty="0"/>
          </a:p>
        </p:txBody>
      </p:sp>
      <p:sp>
        <p:nvSpPr>
          <p:cNvPr id="52" name="Shape 49"/>
          <p:cNvSpPr/>
          <p:nvPr/>
        </p:nvSpPr>
        <p:spPr>
          <a:xfrm>
            <a:off x="4114800" y="5989320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53" name="Text 50"/>
          <p:cNvSpPr/>
          <p:nvPr/>
        </p:nvSpPr>
        <p:spPr>
          <a:xfrm>
            <a:off x="4297680" y="5916168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Swishnummer: 123 113 35 52.</a:t>
            </a:r>
            <a:endParaRPr lang="sv-SE" sz="1070" noProof="0" dirty="0"/>
          </a:p>
        </p:txBody>
      </p:sp>
      <p:sp>
        <p:nvSpPr>
          <p:cNvPr id="54" name="Shape 51"/>
          <p:cNvSpPr/>
          <p:nvPr/>
        </p:nvSpPr>
        <p:spPr>
          <a:xfrm>
            <a:off x="4114800" y="6364224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55" name="Text 52"/>
          <p:cNvSpPr/>
          <p:nvPr/>
        </p:nvSpPr>
        <p:spPr>
          <a:xfrm>
            <a:off x="4297680" y="6291072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Kontrollera belopp och att betalningen är genomförd.</a:t>
            </a:r>
            <a:endParaRPr lang="sv-SE" sz="1070" noProof="0" dirty="0"/>
          </a:p>
        </p:txBody>
      </p:sp>
      <p:sp>
        <p:nvSpPr>
          <p:cNvPr id="56" name="Shape 53"/>
          <p:cNvSpPr/>
          <p:nvPr/>
        </p:nvSpPr>
        <p:spPr>
          <a:xfrm>
            <a:off x="4114800" y="6739128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57" name="Text 54"/>
          <p:cNvSpPr/>
          <p:nvPr/>
        </p:nvSpPr>
        <p:spPr>
          <a:xfrm>
            <a:off x="4297680" y="6665976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Om kontanter används: håll växelkassan avskild och lämna inte kassan obevakad.</a:t>
            </a:r>
            <a:endParaRPr lang="sv-SE" sz="1070" noProof="0" dirty="0"/>
          </a:p>
        </p:txBody>
      </p:sp>
      <p:sp>
        <p:nvSpPr>
          <p:cNvPr id="58" name="Shape 55"/>
          <p:cNvSpPr/>
          <p:nvPr/>
        </p:nvSpPr>
        <p:spPr>
          <a:xfrm>
            <a:off x="4114800" y="7114032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59" name="Text 56"/>
          <p:cNvSpPr/>
          <p:nvPr/>
        </p:nvSpPr>
        <p:spPr>
          <a:xfrm>
            <a:off x="4297680" y="7040880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 inga varor på kredit. Frågor eller avvikelser tas med lagansvarig.</a:t>
            </a:r>
            <a:endParaRPr lang="sv-SE" sz="1070" noProof="0" dirty="0"/>
          </a:p>
        </p:txBody>
      </p:sp>
      <p:sp>
        <p:nvSpPr>
          <p:cNvPr id="60" name="Shape 57"/>
          <p:cNvSpPr/>
          <p:nvPr/>
        </p:nvSpPr>
        <p:spPr>
          <a:xfrm>
            <a:off x="4114800" y="7488936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61" name="Text 58"/>
          <p:cNvSpPr/>
          <p:nvPr/>
        </p:nvSpPr>
        <p:spPr>
          <a:xfrm>
            <a:off x="4297680" y="7415784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Barn ska inte arbeta ensamma med varm utrustning eller betalningar.</a:t>
            </a:r>
            <a:endParaRPr lang="sv-SE" sz="1070" noProof="0" dirty="0"/>
          </a:p>
        </p:txBody>
      </p:sp>
      <p:sp>
        <p:nvSpPr>
          <p:cNvPr id="62" name="Shape 59"/>
          <p:cNvSpPr/>
          <p:nvPr/>
        </p:nvSpPr>
        <p:spPr>
          <a:xfrm>
            <a:off x="438912" y="8348472"/>
            <a:ext cx="6684264" cy="1298448"/>
          </a:xfrm>
          <a:prstGeom prst="roundRect">
            <a:avLst>
              <a:gd name="adj" fmla="val 3521"/>
            </a:avLst>
          </a:prstGeom>
          <a:solidFill>
            <a:srgbClr val="171717"/>
          </a:solidFill>
          <a:ln w="889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63" name="Text 60"/>
          <p:cNvSpPr/>
          <p:nvPr/>
        </p:nvSpPr>
        <p:spPr>
          <a:xfrm>
            <a:off x="685800" y="8613648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sv-SE" sz="1600" b="1" noProof="0" dirty="0">
                <a:solidFill>
                  <a:srgbClr val="FFEB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VIKTIGT</a:t>
            </a:r>
            <a:endParaRPr lang="sv-SE" sz="1600" noProof="0" dirty="0"/>
          </a:p>
        </p:txBody>
      </p:sp>
      <p:sp>
        <p:nvSpPr>
          <p:cNvPr id="64" name="Text 61"/>
          <p:cNvSpPr/>
          <p:nvPr/>
        </p:nvSpPr>
        <p:spPr>
          <a:xfrm>
            <a:off x="1828800" y="8513064"/>
            <a:ext cx="4873752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sv-SE" sz="1140" b="1" noProof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Tvätta händerna före arbetet och efter pauser, toalettbesök, sophantering eller hantering av pengar. Den som känner sig sjuk ska inte hantera mat.</a:t>
            </a:r>
            <a:endParaRPr lang="sv-SE" sz="1140" noProof="0" dirty="0"/>
          </a:p>
        </p:txBody>
      </p:sp>
      <p:sp>
        <p:nvSpPr>
          <p:cNvPr id="65" name="Shape 62"/>
          <p:cNvSpPr/>
          <p:nvPr/>
        </p:nvSpPr>
        <p:spPr>
          <a:xfrm>
            <a:off x="0" y="10506456"/>
            <a:ext cx="7559985" cy="185623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66" name="Text 63"/>
          <p:cNvSpPr/>
          <p:nvPr/>
        </p:nvSpPr>
        <p:spPr>
          <a:xfrm>
            <a:off x="411480" y="10538460"/>
            <a:ext cx="3154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sv-SE" sz="670" b="1" kern="0" spc="100" noProof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VISBY IF GUTE HANDBOLL</a:t>
            </a:r>
            <a:endParaRPr lang="sv-SE" sz="670" noProof="0" dirty="0"/>
          </a:p>
        </p:txBody>
      </p:sp>
      <p:sp>
        <p:nvSpPr>
          <p:cNvPr id="67" name="Text 64"/>
          <p:cNvSpPr/>
          <p:nvPr/>
        </p:nvSpPr>
        <p:spPr>
          <a:xfrm>
            <a:off x="4069080" y="10538460"/>
            <a:ext cx="3063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sv-SE" sz="670" b="1" kern="0" spc="65" noProof="0" dirty="0">
                <a:solidFill>
                  <a:srgbClr val="FFEB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KIOSKINSTRUKTION  |  SIDA 1</a:t>
            </a:r>
            <a:endParaRPr lang="sv-SE" sz="670" noProof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7559985" cy="109728"/>
          </a:xfrm>
          <a:prstGeom prst="rect">
            <a:avLst/>
          </a:prstGeom>
          <a:solidFill>
            <a:srgbClr val="FFEB00"/>
          </a:solidFill>
          <a:ln w="12700">
            <a:solidFill>
              <a:srgbClr val="FFEB00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3" name="Shape 1"/>
          <p:cNvSpPr/>
          <p:nvPr/>
        </p:nvSpPr>
        <p:spPr>
          <a:xfrm>
            <a:off x="384048" y="320040"/>
            <a:ext cx="1691640" cy="1243584"/>
          </a:xfrm>
          <a:prstGeom prst="roundRect">
            <a:avLst>
              <a:gd name="adj" fmla="val 3676"/>
            </a:avLst>
          </a:prstGeom>
          <a:solidFill>
            <a:srgbClr val="171717"/>
          </a:solidFill>
          <a:ln w="889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pic>
        <p:nvPicPr>
          <p:cNvPr id="4" name="Image 0" descr="/mnt/data/Logga_med_bakgru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222" y="384048"/>
            <a:ext cx="1459292" cy="10972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04288" y="411480"/>
            <a:ext cx="47731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sv-SE" sz="2700" b="1" noProof="0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STÄNGNING &amp; CHECKLISTA</a:t>
            </a:r>
            <a:endParaRPr lang="sv-SE" sz="2700" noProof="0" dirty="0"/>
          </a:p>
        </p:txBody>
      </p:sp>
      <p:sp>
        <p:nvSpPr>
          <p:cNvPr id="6" name="Text 3"/>
          <p:cNvSpPr/>
          <p:nvPr/>
        </p:nvSpPr>
        <p:spPr>
          <a:xfrm>
            <a:off x="2304288" y="932688"/>
            <a:ext cx="4773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sv-SE" sz="1200" b="1" noProof="0" dirty="0">
                <a:solidFill>
                  <a:srgbClr val="5A5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Gör klart kiosken direkt efter avslutad försäljning</a:t>
            </a:r>
            <a:endParaRPr lang="sv-SE" sz="1200" noProof="0" dirty="0"/>
          </a:p>
        </p:txBody>
      </p:sp>
      <p:sp>
        <p:nvSpPr>
          <p:cNvPr id="7" name="Shape 4"/>
          <p:cNvSpPr/>
          <p:nvPr/>
        </p:nvSpPr>
        <p:spPr>
          <a:xfrm>
            <a:off x="2304288" y="1362456"/>
            <a:ext cx="4773168" cy="1"/>
          </a:xfrm>
          <a:prstGeom prst="line">
            <a:avLst/>
          </a:prstGeom>
          <a:noFill/>
          <a:ln w="50800">
            <a:solidFill>
              <a:srgbClr val="FFEB00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8" name="Shape 5"/>
          <p:cNvSpPr/>
          <p:nvPr/>
        </p:nvSpPr>
        <p:spPr>
          <a:xfrm>
            <a:off x="438912" y="1783080"/>
            <a:ext cx="3227832" cy="2834640"/>
          </a:xfrm>
          <a:prstGeom prst="roundRect">
            <a:avLst>
              <a:gd name="adj" fmla="val 1613"/>
            </a:avLst>
          </a:prstGeom>
          <a:solidFill>
            <a:srgbClr val="FFFFFF"/>
          </a:solidFill>
          <a:ln w="8890">
            <a:solidFill>
              <a:srgbClr val="D8D8D2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9" name="Shape 6"/>
          <p:cNvSpPr/>
          <p:nvPr/>
        </p:nvSpPr>
        <p:spPr>
          <a:xfrm>
            <a:off x="603504" y="1929384"/>
            <a:ext cx="384048" cy="384048"/>
          </a:xfrm>
          <a:prstGeom prst="ellipse">
            <a:avLst/>
          </a:prstGeom>
          <a:solidFill>
            <a:srgbClr val="FFEB00"/>
          </a:solidFill>
          <a:ln w="12700">
            <a:solidFill>
              <a:srgbClr val="FFEB00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10" name="Text 7"/>
          <p:cNvSpPr/>
          <p:nvPr/>
        </p:nvSpPr>
        <p:spPr>
          <a:xfrm>
            <a:off x="603504" y="2007108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sv-SE" sz="1100" b="1" noProof="0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5</a:t>
            </a:r>
            <a:endParaRPr lang="sv-SE" sz="1100" noProof="0" dirty="0"/>
          </a:p>
        </p:txBody>
      </p:sp>
      <p:sp>
        <p:nvSpPr>
          <p:cNvPr id="11" name="Text 8"/>
          <p:cNvSpPr/>
          <p:nvPr/>
        </p:nvSpPr>
        <p:spPr>
          <a:xfrm>
            <a:off x="1097280" y="1965960"/>
            <a:ext cx="23865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sv-SE" sz="1450" b="1" kern="0" spc="25" noProof="0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NÄR KIOSKEN STÄNGER</a:t>
            </a:r>
            <a:endParaRPr lang="sv-SE" sz="1450" noProof="0" dirty="0"/>
          </a:p>
        </p:txBody>
      </p:sp>
      <p:sp>
        <p:nvSpPr>
          <p:cNvPr id="12" name="Shape 9"/>
          <p:cNvSpPr/>
          <p:nvPr/>
        </p:nvSpPr>
        <p:spPr>
          <a:xfrm>
            <a:off x="667512" y="2468880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13" name="Text 10"/>
          <p:cNvSpPr/>
          <p:nvPr/>
        </p:nvSpPr>
        <p:spPr>
          <a:xfrm>
            <a:off x="850392" y="2395728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Stäng försäljningen enligt överenskommelse, normalt efter matchslut.</a:t>
            </a:r>
            <a:endParaRPr lang="sv-SE" sz="1070" noProof="0" dirty="0"/>
          </a:p>
        </p:txBody>
      </p:sp>
      <p:sp>
        <p:nvSpPr>
          <p:cNvPr id="14" name="Shape 11"/>
          <p:cNvSpPr/>
          <p:nvPr/>
        </p:nvSpPr>
        <p:spPr>
          <a:xfrm>
            <a:off x="667512" y="2843784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15" name="Text 12"/>
          <p:cNvSpPr/>
          <p:nvPr/>
        </p:nvSpPr>
        <p:spPr>
          <a:xfrm>
            <a:off x="850392" y="2770632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Stäng av kaffebryggare, korvvärmare och toastmaskin.</a:t>
            </a:r>
            <a:endParaRPr lang="sv-SE" sz="1070" noProof="0" dirty="0"/>
          </a:p>
        </p:txBody>
      </p:sp>
      <p:sp>
        <p:nvSpPr>
          <p:cNvPr id="16" name="Shape 13"/>
          <p:cNvSpPr/>
          <p:nvPr/>
        </p:nvSpPr>
        <p:spPr>
          <a:xfrm>
            <a:off x="667512" y="3218688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17" name="Text 14"/>
          <p:cNvSpPr/>
          <p:nvPr/>
        </p:nvSpPr>
        <p:spPr>
          <a:xfrm>
            <a:off x="850392" y="3145536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Släng mat (eller bjud de som är kvar) som inte kan sparas på ett säkert sätt.</a:t>
            </a:r>
            <a:endParaRPr lang="sv-SE" sz="1070" noProof="0" dirty="0"/>
          </a:p>
        </p:txBody>
      </p:sp>
      <p:sp>
        <p:nvSpPr>
          <p:cNvPr id="18" name="Shape 15"/>
          <p:cNvSpPr/>
          <p:nvPr/>
        </p:nvSpPr>
        <p:spPr>
          <a:xfrm>
            <a:off x="667512" y="3593592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19" name="Text 16"/>
          <p:cNvSpPr/>
          <p:nvPr/>
        </p:nvSpPr>
        <p:spPr>
          <a:xfrm>
            <a:off x="850392" y="3520440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Förpacka och ställ tillbaka varor som ska sparas.</a:t>
            </a:r>
            <a:endParaRPr lang="sv-SE" sz="1070" noProof="0" dirty="0"/>
          </a:p>
        </p:txBody>
      </p:sp>
      <p:sp>
        <p:nvSpPr>
          <p:cNvPr id="20" name="Shape 17"/>
          <p:cNvSpPr/>
          <p:nvPr/>
        </p:nvSpPr>
        <p:spPr>
          <a:xfrm>
            <a:off x="667512" y="3968496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21" name="Text 18"/>
          <p:cNvSpPr/>
          <p:nvPr/>
        </p:nvSpPr>
        <p:spPr>
          <a:xfrm>
            <a:off x="850392" y="3895344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Fyll kyl och hyllor inför nästa match om lager finns.</a:t>
            </a:r>
            <a:endParaRPr lang="sv-SE" sz="1070" noProof="0" dirty="0"/>
          </a:p>
        </p:txBody>
      </p:sp>
      <p:sp>
        <p:nvSpPr>
          <p:cNvPr id="22" name="Shape 19"/>
          <p:cNvSpPr/>
          <p:nvPr/>
        </p:nvSpPr>
        <p:spPr>
          <a:xfrm>
            <a:off x="3886200" y="1783080"/>
            <a:ext cx="3227832" cy="2834640"/>
          </a:xfrm>
          <a:prstGeom prst="roundRect">
            <a:avLst>
              <a:gd name="adj" fmla="val 1613"/>
            </a:avLst>
          </a:prstGeom>
          <a:solidFill>
            <a:srgbClr val="FFFFFF"/>
          </a:solidFill>
          <a:ln w="8890">
            <a:solidFill>
              <a:srgbClr val="D8D8D2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23" name="Shape 20"/>
          <p:cNvSpPr/>
          <p:nvPr/>
        </p:nvSpPr>
        <p:spPr>
          <a:xfrm>
            <a:off x="4050792" y="1929384"/>
            <a:ext cx="384048" cy="384048"/>
          </a:xfrm>
          <a:prstGeom prst="ellipse">
            <a:avLst/>
          </a:prstGeom>
          <a:solidFill>
            <a:srgbClr val="FFEB00"/>
          </a:solidFill>
          <a:ln w="12700">
            <a:solidFill>
              <a:srgbClr val="FFEB00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24" name="Text 21"/>
          <p:cNvSpPr/>
          <p:nvPr/>
        </p:nvSpPr>
        <p:spPr>
          <a:xfrm>
            <a:off x="4050792" y="2007108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sv-SE" sz="1100" b="1" noProof="0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6</a:t>
            </a:r>
            <a:endParaRPr lang="sv-SE" sz="1100" noProof="0" dirty="0"/>
          </a:p>
        </p:txBody>
      </p:sp>
      <p:sp>
        <p:nvSpPr>
          <p:cNvPr id="25" name="Text 22"/>
          <p:cNvSpPr/>
          <p:nvPr/>
        </p:nvSpPr>
        <p:spPr>
          <a:xfrm>
            <a:off x="4544568" y="1965960"/>
            <a:ext cx="23865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sv-SE" sz="1450" b="1" kern="0" spc="25" noProof="0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STÄDNING</a:t>
            </a:r>
            <a:endParaRPr lang="sv-SE" sz="1450" noProof="0" dirty="0"/>
          </a:p>
        </p:txBody>
      </p:sp>
      <p:sp>
        <p:nvSpPr>
          <p:cNvPr id="26" name="Shape 23"/>
          <p:cNvSpPr/>
          <p:nvPr/>
        </p:nvSpPr>
        <p:spPr>
          <a:xfrm>
            <a:off x="4114800" y="2468880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27" name="Text 24"/>
          <p:cNvSpPr/>
          <p:nvPr/>
        </p:nvSpPr>
        <p:spPr>
          <a:xfrm>
            <a:off x="4297680" y="2395728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Diska kannor, tänger, skedar och övriga redskap.</a:t>
            </a:r>
            <a:endParaRPr lang="sv-SE" sz="1070" noProof="0" dirty="0"/>
          </a:p>
        </p:txBody>
      </p:sp>
      <p:sp>
        <p:nvSpPr>
          <p:cNvPr id="28" name="Shape 25"/>
          <p:cNvSpPr/>
          <p:nvPr/>
        </p:nvSpPr>
        <p:spPr>
          <a:xfrm>
            <a:off x="4114800" y="2843784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29" name="Text 26"/>
          <p:cNvSpPr/>
          <p:nvPr/>
        </p:nvSpPr>
        <p:spPr>
          <a:xfrm>
            <a:off x="4297680" y="2770632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Torka bänkar, bord, handtag och utsatta ytor.</a:t>
            </a:r>
            <a:endParaRPr lang="sv-SE" sz="1070" noProof="0" dirty="0"/>
          </a:p>
        </p:txBody>
      </p:sp>
      <p:sp>
        <p:nvSpPr>
          <p:cNvPr id="30" name="Shape 27"/>
          <p:cNvSpPr/>
          <p:nvPr/>
        </p:nvSpPr>
        <p:spPr>
          <a:xfrm>
            <a:off x="4114800" y="3218688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31" name="Text 28"/>
          <p:cNvSpPr/>
          <p:nvPr/>
        </p:nvSpPr>
        <p:spPr>
          <a:xfrm>
            <a:off x="4297680" y="3145536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Sopa golvet (även läktaren) och </a:t>
            </a:r>
            <a:r>
              <a:rPr lang="sv-SE" sz="1070" noProof="0" dirty="0" err="1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våttorka</a:t>
            </a: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vid behov. </a:t>
            </a:r>
            <a:endParaRPr lang="sv-SE" sz="1070" noProof="0" dirty="0"/>
          </a:p>
        </p:txBody>
      </p:sp>
      <p:sp>
        <p:nvSpPr>
          <p:cNvPr id="32" name="Shape 29"/>
          <p:cNvSpPr/>
          <p:nvPr/>
        </p:nvSpPr>
        <p:spPr>
          <a:xfrm>
            <a:off x="4114800" y="3593592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33" name="Text 30"/>
          <p:cNvSpPr/>
          <p:nvPr/>
        </p:nvSpPr>
        <p:spPr>
          <a:xfrm>
            <a:off x="4297680" y="3520440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Töm sopor och sätt i nya påsar.</a:t>
            </a:r>
            <a:endParaRPr lang="sv-SE" sz="1070" noProof="0" dirty="0"/>
          </a:p>
        </p:txBody>
      </p:sp>
      <p:sp>
        <p:nvSpPr>
          <p:cNvPr id="34" name="Shape 31"/>
          <p:cNvSpPr/>
          <p:nvPr/>
        </p:nvSpPr>
        <p:spPr>
          <a:xfrm>
            <a:off x="4114800" y="3968496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35" name="Text 32"/>
          <p:cNvSpPr/>
          <p:nvPr/>
        </p:nvSpPr>
        <p:spPr>
          <a:xfrm>
            <a:off x="4297680" y="3895344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Kontrollera att inget står kvar varmt eller inkopplat.</a:t>
            </a:r>
            <a:endParaRPr lang="sv-SE" sz="1070" noProof="0" dirty="0"/>
          </a:p>
        </p:txBody>
      </p:sp>
      <p:sp>
        <p:nvSpPr>
          <p:cNvPr id="36" name="Shape 33"/>
          <p:cNvSpPr/>
          <p:nvPr/>
        </p:nvSpPr>
        <p:spPr>
          <a:xfrm>
            <a:off x="438912" y="4855464"/>
            <a:ext cx="3227832" cy="2459736"/>
          </a:xfrm>
          <a:prstGeom prst="roundRect">
            <a:avLst>
              <a:gd name="adj" fmla="val 1859"/>
            </a:avLst>
          </a:prstGeom>
          <a:solidFill>
            <a:srgbClr val="FFFFFF"/>
          </a:solidFill>
          <a:ln w="8890">
            <a:solidFill>
              <a:srgbClr val="D8D8D2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37" name="Shape 34"/>
          <p:cNvSpPr/>
          <p:nvPr/>
        </p:nvSpPr>
        <p:spPr>
          <a:xfrm>
            <a:off x="603504" y="5001768"/>
            <a:ext cx="384048" cy="384048"/>
          </a:xfrm>
          <a:prstGeom prst="ellipse">
            <a:avLst/>
          </a:prstGeom>
          <a:solidFill>
            <a:srgbClr val="FFEB00"/>
          </a:solidFill>
          <a:ln w="12700">
            <a:solidFill>
              <a:srgbClr val="FFEB00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38" name="Text 35"/>
          <p:cNvSpPr/>
          <p:nvPr/>
        </p:nvSpPr>
        <p:spPr>
          <a:xfrm>
            <a:off x="603504" y="5079492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sv-SE" sz="1100" b="1" noProof="0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7</a:t>
            </a:r>
            <a:endParaRPr lang="sv-SE" sz="1100" noProof="0" dirty="0"/>
          </a:p>
        </p:txBody>
      </p:sp>
      <p:sp>
        <p:nvSpPr>
          <p:cNvPr id="39" name="Text 36"/>
          <p:cNvSpPr/>
          <p:nvPr/>
        </p:nvSpPr>
        <p:spPr>
          <a:xfrm>
            <a:off x="1097280" y="5038344"/>
            <a:ext cx="23865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sv-SE" sz="1450" b="1" kern="0" spc="25" noProof="0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AVSTÄMNING</a:t>
            </a:r>
            <a:endParaRPr lang="sv-SE" sz="1450" noProof="0" dirty="0"/>
          </a:p>
        </p:txBody>
      </p:sp>
      <p:sp>
        <p:nvSpPr>
          <p:cNvPr id="40" name="Shape 37"/>
          <p:cNvSpPr/>
          <p:nvPr/>
        </p:nvSpPr>
        <p:spPr>
          <a:xfrm>
            <a:off x="667512" y="5541264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41" name="Text 38"/>
          <p:cNvSpPr/>
          <p:nvPr/>
        </p:nvSpPr>
        <p:spPr>
          <a:xfrm>
            <a:off x="850392" y="5468112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Räkna eventuell kontantkassa tillsammans med en annan ansvarig.</a:t>
            </a:r>
            <a:endParaRPr lang="sv-SE" sz="1070" noProof="0" dirty="0"/>
          </a:p>
        </p:txBody>
      </p:sp>
      <p:sp>
        <p:nvSpPr>
          <p:cNvPr id="42" name="Shape 39"/>
          <p:cNvSpPr/>
          <p:nvPr/>
        </p:nvSpPr>
        <p:spPr>
          <a:xfrm>
            <a:off x="667512" y="5916168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43" name="Text 40"/>
          <p:cNvSpPr/>
          <p:nvPr/>
        </p:nvSpPr>
        <p:spPr>
          <a:xfrm>
            <a:off x="850392" y="5843016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Notera slutsålda eller nästan slutsålda varor.</a:t>
            </a:r>
            <a:endParaRPr lang="sv-SE" sz="1070" noProof="0" dirty="0"/>
          </a:p>
        </p:txBody>
      </p:sp>
      <p:sp>
        <p:nvSpPr>
          <p:cNvPr id="44" name="Shape 41"/>
          <p:cNvSpPr/>
          <p:nvPr/>
        </p:nvSpPr>
        <p:spPr>
          <a:xfrm>
            <a:off x="667512" y="6291072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45" name="Text 42"/>
          <p:cNvSpPr/>
          <p:nvPr/>
        </p:nvSpPr>
        <p:spPr>
          <a:xfrm>
            <a:off x="850392" y="6217920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Rapportera skador, fel på utrustning eller andra avvikelser.</a:t>
            </a:r>
            <a:endParaRPr lang="sv-SE" sz="1070" noProof="0" dirty="0"/>
          </a:p>
        </p:txBody>
      </p:sp>
      <p:sp>
        <p:nvSpPr>
          <p:cNvPr id="46" name="Shape 43"/>
          <p:cNvSpPr/>
          <p:nvPr/>
        </p:nvSpPr>
        <p:spPr>
          <a:xfrm>
            <a:off x="667512" y="6665976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47" name="Text 44"/>
          <p:cNvSpPr/>
          <p:nvPr/>
        </p:nvSpPr>
        <p:spPr>
          <a:xfrm>
            <a:off x="850392" y="6592824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Lämna pengar och nyckel enligt lagets rutin.</a:t>
            </a:r>
            <a:endParaRPr lang="sv-SE" sz="1070" noProof="0" dirty="0"/>
          </a:p>
        </p:txBody>
      </p:sp>
      <p:sp>
        <p:nvSpPr>
          <p:cNvPr id="48" name="Shape 45"/>
          <p:cNvSpPr/>
          <p:nvPr/>
        </p:nvSpPr>
        <p:spPr>
          <a:xfrm>
            <a:off x="3886200" y="4855464"/>
            <a:ext cx="3227832" cy="2459736"/>
          </a:xfrm>
          <a:prstGeom prst="roundRect">
            <a:avLst>
              <a:gd name="adj" fmla="val 1859"/>
            </a:avLst>
          </a:prstGeom>
          <a:solidFill>
            <a:srgbClr val="FFFFFF"/>
          </a:solidFill>
          <a:ln w="8890">
            <a:solidFill>
              <a:srgbClr val="D8D8D2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49" name="Shape 46"/>
          <p:cNvSpPr/>
          <p:nvPr/>
        </p:nvSpPr>
        <p:spPr>
          <a:xfrm>
            <a:off x="4050792" y="5001768"/>
            <a:ext cx="384048" cy="384048"/>
          </a:xfrm>
          <a:prstGeom prst="ellipse">
            <a:avLst/>
          </a:prstGeom>
          <a:solidFill>
            <a:srgbClr val="FFEB00"/>
          </a:solidFill>
          <a:ln w="12700">
            <a:solidFill>
              <a:srgbClr val="FFEB00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50" name="Text 47"/>
          <p:cNvSpPr/>
          <p:nvPr/>
        </p:nvSpPr>
        <p:spPr>
          <a:xfrm>
            <a:off x="4050792" y="5079492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sv-SE" sz="1100" b="1" noProof="0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8</a:t>
            </a:r>
            <a:endParaRPr lang="sv-SE" sz="1100" noProof="0" dirty="0"/>
          </a:p>
        </p:txBody>
      </p:sp>
      <p:sp>
        <p:nvSpPr>
          <p:cNvPr id="51" name="Text 48"/>
          <p:cNvSpPr/>
          <p:nvPr/>
        </p:nvSpPr>
        <p:spPr>
          <a:xfrm>
            <a:off x="4544568" y="5038344"/>
            <a:ext cx="23865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sv-SE" sz="1450" b="1" kern="0" spc="25" noProof="0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INNAN DU GÅR</a:t>
            </a:r>
            <a:endParaRPr lang="sv-SE" sz="1450" noProof="0" dirty="0"/>
          </a:p>
        </p:txBody>
      </p:sp>
      <p:sp>
        <p:nvSpPr>
          <p:cNvPr id="52" name="Shape 49"/>
          <p:cNvSpPr/>
          <p:nvPr/>
        </p:nvSpPr>
        <p:spPr>
          <a:xfrm>
            <a:off x="4114800" y="5541264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53" name="Text 50"/>
          <p:cNvSpPr/>
          <p:nvPr/>
        </p:nvSpPr>
        <p:spPr>
          <a:xfrm>
            <a:off x="4297680" y="5468112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Kontrollera att kyl och frys är stängda.</a:t>
            </a:r>
            <a:endParaRPr lang="sv-SE" sz="1070" noProof="0" dirty="0"/>
          </a:p>
        </p:txBody>
      </p:sp>
      <p:sp>
        <p:nvSpPr>
          <p:cNvPr id="54" name="Shape 51"/>
          <p:cNvSpPr/>
          <p:nvPr/>
        </p:nvSpPr>
        <p:spPr>
          <a:xfrm>
            <a:off x="4114800" y="5916168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55" name="Text 52"/>
          <p:cNvSpPr/>
          <p:nvPr/>
        </p:nvSpPr>
        <p:spPr>
          <a:xfrm>
            <a:off x="4297680" y="5843016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Kontrollera att all värmeutrustning är avstängd.</a:t>
            </a:r>
            <a:endParaRPr lang="sv-SE" sz="1070" noProof="0" dirty="0"/>
          </a:p>
        </p:txBody>
      </p:sp>
      <p:sp>
        <p:nvSpPr>
          <p:cNvPr id="56" name="Shape 53"/>
          <p:cNvSpPr/>
          <p:nvPr/>
        </p:nvSpPr>
        <p:spPr>
          <a:xfrm>
            <a:off x="4114800" y="6291072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57" name="Text 54"/>
          <p:cNvSpPr/>
          <p:nvPr/>
        </p:nvSpPr>
        <p:spPr>
          <a:xfrm>
            <a:off x="4297680" y="6217920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Släck belysningen och stäng eventuella fönster.</a:t>
            </a:r>
            <a:endParaRPr lang="sv-SE" sz="1070" noProof="0" dirty="0"/>
          </a:p>
        </p:txBody>
      </p:sp>
      <p:sp>
        <p:nvSpPr>
          <p:cNvPr id="58" name="Shape 55"/>
          <p:cNvSpPr/>
          <p:nvPr/>
        </p:nvSpPr>
        <p:spPr>
          <a:xfrm>
            <a:off x="4114800" y="6665976"/>
            <a:ext cx="91440" cy="91440"/>
          </a:xfrm>
          <a:prstGeom prst="ellipse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59" name="Text 56"/>
          <p:cNvSpPr/>
          <p:nvPr/>
        </p:nvSpPr>
        <p:spPr>
          <a:xfrm>
            <a:off x="4297680" y="6592824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sv-SE" sz="1070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Lås kiosken och kontrollera att dörren verkligen är låst. Lämna </a:t>
            </a:r>
            <a:r>
              <a:rPr lang="sv-SE" sz="1070" noProof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tillbaka nyckeln!</a:t>
            </a:r>
            <a:endParaRPr lang="sv-SE" sz="1070" noProof="0" dirty="0"/>
          </a:p>
        </p:txBody>
      </p:sp>
      <p:sp>
        <p:nvSpPr>
          <p:cNvPr id="60" name="Shape 57"/>
          <p:cNvSpPr/>
          <p:nvPr/>
        </p:nvSpPr>
        <p:spPr>
          <a:xfrm>
            <a:off x="438912" y="7562088"/>
            <a:ext cx="6684264" cy="2267712"/>
          </a:xfrm>
          <a:prstGeom prst="roundRect">
            <a:avLst>
              <a:gd name="adj" fmla="val 2016"/>
            </a:avLst>
          </a:prstGeom>
          <a:solidFill>
            <a:srgbClr val="DDEEDB"/>
          </a:solidFill>
          <a:ln w="8890">
            <a:solidFill>
              <a:srgbClr val="A9C9A5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61" name="Text 58"/>
          <p:cNvSpPr/>
          <p:nvPr/>
        </p:nvSpPr>
        <p:spPr>
          <a:xfrm>
            <a:off x="676656" y="7808976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sv-SE" sz="1600" b="1" noProof="0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SNABB CHECKLISTA</a:t>
            </a:r>
            <a:endParaRPr lang="sv-SE" sz="1600" noProof="0" dirty="0"/>
          </a:p>
        </p:txBody>
      </p:sp>
      <p:sp>
        <p:nvSpPr>
          <p:cNvPr id="62" name="Text 59"/>
          <p:cNvSpPr/>
          <p:nvPr/>
        </p:nvSpPr>
        <p:spPr>
          <a:xfrm>
            <a:off x="685800" y="8247888"/>
            <a:ext cx="2560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sv-SE" sz="1200" b="1" noProof="0" dirty="0">
                <a:solidFill>
                  <a:srgbClr val="171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</a:t>
            </a:r>
            <a:endParaRPr lang="sv-SE" sz="1200" noProof="0" dirty="0"/>
          </a:p>
        </p:txBody>
      </p:sp>
      <p:sp>
        <p:nvSpPr>
          <p:cNvPr id="63" name="Text 60"/>
          <p:cNvSpPr/>
          <p:nvPr/>
        </p:nvSpPr>
        <p:spPr>
          <a:xfrm>
            <a:off x="978408" y="824788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sv-SE" sz="1050" b="1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Utrustning avstängd</a:t>
            </a:r>
            <a:endParaRPr lang="sv-SE" sz="1050" noProof="0" dirty="0"/>
          </a:p>
        </p:txBody>
      </p:sp>
      <p:sp>
        <p:nvSpPr>
          <p:cNvPr id="64" name="Text 61"/>
          <p:cNvSpPr/>
          <p:nvPr/>
        </p:nvSpPr>
        <p:spPr>
          <a:xfrm>
            <a:off x="3904488" y="8247888"/>
            <a:ext cx="2560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sv-SE" sz="1200" b="1" noProof="0" dirty="0">
                <a:solidFill>
                  <a:srgbClr val="171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</a:t>
            </a:r>
            <a:endParaRPr lang="sv-SE" sz="1200" noProof="0" dirty="0"/>
          </a:p>
        </p:txBody>
      </p:sp>
      <p:sp>
        <p:nvSpPr>
          <p:cNvPr id="65" name="Text 62"/>
          <p:cNvSpPr/>
          <p:nvPr/>
        </p:nvSpPr>
        <p:spPr>
          <a:xfrm>
            <a:off x="4197096" y="824788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sv-SE" sz="1050" b="1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Bänkar och redskap rengjorda</a:t>
            </a:r>
            <a:endParaRPr lang="sv-SE" sz="1050" noProof="0" dirty="0"/>
          </a:p>
        </p:txBody>
      </p:sp>
      <p:sp>
        <p:nvSpPr>
          <p:cNvPr id="66" name="Text 63"/>
          <p:cNvSpPr/>
          <p:nvPr/>
        </p:nvSpPr>
        <p:spPr>
          <a:xfrm>
            <a:off x="685800" y="8586216"/>
            <a:ext cx="2560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sv-SE" sz="1200" b="1" noProof="0" dirty="0">
                <a:solidFill>
                  <a:srgbClr val="171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</a:t>
            </a:r>
            <a:endParaRPr lang="sv-SE" sz="1200" noProof="0" dirty="0"/>
          </a:p>
        </p:txBody>
      </p:sp>
      <p:sp>
        <p:nvSpPr>
          <p:cNvPr id="67" name="Text 64"/>
          <p:cNvSpPr/>
          <p:nvPr/>
        </p:nvSpPr>
        <p:spPr>
          <a:xfrm>
            <a:off x="978408" y="8586216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sv-SE" sz="1050" b="1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Sopor tömda</a:t>
            </a:r>
            <a:endParaRPr lang="sv-SE" sz="1050" noProof="0" dirty="0"/>
          </a:p>
        </p:txBody>
      </p:sp>
      <p:sp>
        <p:nvSpPr>
          <p:cNvPr id="68" name="Text 65"/>
          <p:cNvSpPr/>
          <p:nvPr/>
        </p:nvSpPr>
        <p:spPr>
          <a:xfrm>
            <a:off x="3904488" y="8586216"/>
            <a:ext cx="2560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sv-SE" sz="1200" b="1" noProof="0" dirty="0">
                <a:solidFill>
                  <a:srgbClr val="171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</a:t>
            </a:r>
            <a:endParaRPr lang="sv-SE" sz="1200" noProof="0" dirty="0"/>
          </a:p>
        </p:txBody>
      </p:sp>
      <p:sp>
        <p:nvSpPr>
          <p:cNvPr id="69" name="Text 66"/>
          <p:cNvSpPr/>
          <p:nvPr/>
        </p:nvSpPr>
        <p:spPr>
          <a:xfrm>
            <a:off x="4197096" y="8586216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sv-SE" sz="1050" b="1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Varor undanplockade</a:t>
            </a:r>
            <a:endParaRPr lang="sv-SE" sz="1050" noProof="0" dirty="0"/>
          </a:p>
        </p:txBody>
      </p:sp>
      <p:sp>
        <p:nvSpPr>
          <p:cNvPr id="70" name="Text 67"/>
          <p:cNvSpPr/>
          <p:nvPr/>
        </p:nvSpPr>
        <p:spPr>
          <a:xfrm>
            <a:off x="685800" y="8924544"/>
            <a:ext cx="2560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sv-SE" sz="1200" b="1" noProof="0" dirty="0">
                <a:solidFill>
                  <a:srgbClr val="171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</a:t>
            </a:r>
            <a:endParaRPr lang="sv-SE" sz="1200" noProof="0" dirty="0"/>
          </a:p>
        </p:txBody>
      </p:sp>
      <p:sp>
        <p:nvSpPr>
          <p:cNvPr id="71" name="Text 68"/>
          <p:cNvSpPr/>
          <p:nvPr/>
        </p:nvSpPr>
        <p:spPr>
          <a:xfrm>
            <a:off x="978408" y="8924544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sv-SE" sz="1050" b="1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Kassa avstämd</a:t>
            </a:r>
            <a:endParaRPr lang="sv-SE" sz="1050" noProof="0" dirty="0"/>
          </a:p>
        </p:txBody>
      </p:sp>
      <p:sp>
        <p:nvSpPr>
          <p:cNvPr id="72" name="Text 69"/>
          <p:cNvSpPr/>
          <p:nvPr/>
        </p:nvSpPr>
        <p:spPr>
          <a:xfrm>
            <a:off x="3904488" y="8924544"/>
            <a:ext cx="2560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sv-SE" sz="1200" b="1" noProof="0" dirty="0">
                <a:solidFill>
                  <a:srgbClr val="171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</a:t>
            </a:r>
            <a:endParaRPr lang="sv-SE" sz="1200" noProof="0" dirty="0"/>
          </a:p>
        </p:txBody>
      </p:sp>
      <p:sp>
        <p:nvSpPr>
          <p:cNvPr id="73" name="Text 70"/>
          <p:cNvSpPr/>
          <p:nvPr/>
        </p:nvSpPr>
        <p:spPr>
          <a:xfrm>
            <a:off x="4197096" y="8924544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sv-SE" sz="1050" b="1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Kyl/frys stängda</a:t>
            </a:r>
            <a:endParaRPr lang="sv-SE" sz="1050" noProof="0" dirty="0"/>
          </a:p>
        </p:txBody>
      </p:sp>
      <p:sp>
        <p:nvSpPr>
          <p:cNvPr id="74" name="Text 71"/>
          <p:cNvSpPr/>
          <p:nvPr/>
        </p:nvSpPr>
        <p:spPr>
          <a:xfrm>
            <a:off x="685800" y="9262872"/>
            <a:ext cx="2560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sv-SE" sz="1200" b="1" noProof="0" dirty="0">
                <a:solidFill>
                  <a:srgbClr val="171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</a:t>
            </a:r>
            <a:endParaRPr lang="sv-SE" sz="1200" noProof="0" dirty="0"/>
          </a:p>
        </p:txBody>
      </p:sp>
      <p:sp>
        <p:nvSpPr>
          <p:cNvPr id="75" name="Text 72"/>
          <p:cNvSpPr/>
          <p:nvPr/>
        </p:nvSpPr>
        <p:spPr>
          <a:xfrm>
            <a:off x="978408" y="926287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sv-SE" sz="1050" b="1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Avvikelser rapporterade</a:t>
            </a:r>
            <a:endParaRPr lang="sv-SE" sz="1050" noProof="0" dirty="0"/>
          </a:p>
        </p:txBody>
      </p:sp>
      <p:sp>
        <p:nvSpPr>
          <p:cNvPr id="76" name="Text 73"/>
          <p:cNvSpPr/>
          <p:nvPr/>
        </p:nvSpPr>
        <p:spPr>
          <a:xfrm>
            <a:off x="3904488" y="9262872"/>
            <a:ext cx="2560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sv-SE" sz="1200" b="1" noProof="0" dirty="0">
                <a:solidFill>
                  <a:srgbClr val="1717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</a:t>
            </a:r>
            <a:endParaRPr lang="sv-SE" sz="1200" noProof="0" dirty="0"/>
          </a:p>
        </p:txBody>
      </p:sp>
      <p:sp>
        <p:nvSpPr>
          <p:cNvPr id="77" name="Text 74"/>
          <p:cNvSpPr/>
          <p:nvPr/>
        </p:nvSpPr>
        <p:spPr>
          <a:xfrm>
            <a:off x="4197096" y="926287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sv-SE" sz="1050" b="1" noProof="0" dirty="0">
                <a:solidFill>
                  <a:srgbClr val="1717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Kiosk låst och nyckel lämnad</a:t>
            </a:r>
            <a:endParaRPr lang="sv-SE" sz="1050" noProof="0" dirty="0"/>
          </a:p>
        </p:txBody>
      </p:sp>
      <p:sp>
        <p:nvSpPr>
          <p:cNvPr id="78" name="Shape 75"/>
          <p:cNvSpPr/>
          <p:nvPr/>
        </p:nvSpPr>
        <p:spPr>
          <a:xfrm>
            <a:off x="0" y="10506456"/>
            <a:ext cx="7559985" cy="185623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/>
            </a:solidFill>
            <a:prstDash val="solid"/>
          </a:ln>
        </p:spPr>
        <p:txBody>
          <a:bodyPr/>
          <a:lstStyle/>
          <a:p>
            <a:endParaRPr lang="sv-SE" noProof="0" dirty="0"/>
          </a:p>
        </p:txBody>
      </p:sp>
      <p:sp>
        <p:nvSpPr>
          <p:cNvPr id="79" name="Text 76"/>
          <p:cNvSpPr/>
          <p:nvPr/>
        </p:nvSpPr>
        <p:spPr>
          <a:xfrm>
            <a:off x="411480" y="10538460"/>
            <a:ext cx="3154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sv-SE" sz="670" b="1" kern="0" spc="100" noProof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VISBY IF GUTE HANDBOLL</a:t>
            </a:r>
            <a:endParaRPr lang="sv-SE" sz="670" noProof="0" dirty="0"/>
          </a:p>
        </p:txBody>
      </p:sp>
      <p:sp>
        <p:nvSpPr>
          <p:cNvPr id="80" name="Text 77"/>
          <p:cNvSpPr/>
          <p:nvPr/>
        </p:nvSpPr>
        <p:spPr>
          <a:xfrm>
            <a:off x="4069080" y="10538460"/>
            <a:ext cx="3063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sv-SE" sz="670" b="1" kern="0" spc="65" noProof="0" dirty="0">
                <a:solidFill>
                  <a:srgbClr val="FFEB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KIOSKINSTRUKTION  |  SIDA 2</a:t>
            </a:r>
            <a:endParaRPr lang="sv-SE" sz="670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69c428b0-0db1-4300-b2dd-9484759bca92}" enabled="1" method="Standard" siteId="{57952406-af28-43c8-b4de-a4e06f57476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528</Words>
  <Application>Microsoft Office PowerPoint</Application>
  <PresentationFormat>Anpassad</PresentationFormat>
  <Paragraphs>82</Paragraphs>
  <Slides>2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PowerPoint-presentation</vt:lpstr>
      <vt:lpstr>PowerPoint-presentation</vt:lpstr>
    </vt:vector>
  </TitlesOfParts>
  <Company>VIF Gute Handboll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Kioskinstruktion - VIF Gute Handboll</dc:title>
  <dc:subject>Redigerbar instruktion för kioskansvariga</dc:subject>
  <dc:creator>Timgren, Marcus (Slite) SWE</dc:creator>
  <cp:lastModifiedBy>Timgren, Marcus (Slite) SWE</cp:lastModifiedBy>
  <cp:revision>1</cp:revision>
  <dcterms:created xsi:type="dcterms:W3CDTF">2026-09-22T21:06:55Z</dcterms:created>
  <dcterms:modified xsi:type="dcterms:W3CDTF">2026-09-24T19:48:56Z</dcterms:modified>
</cp:coreProperties>
</file>