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91" r:id="rId3"/>
    <p:sldId id="258" r:id="rId4"/>
    <p:sldId id="283" r:id="rId5"/>
    <p:sldId id="289" r:id="rId6"/>
    <p:sldId id="293" r:id="rId7"/>
    <p:sldId id="271" r:id="rId8"/>
    <p:sldId id="272" r:id="rId9"/>
    <p:sldId id="284" r:id="rId10"/>
    <p:sldId id="287" r:id="rId11"/>
    <p:sldId id="290" r:id="rId12"/>
    <p:sldId id="274" r:id="rId13"/>
    <p:sldId id="275" r:id="rId14"/>
    <p:sldId id="288" r:id="rId15"/>
    <p:sldId id="295" r:id="rId16"/>
    <p:sldId id="296" r:id="rId17"/>
    <p:sldId id="294" r:id="rId18"/>
    <p:sldId id="28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1EDFC-7592-430A-8AF4-BE969C03B270}" v="533" dt="2024-04-08T16:19:45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3979"/>
  </p:normalViewPr>
  <p:slideViewPr>
    <p:cSldViewPr snapToGrid="0">
      <p:cViewPr varScale="1">
        <p:scale>
          <a:sx n="142" d="100"/>
          <a:sy n="142" d="100"/>
        </p:scale>
        <p:origin x="5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Granath" clId="Web-{3931EDFC-7592-430A-8AF4-BE969C03B270}"/>
    <pc:docChg chg="addSld modSld">
      <pc:chgData name="Johan Granath" userId="" providerId="" clId="Web-{3931EDFC-7592-430A-8AF4-BE969C03B270}" dt="2024-04-08T16:19:45.289" v="283" actId="1076"/>
      <pc:docMkLst>
        <pc:docMk/>
      </pc:docMkLst>
      <pc:sldChg chg="addSp modSp">
        <pc:chgData name="Johan Granath" userId="" providerId="" clId="Web-{3931EDFC-7592-430A-8AF4-BE969C03B270}" dt="2024-04-08T15:55:15.265" v="50" actId="20577"/>
        <pc:sldMkLst>
          <pc:docMk/>
          <pc:sldMk cId="1792836581" sldId="288"/>
        </pc:sldMkLst>
        <pc:spChg chg="mod">
          <ac:chgData name="Johan Granath" userId="" providerId="" clId="Web-{3931EDFC-7592-430A-8AF4-BE969C03B270}" dt="2024-04-08T15:55:15.265" v="50" actId="20577"/>
          <ac:spMkLst>
            <pc:docMk/>
            <pc:sldMk cId="1792836581" sldId="288"/>
            <ac:spMk id="201" creationId="{00000000-0000-0000-0000-000000000000}"/>
          </ac:spMkLst>
        </pc:spChg>
        <pc:picChg chg="add mod">
          <ac:chgData name="Johan Granath" userId="" providerId="" clId="Web-{3931EDFC-7592-430A-8AF4-BE969C03B270}" dt="2024-04-08T15:53:52.091" v="2" actId="1076"/>
          <ac:picMkLst>
            <pc:docMk/>
            <pc:sldMk cId="1792836581" sldId="288"/>
            <ac:picMk id="2" creationId="{0469B59B-ACA2-2DD4-12E9-F8CEEADDA9C5}"/>
          </ac:picMkLst>
        </pc:picChg>
      </pc:sldChg>
      <pc:sldChg chg="addSp delSp modSp add replId">
        <pc:chgData name="Johan Granath" userId="" providerId="" clId="Web-{3931EDFC-7592-430A-8AF4-BE969C03B270}" dt="2024-04-08T16:19:45.289" v="283" actId="1076"/>
        <pc:sldMkLst>
          <pc:docMk/>
          <pc:sldMk cId="3537713204" sldId="296"/>
        </pc:sldMkLst>
        <pc:spChg chg="add mod">
          <ac:chgData name="Johan Granath" userId="" providerId="" clId="Web-{3931EDFC-7592-430A-8AF4-BE969C03B270}" dt="2024-04-08T16:19:45.289" v="283" actId="1076"/>
          <ac:spMkLst>
            <pc:docMk/>
            <pc:sldMk cId="3537713204" sldId="296"/>
            <ac:spMk id="5" creationId="{510BA3AB-774D-A798-1F88-07131FE303F2}"/>
          </ac:spMkLst>
        </pc:spChg>
        <pc:spChg chg="mod">
          <ac:chgData name="Johan Granath" userId="" providerId="" clId="Web-{3931EDFC-7592-430A-8AF4-BE969C03B270}" dt="2024-04-08T15:56:33.204" v="62" actId="20577"/>
          <ac:spMkLst>
            <pc:docMk/>
            <pc:sldMk cId="3537713204" sldId="296"/>
            <ac:spMk id="199" creationId="{00000000-0000-0000-0000-000000000000}"/>
          </ac:spMkLst>
        </pc:spChg>
        <pc:spChg chg="mod">
          <ac:chgData name="Johan Granath" userId="" providerId="" clId="Web-{3931EDFC-7592-430A-8AF4-BE969C03B270}" dt="2024-04-08T16:15:44.423" v="252" actId="20577"/>
          <ac:spMkLst>
            <pc:docMk/>
            <pc:sldMk cId="3537713204" sldId="296"/>
            <ac:spMk id="201" creationId="{00000000-0000-0000-0000-000000000000}"/>
          </ac:spMkLst>
        </pc:spChg>
        <pc:picChg chg="add del mod">
          <ac:chgData name="Johan Granath" userId="" providerId="" clId="Web-{3931EDFC-7592-430A-8AF4-BE969C03B270}" dt="2024-04-08T16:11:43.401" v="77"/>
          <ac:picMkLst>
            <pc:docMk/>
            <pc:sldMk cId="3537713204" sldId="296"/>
            <ac:picMk id="2" creationId="{88E41588-7254-E071-67CA-A448AC95DDB6}"/>
          </ac:picMkLst>
        </pc:picChg>
        <pc:picChg chg="add del mod">
          <ac:chgData name="Johan Granath" userId="" providerId="" clId="Web-{3931EDFC-7592-430A-8AF4-BE969C03B270}" dt="2024-04-08T16:11:41.323" v="76"/>
          <ac:picMkLst>
            <pc:docMk/>
            <pc:sldMk cId="3537713204" sldId="296"/>
            <ac:picMk id="3" creationId="{0CE8D075-6449-7D80-2DD1-24770E5E90B0}"/>
          </ac:picMkLst>
        </pc:picChg>
        <pc:picChg chg="add mod">
          <ac:chgData name="Johan Granath" userId="" providerId="" clId="Web-{3931EDFC-7592-430A-8AF4-BE969C03B270}" dt="2024-04-08T16:12:32.121" v="91" actId="1076"/>
          <ac:picMkLst>
            <pc:docMk/>
            <pc:sldMk cId="3537713204" sldId="296"/>
            <ac:picMk id="4" creationId="{D194DD7D-C361-AB40-2030-8272B30D92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d063aac36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d063aac36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19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d063aac36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d063aac36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d063aac3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d063aac3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d063aac3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d063aac3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83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d063aac3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d063aac3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752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d063aac3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d063aac3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948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d063aac3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d063aac3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4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d063aac36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ad063aac36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ce2f970f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ace2f970f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74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e2f970f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ce2f970f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ce2f970f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ce2f970f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7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d063aac36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d063aac36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71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ce2f970f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ce2f970f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28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d063aac36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d063aac36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d063aac36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d063aac36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d063aac36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d063aac36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42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ff.se/rs/landningssida-mina-lag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GustavsbergsIFP16" TargetMode="External"/><Relationship Id="rId7" Type="http://schemas.openxmlformats.org/officeDocument/2006/relationships/hyperlink" Target="http://www.gustavsbergsfotboll.s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GustavsbergsIfFotboll/" TargetMode="External"/><Relationship Id="rId5" Type="http://schemas.openxmlformats.org/officeDocument/2006/relationships/hyperlink" Target="https://www.instagram.com/gif.fk.officiell/" TargetMode="External"/><Relationship Id="rId4" Type="http://schemas.openxmlformats.org/officeDocument/2006/relationships/hyperlink" Target="mailto:info@gustavsbergsfotboll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350" y="1901693"/>
            <a:ext cx="9009300" cy="1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673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VÄLKOMMEN TILL</a:t>
            </a:r>
            <a:r>
              <a:rPr lang="sv" sz="7505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505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INFORMATIONSMÖTE P16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723450" y="146650"/>
            <a:ext cx="75336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 dirty="0">
                <a:solidFill>
                  <a:schemeClr val="lt1"/>
                </a:solidFill>
              </a:rPr>
              <a:t>LAGINDELNING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173" name="Google Shape;173;p29"/>
          <p:cNvCxnSpPr/>
          <p:nvPr/>
        </p:nvCxnSpPr>
        <p:spPr>
          <a:xfrm>
            <a:off x="723331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3109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5557-AB73-03F6-D3C4-DA6B394C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>
                <a:solidFill>
                  <a:schemeClr val="bg1"/>
                </a:solidFill>
              </a:rPr>
              <a:t>Spelschema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6EAD4-B888-AF36-ABBE-E634D7463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https://www.stff.se/rs/landningssida-mina-lag/</a:t>
            </a:r>
          </a:p>
          <a:p>
            <a:pPr>
              <a:lnSpc>
                <a:spcPct val="114999"/>
              </a:lnSpc>
              <a:buClr>
                <a:schemeClr val="bg1"/>
              </a:buClr>
            </a:pPr>
            <a:r>
              <a:rPr lang="en-US" dirty="0" err="1">
                <a:solidFill>
                  <a:schemeClr val="bg1"/>
                </a:solidFill>
              </a:rPr>
              <a:t>Spara</a:t>
            </a:r>
            <a:r>
              <a:rPr lang="en-US" dirty="0">
                <a:solidFill>
                  <a:schemeClr val="bg1"/>
                </a:solidFill>
              </a:rPr>
              <a:t> “Mina lag”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D3E67C-113F-A1F4-C14B-C2AA362A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90" y="2267829"/>
            <a:ext cx="6122897" cy="23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3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/>
        </p:nvSpPr>
        <p:spPr>
          <a:xfrm>
            <a:off x="1454600" y="146650"/>
            <a:ext cx="6096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>
                <a:solidFill>
                  <a:schemeClr val="lt1"/>
                </a:solidFill>
              </a:rPr>
              <a:t>KOMMUNIKATION</a:t>
            </a:r>
            <a:endParaRPr sz="3200" b="1">
              <a:solidFill>
                <a:schemeClr val="lt1"/>
              </a:solidFill>
            </a:endParaRPr>
          </a:p>
        </p:txBody>
      </p:sp>
      <p:cxnSp>
        <p:nvCxnSpPr>
          <p:cNvPr id="190" name="Google Shape;190;p31"/>
          <p:cNvCxnSpPr/>
          <p:nvPr/>
        </p:nvCxnSpPr>
        <p:spPr>
          <a:xfrm>
            <a:off x="735806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31"/>
          <p:cNvSpPr txBox="1"/>
          <p:nvPr/>
        </p:nvSpPr>
        <p:spPr>
          <a:xfrm>
            <a:off x="723325" y="962000"/>
            <a:ext cx="4303200" cy="3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Hemsidan den främsta kommunikationskanalen </a:t>
            </a:r>
            <a:r>
              <a:rPr lang="sv-SE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för P16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Kolla hemsidan/appen laget.se med jämna mellanrum för kalender och aktuell information.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även till att du får relevant information/kallelser som notifikation. Går enkelt att ställa in på inställningar. Viktiga nyheter skickas även ut som epost.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 ser gärna att ni har uppdaterad kontaktinformation, mail och telefonnummer.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Saknas inloggningsuppgifter kan nya fås via hemsidan </a:t>
            </a:r>
            <a:r>
              <a:rPr lang="sv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https://www.gustavsbergsfotboll.se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sv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Inloggningsuppgifterna används även för inloggning via appen.</a:t>
            </a:r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338" y="913900"/>
            <a:ext cx="1653350" cy="16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 descr="En bild som visar text, skärmbild, logotyp, Varumärke&#10;&#10;Automatiskt genererad beskrivning">
            <a:extLst>
              <a:ext uri="{FF2B5EF4-FFF2-40B4-BE49-F238E27FC236}">
                <a16:creationId xmlns:a16="http://schemas.microsoft.com/office/drawing/2014/main" id="{67456397-7F3A-DC11-B763-A0D261AFC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5" y="2769877"/>
            <a:ext cx="3576875" cy="18392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EE7F43A-ECB9-5B0A-BFAC-EFFA961B2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506" r="7561" b="14120"/>
          <a:stretch/>
        </p:blipFill>
        <p:spPr>
          <a:xfrm>
            <a:off x="7038198" y="962000"/>
            <a:ext cx="1467752" cy="2456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1454600" y="146650"/>
            <a:ext cx="6096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>
                <a:solidFill>
                  <a:schemeClr val="lt1"/>
                </a:solidFill>
              </a:rPr>
              <a:t>KOMMUNIKATION INSPO</a:t>
            </a:r>
            <a:endParaRPr sz="3200" b="1">
              <a:solidFill>
                <a:schemeClr val="lt1"/>
              </a:solidFill>
            </a:endParaRPr>
          </a:p>
        </p:txBody>
      </p:sp>
      <p:cxnSp>
        <p:nvCxnSpPr>
          <p:cNvPr id="200" name="Google Shape;200;p32"/>
          <p:cNvCxnSpPr/>
          <p:nvPr/>
        </p:nvCxnSpPr>
        <p:spPr>
          <a:xfrm>
            <a:off x="735806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2"/>
          <p:cNvSpPr txBox="1"/>
          <p:nvPr/>
        </p:nvSpPr>
        <p:spPr>
          <a:xfrm>
            <a:off x="827300" y="831049"/>
            <a:ext cx="7442106" cy="154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flertelet lag har det skapts ytterligare WhatsApp grupper för vårdnadshavare. Detta är för snabb kommunikation och återkoppling. Kan detta vara av intresse?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Andra förslag ?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37204">
            <a:off x="7668698" y="1963033"/>
            <a:ext cx="879976" cy="87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1454600" y="146650"/>
            <a:ext cx="6096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 dirty="0">
                <a:solidFill>
                  <a:schemeClr val="lt1"/>
                </a:solidFill>
              </a:rPr>
              <a:t>Lagkassa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200" name="Google Shape;200;p32"/>
          <p:cNvCxnSpPr/>
          <p:nvPr/>
        </p:nvCxnSpPr>
        <p:spPr>
          <a:xfrm>
            <a:off x="735806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2"/>
          <p:cNvSpPr txBox="1"/>
          <p:nvPr/>
        </p:nvSpPr>
        <p:spPr>
          <a:xfrm>
            <a:off x="827300" y="831049"/>
            <a:ext cx="7442106" cy="254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3020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  <a:t>GIF Fotboll använder - Digitala Lagkassan</a:t>
            </a:r>
          </a:p>
          <a:p>
            <a:pPr marL="457200" indent="-33020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 err="1">
                <a:solidFill>
                  <a:schemeClr val="lt1"/>
                </a:solidFill>
                <a:latin typeface="Calibri"/>
                <a:cs typeface="Calibri"/>
              </a:rPr>
              <a:t>Kaffe&amp;Kaka</a:t>
            </a: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  <a:t> försäljning – Varje träning och gärna vid varje hemmamatch för att få in medel till klubbkassan</a:t>
            </a:r>
          </a:p>
          <a:p>
            <a:pPr marL="457200" indent="-33020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  <a:t>Sponsring till laget. - se Separat</a:t>
            </a:r>
            <a:endParaRPr lang="en-US" sz="16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3020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  <a:t>Försäljningsinitiativ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469B59B-ACA2-2DD4-12E9-F8CEEADD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48" y="2489844"/>
            <a:ext cx="4188542" cy="23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3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1454600" y="146650"/>
            <a:ext cx="6096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 dirty="0">
                <a:solidFill>
                  <a:schemeClr val="lt1"/>
                </a:solidFill>
              </a:rPr>
              <a:t>Kläder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200" name="Google Shape;200;p32"/>
          <p:cNvCxnSpPr/>
          <p:nvPr/>
        </p:nvCxnSpPr>
        <p:spPr>
          <a:xfrm>
            <a:off x="735806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2"/>
          <p:cNvSpPr txBox="1"/>
          <p:nvPr/>
        </p:nvSpPr>
        <p:spPr>
          <a:xfrm>
            <a:off x="827300" y="831049"/>
            <a:ext cx="7442106" cy="42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indent="-28575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Matcher spelas i röda Shorts och Strumpor</a:t>
            </a:r>
            <a:b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</a:b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Matchtröjor lånas under säsongen av föreningen.</a:t>
            </a:r>
          </a:p>
          <a:p>
            <a:pPr marL="412750" indent="-28575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Alla Spelare köper sina era egna träningskläder.</a:t>
            </a:r>
            <a:b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</a:b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Inget erhålls ifrån föreningen utöver det Start-kit man fick när/om man började i Fotbollsleken.</a:t>
            </a:r>
            <a:b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</a:b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Detta gäller Shorts, Strumpor, T-shirt och överdragskläder.</a:t>
            </a:r>
          </a:p>
          <a:p>
            <a:pPr marL="412750" indent="-28575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Intersport - </a:t>
            </a:r>
            <a:r>
              <a:rPr lang="sv-SE" sz="16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Mölnvik</a:t>
            </a: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- Ny samarbetspartner till Gustavsbergs IF Fotboll.</a:t>
            </a:r>
            <a:b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</a:b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Kläder kan köpas via Web eller i Butik, samt givetvis testats :)</a:t>
            </a:r>
            <a:b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</a:br>
            <a:b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</a:b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https://team.intersport.se/gustavsbergs-if-fotboll</a:t>
            </a:r>
            <a:endParaRPr lang="sv-SE" sz="16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59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1454600" y="146650"/>
            <a:ext cx="6096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" sz="3200" b="1" dirty="0">
                <a:solidFill>
                  <a:schemeClr val="lt1"/>
                </a:solidFill>
              </a:rPr>
              <a:t>Sponsra GIF P16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200" name="Google Shape;200;p32"/>
          <p:cNvCxnSpPr/>
          <p:nvPr/>
        </p:nvCxnSpPr>
        <p:spPr>
          <a:xfrm>
            <a:off x="735806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2"/>
          <p:cNvSpPr txBox="1"/>
          <p:nvPr/>
        </p:nvSpPr>
        <p:spPr>
          <a:xfrm>
            <a:off x="827300" y="831049"/>
            <a:ext cx="7442106" cy="154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indent="-28575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Vi hoppas kunna erbjuda billigare </a:t>
            </a:r>
            <a:r>
              <a:rPr lang="sv-SE" sz="160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lagkläder</a:t>
            </a:r>
            <a:r>
              <a:rPr lang="sv-SE" sz="16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 genom att dra in sponsorer </a:t>
            </a:r>
          </a:p>
          <a:p>
            <a:pPr marL="412750" indent="-285750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Calibri"/>
                <a:cs typeface="Calibri"/>
              </a:rPr>
              <a:t>Tillskott till lagkassan för framtida Cuper/läger</a:t>
            </a:r>
            <a:br>
              <a:rPr lang="sv-SE" sz="1600" dirty="0">
                <a:solidFill>
                  <a:schemeClr val="lt1"/>
                </a:solidFill>
                <a:latin typeface="Calibri"/>
                <a:cs typeface="Calibri"/>
              </a:rPr>
            </a:br>
            <a:endParaRPr lang="sv-SE" sz="16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A black jacket with white text&#10;&#10;Description automatically generated">
            <a:extLst>
              <a:ext uri="{FF2B5EF4-FFF2-40B4-BE49-F238E27FC236}">
                <a16:creationId xmlns:a16="http://schemas.microsoft.com/office/drawing/2014/main" id="{D194DD7D-C361-AB40-2030-8272B30D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04" y="3040473"/>
            <a:ext cx="2856886" cy="1274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BA3AB-774D-A798-1F88-07131FE303F2}"/>
              </a:ext>
            </a:extLst>
          </p:cNvPr>
          <p:cNvSpPr txBox="1"/>
          <p:nvPr/>
        </p:nvSpPr>
        <p:spPr>
          <a:xfrm>
            <a:off x="1043448" y="2424266"/>
            <a:ext cx="298654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Sponsorpaketsförslag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Paket nr 1: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Liten </a:t>
            </a:r>
            <a:r>
              <a:rPr lang="en-US" err="1">
                <a:solidFill>
                  <a:schemeClr val="bg1"/>
                </a:solidFill>
              </a:rPr>
              <a:t>logga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jacka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err="1">
                <a:solidFill>
                  <a:schemeClr val="bg1"/>
                </a:solidFill>
              </a:rPr>
              <a:t>tröja</a:t>
            </a:r>
            <a:r>
              <a:rPr lang="en-US" dirty="0">
                <a:solidFill>
                  <a:schemeClr val="bg1"/>
                </a:solidFill>
              </a:rPr>
              <a:t> 5 000 </a:t>
            </a:r>
            <a:r>
              <a:rPr lang="en-US" err="1">
                <a:solidFill>
                  <a:schemeClr val="bg1"/>
                </a:solidFill>
              </a:rPr>
              <a:t>kr</a:t>
            </a:r>
            <a:endParaRPr lang="en-US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Paket nr 2: 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Stor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logga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jacka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err="1">
                <a:solidFill>
                  <a:schemeClr val="bg1"/>
                </a:solidFill>
              </a:rPr>
              <a:t>tröja</a:t>
            </a:r>
            <a:r>
              <a:rPr lang="en-US" dirty="0">
                <a:solidFill>
                  <a:schemeClr val="bg1"/>
                </a:solidFill>
              </a:rPr>
              <a:t> 10 000 </a:t>
            </a:r>
            <a:r>
              <a:rPr lang="en-US" err="1">
                <a:solidFill>
                  <a:schemeClr val="bg1"/>
                </a:solidFill>
              </a:rPr>
              <a:t>kr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1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1454600" y="146650"/>
            <a:ext cx="6096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 dirty="0">
                <a:solidFill>
                  <a:schemeClr val="lt1"/>
                </a:solidFill>
              </a:rPr>
              <a:t>ÖVRIGT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200" name="Google Shape;200;p32"/>
          <p:cNvCxnSpPr/>
          <p:nvPr/>
        </p:nvCxnSpPr>
        <p:spPr>
          <a:xfrm>
            <a:off x="735806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2"/>
          <p:cNvSpPr txBox="1"/>
          <p:nvPr/>
        </p:nvSpPr>
        <p:spPr>
          <a:xfrm>
            <a:off x="827300" y="831049"/>
            <a:ext cx="7442106" cy="167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endParaRPr lang="sv-SE" sz="16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Medlemsavgift för att framförallt vara försäkrad.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Lagstärkande aktiviteter, titta på fotbollsmatch tillsammans etc.</a:t>
            </a:r>
          </a:p>
        </p:txBody>
      </p:sp>
    </p:spTree>
    <p:extLst>
      <p:ext uri="{BB962C8B-B14F-4D97-AF65-F5344CB8AC3E}">
        <p14:creationId xmlns:p14="http://schemas.microsoft.com/office/powerpoint/2010/main" val="418177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/>
        </p:nvSpPr>
        <p:spPr>
          <a:xfrm>
            <a:off x="1988289" y="3286125"/>
            <a:ext cx="552893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 dirty="0">
                <a:solidFill>
                  <a:schemeClr val="lt1"/>
                </a:solidFill>
              </a:rPr>
              <a:t>Gustavsbergs IF Fotboll P16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lt1"/>
                </a:solidFill>
              </a:rPr>
              <a:t>HEMSIDA:</a:t>
            </a:r>
            <a:r>
              <a:rPr lang="sv-SE" dirty="0">
                <a:solidFill>
                  <a:schemeClr val="lt1"/>
                </a:solidFill>
              </a:rPr>
              <a:t> </a:t>
            </a:r>
            <a:r>
              <a:rPr lang="sv-SE" dirty="0">
                <a:solidFill>
                  <a:schemeClr val="lt1"/>
                </a:solidFill>
                <a:hlinkClick r:id="rId3"/>
              </a:rPr>
              <a:t>https://www.laget.se/GustavsbergsIFP16</a:t>
            </a:r>
            <a:endParaRPr lang="sv" u="sng" dirty="0">
              <a:solidFill>
                <a:srgbClr val="C9DAF8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lt1"/>
                </a:solidFill>
              </a:rPr>
              <a:t>KANSLI:</a:t>
            </a:r>
            <a:r>
              <a:rPr lang="sv" u="sng" dirty="0">
                <a:solidFill>
                  <a:srgbClr val="C9DAF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info@gustavsbergsfotboll.se</a:t>
            </a:r>
            <a:endParaRPr dirty="0">
              <a:solidFill>
                <a:srgbClr val="C9DAF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lt1"/>
                </a:solidFill>
              </a:rPr>
              <a:t>INSTAGRAM: </a:t>
            </a:r>
            <a:r>
              <a:rPr lang="sv" u="sng" dirty="0">
                <a:solidFill>
                  <a:srgbClr val="C9DAF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@gif.fk.officiell</a:t>
            </a:r>
            <a:endParaRPr dirty="0">
              <a:solidFill>
                <a:srgbClr val="C9DAF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lt1"/>
                </a:solidFill>
              </a:rPr>
              <a:t>FACEBOOK: </a:t>
            </a:r>
            <a:r>
              <a:rPr lang="sv" u="sng" dirty="0">
                <a:solidFill>
                  <a:srgbClr val="C9DAF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@Gustavsbergs IF Fotboll</a:t>
            </a:r>
            <a:endParaRPr dirty="0">
              <a:solidFill>
                <a:srgbClr val="C9DAF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u="sng" dirty="0">
                <a:solidFill>
                  <a:srgbClr val="C9DAF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www.gustavsbergsfotboll.se</a:t>
            </a:r>
            <a:endParaRPr dirty="0">
              <a:solidFill>
                <a:srgbClr val="C9DAF8"/>
              </a:solidFill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1524000" y="1292575"/>
            <a:ext cx="6096000" cy="1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9400" b="1">
                <a:solidFill>
                  <a:schemeClr val="lt1"/>
                </a:solidFill>
              </a:rPr>
              <a:t>FRÅGOR?</a:t>
            </a:r>
            <a:endParaRPr sz="9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791725" y="886222"/>
            <a:ext cx="6779100" cy="349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" sz="1600" dirty="0">
                <a:solidFill>
                  <a:schemeClr val="lt1"/>
                </a:solidFill>
              </a:rPr>
              <a:t>Gustavsbergs IF Fotboll/ P16 – Vilka är vi? </a:t>
            </a:r>
            <a:endParaRPr sz="1600" dirty="0">
              <a:solidFill>
                <a:schemeClr val="lt1"/>
              </a:solidFill>
            </a:endParaRPr>
          </a:p>
          <a:p>
            <a:pPr marL="457200" lvl="1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" sz="1600" dirty="0">
                <a:solidFill>
                  <a:schemeClr val="lt1"/>
                </a:solidFill>
              </a:rPr>
              <a:t>Struktur &amp; Mål med året</a:t>
            </a:r>
          </a:p>
          <a:p>
            <a:pPr marL="457200" lvl="6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" sz="1600" dirty="0">
                <a:solidFill>
                  <a:schemeClr val="lt1"/>
                </a:solidFill>
              </a:rPr>
              <a:t>Vad förväntas av Förälder &amp; Spelare</a:t>
            </a:r>
          </a:p>
          <a:p>
            <a:pPr marL="457200" lvl="1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Ledaruppställning</a:t>
            </a:r>
            <a:endParaRPr lang="sv" sz="1600" dirty="0">
              <a:solidFill>
                <a:schemeClr val="lt1"/>
              </a:solidFill>
            </a:endParaRPr>
          </a:p>
          <a:p>
            <a:pPr marL="457200" lvl="1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Träningar/Träningstanke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St. </a:t>
            </a:r>
            <a:r>
              <a:rPr lang="sv-SE" sz="1600" dirty="0" err="1">
                <a:solidFill>
                  <a:schemeClr val="lt1"/>
                </a:solidFill>
              </a:rPr>
              <a:t>Erikscupen</a:t>
            </a:r>
            <a:endParaRPr sz="1600" dirty="0" err="1">
              <a:solidFill>
                <a:schemeClr val="lt1"/>
              </a:solidFill>
            </a:endParaRPr>
          </a:p>
          <a:p>
            <a:pPr marL="457200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Kommunikation - Laget.se PRIO 1 /</a:t>
            </a:r>
            <a:r>
              <a:rPr lang="sv-SE" sz="1600" dirty="0" err="1">
                <a:solidFill>
                  <a:schemeClr val="lt1"/>
                </a:solidFill>
              </a:rPr>
              <a:t>Whatsapp</a:t>
            </a:r>
            <a:r>
              <a:rPr lang="sv-SE" sz="1600" dirty="0">
                <a:solidFill>
                  <a:schemeClr val="lt1"/>
                </a:solidFill>
              </a:rPr>
              <a:t>? </a:t>
            </a:r>
          </a:p>
          <a:p>
            <a:pPr marL="457200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Kläder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Övrigt</a:t>
            </a:r>
            <a:endParaRPr sz="1600" dirty="0">
              <a:solidFill>
                <a:schemeClr val="lt1"/>
              </a:solidFill>
            </a:endParaRPr>
          </a:p>
          <a:p>
            <a:pPr marL="457200" lvl="1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Lagkassa – </a:t>
            </a:r>
            <a:r>
              <a:rPr lang="sv-SE" sz="1600" dirty="0" err="1">
                <a:solidFill>
                  <a:schemeClr val="lt1"/>
                </a:solidFill>
              </a:rPr>
              <a:t>Aktivteter</a:t>
            </a:r>
            <a:r>
              <a:rPr lang="sv-SE" sz="1600" dirty="0">
                <a:solidFill>
                  <a:schemeClr val="lt1"/>
                </a:solidFill>
              </a:rPr>
              <a:t> – Sponsring 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sv" sz="1600" dirty="0">
                <a:solidFill>
                  <a:schemeClr val="lt1"/>
                </a:solidFill>
              </a:rPr>
              <a:t>Frågor? 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546905" y="148825"/>
            <a:ext cx="2901847" cy="58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sv" sz="3200" b="1" dirty="0">
                <a:solidFill>
                  <a:schemeClr val="lt1"/>
                </a:solidFill>
              </a:rPr>
              <a:t>AGENDA </a:t>
            </a:r>
            <a:endParaRPr sz="3200" dirty="0">
              <a:solidFill>
                <a:schemeClr val="lt1"/>
              </a:solidFill>
            </a:endParaRPr>
          </a:p>
        </p:txBody>
      </p:sp>
      <p:cxnSp>
        <p:nvCxnSpPr>
          <p:cNvPr id="61" name="Google Shape;61;p14"/>
          <p:cNvCxnSpPr/>
          <p:nvPr/>
        </p:nvCxnSpPr>
        <p:spPr>
          <a:xfrm rot="10800000" flipH="1">
            <a:off x="1791736" y="764415"/>
            <a:ext cx="6131700" cy="7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2295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25490" y="117242"/>
            <a:ext cx="6056700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" sz="3200" b="1" dirty="0">
                <a:solidFill>
                  <a:schemeClr val="lt1"/>
                </a:solidFill>
              </a:rPr>
              <a:t>Gustavsbergs IF Fotboll/ P16 – Vilka är vi?</a:t>
            </a:r>
            <a:r>
              <a:rPr lang="sv" sz="1800" dirty="0">
                <a:solidFill>
                  <a:schemeClr val="lt1"/>
                </a:solidFill>
              </a:rPr>
              <a:t> </a:t>
            </a:r>
            <a:endParaRPr lang="sv" sz="3200" b="1" dirty="0">
              <a:solidFill>
                <a:schemeClr val="lt1"/>
              </a:solidFill>
            </a:endParaRPr>
          </a:p>
        </p:txBody>
      </p:sp>
      <p:cxnSp>
        <p:nvCxnSpPr>
          <p:cNvPr id="67" name="Google Shape;67;p15"/>
          <p:cNvCxnSpPr/>
          <p:nvPr/>
        </p:nvCxnSpPr>
        <p:spPr>
          <a:xfrm>
            <a:off x="380689" y="1188274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85357927-7C93-45C8-9544-7CBACC9859F4}"/>
              </a:ext>
            </a:extLst>
          </p:cNvPr>
          <p:cNvSpPr txBox="1"/>
          <p:nvPr/>
        </p:nvSpPr>
        <p:spPr>
          <a:xfrm>
            <a:off x="0" y="1314060"/>
            <a:ext cx="5385816" cy="351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sv-SE" sz="1800" dirty="0">
                <a:solidFill>
                  <a:schemeClr val="lt1"/>
                </a:solidFill>
              </a:rPr>
              <a:t>Vi är:</a:t>
            </a:r>
          </a:p>
          <a:p>
            <a:pPr marL="457200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800" dirty="0">
                <a:solidFill>
                  <a:schemeClr val="lt1"/>
                </a:solidFill>
              </a:rPr>
              <a:t>62! ”aktiva” spelare från 8+ Olika skolor i närområdet</a:t>
            </a:r>
          </a:p>
          <a:p>
            <a:pPr marL="457200" lvl="6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800" dirty="0">
                <a:solidFill>
                  <a:schemeClr val="lt1"/>
                </a:solidFill>
              </a:rPr>
              <a:t>Alltid bra lagkompisar som behandlar varandra och motståndare med respekt.</a:t>
            </a:r>
          </a:p>
          <a:p>
            <a:pPr marL="457200" lvl="6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800" dirty="0">
                <a:solidFill>
                  <a:schemeClr val="lt1"/>
                </a:solidFill>
              </a:rPr>
              <a:t>Vi stöttar och hjälper varandra.</a:t>
            </a:r>
            <a:endParaRPr lang="sv" sz="1800" dirty="0">
              <a:solidFill>
                <a:schemeClr val="lt1"/>
              </a:solidFill>
            </a:endParaRPr>
          </a:p>
          <a:p>
            <a:pPr marL="457200" lvl="1" indent="-342900">
              <a:lnSpc>
                <a:spcPct val="150000"/>
              </a:lnSpc>
              <a:buClr>
                <a:schemeClr val="lt1"/>
              </a:buClr>
              <a:buSzPts val="1800"/>
              <a:buChar char="●"/>
            </a:pPr>
            <a:r>
              <a:rPr lang="sv-SE" sz="1800" dirty="0">
                <a:solidFill>
                  <a:schemeClr val="lt1"/>
                </a:solidFill>
              </a:rPr>
              <a:t>Vi har kul och gör vårt bästa i alla lägen</a:t>
            </a:r>
            <a:endParaRPr lang="sv" sz="1800" dirty="0">
              <a:solidFill>
                <a:schemeClr val="l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FD0068-AA32-B3BA-290F-C58C3DF08CD4}"/>
              </a:ext>
            </a:extLst>
          </p:cNvPr>
          <p:cNvSpPr txBox="1">
            <a:spLocks/>
          </p:cNvSpPr>
          <p:nvPr/>
        </p:nvSpPr>
        <p:spPr>
          <a:xfrm>
            <a:off x="5577840" y="1314060"/>
            <a:ext cx="3254557" cy="341641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999"/>
              </a:lnSpc>
            </a:pPr>
            <a:endParaRPr lang="sv-SE" sz="1500" dirty="0">
              <a:solidFill>
                <a:schemeClr val="lt1"/>
              </a:solidFill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sv" sz="1400" b="1" dirty="0">
                <a:solidFill>
                  <a:schemeClr val="lt1"/>
                </a:solidFill>
              </a:rPr>
              <a:t>Föreningens värdeord (våra 3 BEN)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4999"/>
              </a:lnSpc>
            </a:pPr>
            <a:endParaRPr lang="en-US" sz="1400" dirty="0">
              <a:solidFill>
                <a:srgbClr val="000000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sv" sz="1400" dirty="0">
                <a:solidFill>
                  <a:schemeClr val="lt1"/>
                </a:solidFill>
              </a:rPr>
              <a:t>• </a:t>
            </a:r>
            <a:r>
              <a:rPr lang="sv" b="1" dirty="0">
                <a:solidFill>
                  <a:schemeClr val="lt1"/>
                </a:solidFill>
              </a:rPr>
              <a:t>B</a:t>
            </a:r>
            <a:r>
              <a:rPr lang="sv" dirty="0">
                <a:solidFill>
                  <a:schemeClr val="lt1"/>
                </a:solidFill>
              </a:rPr>
              <a:t>redd (- utveckling)</a:t>
            </a:r>
            <a:endParaRPr lang="en-US" dirty="0">
              <a:solidFill>
                <a:srgbClr val="000000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sv" sz="1400" dirty="0">
                <a:solidFill>
                  <a:schemeClr val="lt1"/>
                </a:solidFill>
              </a:rPr>
              <a:t>Du ska känna att du har kul, att du får utvecklas som individ och som fotbollsspelare utifrån din egen nivå. Oavsett vilken livssituation du har. 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4999"/>
              </a:lnSpc>
            </a:pPr>
            <a:endParaRPr lang="en-US" sz="1400" dirty="0">
              <a:solidFill>
                <a:srgbClr val="000000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sv" sz="1400" dirty="0">
                <a:solidFill>
                  <a:schemeClr val="lt1"/>
                </a:solidFill>
              </a:rPr>
              <a:t>•</a:t>
            </a:r>
            <a:r>
              <a:rPr lang="sv" dirty="0">
                <a:solidFill>
                  <a:schemeClr val="lt1"/>
                </a:solidFill>
              </a:rPr>
              <a:t> </a:t>
            </a:r>
            <a:r>
              <a:rPr lang="sv" b="1" dirty="0">
                <a:solidFill>
                  <a:schemeClr val="lt1"/>
                </a:solidFill>
              </a:rPr>
              <a:t>E</a:t>
            </a:r>
            <a:r>
              <a:rPr lang="sv" dirty="0">
                <a:solidFill>
                  <a:schemeClr val="lt1"/>
                </a:solidFill>
              </a:rPr>
              <a:t>ngagemang (- glädje) </a:t>
            </a:r>
            <a:endParaRPr lang="en-US" dirty="0">
              <a:solidFill>
                <a:schemeClr val="lt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sv" sz="1400" dirty="0">
                <a:solidFill>
                  <a:schemeClr val="lt1"/>
                </a:solidFill>
              </a:rPr>
              <a:t>Du ska känna glädje genom att delta i vår gemenskap.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4999"/>
              </a:lnSpc>
            </a:pPr>
            <a:endParaRPr lang="en-US" sz="1400" dirty="0">
              <a:solidFill>
                <a:srgbClr val="000000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sv" sz="1400" dirty="0">
                <a:solidFill>
                  <a:schemeClr val="lt1"/>
                </a:solidFill>
              </a:rPr>
              <a:t>• </a:t>
            </a:r>
            <a:r>
              <a:rPr lang="sv" b="1" dirty="0">
                <a:solidFill>
                  <a:schemeClr val="lt1"/>
                </a:solidFill>
              </a:rPr>
              <a:t>N</a:t>
            </a:r>
            <a:r>
              <a:rPr lang="sv" dirty="0">
                <a:solidFill>
                  <a:schemeClr val="lt1"/>
                </a:solidFill>
              </a:rPr>
              <a:t>ärhet  (- kamratskap)</a:t>
            </a:r>
            <a:endParaRPr lang="en-US" dirty="0">
              <a:solidFill>
                <a:srgbClr val="000000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sv" sz="1400" dirty="0">
                <a:solidFill>
                  <a:schemeClr val="lt1"/>
                </a:solidFill>
              </a:rPr>
              <a:t>Fotbollen ska finnas nära hemmet, skolan och kompisarna. I denna kamratskap möter du andra genom respekt och accepterar andras olikheter liksom andra möter dig. </a:t>
            </a:r>
            <a:endParaRPr lang="sv-SE" dirty="0"/>
          </a:p>
          <a:p>
            <a:pPr lvl="1"/>
            <a:endParaRPr lang="sv-SE" sz="15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853348" y="122274"/>
            <a:ext cx="629244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" sz="3200" b="1" dirty="0">
                <a:solidFill>
                  <a:schemeClr val="lt1"/>
                </a:solidFill>
              </a:rPr>
              <a:t>Ledarroller P16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97899" y="869284"/>
            <a:ext cx="8676900" cy="4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dirty="0">
              <a:solidFill>
                <a:schemeClr val="lt1"/>
              </a:solidFill>
            </a:endParaRPr>
          </a:p>
        </p:txBody>
      </p:sp>
      <p:cxnSp>
        <p:nvCxnSpPr>
          <p:cNvPr id="75" name="Google Shape;75;p16"/>
          <p:cNvCxnSpPr/>
          <p:nvPr/>
        </p:nvCxnSpPr>
        <p:spPr>
          <a:xfrm rot="10800000" flipH="1">
            <a:off x="853352" y="750175"/>
            <a:ext cx="7437300" cy="4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Flödesschema: Alternativ process 3">
            <a:extLst>
              <a:ext uri="{FF2B5EF4-FFF2-40B4-BE49-F238E27FC236}">
                <a16:creationId xmlns:a16="http://schemas.microsoft.com/office/drawing/2014/main" id="{8FF2A96D-A376-DF0D-988D-88360DF89D6E}"/>
              </a:ext>
            </a:extLst>
          </p:cNvPr>
          <p:cNvSpPr/>
          <p:nvPr/>
        </p:nvSpPr>
        <p:spPr>
          <a:xfrm>
            <a:off x="538601" y="1687882"/>
            <a:ext cx="1687883" cy="201982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/>
              <a:t>Tränare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Ansvarar för träningsstruktur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Leder/håller ihop 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Leder/coachar matcher</a:t>
            </a:r>
          </a:p>
        </p:txBody>
      </p:sp>
      <p:sp>
        <p:nvSpPr>
          <p:cNvPr id="5" name="Flödesschema: Alternativ process 4">
            <a:extLst>
              <a:ext uri="{FF2B5EF4-FFF2-40B4-BE49-F238E27FC236}">
                <a16:creationId xmlns:a16="http://schemas.microsoft.com/office/drawing/2014/main" id="{E1A49D82-B12F-30A2-AFD1-A62BFE66A144}"/>
              </a:ext>
            </a:extLst>
          </p:cNvPr>
          <p:cNvSpPr/>
          <p:nvPr/>
        </p:nvSpPr>
        <p:spPr>
          <a:xfrm>
            <a:off x="5160723" y="902745"/>
            <a:ext cx="1739031" cy="201982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/>
              <a:t>Hjälptränare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Stationsansvar under 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Hjälper att hålla ordning, utmana och stötta barnen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Leder/coachar matcher</a:t>
            </a:r>
          </a:p>
        </p:txBody>
      </p:sp>
      <p:sp>
        <p:nvSpPr>
          <p:cNvPr id="6" name="Flödesschema: Alternativ process 5">
            <a:extLst>
              <a:ext uri="{FF2B5EF4-FFF2-40B4-BE49-F238E27FC236}">
                <a16:creationId xmlns:a16="http://schemas.microsoft.com/office/drawing/2014/main" id="{A999B1DE-F97D-D6F0-3748-2713F7B59061}"/>
              </a:ext>
            </a:extLst>
          </p:cNvPr>
          <p:cNvSpPr/>
          <p:nvPr/>
        </p:nvSpPr>
        <p:spPr>
          <a:xfrm>
            <a:off x="2611572" y="1687882"/>
            <a:ext cx="2003475" cy="204749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/>
              <a:t>Lagledare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Administrerar 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Skickar ut kallelser till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Synkar anmälan för cuper/aktiviteter tillsammans med tränare 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1D72F26-01AF-3611-AD61-AA852E3E1AA6}"/>
              </a:ext>
            </a:extLst>
          </p:cNvPr>
          <p:cNvSpPr/>
          <p:nvPr/>
        </p:nvSpPr>
        <p:spPr>
          <a:xfrm>
            <a:off x="66656" y="864716"/>
            <a:ext cx="4894545" cy="3599464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/>
              <a:t>Lagledning</a:t>
            </a:r>
          </a:p>
        </p:txBody>
      </p:sp>
      <p:sp>
        <p:nvSpPr>
          <p:cNvPr id="8" name="Flödesschema: Alternativ process 7">
            <a:extLst>
              <a:ext uri="{FF2B5EF4-FFF2-40B4-BE49-F238E27FC236}">
                <a16:creationId xmlns:a16="http://schemas.microsoft.com/office/drawing/2014/main" id="{508762EE-D6BA-F209-E142-399B20F88EDD}"/>
              </a:ext>
            </a:extLst>
          </p:cNvPr>
          <p:cNvSpPr/>
          <p:nvPr/>
        </p:nvSpPr>
        <p:spPr>
          <a:xfrm>
            <a:off x="7029382" y="873432"/>
            <a:ext cx="1928929" cy="207844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/>
              <a:t>Kassör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Ansvarar för lagkassan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Samordnar insamlingsaktiviteter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Ordnar </a:t>
            </a:r>
            <a:r>
              <a:rPr lang="sv-SE" sz="1200" dirty="0" err="1"/>
              <a:t>bet.alternativ</a:t>
            </a:r>
            <a:r>
              <a:rPr lang="sv-SE" sz="1200" dirty="0"/>
              <a:t>/QR kod vid försäljningar</a:t>
            </a:r>
          </a:p>
        </p:txBody>
      </p:sp>
      <p:sp>
        <p:nvSpPr>
          <p:cNvPr id="9" name="Flödesschema: Alternativ process 8">
            <a:extLst>
              <a:ext uri="{FF2B5EF4-FFF2-40B4-BE49-F238E27FC236}">
                <a16:creationId xmlns:a16="http://schemas.microsoft.com/office/drawing/2014/main" id="{EB7E76A7-A004-F93D-2195-C0AF29CB1670}"/>
              </a:ext>
            </a:extLst>
          </p:cNvPr>
          <p:cNvSpPr/>
          <p:nvPr/>
        </p:nvSpPr>
        <p:spPr>
          <a:xfrm>
            <a:off x="5815671" y="3066489"/>
            <a:ext cx="2178175" cy="201982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 err="1"/>
              <a:t>Materialare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Ansvar för material (Bollar, koner, Västar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Ansvarar för inventering av material &amp; beställning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Delas inom tränare/Lagledning</a:t>
            </a:r>
          </a:p>
        </p:txBody>
      </p:sp>
    </p:spTree>
    <p:extLst>
      <p:ext uri="{BB962C8B-B14F-4D97-AF65-F5344CB8AC3E}">
        <p14:creationId xmlns:p14="http://schemas.microsoft.com/office/powerpoint/2010/main" val="358327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723450" y="146650"/>
            <a:ext cx="75336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 dirty="0">
                <a:solidFill>
                  <a:schemeClr val="lt1"/>
                </a:solidFill>
              </a:rPr>
              <a:t>LEDARUPPSTÄLLNING 2024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173" name="Google Shape;173;p29"/>
          <p:cNvCxnSpPr/>
          <p:nvPr/>
        </p:nvCxnSpPr>
        <p:spPr>
          <a:xfrm>
            <a:off x="723331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9"/>
          <p:cNvSpPr txBox="1"/>
          <p:nvPr/>
        </p:nvSpPr>
        <p:spPr>
          <a:xfrm>
            <a:off x="723331" y="774550"/>
            <a:ext cx="7533600" cy="87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endParaRPr lang="sv-SE" sz="1600" dirty="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2" name="Google Shape;122;p23">
            <a:extLst>
              <a:ext uri="{FF2B5EF4-FFF2-40B4-BE49-F238E27FC236}">
                <a16:creationId xmlns:a16="http://schemas.microsoft.com/office/drawing/2014/main" id="{E0C77DCB-9F69-C71D-C525-56E4A31523AA}"/>
              </a:ext>
            </a:extLst>
          </p:cNvPr>
          <p:cNvSpPr txBox="1"/>
          <p:nvPr/>
        </p:nvSpPr>
        <p:spPr>
          <a:xfrm>
            <a:off x="723325" y="879950"/>
            <a:ext cx="7696500" cy="366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200" b="1" dirty="0">
                <a:solidFill>
                  <a:schemeClr val="lt1"/>
                </a:solidFill>
              </a:rPr>
              <a:t>Tränare/hjälptränare: </a:t>
            </a:r>
            <a:br>
              <a:rPr lang="sv" sz="1200" dirty="0">
                <a:solidFill>
                  <a:schemeClr val="lt1"/>
                </a:solidFill>
              </a:rPr>
            </a:br>
            <a:r>
              <a:rPr lang="sv" sz="1200" dirty="0">
                <a:solidFill>
                  <a:schemeClr val="lt1"/>
                </a:solidFill>
              </a:rPr>
              <a:t>Joahn Eriksson, Johan Granath, Alexandra Stenberg, Casper Sandegren, Dubravko Markic, </a:t>
            </a:r>
            <a:r>
              <a:rPr lang="sv" sz="1200" dirty="0">
                <a:solidFill>
                  <a:schemeClr val="bg1"/>
                </a:solidFill>
              </a:rPr>
              <a:t>Andreas Jungbeck</a:t>
            </a:r>
            <a:r>
              <a:rPr lang="sv" sz="1200" dirty="0">
                <a:solidFill>
                  <a:schemeClr val="lt1"/>
                </a:solidFill>
              </a:rPr>
              <a:t>, Pontus Holmberg, Julia Ekedal, David Berglund, Karl Berg, Mikael Wolmar, Noe Ndue Doda, Johan Adolfsson, </a:t>
            </a:r>
            <a:r>
              <a:rPr lang="sv" sz="1200" dirty="0">
                <a:solidFill>
                  <a:srgbClr val="FFFF00"/>
                </a:solidFill>
              </a:rPr>
              <a:t>söker fler</a:t>
            </a:r>
            <a:endParaRPr lang="sv" sz="1200" dirty="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200" b="1" dirty="0">
                <a:solidFill>
                  <a:schemeClr val="lt1"/>
                </a:solidFill>
              </a:rPr>
              <a:t>Lagledare</a:t>
            </a:r>
            <a:br>
              <a:rPr lang="sv" sz="1200" dirty="0">
                <a:solidFill>
                  <a:schemeClr val="lt1"/>
                </a:solidFill>
              </a:rPr>
            </a:br>
            <a:r>
              <a:rPr lang="sv" sz="1200" dirty="0">
                <a:solidFill>
                  <a:schemeClr val="lt1"/>
                </a:solidFill>
              </a:rPr>
              <a:t>Mikaela Ragndal, Jennie Alders, </a:t>
            </a:r>
            <a:r>
              <a:rPr lang="sv" sz="1200" dirty="0">
                <a:solidFill>
                  <a:srgbClr val="FFFF00"/>
                </a:solidFill>
              </a:rPr>
              <a:t>gärna 1 till</a:t>
            </a:r>
          </a:p>
          <a:p>
            <a:pPr marL="457200" indent="-323850">
              <a:spcBef>
                <a:spcPts val="1200"/>
              </a:spcBef>
              <a:buClr>
                <a:schemeClr val="lt1"/>
              </a:buClr>
              <a:buSzPts val="1500"/>
              <a:buChar char="●"/>
            </a:pPr>
            <a:r>
              <a:rPr lang="sv" sz="1200" b="1" dirty="0">
                <a:solidFill>
                  <a:schemeClr val="lt1"/>
                </a:solidFill>
              </a:rPr>
              <a:t>Kassör</a:t>
            </a:r>
            <a:br>
              <a:rPr lang="sv" sz="1200" b="1" dirty="0">
                <a:solidFill>
                  <a:schemeClr val="lt1"/>
                </a:solidFill>
              </a:rPr>
            </a:br>
            <a:r>
              <a:rPr lang="sv" sz="1200" dirty="0">
                <a:solidFill>
                  <a:schemeClr val="bg1"/>
                </a:solidFill>
              </a:rPr>
              <a:t>Caroline Karlsson </a:t>
            </a:r>
            <a:r>
              <a:rPr lang="sv" sz="1200" dirty="0">
                <a:solidFill>
                  <a:srgbClr val="FFFF00"/>
                </a:solidFill>
              </a:rPr>
              <a:t>/</a:t>
            </a:r>
            <a:r>
              <a:rPr lang="sv" sz="1200" dirty="0">
                <a:solidFill>
                  <a:schemeClr val="bg1"/>
                </a:solidFill>
              </a:rPr>
              <a:t> Emelie Bergsten</a:t>
            </a:r>
          </a:p>
          <a:p>
            <a:pPr marL="457200" indent="-323850">
              <a:spcBef>
                <a:spcPts val="1200"/>
              </a:spcBef>
              <a:buClr>
                <a:schemeClr val="lt1"/>
              </a:buClr>
              <a:buSzPts val="1500"/>
              <a:buFont typeface="Arial"/>
              <a:buChar char="●"/>
            </a:pPr>
            <a:r>
              <a:rPr lang="sv" sz="1200" dirty="0">
                <a:solidFill>
                  <a:schemeClr val="lt1"/>
                </a:solidFill>
              </a:rPr>
              <a:t>Materialare</a:t>
            </a:r>
            <a:br>
              <a:rPr lang="sv" sz="1200" dirty="0">
                <a:solidFill>
                  <a:schemeClr val="lt1"/>
                </a:solidFill>
              </a:rPr>
            </a:br>
            <a:r>
              <a:rPr lang="sv-SE" sz="1200" dirty="0">
                <a:solidFill>
                  <a:srgbClr val="FFFFFF"/>
                </a:solidFill>
              </a:rPr>
              <a:t>Vi delar ansvar med material och ser till att all utrustning finns på träningen.</a:t>
            </a:r>
          </a:p>
          <a:p>
            <a:pPr marL="457200" indent="-323850">
              <a:spcBef>
                <a:spcPts val="1200"/>
              </a:spcBef>
              <a:buClr>
                <a:schemeClr val="lt1"/>
              </a:buClr>
              <a:buSzPts val="1500"/>
              <a:buFont typeface="Arial"/>
              <a:buChar char="●"/>
            </a:pPr>
            <a:r>
              <a:rPr lang="sv-SE" sz="1200" dirty="0">
                <a:solidFill>
                  <a:srgbClr val="FFFF00"/>
                </a:solidFill>
              </a:rPr>
              <a:t>Sidlinjevärd/Pausledare?</a:t>
            </a:r>
          </a:p>
          <a:p>
            <a:pPr marL="457200" indent="-323850">
              <a:spcBef>
                <a:spcPts val="1200"/>
              </a:spcBef>
              <a:buClr>
                <a:schemeClr val="lt1"/>
              </a:buClr>
              <a:buSzPts val="1500"/>
              <a:buFont typeface="Arial"/>
              <a:buChar char="●"/>
            </a:pPr>
            <a:r>
              <a:rPr lang="sv-SE" sz="1200" dirty="0">
                <a:solidFill>
                  <a:srgbClr val="FFFF00"/>
                </a:solidFill>
              </a:rPr>
              <a:t>Planbokning?</a:t>
            </a:r>
          </a:p>
          <a:p>
            <a:pPr marL="457200" indent="-323850">
              <a:spcBef>
                <a:spcPts val="1200"/>
              </a:spcBef>
              <a:buClr>
                <a:schemeClr val="lt1"/>
              </a:buClr>
              <a:buSzPts val="1500"/>
              <a:buFont typeface="Arial"/>
              <a:buChar char="●"/>
            </a:pPr>
            <a:r>
              <a:rPr lang="sv-SE" sz="1200" dirty="0">
                <a:solidFill>
                  <a:srgbClr val="FFFF00"/>
                </a:solidFill>
              </a:rPr>
              <a:t>Övriga funktioner/Fikansvarig etc.</a:t>
            </a:r>
          </a:p>
        </p:txBody>
      </p:sp>
    </p:spTree>
    <p:extLst>
      <p:ext uri="{BB962C8B-B14F-4D97-AF65-F5344CB8AC3E}">
        <p14:creationId xmlns:p14="http://schemas.microsoft.com/office/powerpoint/2010/main" val="413161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65176" y="122274"/>
            <a:ext cx="819917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" sz="3200" b="1" dirty="0">
                <a:solidFill>
                  <a:schemeClr val="lt1"/>
                </a:solidFill>
              </a:rPr>
              <a:t>Rutiner &amp; Struktur - Spelare &amp; Föräldrar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75" name="Google Shape;75;p16"/>
          <p:cNvCxnSpPr/>
          <p:nvPr/>
        </p:nvCxnSpPr>
        <p:spPr>
          <a:xfrm rot="10800000" flipH="1">
            <a:off x="853352" y="750175"/>
            <a:ext cx="7437300" cy="4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FEE0FC-5A26-6AD3-607F-C49741F9E537}"/>
              </a:ext>
            </a:extLst>
          </p:cNvPr>
          <p:cNvSpPr txBox="1">
            <a:spLocks/>
          </p:cNvSpPr>
          <p:nvPr/>
        </p:nvSpPr>
        <p:spPr>
          <a:xfrm>
            <a:off x="601200" y="1286882"/>
            <a:ext cx="5101608" cy="293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sv-SE" sz="1500" dirty="0">
                <a:solidFill>
                  <a:schemeClr val="lt1"/>
                </a:solidFill>
              </a:rPr>
              <a:t>Alla förväntas läsa Rutiner &amp; Riktlinjer</a:t>
            </a:r>
          </a:p>
          <a:p>
            <a:pPr>
              <a:buClr>
                <a:schemeClr val="bg1"/>
              </a:buClr>
            </a:pPr>
            <a:r>
              <a:rPr lang="sv-SE" sz="1500" dirty="0">
                <a:solidFill>
                  <a:schemeClr val="lt1"/>
                </a:solidFill>
              </a:rPr>
              <a:t>Syfte</a:t>
            </a:r>
          </a:p>
          <a:p>
            <a:pPr lvl="1">
              <a:buClr>
                <a:schemeClr val="bg1"/>
              </a:buClr>
            </a:pPr>
            <a:r>
              <a:rPr lang="sv-SE" dirty="0">
                <a:solidFill>
                  <a:schemeClr val="bg1"/>
                </a:solidFill>
              </a:rPr>
              <a:t>Vi vill skapa en bra och välkomnande miljö för killarna </a:t>
            </a:r>
          </a:p>
          <a:p>
            <a:pPr lvl="1">
              <a:buClr>
                <a:schemeClr val="bg1"/>
              </a:buClr>
            </a:pPr>
            <a:r>
              <a:rPr lang="sv-SE" dirty="0">
                <a:solidFill>
                  <a:schemeClr val="bg1"/>
                </a:solidFill>
              </a:rPr>
              <a:t>Ge förutsättningar att trivas med fotboll och att det ska vara roligt att komma till träning och match</a:t>
            </a:r>
          </a:p>
          <a:p>
            <a:pPr lvl="1">
              <a:buClr>
                <a:schemeClr val="bg1"/>
              </a:buClr>
            </a:pPr>
            <a:r>
              <a:rPr lang="sv-SE" dirty="0">
                <a:solidFill>
                  <a:schemeClr val="lt1"/>
                </a:solidFill>
              </a:rPr>
              <a:t>Skapa en tydlighet för hur vi beter oss mot varandra, på träning och match</a:t>
            </a:r>
            <a:endParaRPr lang="sv-SE" dirty="0">
              <a:solidFill>
                <a:srgbClr val="1A1918"/>
              </a:solidFill>
            </a:endParaRPr>
          </a:p>
          <a:p>
            <a:pPr lvl="1"/>
            <a:endParaRPr lang="sv-SE" sz="15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6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/>
        </p:nvSpPr>
        <p:spPr>
          <a:xfrm>
            <a:off x="563526" y="146650"/>
            <a:ext cx="7963786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 dirty="0">
                <a:solidFill>
                  <a:schemeClr val="lt1"/>
                </a:solidFill>
              </a:rPr>
              <a:t>TRÄNINGAR / TRÄNINGSTANKE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166" name="Google Shape;166;p28"/>
          <p:cNvCxnSpPr/>
          <p:nvPr/>
        </p:nvCxnSpPr>
        <p:spPr>
          <a:xfrm>
            <a:off x="723331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28"/>
          <p:cNvSpPr txBox="1"/>
          <p:nvPr/>
        </p:nvSpPr>
        <p:spPr>
          <a:xfrm>
            <a:off x="723325" y="894575"/>
            <a:ext cx="7296300" cy="4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500" dirty="0">
                <a:solidFill>
                  <a:schemeClr val="lt1"/>
                </a:solidFill>
              </a:rPr>
              <a:t>Årets utomhusträningar startar som bekant 7/4 efter en del väderbakslag </a:t>
            </a:r>
            <a:r>
              <a:rPr lang="sv" sz="1500" dirty="0">
                <a:solidFill>
                  <a:schemeClr val="lt1"/>
                </a:solidFill>
                <a:sym typeface="Wingdings" pitchFamily="2" charset="2"/>
              </a:rPr>
              <a:t></a:t>
            </a:r>
            <a:endParaRPr sz="15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500" dirty="0">
                <a:solidFill>
                  <a:schemeClr val="lt1"/>
                </a:solidFill>
              </a:rPr>
              <a:t>Träningstider </a:t>
            </a:r>
          </a:p>
          <a:p>
            <a:pPr marL="1333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endParaRPr sz="1500" dirty="0">
              <a:solidFill>
                <a:schemeClr val="lt1"/>
              </a:solidFill>
            </a:endParaRPr>
          </a:p>
          <a:p>
            <a:pPr marL="914400" lvl="1" indent="-3238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sv" sz="1500" b="1" dirty="0">
                <a:solidFill>
                  <a:schemeClr val="lt1"/>
                </a:solidFill>
              </a:rPr>
              <a:t>Onsdagar från den 17/4. Håll utkik i kallelsen då träningstiden kan variera något mellan start 16.30 eller 16.45.</a:t>
            </a:r>
          </a:p>
          <a:p>
            <a:pPr marL="914400" lvl="1" indent="-3238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sv" sz="1500" b="1" dirty="0">
                <a:solidFill>
                  <a:schemeClr val="lt1"/>
                </a:solidFill>
              </a:rPr>
              <a:t>Söndagar </a:t>
            </a:r>
            <a:r>
              <a:rPr lang="sv" sz="1500" dirty="0">
                <a:solidFill>
                  <a:schemeClr val="lt1"/>
                </a:solidFill>
              </a:rPr>
              <a:t>kl 10:30 på Munkmora BP.</a:t>
            </a:r>
          </a:p>
          <a:p>
            <a:pPr marL="914400" lvl="1" indent="-3238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endParaRPr sz="1500" dirty="0">
              <a:solidFill>
                <a:schemeClr val="lt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500" dirty="0">
                <a:solidFill>
                  <a:schemeClr val="lt1"/>
                </a:solidFill>
              </a:rPr>
              <a:t>Vi försöker i möjligaste mån hålla träningar även på röda helgdagar. Inget satt datum för sommaruppehåll. 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endParaRPr lang="sv" sz="1500" dirty="0">
              <a:solidFill>
                <a:schemeClr val="lt1"/>
              </a:solidFill>
            </a:endParaRPr>
          </a:p>
          <a:p>
            <a:pPr marL="457200" indent="-323850">
              <a:lnSpc>
                <a:spcPct val="115000"/>
              </a:lnSpc>
              <a:buClr>
                <a:schemeClr val="lt1"/>
              </a:buClr>
              <a:buSzPts val="1500"/>
              <a:buFont typeface="Arial"/>
              <a:buChar char="●"/>
            </a:pPr>
            <a:r>
              <a:rPr lang="sv-SE" sz="1500" dirty="0">
                <a:solidFill>
                  <a:schemeClr val="lt1"/>
                </a:solidFill>
              </a:rPr>
              <a:t>Kallelse skickas ut 6 dagar innan varje träning med påminnelse 3 dagar innan. Svara på kallelsen i god tid!</a:t>
            </a:r>
          </a:p>
          <a:p>
            <a:pPr marL="457200" indent="-323850">
              <a:lnSpc>
                <a:spcPct val="115000"/>
              </a:lnSpc>
              <a:buClr>
                <a:schemeClr val="lt1"/>
              </a:buClr>
              <a:buSzPts val="1500"/>
              <a:buFont typeface="Arial"/>
              <a:buChar char="●"/>
            </a:pPr>
            <a:endParaRPr lang="sv-SE" sz="1500" dirty="0">
              <a:solidFill>
                <a:schemeClr val="lt1"/>
              </a:solidFill>
            </a:endParaRPr>
          </a:p>
          <a:p>
            <a:pPr marL="457200" indent="-323850">
              <a:lnSpc>
                <a:spcPct val="115000"/>
              </a:lnSpc>
              <a:buClr>
                <a:schemeClr val="lt1"/>
              </a:buClr>
              <a:buSzPts val="1500"/>
              <a:buFont typeface="Arial"/>
              <a:buChar char="●"/>
            </a:pPr>
            <a:r>
              <a:rPr lang="sv-SE" sz="1500" dirty="0">
                <a:solidFill>
                  <a:schemeClr val="lt1"/>
                </a:solidFill>
              </a:rPr>
              <a:t>Samtliga träningstillfällen fram till och med maj finns upplagda i kalendern på P16 sidan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500" dirty="0">
                <a:solidFill>
                  <a:schemeClr val="lt1"/>
                </a:solidFill>
              </a:rPr>
              <a:t>Lämplig utrustning: Kläder efter väder. Träningströja, shorts, fotbollsstrumpor. Obligatoriskt med fotbollskor och benskydd. Medtag vattenflaska.</a:t>
            </a:r>
            <a:endParaRPr sz="1500" dirty="0">
              <a:solidFill>
                <a:schemeClr val="lt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sv" sz="1500" dirty="0">
                <a:solidFill>
                  <a:schemeClr val="lt1"/>
                </a:solidFill>
              </a:rPr>
              <a:t>Kom i tid – gärna 15 minuter före utsatt tid.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endParaRPr sz="15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723450" y="146650"/>
            <a:ext cx="75336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 dirty="0">
                <a:solidFill>
                  <a:schemeClr val="lt1"/>
                </a:solidFill>
              </a:rPr>
              <a:t>TRÄNINGAR / TRÄNINGSTANKE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173" name="Google Shape;173;p29"/>
          <p:cNvCxnSpPr/>
          <p:nvPr/>
        </p:nvCxnSpPr>
        <p:spPr>
          <a:xfrm>
            <a:off x="723331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9"/>
          <p:cNvSpPr txBox="1"/>
          <p:nvPr/>
        </p:nvSpPr>
        <p:spPr>
          <a:xfrm>
            <a:off x="723450" y="878675"/>
            <a:ext cx="7533600" cy="311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Fokus för året är att skapa en god träningsrutin för killarna. 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Stationsupplägg som går att variera beroende på hur många aktiva spelare vid träningspass.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Olika ”träningsteman” för året, exempelvis dribbla, skott, spelbarhet/uppspel med fast schema för att skapa igenkänning i övningar.</a:t>
            </a:r>
          </a:p>
          <a:p>
            <a:pPr marL="457200" indent="-330200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Hjälpmedel för oss tränare i form av </a:t>
            </a:r>
            <a:r>
              <a:rPr lang="sv-SE" sz="1600" dirty="0" err="1">
                <a:solidFill>
                  <a:schemeClr val="lt1"/>
                </a:solidFill>
              </a:rPr>
              <a:t>app</a:t>
            </a:r>
            <a:r>
              <a:rPr lang="sv-SE" sz="1600" dirty="0">
                <a:solidFill>
                  <a:schemeClr val="lt1"/>
                </a:solidFill>
              </a:rPr>
              <a:t> från ”Svenska Fotbollsakademin”</a:t>
            </a:r>
          </a:p>
          <a:p>
            <a:pPr marL="457200" indent="-330200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Två träningstillfällen tillsammans med tränare från Svenska Fotbollsakademin 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endParaRPr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723450" y="146650"/>
            <a:ext cx="75336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 dirty="0">
                <a:solidFill>
                  <a:schemeClr val="lt1"/>
                </a:solidFill>
              </a:rPr>
              <a:t>ST. ERIKSCUPEN 2024</a:t>
            </a:r>
            <a:endParaRPr sz="3200" b="1" dirty="0">
              <a:solidFill>
                <a:schemeClr val="lt1"/>
              </a:solidFill>
            </a:endParaRPr>
          </a:p>
        </p:txBody>
      </p:sp>
      <p:cxnSp>
        <p:nvCxnSpPr>
          <p:cNvPr id="173" name="Google Shape;173;p29"/>
          <p:cNvCxnSpPr/>
          <p:nvPr/>
        </p:nvCxnSpPr>
        <p:spPr>
          <a:xfrm>
            <a:off x="723331" y="774562"/>
            <a:ext cx="75336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9"/>
          <p:cNvSpPr txBox="1"/>
          <p:nvPr/>
        </p:nvSpPr>
        <p:spPr>
          <a:xfrm>
            <a:off x="723212" y="741516"/>
            <a:ext cx="7493958" cy="47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Gustavsbergs P16 har 4 anmälda lag. 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GIF Svart/Vit/Röd i Grupp 1 och Gul i grupp 2. </a:t>
            </a:r>
          </a:p>
          <a:p>
            <a:pPr marL="457200" lvl="2" indent="-330200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Ingen skillnad på motståndarnivå i grupp 1 eller 2. </a:t>
            </a:r>
            <a:br>
              <a:rPr lang="sv-SE" sz="1600" dirty="0">
                <a:solidFill>
                  <a:schemeClr val="lt1"/>
                </a:solidFill>
              </a:rPr>
            </a:br>
            <a:endParaRPr lang="sv-SE" sz="1600" dirty="0">
              <a:solidFill>
                <a:schemeClr val="lt1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Spelform är 5v5 med målvakt. </a:t>
            </a:r>
          </a:p>
          <a:p>
            <a:pPr marL="457200" indent="-330200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9 spelare kallas till respektive tillfälle för att barnen ska få spela så mycket som möjligt. </a:t>
            </a:r>
          </a:p>
          <a:p>
            <a:pPr marL="457200" indent="-330200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Alla kommer inte spela alla matcher utan vi kommer behöver rotera. </a:t>
            </a:r>
          </a:p>
          <a:p>
            <a:pPr marL="457200" indent="-330200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Ledare för statistik på antal matcher per aktiv, för att alla ska erbjudas samma antal chanser.</a:t>
            </a:r>
          </a:p>
          <a:p>
            <a:pPr marL="457200" indent="-330200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ts val="1600"/>
              <a:buFont typeface="Arial"/>
              <a:buChar char="●"/>
            </a:pPr>
            <a:endParaRPr lang="sv-SE" sz="1600" dirty="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sv-SE" sz="1600" dirty="0">
                <a:solidFill>
                  <a:schemeClr val="lt1"/>
                </a:solidFill>
              </a:rPr>
              <a:t>Varje lag tilldelas 12-13 matcher under säsongen som sträcker sig mellan 19 april – 9 juni och från 24 augusti – 29 september.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endParaRPr sz="16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83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1124</Words>
  <Application>Microsoft Macintosh PowerPoint</Application>
  <PresentationFormat>Bildspel på skärmen (16:9)</PresentationFormat>
  <Paragraphs>144</Paragraphs>
  <Slides>18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Simple Light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Spelschema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Granath</dc:creator>
  <cp:lastModifiedBy>Johan Alders</cp:lastModifiedBy>
  <cp:revision>192</cp:revision>
  <dcterms:modified xsi:type="dcterms:W3CDTF">2024-04-09T19:41:16Z</dcterms:modified>
</cp:coreProperties>
</file>