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8" r:id="rId5"/>
    <p:sldId id="260" r:id="rId6"/>
    <p:sldId id="275" r:id="rId7"/>
    <p:sldId id="261" r:id="rId8"/>
    <p:sldId id="264" r:id="rId9"/>
    <p:sldId id="262" r:id="rId10"/>
    <p:sldId id="263" r:id="rId11"/>
    <p:sldId id="265" r:id="rId12"/>
    <p:sldId id="274" r:id="rId13"/>
    <p:sldId id="267" r:id="rId14"/>
    <p:sldId id="269" r:id="rId15"/>
    <p:sldId id="271" r:id="rId16"/>
    <p:sldId id="270" r:id="rId17"/>
    <p:sldId id="272" r:id="rId18"/>
    <p:sldId id="273" r:id="rId19"/>
    <p:sldId id="259" r:id="rId20"/>
  </p:sldIdLst>
  <p:sldSz cx="12192000" cy="6858000"/>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A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2326C0-E027-42FE-884B-8CA4A6AFD11A}" v="1667" dt="2018-10-10T12:39:31.764"/>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5911" autoAdjust="0"/>
  </p:normalViewPr>
  <p:slideViewPr>
    <p:cSldViewPr snapToGrid="0" snapToObjects="1">
      <p:cViewPr varScale="1">
        <p:scale>
          <a:sx n="87" d="100"/>
          <a:sy n="87" d="100"/>
        </p:scale>
        <p:origin x="1398" y="78"/>
      </p:cViewPr>
      <p:guideLst>
        <p:guide orient="horz" pos="2160"/>
        <p:guide pos="3840"/>
      </p:guideLst>
    </p:cSldViewPr>
  </p:slideViewPr>
  <p:notesTextViewPr>
    <p:cViewPr>
      <p:scale>
        <a:sx n="100" d="100"/>
        <a:sy n="100" d="100"/>
      </p:scale>
      <p:origin x="0" y="-1218"/>
    </p:cViewPr>
  </p:notesTextViewPr>
  <p:notesViewPr>
    <p:cSldViewPr snapToGrid="0" snapToObjects="1">
      <p:cViewPr varScale="1">
        <p:scale>
          <a:sx n="67" d="100"/>
          <a:sy n="67" d="100"/>
        </p:scale>
        <p:origin x="2550" y="2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ias Bejbom (StHF)" userId="b13b32f4-5d42-4140-bb13-0aeec8ea5d4d" providerId="ADAL" clId="{E72AC153-FC0C-4504-9D72-39C62F3F0697}"/>
    <pc:docChg chg="custSel modSld sldOrd">
      <pc:chgData name="Mattias Bejbom (StHF)" userId="b13b32f4-5d42-4140-bb13-0aeec8ea5d4d" providerId="ADAL" clId="{E72AC153-FC0C-4504-9D72-39C62F3F0697}" dt="2018-10-10T12:39:31.512" v="1662" actId="20577"/>
      <pc:docMkLst>
        <pc:docMk/>
      </pc:docMkLst>
      <pc:sldChg chg="modSp">
        <pc:chgData name="Mattias Bejbom (StHF)" userId="b13b32f4-5d42-4140-bb13-0aeec8ea5d4d" providerId="ADAL" clId="{E72AC153-FC0C-4504-9D72-39C62F3F0697}" dt="2018-10-10T09:30:18.895" v="1" actId="20577"/>
        <pc:sldMkLst>
          <pc:docMk/>
          <pc:sldMk cId="449534633" sldId="258"/>
        </pc:sldMkLst>
        <pc:spChg chg="mod">
          <ac:chgData name="Mattias Bejbom (StHF)" userId="b13b32f4-5d42-4140-bb13-0aeec8ea5d4d" providerId="ADAL" clId="{E72AC153-FC0C-4504-9D72-39C62F3F0697}" dt="2018-10-10T09:30:18.895" v="1" actId="20577"/>
          <ac:spMkLst>
            <pc:docMk/>
            <pc:sldMk cId="449534633" sldId="258"/>
            <ac:spMk id="4" creationId="{D18620AD-97BB-40D0-ACE5-3890E2882C22}"/>
          </ac:spMkLst>
        </pc:spChg>
      </pc:sldChg>
      <pc:sldChg chg="modSp modNotesTx">
        <pc:chgData name="Mattias Bejbom (StHF)" userId="b13b32f4-5d42-4140-bb13-0aeec8ea5d4d" providerId="ADAL" clId="{E72AC153-FC0C-4504-9D72-39C62F3F0697}" dt="2018-10-10T11:31:57.159" v="348" actId="20577"/>
        <pc:sldMkLst>
          <pc:docMk/>
          <pc:sldMk cId="4058328788" sldId="260"/>
        </pc:sldMkLst>
        <pc:spChg chg="mod">
          <ac:chgData name="Mattias Bejbom (StHF)" userId="b13b32f4-5d42-4140-bb13-0aeec8ea5d4d" providerId="ADAL" clId="{E72AC153-FC0C-4504-9D72-39C62F3F0697}" dt="2018-10-10T09:30:49.733" v="36" actId="20577"/>
          <ac:spMkLst>
            <pc:docMk/>
            <pc:sldMk cId="4058328788" sldId="260"/>
            <ac:spMk id="2" creationId="{FFA70F8F-B8EF-4A14-94AD-7AF45C13433D}"/>
          </ac:spMkLst>
        </pc:spChg>
      </pc:sldChg>
      <pc:sldChg chg="modNotesTx">
        <pc:chgData name="Mattias Bejbom (StHF)" userId="b13b32f4-5d42-4140-bb13-0aeec8ea5d4d" providerId="ADAL" clId="{E72AC153-FC0C-4504-9D72-39C62F3F0697}" dt="2018-10-10T11:45:05.958" v="444" actId="20577"/>
        <pc:sldMkLst>
          <pc:docMk/>
          <pc:sldMk cId="3477215567" sldId="265"/>
        </pc:sldMkLst>
      </pc:sldChg>
      <pc:sldChg chg="modSp">
        <pc:chgData name="Mattias Bejbom (StHF)" userId="b13b32f4-5d42-4140-bb13-0aeec8ea5d4d" providerId="ADAL" clId="{E72AC153-FC0C-4504-9D72-39C62F3F0697}" dt="2018-10-10T11:50:01.094" v="572" actId="20577"/>
        <pc:sldMkLst>
          <pc:docMk/>
          <pc:sldMk cId="577556311" sldId="267"/>
        </pc:sldMkLst>
        <pc:spChg chg="mod">
          <ac:chgData name="Mattias Bejbom (StHF)" userId="b13b32f4-5d42-4140-bb13-0aeec8ea5d4d" providerId="ADAL" clId="{E72AC153-FC0C-4504-9D72-39C62F3F0697}" dt="2018-10-10T11:50:01.094" v="572" actId="20577"/>
          <ac:spMkLst>
            <pc:docMk/>
            <pc:sldMk cId="577556311" sldId="267"/>
            <ac:spMk id="2" creationId="{A7A5D439-F36D-4998-97F0-61F1362FCE4F}"/>
          </ac:spMkLst>
        </pc:spChg>
        <pc:spChg chg="mod">
          <ac:chgData name="Mattias Bejbom (StHF)" userId="b13b32f4-5d42-4140-bb13-0aeec8ea5d4d" providerId="ADAL" clId="{E72AC153-FC0C-4504-9D72-39C62F3F0697}" dt="2018-10-10T11:49:44.217" v="554" actId="20577"/>
          <ac:spMkLst>
            <pc:docMk/>
            <pc:sldMk cId="577556311" sldId="267"/>
            <ac:spMk id="3" creationId="{00000000-0000-0000-0000-000000000000}"/>
          </ac:spMkLst>
        </pc:spChg>
      </pc:sldChg>
      <pc:sldChg chg="modSp">
        <pc:chgData name="Mattias Bejbom (StHF)" userId="b13b32f4-5d42-4140-bb13-0aeec8ea5d4d" providerId="ADAL" clId="{E72AC153-FC0C-4504-9D72-39C62F3F0697}" dt="2018-10-10T12:31:24.463" v="1660" actId="20577"/>
        <pc:sldMkLst>
          <pc:docMk/>
          <pc:sldMk cId="659208528" sldId="269"/>
        </pc:sldMkLst>
        <pc:spChg chg="mod">
          <ac:chgData name="Mattias Bejbom (StHF)" userId="b13b32f4-5d42-4140-bb13-0aeec8ea5d4d" providerId="ADAL" clId="{E72AC153-FC0C-4504-9D72-39C62F3F0697}" dt="2018-10-10T12:31:24.463" v="1660" actId="20577"/>
          <ac:spMkLst>
            <pc:docMk/>
            <pc:sldMk cId="659208528" sldId="269"/>
            <ac:spMk id="2" creationId="{BCAE0D7E-EF18-4C0A-8092-21648B871855}"/>
          </ac:spMkLst>
        </pc:spChg>
        <pc:spChg chg="mod">
          <ac:chgData name="Mattias Bejbom (StHF)" userId="b13b32f4-5d42-4140-bb13-0aeec8ea5d4d" providerId="ADAL" clId="{E72AC153-FC0C-4504-9D72-39C62F3F0697}" dt="2018-10-10T12:03:25.536" v="605" actId="20577"/>
          <ac:spMkLst>
            <pc:docMk/>
            <pc:sldMk cId="659208528" sldId="269"/>
            <ac:spMk id="3" creationId="{91B7784E-934E-494F-914E-1A33B0F595D5}"/>
          </ac:spMkLst>
        </pc:spChg>
      </pc:sldChg>
      <pc:sldChg chg="ord">
        <pc:chgData name="Mattias Bejbom (StHF)" userId="b13b32f4-5d42-4140-bb13-0aeec8ea5d4d" providerId="ADAL" clId="{E72AC153-FC0C-4504-9D72-39C62F3F0697}" dt="2018-10-10T11:48:22.368" v="548"/>
        <pc:sldMkLst>
          <pc:docMk/>
          <pc:sldMk cId="1440698793" sldId="270"/>
        </pc:sldMkLst>
      </pc:sldChg>
      <pc:sldChg chg="modSp">
        <pc:chgData name="Mattias Bejbom (StHF)" userId="b13b32f4-5d42-4140-bb13-0aeec8ea5d4d" providerId="ADAL" clId="{E72AC153-FC0C-4504-9D72-39C62F3F0697}" dt="2018-10-10T11:47:17.160" v="547" actId="20577"/>
        <pc:sldMkLst>
          <pc:docMk/>
          <pc:sldMk cId="29723718" sldId="271"/>
        </pc:sldMkLst>
        <pc:spChg chg="mod">
          <ac:chgData name="Mattias Bejbom (StHF)" userId="b13b32f4-5d42-4140-bb13-0aeec8ea5d4d" providerId="ADAL" clId="{E72AC153-FC0C-4504-9D72-39C62F3F0697}" dt="2018-10-10T11:47:17.160" v="547" actId="20577"/>
          <ac:spMkLst>
            <pc:docMk/>
            <pc:sldMk cId="29723718" sldId="271"/>
            <ac:spMk id="3" creationId="{335400AC-121C-4C4D-AFE6-22B7B98DE13C}"/>
          </ac:spMkLst>
        </pc:spChg>
      </pc:sldChg>
      <pc:sldChg chg="modSp">
        <pc:chgData name="Mattias Bejbom (StHF)" userId="b13b32f4-5d42-4140-bb13-0aeec8ea5d4d" providerId="ADAL" clId="{E72AC153-FC0C-4504-9D72-39C62F3F0697}" dt="2018-10-10T11:46:58.822" v="543" actId="20577"/>
        <pc:sldMkLst>
          <pc:docMk/>
          <pc:sldMk cId="540379378" sldId="272"/>
        </pc:sldMkLst>
        <pc:spChg chg="mod">
          <ac:chgData name="Mattias Bejbom (StHF)" userId="b13b32f4-5d42-4140-bb13-0aeec8ea5d4d" providerId="ADAL" clId="{E72AC153-FC0C-4504-9D72-39C62F3F0697}" dt="2018-10-10T11:46:58.822" v="543" actId="20577"/>
          <ac:spMkLst>
            <pc:docMk/>
            <pc:sldMk cId="540379378" sldId="272"/>
            <ac:spMk id="3" creationId="{5E2768B5-A789-4D7C-8078-A1F97A308C38}"/>
          </ac:spMkLst>
        </pc:spChg>
      </pc:sldChg>
      <pc:sldChg chg="addSp modSp modNotesTx">
        <pc:chgData name="Mattias Bejbom (StHF)" userId="b13b32f4-5d42-4140-bb13-0aeec8ea5d4d" providerId="ADAL" clId="{E72AC153-FC0C-4504-9D72-39C62F3F0697}" dt="2018-10-10T12:39:31.512" v="1662" actId="20577"/>
        <pc:sldMkLst>
          <pc:docMk/>
          <pc:sldMk cId="2088697075" sldId="274"/>
        </pc:sldMkLst>
        <pc:spChg chg="add mod">
          <ac:chgData name="Mattias Bejbom (StHF)" userId="b13b32f4-5d42-4140-bb13-0aeec8ea5d4d" providerId="ADAL" clId="{E72AC153-FC0C-4504-9D72-39C62F3F0697}" dt="2018-10-10T12:11:32.836" v="1087" actId="20577"/>
          <ac:spMkLst>
            <pc:docMk/>
            <pc:sldMk cId="2088697075" sldId="274"/>
            <ac:spMk id="2" creationId="{5B7AD84D-DA6E-48BF-A418-86A3B4E6F3FC}"/>
          </ac:spMkLst>
        </pc:spChg>
        <pc:spChg chg="mod">
          <ac:chgData name="Mattias Bejbom (StHF)" userId="b13b32f4-5d42-4140-bb13-0aeec8ea5d4d" providerId="ADAL" clId="{E72AC153-FC0C-4504-9D72-39C62F3F0697}" dt="2018-10-10T11:50:19.426" v="582" actId="20577"/>
          <ac:spMkLst>
            <pc:docMk/>
            <pc:sldMk cId="2088697075" sldId="274"/>
            <ac:spMk id="6" creationId="{460216F9-CE89-4B22-BB41-FB598E27A2C6}"/>
          </ac:spMkLst>
        </pc:spChg>
      </pc:sldChg>
      <pc:sldChg chg="modSp modNotesTx">
        <pc:chgData name="Mattias Bejbom (StHF)" userId="b13b32f4-5d42-4140-bb13-0aeec8ea5d4d" providerId="ADAL" clId="{E72AC153-FC0C-4504-9D72-39C62F3F0697}" dt="2018-10-10T11:32:34.437" v="442" actId="20577"/>
        <pc:sldMkLst>
          <pc:docMk/>
          <pc:sldMk cId="2936561219" sldId="275"/>
        </pc:sldMkLst>
        <pc:spChg chg="mod">
          <ac:chgData name="Mattias Bejbom (StHF)" userId="b13b32f4-5d42-4140-bb13-0aeec8ea5d4d" providerId="ADAL" clId="{E72AC153-FC0C-4504-9D72-39C62F3F0697}" dt="2018-10-10T09:32:08.812" v="158" actId="20577"/>
          <ac:spMkLst>
            <pc:docMk/>
            <pc:sldMk cId="2936561219" sldId="275"/>
            <ac:spMk id="3" creationId="{00000000-0000-0000-0000-000000000000}"/>
          </ac:spMkLst>
        </pc:spChg>
        <pc:spChg chg="mod">
          <ac:chgData name="Mattias Bejbom (StHF)" userId="b13b32f4-5d42-4140-bb13-0aeec8ea5d4d" providerId="ADAL" clId="{E72AC153-FC0C-4504-9D72-39C62F3F0697}" dt="2018-10-10T09:32:48.819" v="277" actId="20577"/>
          <ac:spMkLst>
            <pc:docMk/>
            <pc:sldMk cId="2936561219" sldId="275"/>
            <ac:spMk id="6" creationId="{65368F83-BC63-4E24-A432-5F9B52A448D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2C1F7F-FAEA-41D3-9857-9CDAFA3E3738}" type="doc">
      <dgm:prSet loTypeId="urn:microsoft.com/office/officeart/2005/8/layout/pyramid1" loCatId="pyramid" qsTypeId="urn:microsoft.com/office/officeart/2005/8/quickstyle/3d2" qsCatId="3D" csTypeId="urn:microsoft.com/office/officeart/2005/8/colors/accent1_2" csCatId="accent1" phldr="1"/>
      <dgm:spPr/>
      <dgm:t>
        <a:bodyPr/>
        <a:lstStyle/>
        <a:p>
          <a:endParaRPr lang="sv-SE"/>
        </a:p>
      </dgm:t>
    </dgm:pt>
    <dgm:pt modelId="{A52331F6-818F-4B38-B08A-7F8353AC43F2}">
      <dgm:prSet phldrT="[Text]" custT="1"/>
      <dgm:spPr>
        <a:solidFill>
          <a:srgbClr val="FFFFCC"/>
        </a:solidFill>
      </dgm:spPr>
      <dgm:t>
        <a:bodyPr anchor="b"/>
        <a:lstStyle/>
        <a:p>
          <a:r>
            <a:rPr lang="sv-SE" sz="2400" b="1" dirty="0"/>
            <a:t>Spelet </a:t>
          </a:r>
          <a:br>
            <a:rPr lang="sv-SE" sz="2400" b="1" dirty="0"/>
          </a:br>
          <a:r>
            <a:rPr lang="sv-SE" sz="2400" b="1" dirty="0"/>
            <a:t>handboll</a:t>
          </a:r>
        </a:p>
      </dgm:t>
    </dgm:pt>
    <dgm:pt modelId="{A30E316D-BF60-4FB0-B03E-CA218D58C695}" type="parTrans" cxnId="{49372877-9937-41F6-B8F1-028BC6EE62AA}">
      <dgm:prSet/>
      <dgm:spPr/>
      <dgm:t>
        <a:bodyPr/>
        <a:lstStyle/>
        <a:p>
          <a:endParaRPr lang="sv-SE"/>
        </a:p>
      </dgm:t>
    </dgm:pt>
    <dgm:pt modelId="{6AE32220-261C-4227-9202-535F95CC4EBE}" type="sibTrans" cxnId="{49372877-9937-41F6-B8F1-028BC6EE62AA}">
      <dgm:prSet/>
      <dgm:spPr/>
      <dgm:t>
        <a:bodyPr/>
        <a:lstStyle/>
        <a:p>
          <a:endParaRPr lang="sv-SE"/>
        </a:p>
      </dgm:t>
    </dgm:pt>
    <dgm:pt modelId="{40C0E02A-A623-49E8-AA30-C9CE6DF1F170}">
      <dgm:prSet phldrT="[Text]" custT="1"/>
      <dgm:spPr>
        <a:solidFill>
          <a:srgbClr val="FFFF66"/>
        </a:solidFill>
      </dgm:spPr>
      <dgm:t>
        <a:bodyPr anchor="ctr" anchorCtr="0"/>
        <a:lstStyle/>
        <a:p>
          <a:r>
            <a:rPr lang="sv-SE" sz="2400" b="1" dirty="0"/>
            <a:t>RF Idrotten Vill</a:t>
          </a:r>
        </a:p>
      </dgm:t>
    </dgm:pt>
    <dgm:pt modelId="{2B1388DE-7388-4F85-BE6B-C1ED7D866956}" type="parTrans" cxnId="{5728E0D9-E5EC-4283-AFE2-1F7D9AEF81E1}">
      <dgm:prSet/>
      <dgm:spPr/>
      <dgm:t>
        <a:bodyPr/>
        <a:lstStyle/>
        <a:p>
          <a:endParaRPr lang="sv-SE"/>
        </a:p>
      </dgm:t>
    </dgm:pt>
    <dgm:pt modelId="{226079B8-4B4B-4D72-8077-3FB8D19A2482}" type="sibTrans" cxnId="{5728E0D9-E5EC-4283-AFE2-1F7D9AEF81E1}">
      <dgm:prSet/>
      <dgm:spPr/>
      <dgm:t>
        <a:bodyPr/>
        <a:lstStyle/>
        <a:p>
          <a:endParaRPr lang="sv-SE"/>
        </a:p>
      </dgm:t>
    </dgm:pt>
    <dgm:pt modelId="{31922C76-A464-4BC5-8D0B-E3EDFC96F248}">
      <dgm:prSet phldrT="[Text]" custT="1"/>
      <dgm:spPr>
        <a:solidFill>
          <a:srgbClr val="FFFF00"/>
        </a:solidFill>
      </dgm:spPr>
      <dgm:t>
        <a:bodyPr/>
        <a:lstStyle/>
        <a:p>
          <a:r>
            <a:rPr lang="sv-SE" sz="2400" b="1" dirty="0">
              <a:solidFill>
                <a:schemeClr val="tx1"/>
              </a:solidFill>
            </a:rPr>
            <a:t>FNs barnkonvention</a:t>
          </a:r>
        </a:p>
      </dgm:t>
    </dgm:pt>
    <dgm:pt modelId="{482EE99F-E6F5-4A98-A515-3247B564C9B2}" type="parTrans" cxnId="{BDB81461-3975-4EC2-9D26-8028E7A39413}">
      <dgm:prSet/>
      <dgm:spPr/>
      <dgm:t>
        <a:bodyPr/>
        <a:lstStyle/>
        <a:p>
          <a:endParaRPr lang="sv-SE"/>
        </a:p>
      </dgm:t>
    </dgm:pt>
    <dgm:pt modelId="{C1A47198-55EF-4197-9FDA-8D46961BC936}" type="sibTrans" cxnId="{BDB81461-3975-4EC2-9D26-8028E7A39413}">
      <dgm:prSet/>
      <dgm:spPr/>
      <dgm:t>
        <a:bodyPr/>
        <a:lstStyle/>
        <a:p>
          <a:endParaRPr lang="sv-SE"/>
        </a:p>
      </dgm:t>
    </dgm:pt>
    <dgm:pt modelId="{12F5EF52-BAED-4F20-B8B5-3C631073A6FA}">
      <dgm:prSet phldrT="[Text]" custT="1"/>
      <dgm:spPr>
        <a:solidFill>
          <a:srgbClr val="FFFF99"/>
        </a:solidFill>
      </dgm:spPr>
      <dgm:t>
        <a:bodyPr anchor="ctr" anchorCtr="0"/>
        <a:lstStyle/>
        <a:p>
          <a:r>
            <a:rPr lang="sv-SE" sz="2400" b="1" dirty="0"/>
            <a:t>SHFs Barn-  &amp; ungdomspolicy</a:t>
          </a:r>
        </a:p>
      </dgm:t>
    </dgm:pt>
    <dgm:pt modelId="{F7627A57-AAC5-40F2-A824-7CE6A1F397D7}" type="parTrans" cxnId="{2E995594-E06E-4349-BCE5-433588CA2216}">
      <dgm:prSet/>
      <dgm:spPr/>
      <dgm:t>
        <a:bodyPr/>
        <a:lstStyle/>
        <a:p>
          <a:endParaRPr lang="en-US"/>
        </a:p>
      </dgm:t>
    </dgm:pt>
    <dgm:pt modelId="{C24FCBB5-CE49-47FB-95E6-F1B48FBF434A}" type="sibTrans" cxnId="{2E995594-E06E-4349-BCE5-433588CA2216}">
      <dgm:prSet/>
      <dgm:spPr/>
      <dgm:t>
        <a:bodyPr/>
        <a:lstStyle/>
        <a:p>
          <a:endParaRPr lang="en-US"/>
        </a:p>
      </dgm:t>
    </dgm:pt>
    <dgm:pt modelId="{CF1DF7E3-44E7-40BF-9051-3767BFF63397}" type="pres">
      <dgm:prSet presAssocID="{142C1F7F-FAEA-41D3-9857-9CDAFA3E3738}" presName="Name0" presStyleCnt="0">
        <dgm:presLayoutVars>
          <dgm:dir/>
          <dgm:animLvl val="lvl"/>
          <dgm:resizeHandles val="exact"/>
        </dgm:presLayoutVars>
      </dgm:prSet>
      <dgm:spPr/>
    </dgm:pt>
    <dgm:pt modelId="{AF13D497-54C6-4C83-8B6C-F3E9FAE970F8}" type="pres">
      <dgm:prSet presAssocID="{A52331F6-818F-4B38-B08A-7F8353AC43F2}" presName="Name8" presStyleCnt="0"/>
      <dgm:spPr/>
    </dgm:pt>
    <dgm:pt modelId="{2D1EF03E-B51E-4E62-B7B8-AE4418EE3394}" type="pres">
      <dgm:prSet presAssocID="{A52331F6-818F-4B38-B08A-7F8353AC43F2}" presName="level" presStyleLbl="node1" presStyleIdx="0" presStyleCnt="4">
        <dgm:presLayoutVars>
          <dgm:chMax val="1"/>
          <dgm:bulletEnabled val="1"/>
        </dgm:presLayoutVars>
      </dgm:prSet>
      <dgm:spPr/>
    </dgm:pt>
    <dgm:pt modelId="{24A55F28-CEB0-43B2-A7BA-2C642A7F2581}" type="pres">
      <dgm:prSet presAssocID="{A52331F6-818F-4B38-B08A-7F8353AC43F2}" presName="levelTx" presStyleLbl="revTx" presStyleIdx="0" presStyleCnt="0">
        <dgm:presLayoutVars>
          <dgm:chMax val="1"/>
          <dgm:bulletEnabled val="1"/>
        </dgm:presLayoutVars>
      </dgm:prSet>
      <dgm:spPr/>
    </dgm:pt>
    <dgm:pt modelId="{7844EDBE-BFA4-4597-8CFB-2F1C215FD708}" type="pres">
      <dgm:prSet presAssocID="{12F5EF52-BAED-4F20-B8B5-3C631073A6FA}" presName="Name8" presStyleCnt="0"/>
      <dgm:spPr/>
    </dgm:pt>
    <dgm:pt modelId="{7E540476-5231-458D-97B9-C9E23E9E1A40}" type="pres">
      <dgm:prSet presAssocID="{12F5EF52-BAED-4F20-B8B5-3C631073A6FA}" presName="level" presStyleLbl="node1" presStyleIdx="1" presStyleCnt="4">
        <dgm:presLayoutVars>
          <dgm:chMax val="1"/>
          <dgm:bulletEnabled val="1"/>
        </dgm:presLayoutVars>
      </dgm:prSet>
      <dgm:spPr/>
    </dgm:pt>
    <dgm:pt modelId="{F1ECA96D-CFE3-4E64-B4FC-25BA8BEFBEF5}" type="pres">
      <dgm:prSet presAssocID="{12F5EF52-BAED-4F20-B8B5-3C631073A6FA}" presName="levelTx" presStyleLbl="revTx" presStyleIdx="0" presStyleCnt="0">
        <dgm:presLayoutVars>
          <dgm:chMax val="1"/>
          <dgm:bulletEnabled val="1"/>
        </dgm:presLayoutVars>
      </dgm:prSet>
      <dgm:spPr/>
    </dgm:pt>
    <dgm:pt modelId="{99B846EB-4ECA-4D6D-8EDA-B8080B96EE51}" type="pres">
      <dgm:prSet presAssocID="{40C0E02A-A623-49E8-AA30-C9CE6DF1F170}" presName="Name8" presStyleCnt="0"/>
      <dgm:spPr/>
    </dgm:pt>
    <dgm:pt modelId="{37364579-AFE0-4292-B00E-718FB8E6D127}" type="pres">
      <dgm:prSet presAssocID="{40C0E02A-A623-49E8-AA30-C9CE6DF1F170}" presName="level" presStyleLbl="node1" presStyleIdx="2" presStyleCnt="4" custAng="0" custLinFactNeighborX="118" custLinFactNeighborY="709">
        <dgm:presLayoutVars>
          <dgm:chMax val="1"/>
          <dgm:bulletEnabled val="1"/>
        </dgm:presLayoutVars>
      </dgm:prSet>
      <dgm:spPr/>
    </dgm:pt>
    <dgm:pt modelId="{F898212F-3EE8-4F2F-A277-B9C4F5664C3F}" type="pres">
      <dgm:prSet presAssocID="{40C0E02A-A623-49E8-AA30-C9CE6DF1F170}" presName="levelTx" presStyleLbl="revTx" presStyleIdx="0" presStyleCnt="0">
        <dgm:presLayoutVars>
          <dgm:chMax val="1"/>
          <dgm:bulletEnabled val="1"/>
        </dgm:presLayoutVars>
      </dgm:prSet>
      <dgm:spPr/>
    </dgm:pt>
    <dgm:pt modelId="{43315D50-BB77-4F64-8432-20DB9AFBA3FB}" type="pres">
      <dgm:prSet presAssocID="{31922C76-A464-4BC5-8D0B-E3EDFC96F248}" presName="Name8" presStyleCnt="0"/>
      <dgm:spPr/>
    </dgm:pt>
    <dgm:pt modelId="{0E575B54-7C76-4306-BCD4-0EC811212F2A}" type="pres">
      <dgm:prSet presAssocID="{31922C76-A464-4BC5-8D0B-E3EDFC96F248}" presName="level" presStyleLbl="node1" presStyleIdx="3" presStyleCnt="4" custScaleX="100000" custLinFactNeighborY="0">
        <dgm:presLayoutVars>
          <dgm:chMax val="1"/>
          <dgm:bulletEnabled val="1"/>
        </dgm:presLayoutVars>
      </dgm:prSet>
      <dgm:spPr/>
    </dgm:pt>
    <dgm:pt modelId="{4A382FA9-6479-423F-9A3B-96FC7056B0F9}" type="pres">
      <dgm:prSet presAssocID="{31922C76-A464-4BC5-8D0B-E3EDFC96F248}" presName="levelTx" presStyleLbl="revTx" presStyleIdx="0" presStyleCnt="0">
        <dgm:presLayoutVars>
          <dgm:chMax val="1"/>
          <dgm:bulletEnabled val="1"/>
        </dgm:presLayoutVars>
      </dgm:prSet>
      <dgm:spPr/>
    </dgm:pt>
  </dgm:ptLst>
  <dgm:cxnLst>
    <dgm:cxn modelId="{24258C03-EA78-47BA-8795-5C4B4C046D41}" type="presOf" srcId="{12F5EF52-BAED-4F20-B8B5-3C631073A6FA}" destId="{7E540476-5231-458D-97B9-C9E23E9E1A40}" srcOrd="0" destOrd="0" presId="urn:microsoft.com/office/officeart/2005/8/layout/pyramid1"/>
    <dgm:cxn modelId="{CD1A571B-3D90-4480-89E9-B7077C9C6D6C}" type="presOf" srcId="{40C0E02A-A623-49E8-AA30-C9CE6DF1F170}" destId="{F898212F-3EE8-4F2F-A277-B9C4F5664C3F}" srcOrd="1" destOrd="0" presId="urn:microsoft.com/office/officeart/2005/8/layout/pyramid1"/>
    <dgm:cxn modelId="{4156935E-7719-4D7A-8D57-C314B5DFAC8B}" type="presOf" srcId="{31922C76-A464-4BC5-8D0B-E3EDFC96F248}" destId="{0E575B54-7C76-4306-BCD4-0EC811212F2A}" srcOrd="0" destOrd="0" presId="urn:microsoft.com/office/officeart/2005/8/layout/pyramid1"/>
    <dgm:cxn modelId="{BDB81461-3975-4EC2-9D26-8028E7A39413}" srcId="{142C1F7F-FAEA-41D3-9857-9CDAFA3E3738}" destId="{31922C76-A464-4BC5-8D0B-E3EDFC96F248}" srcOrd="3" destOrd="0" parTransId="{482EE99F-E6F5-4A98-A515-3247B564C9B2}" sibTransId="{C1A47198-55EF-4197-9FDA-8D46961BC936}"/>
    <dgm:cxn modelId="{A3A06A6E-5C53-4EF7-92D9-D2C1CF93BA74}" type="presOf" srcId="{A52331F6-818F-4B38-B08A-7F8353AC43F2}" destId="{2D1EF03E-B51E-4E62-B7B8-AE4418EE3394}" srcOrd="0" destOrd="0" presId="urn:microsoft.com/office/officeart/2005/8/layout/pyramid1"/>
    <dgm:cxn modelId="{49372877-9937-41F6-B8F1-028BC6EE62AA}" srcId="{142C1F7F-FAEA-41D3-9857-9CDAFA3E3738}" destId="{A52331F6-818F-4B38-B08A-7F8353AC43F2}" srcOrd="0" destOrd="0" parTransId="{A30E316D-BF60-4FB0-B03E-CA218D58C695}" sibTransId="{6AE32220-261C-4227-9202-535F95CC4EBE}"/>
    <dgm:cxn modelId="{4088055A-E7EB-4F6D-AF5D-DBF2561EE8B2}" type="presOf" srcId="{12F5EF52-BAED-4F20-B8B5-3C631073A6FA}" destId="{F1ECA96D-CFE3-4E64-B4FC-25BA8BEFBEF5}" srcOrd="1" destOrd="0" presId="urn:microsoft.com/office/officeart/2005/8/layout/pyramid1"/>
    <dgm:cxn modelId="{2E623791-5AC4-4777-9828-34C598FDD6EF}" type="presOf" srcId="{40C0E02A-A623-49E8-AA30-C9CE6DF1F170}" destId="{37364579-AFE0-4292-B00E-718FB8E6D127}" srcOrd="0" destOrd="0" presId="urn:microsoft.com/office/officeart/2005/8/layout/pyramid1"/>
    <dgm:cxn modelId="{2E995594-E06E-4349-BCE5-433588CA2216}" srcId="{142C1F7F-FAEA-41D3-9857-9CDAFA3E3738}" destId="{12F5EF52-BAED-4F20-B8B5-3C631073A6FA}" srcOrd="1" destOrd="0" parTransId="{F7627A57-AAC5-40F2-A824-7CE6A1F397D7}" sibTransId="{C24FCBB5-CE49-47FB-95E6-F1B48FBF434A}"/>
    <dgm:cxn modelId="{79141BBC-75D9-4B24-BE72-168109D92019}" type="presOf" srcId="{A52331F6-818F-4B38-B08A-7F8353AC43F2}" destId="{24A55F28-CEB0-43B2-A7BA-2C642A7F2581}" srcOrd="1" destOrd="0" presId="urn:microsoft.com/office/officeart/2005/8/layout/pyramid1"/>
    <dgm:cxn modelId="{8294ECC6-4732-41D6-9485-097206F6B011}" type="presOf" srcId="{142C1F7F-FAEA-41D3-9857-9CDAFA3E3738}" destId="{CF1DF7E3-44E7-40BF-9051-3767BFF63397}" srcOrd="0" destOrd="0" presId="urn:microsoft.com/office/officeart/2005/8/layout/pyramid1"/>
    <dgm:cxn modelId="{5728E0D9-E5EC-4283-AFE2-1F7D9AEF81E1}" srcId="{142C1F7F-FAEA-41D3-9857-9CDAFA3E3738}" destId="{40C0E02A-A623-49E8-AA30-C9CE6DF1F170}" srcOrd="2" destOrd="0" parTransId="{2B1388DE-7388-4F85-BE6B-C1ED7D866956}" sibTransId="{226079B8-4B4B-4D72-8077-3FB8D19A2482}"/>
    <dgm:cxn modelId="{EBCEB0FC-6450-49EB-8DBF-3399EC728280}" type="presOf" srcId="{31922C76-A464-4BC5-8D0B-E3EDFC96F248}" destId="{4A382FA9-6479-423F-9A3B-96FC7056B0F9}" srcOrd="1" destOrd="0" presId="urn:microsoft.com/office/officeart/2005/8/layout/pyramid1"/>
    <dgm:cxn modelId="{F74D8C4D-9805-45F6-B5C8-E8F23282770A}" type="presParOf" srcId="{CF1DF7E3-44E7-40BF-9051-3767BFF63397}" destId="{AF13D497-54C6-4C83-8B6C-F3E9FAE970F8}" srcOrd="0" destOrd="0" presId="urn:microsoft.com/office/officeart/2005/8/layout/pyramid1"/>
    <dgm:cxn modelId="{45C82419-37F3-4456-8B00-A4383DB81D99}" type="presParOf" srcId="{AF13D497-54C6-4C83-8B6C-F3E9FAE970F8}" destId="{2D1EF03E-B51E-4E62-B7B8-AE4418EE3394}" srcOrd="0" destOrd="0" presId="urn:microsoft.com/office/officeart/2005/8/layout/pyramid1"/>
    <dgm:cxn modelId="{ED485F44-A80B-4F0B-B651-A8D25BFA69A4}" type="presParOf" srcId="{AF13D497-54C6-4C83-8B6C-F3E9FAE970F8}" destId="{24A55F28-CEB0-43B2-A7BA-2C642A7F2581}" srcOrd="1" destOrd="0" presId="urn:microsoft.com/office/officeart/2005/8/layout/pyramid1"/>
    <dgm:cxn modelId="{47E540C3-2AF9-4ECE-8EAF-8C5493FBB50F}" type="presParOf" srcId="{CF1DF7E3-44E7-40BF-9051-3767BFF63397}" destId="{7844EDBE-BFA4-4597-8CFB-2F1C215FD708}" srcOrd="1" destOrd="0" presId="urn:microsoft.com/office/officeart/2005/8/layout/pyramid1"/>
    <dgm:cxn modelId="{A272646A-389A-47C4-8F56-F3E6353EC24A}" type="presParOf" srcId="{7844EDBE-BFA4-4597-8CFB-2F1C215FD708}" destId="{7E540476-5231-458D-97B9-C9E23E9E1A40}" srcOrd="0" destOrd="0" presId="urn:microsoft.com/office/officeart/2005/8/layout/pyramid1"/>
    <dgm:cxn modelId="{D52DA594-A377-412F-ACA2-2F1380241B2C}" type="presParOf" srcId="{7844EDBE-BFA4-4597-8CFB-2F1C215FD708}" destId="{F1ECA96D-CFE3-4E64-B4FC-25BA8BEFBEF5}" srcOrd="1" destOrd="0" presId="urn:microsoft.com/office/officeart/2005/8/layout/pyramid1"/>
    <dgm:cxn modelId="{66CD30EA-0869-4336-AFAB-FE644BC95FB3}" type="presParOf" srcId="{CF1DF7E3-44E7-40BF-9051-3767BFF63397}" destId="{99B846EB-4ECA-4D6D-8EDA-B8080B96EE51}" srcOrd="2" destOrd="0" presId="urn:microsoft.com/office/officeart/2005/8/layout/pyramid1"/>
    <dgm:cxn modelId="{6292E5E8-993C-4E77-B03F-855E0024FA6C}" type="presParOf" srcId="{99B846EB-4ECA-4D6D-8EDA-B8080B96EE51}" destId="{37364579-AFE0-4292-B00E-718FB8E6D127}" srcOrd="0" destOrd="0" presId="urn:microsoft.com/office/officeart/2005/8/layout/pyramid1"/>
    <dgm:cxn modelId="{E8F6C272-2F61-4F7D-B0B9-672EA10CE169}" type="presParOf" srcId="{99B846EB-4ECA-4D6D-8EDA-B8080B96EE51}" destId="{F898212F-3EE8-4F2F-A277-B9C4F5664C3F}" srcOrd="1" destOrd="0" presId="urn:microsoft.com/office/officeart/2005/8/layout/pyramid1"/>
    <dgm:cxn modelId="{4D3D3079-830D-4C96-AA93-823B6FF5EF43}" type="presParOf" srcId="{CF1DF7E3-44E7-40BF-9051-3767BFF63397}" destId="{43315D50-BB77-4F64-8432-20DB9AFBA3FB}" srcOrd="3" destOrd="0" presId="urn:microsoft.com/office/officeart/2005/8/layout/pyramid1"/>
    <dgm:cxn modelId="{3BF42952-E5EF-431B-991D-51F9465DFD7C}" type="presParOf" srcId="{43315D50-BB77-4F64-8432-20DB9AFBA3FB}" destId="{0E575B54-7C76-4306-BCD4-0EC811212F2A}" srcOrd="0" destOrd="0" presId="urn:microsoft.com/office/officeart/2005/8/layout/pyramid1"/>
    <dgm:cxn modelId="{938C2A1F-D09A-497A-A8EB-F23ADD29F8B9}" type="presParOf" srcId="{43315D50-BB77-4F64-8432-20DB9AFBA3FB}" destId="{4A382FA9-6479-423F-9A3B-96FC7056B0F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EF03E-B51E-4E62-B7B8-AE4418EE3394}">
      <dsp:nvSpPr>
        <dsp:cNvPr id="0" name=""/>
        <dsp:cNvSpPr/>
      </dsp:nvSpPr>
      <dsp:spPr>
        <a:xfrm>
          <a:off x="3527713" y="0"/>
          <a:ext cx="2351809" cy="1340412"/>
        </a:xfrm>
        <a:prstGeom prst="trapezoid">
          <a:avLst>
            <a:gd name="adj" fmla="val 87727"/>
          </a:avLst>
        </a:prstGeom>
        <a:solidFill>
          <a:srgbClr val="FFFFCC"/>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b" anchorCtr="0">
          <a:noAutofit/>
        </a:bodyPr>
        <a:lstStyle/>
        <a:p>
          <a:pPr marL="0" lvl="0" indent="0" algn="ctr" defTabSz="1066800">
            <a:lnSpc>
              <a:spcPct val="90000"/>
            </a:lnSpc>
            <a:spcBef>
              <a:spcPct val="0"/>
            </a:spcBef>
            <a:spcAft>
              <a:spcPct val="35000"/>
            </a:spcAft>
            <a:buNone/>
          </a:pPr>
          <a:r>
            <a:rPr lang="sv-SE" sz="2400" b="1" kern="1200" dirty="0"/>
            <a:t>Spelet </a:t>
          </a:r>
          <a:br>
            <a:rPr lang="sv-SE" sz="2400" b="1" kern="1200" dirty="0"/>
          </a:br>
          <a:r>
            <a:rPr lang="sv-SE" sz="2400" b="1" kern="1200" dirty="0"/>
            <a:t>handboll</a:t>
          </a:r>
        </a:p>
      </dsp:txBody>
      <dsp:txXfrm>
        <a:off x="3527713" y="0"/>
        <a:ext cx="2351809" cy="1340412"/>
      </dsp:txXfrm>
    </dsp:sp>
    <dsp:sp modelId="{7E540476-5231-458D-97B9-C9E23E9E1A40}">
      <dsp:nvSpPr>
        <dsp:cNvPr id="0" name=""/>
        <dsp:cNvSpPr/>
      </dsp:nvSpPr>
      <dsp:spPr>
        <a:xfrm>
          <a:off x="2351809" y="1340412"/>
          <a:ext cx="4703618" cy="1340412"/>
        </a:xfrm>
        <a:prstGeom prst="trapezoid">
          <a:avLst>
            <a:gd name="adj" fmla="val 87727"/>
          </a:avLst>
        </a:prstGeom>
        <a:solidFill>
          <a:srgbClr val="FFFF99"/>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sv-SE" sz="2400" b="1" kern="1200" dirty="0"/>
            <a:t>SHFs Barn-  &amp; ungdomspolicy</a:t>
          </a:r>
        </a:p>
      </dsp:txBody>
      <dsp:txXfrm>
        <a:off x="3174942" y="1340412"/>
        <a:ext cx="3057352" cy="1340412"/>
      </dsp:txXfrm>
    </dsp:sp>
    <dsp:sp modelId="{37364579-AFE0-4292-B00E-718FB8E6D127}">
      <dsp:nvSpPr>
        <dsp:cNvPr id="0" name=""/>
        <dsp:cNvSpPr/>
      </dsp:nvSpPr>
      <dsp:spPr>
        <a:xfrm>
          <a:off x="1184230" y="2690329"/>
          <a:ext cx="7055427" cy="1340412"/>
        </a:xfrm>
        <a:prstGeom prst="trapezoid">
          <a:avLst>
            <a:gd name="adj" fmla="val 87727"/>
          </a:avLst>
        </a:prstGeom>
        <a:solidFill>
          <a:srgbClr val="FFFF66"/>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sv-SE" sz="2400" b="1" kern="1200" dirty="0"/>
            <a:t>RF Idrotten Vill</a:t>
          </a:r>
        </a:p>
      </dsp:txBody>
      <dsp:txXfrm>
        <a:off x="2418929" y="2690329"/>
        <a:ext cx="4586028" cy="1340412"/>
      </dsp:txXfrm>
    </dsp:sp>
    <dsp:sp modelId="{0E575B54-7C76-4306-BCD4-0EC811212F2A}">
      <dsp:nvSpPr>
        <dsp:cNvPr id="0" name=""/>
        <dsp:cNvSpPr/>
      </dsp:nvSpPr>
      <dsp:spPr>
        <a:xfrm>
          <a:off x="0" y="4021238"/>
          <a:ext cx="9407237" cy="1340412"/>
        </a:xfrm>
        <a:prstGeom prst="trapezoid">
          <a:avLst>
            <a:gd name="adj" fmla="val 87727"/>
          </a:avLst>
        </a:prstGeom>
        <a:solidFill>
          <a:srgbClr val="FFFF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sv-SE" sz="2400" b="1" kern="1200" dirty="0">
              <a:solidFill>
                <a:schemeClr val="tx1"/>
              </a:solidFill>
            </a:rPr>
            <a:t>FNs barnkonvention</a:t>
          </a:r>
        </a:p>
      </dsp:txBody>
      <dsp:txXfrm>
        <a:off x="1646266" y="4021238"/>
        <a:ext cx="6114704" cy="13404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en-GB"/>
          </a:p>
        </p:txBody>
      </p:sp>
      <p:sp>
        <p:nvSpPr>
          <p:cNvPr id="3" name="Date Placeholder 2"/>
          <p:cNvSpPr>
            <a:spLocks noGrp="1"/>
          </p:cNvSpPr>
          <p:nvPr>
            <p:ph type="dt" sz="quarter" idx="1"/>
          </p:nvPr>
        </p:nvSpPr>
        <p:spPr>
          <a:xfrm>
            <a:off x="4023092" y="0"/>
            <a:ext cx="3077739" cy="513508"/>
          </a:xfrm>
          <a:prstGeom prst="rect">
            <a:avLst/>
          </a:prstGeom>
        </p:spPr>
        <p:txBody>
          <a:bodyPr vert="horz" lIns="99066" tIns="49533" rIns="99066" bIns="49533" rtlCol="0"/>
          <a:lstStyle>
            <a:lvl1pPr algn="r">
              <a:defRPr sz="1300"/>
            </a:lvl1pPr>
          </a:lstStyle>
          <a:p>
            <a:fld id="{061D839C-97FE-4AE7-B5A4-0801353E5E4F}" type="datetimeFigureOut">
              <a:rPr lang="en-GB" smtClean="0"/>
              <a:t>10/10/2018</a:t>
            </a:fld>
            <a:endParaRPr lang="en-GB"/>
          </a:p>
        </p:txBody>
      </p:sp>
      <p:sp>
        <p:nvSpPr>
          <p:cNvPr id="4" name="Footer Placeholder 3"/>
          <p:cNvSpPr>
            <a:spLocks noGrp="1"/>
          </p:cNvSpPr>
          <p:nvPr>
            <p:ph type="ftr" sz="quarter" idx="2"/>
          </p:nvPr>
        </p:nvSpPr>
        <p:spPr>
          <a:xfrm>
            <a:off x="0" y="9721107"/>
            <a:ext cx="3077739" cy="513507"/>
          </a:xfrm>
          <a:prstGeom prst="rect">
            <a:avLst/>
          </a:prstGeom>
        </p:spPr>
        <p:txBody>
          <a:bodyPr vert="horz" lIns="99066" tIns="49533" rIns="99066" bIns="49533" rtlCol="0" anchor="b"/>
          <a:lstStyle>
            <a:lvl1pPr algn="l">
              <a:defRPr sz="1300"/>
            </a:lvl1pPr>
          </a:lstStyle>
          <a:p>
            <a:endParaRPr lang="en-GB"/>
          </a:p>
        </p:txBody>
      </p:sp>
      <p:sp>
        <p:nvSpPr>
          <p:cNvPr id="5" name="Slide Number Placeholder 4"/>
          <p:cNvSpPr>
            <a:spLocks noGrp="1"/>
          </p:cNvSpPr>
          <p:nvPr>
            <p:ph type="sldNum" sz="quarter" idx="3"/>
          </p:nvPr>
        </p:nvSpPr>
        <p:spPr>
          <a:xfrm>
            <a:off x="4023092" y="9721107"/>
            <a:ext cx="3077739" cy="513507"/>
          </a:xfrm>
          <a:prstGeom prst="rect">
            <a:avLst/>
          </a:prstGeom>
        </p:spPr>
        <p:txBody>
          <a:bodyPr vert="horz" lIns="99066" tIns="49533" rIns="99066" bIns="49533" rtlCol="0" anchor="b"/>
          <a:lstStyle>
            <a:lvl1pPr algn="r">
              <a:defRPr sz="1300"/>
            </a:lvl1pPr>
          </a:lstStyle>
          <a:p>
            <a:fld id="{0E6CA2AA-D9E6-4238-BC00-C032C22678D8}" type="slidenum">
              <a:rPr lang="en-GB" smtClean="0"/>
              <a:t>‹#›</a:t>
            </a:fld>
            <a:endParaRPr lang="en-GB"/>
          </a:p>
        </p:txBody>
      </p:sp>
    </p:spTree>
    <p:extLst>
      <p:ext uri="{BB962C8B-B14F-4D97-AF65-F5344CB8AC3E}">
        <p14:creationId xmlns:p14="http://schemas.microsoft.com/office/powerpoint/2010/main" val="607887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sv-SE"/>
          </a:p>
        </p:txBody>
      </p:sp>
      <p:sp>
        <p:nvSpPr>
          <p:cNvPr id="3" name="Platshållare för datum 2"/>
          <p:cNvSpPr>
            <a:spLocks noGrp="1"/>
          </p:cNvSpPr>
          <p:nvPr>
            <p:ph type="dt" idx="1"/>
          </p:nvPr>
        </p:nvSpPr>
        <p:spPr>
          <a:xfrm>
            <a:off x="4023092" y="0"/>
            <a:ext cx="3077739" cy="513508"/>
          </a:xfrm>
          <a:prstGeom prst="rect">
            <a:avLst/>
          </a:prstGeom>
        </p:spPr>
        <p:txBody>
          <a:bodyPr vert="horz" lIns="99066" tIns="49533" rIns="99066" bIns="49533" rtlCol="0"/>
          <a:lstStyle>
            <a:lvl1pPr algn="r">
              <a:defRPr sz="1300"/>
            </a:lvl1pPr>
          </a:lstStyle>
          <a:p>
            <a:fld id="{3CF01674-87FB-4014-A87E-A38DBF305E5B}" type="datetimeFigureOut">
              <a:rPr lang="sv-SE" smtClean="0"/>
              <a:t>2018-10-10</a:t>
            </a:fld>
            <a:endParaRPr lang="sv-SE"/>
          </a:p>
        </p:txBody>
      </p:sp>
      <p:sp>
        <p:nvSpPr>
          <p:cNvPr id="4" name="Platshållare för bildobjekt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9066" tIns="49533" rIns="99066" bIns="49533" rtlCol="0" anchor="ctr"/>
          <a:lstStyle/>
          <a:p>
            <a:endParaRPr lang="sv-SE"/>
          </a:p>
        </p:txBody>
      </p:sp>
      <p:sp>
        <p:nvSpPr>
          <p:cNvPr id="5" name="Platshållare för anteckningar 4"/>
          <p:cNvSpPr>
            <a:spLocks noGrp="1"/>
          </p:cNvSpPr>
          <p:nvPr>
            <p:ph type="body" sz="quarter" idx="3"/>
          </p:nvPr>
        </p:nvSpPr>
        <p:spPr>
          <a:xfrm>
            <a:off x="710248" y="4925407"/>
            <a:ext cx="5681980" cy="4029879"/>
          </a:xfrm>
          <a:prstGeom prst="rect">
            <a:avLst/>
          </a:prstGeom>
        </p:spPr>
        <p:txBody>
          <a:bodyPr vert="horz" lIns="99066" tIns="49533" rIns="99066" bIns="49533"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721107"/>
            <a:ext cx="3077739" cy="513507"/>
          </a:xfrm>
          <a:prstGeom prst="rect">
            <a:avLst/>
          </a:prstGeom>
        </p:spPr>
        <p:txBody>
          <a:bodyPr vert="horz" lIns="99066" tIns="49533" rIns="99066" bIns="49533" rtlCol="0" anchor="b"/>
          <a:lstStyle>
            <a:lvl1pPr algn="l">
              <a:defRPr sz="1300"/>
            </a:lvl1pPr>
          </a:lstStyle>
          <a:p>
            <a:endParaRPr lang="sv-SE"/>
          </a:p>
        </p:txBody>
      </p:sp>
      <p:sp>
        <p:nvSpPr>
          <p:cNvPr id="7" name="Platshållare för bildnummer 6"/>
          <p:cNvSpPr>
            <a:spLocks noGrp="1"/>
          </p:cNvSpPr>
          <p:nvPr>
            <p:ph type="sldNum" sz="quarter" idx="5"/>
          </p:nvPr>
        </p:nvSpPr>
        <p:spPr>
          <a:xfrm>
            <a:off x="4023092" y="9721107"/>
            <a:ext cx="3077739" cy="513507"/>
          </a:xfrm>
          <a:prstGeom prst="rect">
            <a:avLst/>
          </a:prstGeom>
        </p:spPr>
        <p:txBody>
          <a:bodyPr vert="horz" lIns="99066" tIns="49533" rIns="99066" bIns="49533" rtlCol="0" anchor="b"/>
          <a:lstStyle>
            <a:lvl1pPr algn="r">
              <a:defRPr sz="1300"/>
            </a:lvl1pPr>
          </a:lstStyle>
          <a:p>
            <a:fld id="{FE9631C1-AB46-4452-8BAD-D91383A32F1F}" type="slidenum">
              <a:rPr lang="sv-SE" smtClean="0"/>
              <a:t>‹#›</a:t>
            </a:fld>
            <a:endParaRPr lang="sv-SE"/>
          </a:p>
        </p:txBody>
      </p:sp>
    </p:spTree>
    <p:extLst>
      <p:ext uri="{BB962C8B-B14F-4D97-AF65-F5344CB8AC3E}">
        <p14:creationId xmlns:p14="http://schemas.microsoft.com/office/powerpoint/2010/main" val="846427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Först en runda där deltagarna får presentera sig innan nästa bild</a:t>
            </a:r>
          </a:p>
        </p:txBody>
      </p:sp>
      <p:sp>
        <p:nvSpPr>
          <p:cNvPr id="4" name="Platshållare för bildnummer 3"/>
          <p:cNvSpPr>
            <a:spLocks noGrp="1"/>
          </p:cNvSpPr>
          <p:nvPr>
            <p:ph type="sldNum" sz="quarter" idx="5"/>
          </p:nvPr>
        </p:nvSpPr>
        <p:spPr/>
        <p:txBody>
          <a:bodyPr/>
          <a:lstStyle/>
          <a:p>
            <a:fld id="{FE9631C1-AB46-4452-8BAD-D91383A32F1F}" type="slidenum">
              <a:rPr lang="sv-SE" smtClean="0"/>
              <a:t>2</a:t>
            </a:fld>
            <a:endParaRPr lang="sv-SE"/>
          </a:p>
        </p:txBody>
      </p:sp>
    </p:spTree>
    <p:extLst>
      <p:ext uri="{BB962C8B-B14F-4D97-AF65-F5344CB8AC3E}">
        <p14:creationId xmlns:p14="http://schemas.microsoft.com/office/powerpoint/2010/main" val="3222395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Namn, förening, nuvarande uppdrag och tidigare uppdrag, varför sökte jag detta uppdrag</a:t>
            </a:r>
          </a:p>
        </p:txBody>
      </p:sp>
      <p:sp>
        <p:nvSpPr>
          <p:cNvPr id="4" name="Platshållare för bildnummer 3"/>
          <p:cNvSpPr>
            <a:spLocks noGrp="1"/>
          </p:cNvSpPr>
          <p:nvPr>
            <p:ph type="sldNum" sz="quarter" idx="10"/>
          </p:nvPr>
        </p:nvSpPr>
        <p:spPr/>
        <p:txBody>
          <a:bodyPr/>
          <a:lstStyle/>
          <a:p>
            <a:fld id="{FE9631C1-AB46-4452-8BAD-D91383A32F1F}" type="slidenum">
              <a:rPr lang="sv-SE" smtClean="0"/>
              <a:t>3</a:t>
            </a:fld>
            <a:endParaRPr lang="sv-SE"/>
          </a:p>
        </p:txBody>
      </p:sp>
    </p:spTree>
    <p:extLst>
      <p:ext uri="{BB962C8B-B14F-4D97-AF65-F5344CB8AC3E}">
        <p14:creationId xmlns:p14="http://schemas.microsoft.com/office/powerpoint/2010/main" val="1955757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E9631C1-AB46-4452-8BAD-D91383A32F1F}" type="slidenum">
              <a:rPr lang="sv-SE" smtClean="0"/>
              <a:t>4</a:t>
            </a:fld>
            <a:endParaRPr lang="sv-SE"/>
          </a:p>
        </p:txBody>
      </p:sp>
    </p:spTree>
    <p:extLst>
      <p:ext uri="{BB962C8B-B14F-4D97-AF65-F5344CB8AC3E}">
        <p14:creationId xmlns:p14="http://schemas.microsoft.com/office/powerpoint/2010/main" val="3391525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Punkt 2</a:t>
            </a:r>
          </a:p>
          <a:p>
            <a:pPr defTabSz="990661">
              <a:defRPr/>
            </a:pPr>
            <a:r>
              <a:rPr lang="sv-SE" dirty="0"/>
              <a:t>Vi vill tillföra kunskap, utbildningskvalité och inspiration som de sedan kan ta med sig tillbaka och ut i sina klubbar. </a:t>
            </a:r>
          </a:p>
          <a:p>
            <a:endParaRPr lang="sv-SE" dirty="0"/>
          </a:p>
          <a:p>
            <a:pPr defTabSz="990661">
              <a:defRPr/>
            </a:pPr>
            <a:r>
              <a:rPr lang="sv-SE" dirty="0"/>
              <a:t>Punkt 3 och där vårt mål är att få med så många som möjligt av spelarna från Stockholm till Riksläger 1.</a:t>
            </a:r>
            <a:br>
              <a:rPr lang="sv-SE" dirty="0"/>
            </a:br>
            <a:r>
              <a:rPr lang="sv-SE" dirty="0"/>
              <a:t>Vi vill att de spelare som blir kallade till Riksläger 1 ska känna sig trygga och medvetna i vilka tester och handbollsövningar som kan komma.</a:t>
            </a:r>
          </a:p>
          <a:p>
            <a:r>
              <a:rPr lang="sv-SE" dirty="0"/>
              <a:t> </a:t>
            </a:r>
          </a:p>
        </p:txBody>
      </p:sp>
      <p:sp>
        <p:nvSpPr>
          <p:cNvPr id="4" name="Platshållare för bildnummer 3"/>
          <p:cNvSpPr>
            <a:spLocks noGrp="1"/>
          </p:cNvSpPr>
          <p:nvPr>
            <p:ph type="sldNum" sz="quarter" idx="10"/>
          </p:nvPr>
        </p:nvSpPr>
        <p:spPr/>
        <p:txBody>
          <a:bodyPr/>
          <a:lstStyle/>
          <a:p>
            <a:fld id="{FE9631C1-AB46-4452-8BAD-D91383A32F1F}" type="slidenum">
              <a:rPr lang="sv-SE" smtClean="0"/>
              <a:t>8</a:t>
            </a:fld>
            <a:endParaRPr lang="sv-SE"/>
          </a:p>
        </p:txBody>
      </p:sp>
    </p:spTree>
    <p:extLst>
      <p:ext uri="{BB962C8B-B14F-4D97-AF65-F5344CB8AC3E}">
        <p14:creationId xmlns:p14="http://schemas.microsoft.com/office/powerpoint/2010/main" val="2307587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Utbildningskvällarna är första delen i Stockholms handbollförbunds spelarutbildning. </a:t>
            </a:r>
          </a:p>
          <a:p>
            <a:r>
              <a:rPr lang="sv-SE" dirty="0"/>
              <a:t>Det är en träff där vi tränar på individuell teknik i både försvar, anfall och grunder för målvakterna. Träffarna är anpassade utifrån att spelarna ligger på olika nivåer i sin handbollsutveckling men även utifrån spelarnas ålder.  Det är även en möjlighet att få träna tillsammans med andra spelare från lagen som ni spelar mot i serien. Detta är INTE någon uttagning. Det är endast utbildning. </a:t>
            </a:r>
          </a:p>
          <a:p>
            <a:endParaRPr lang="sv-SE" dirty="0"/>
          </a:p>
          <a:p>
            <a:r>
              <a:rPr lang="sv-SE" dirty="0"/>
              <a:t>Vi har delat upp kvällarna utifrån vart hallarna ligger.  </a:t>
            </a:r>
          </a:p>
          <a:p>
            <a:r>
              <a:rPr lang="sv-SE" dirty="0"/>
              <a:t>Träningarna vara i 1h och 50min sista 10min är till för era spelares tränare att ställa frågor kring övningarna.  Ni får tid, datum och hall av era tränare. Tränarna får gärna vara där och titta på träningarna. Det kommer finnas material med vad vi utgått ifrån under respektive träning som tränarna kan få med sig hem. En träning på hösten, en annan på våren. Saknas en tid P05 höst, kommer med i utskicket sedan.</a:t>
            </a:r>
          </a:p>
          <a:p>
            <a:endParaRPr lang="sv-SE" dirty="0"/>
          </a:p>
          <a:p>
            <a:r>
              <a:rPr lang="sv-SE" dirty="0"/>
              <a:t>Spelarna ska alltid ha med sig boll, vattenflaska och får gärna träna i sin matchtröja. Det finns skadematerial på plats samt västar och koner.   </a:t>
            </a:r>
          </a:p>
          <a:p>
            <a:endParaRPr lang="sv-SE" dirty="0"/>
          </a:p>
          <a:p>
            <a:r>
              <a:rPr lang="sv-SE" dirty="0"/>
              <a:t>Om inte era tränaren är på plats så se är det bra om en ledare eller förälder till någon av spelarna finns på plats. Om olyckan skulle vara framme är det bra om det finns någon som barnen/ungdomarna känner till. Har ingen möjlighet så säg till att det finns en kontaktperson som tränarna på plats kan nå er.  </a:t>
            </a:r>
          </a:p>
          <a:p>
            <a:endParaRPr lang="sv-SE" dirty="0"/>
          </a:p>
          <a:p>
            <a:r>
              <a:rPr lang="sv-SE" dirty="0"/>
              <a:t>Det är föreningens försäkring som täcker denna verksamhet så se till att ni är försäkrade via föreningen eller har en bra hemförsäkring.  </a:t>
            </a:r>
          </a:p>
          <a:p>
            <a:endParaRPr lang="sv-SE" dirty="0"/>
          </a:p>
          <a:p>
            <a:r>
              <a:rPr lang="sv-SE" dirty="0"/>
              <a:t>Varje kväll kostar 175: - det fakturerar vi föreningen, om det är spelaren eller föreningen som tar kostnaden ser olika ut i olika föreningar</a:t>
            </a:r>
          </a:p>
          <a:p>
            <a:endParaRPr lang="sv-SE" dirty="0"/>
          </a:p>
          <a:p>
            <a:r>
              <a:rPr lang="sv-SE" dirty="0"/>
              <a:t>Jag skickar ut anmälan, fylls i via Google </a:t>
            </a:r>
            <a:r>
              <a:rPr lang="sv-SE" dirty="0" err="1"/>
              <a:t>Docs</a:t>
            </a:r>
            <a:r>
              <a:rPr lang="sv-SE" dirty="0"/>
              <a:t>. Namn och önskemål om datum. Tränarna/lagledare anmäler. Kommer en kallelse till träningarna någon vecka innan.</a:t>
            </a:r>
          </a:p>
          <a:p>
            <a:endParaRPr lang="sv-SE" dirty="0"/>
          </a:p>
          <a:p>
            <a:r>
              <a:rPr lang="sv-SE" dirty="0"/>
              <a:t>Dessa kvällar är breddverksamhet som vi bedriver för att ge alla spelare i våra föreningar en möjlighet att träna på det som man bör känna till och kunna handbollsspecifikt i denna ålder. Det är också en möjlighet för spelarna att träna tillsammans med andra spelare från andra föreningar, få nya tips av andra tränare samt lära sig nya saker. Utbildningskvällarna är ett tillfälle för tränarna i berörd åldersklass att se vad spelarna bör känna till, kunna och träna på.  Under träningarna är det fokus på den individuella tekniken inom försvar och anfall.  Vi vill utveckla våra spelare och ge dem en stabil teknisk grund att stå på.  </a:t>
            </a:r>
            <a:r>
              <a:rPr lang="sv-SE"/>
              <a:t>På dessa träningar uppmuntrar vi föreningarna att skicka så många som möjligt av sina spelare så att alla får möjligheten att träna på en utbildningskväll tillsammans med andra spelare. </a:t>
            </a:r>
            <a:endParaRPr lang="sv-SE" dirty="0"/>
          </a:p>
        </p:txBody>
      </p:sp>
      <p:sp>
        <p:nvSpPr>
          <p:cNvPr id="4" name="Platshållare för bildnummer 3"/>
          <p:cNvSpPr>
            <a:spLocks noGrp="1"/>
          </p:cNvSpPr>
          <p:nvPr>
            <p:ph type="sldNum" sz="quarter" idx="5"/>
          </p:nvPr>
        </p:nvSpPr>
        <p:spPr/>
        <p:txBody>
          <a:bodyPr/>
          <a:lstStyle/>
          <a:p>
            <a:fld id="{FE9631C1-AB46-4452-8BAD-D91383A32F1F}" type="slidenum">
              <a:rPr lang="sv-SE" smtClean="0"/>
              <a:t>9</a:t>
            </a:fld>
            <a:endParaRPr lang="sv-SE"/>
          </a:p>
        </p:txBody>
      </p:sp>
    </p:spTree>
    <p:extLst>
      <p:ext uri="{BB962C8B-B14F-4D97-AF65-F5344CB8AC3E}">
        <p14:creationId xmlns:p14="http://schemas.microsoft.com/office/powerpoint/2010/main" val="3208907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Distriktsträningarna är andra delen i Stockholms handbollförbunds spelarutbildning.</a:t>
            </a:r>
            <a:r>
              <a:rPr lang="sv-SE" sz="1200" kern="1200" dirty="0">
                <a:solidFill>
                  <a:schemeClr val="tx1"/>
                </a:solidFill>
                <a:effectLst/>
                <a:latin typeface="+mn-lt"/>
                <a:ea typeface="+mn-ea"/>
                <a:cs typeface="+mn-cs"/>
              </a:rPr>
              <a:t> </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Vi fortsätter under dessa träningar att jobba med den individuella utvecklingen hos spelarna.</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Till dessa träningar anmäler föreningen och respektive tränare vilka spelare som ska medverka.  Man får gärna skicka olika spelare till hösten och våren så att alla spelare man tycker bör får möjligheten att delta får vara med på något av de fyra träningstillfällena.</a:t>
            </a:r>
          </a:p>
          <a:p>
            <a:r>
              <a:rPr lang="sv-SE" sz="1200" kern="1200" dirty="0">
                <a:solidFill>
                  <a:schemeClr val="tx1"/>
                </a:solidFill>
                <a:effectLst/>
                <a:latin typeface="+mn-lt"/>
                <a:ea typeface="+mn-ea"/>
                <a:cs typeface="+mn-cs"/>
              </a:rPr>
              <a:t>Dessa träningar är tillfällen då distriktsinstruktörerna kollar vilken nivå spelarna ligger på inför den första uttagningen. De träningarna ligger bland annat till grund för kallelsen av de 60st spelarna som blir kallade till den första uttagningsträningen.</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I tilldelningen har vi tagit hänsyn till hallarnas placering, att det ska vara minst fyra olika föreningar på varje tillfälle och </a:t>
            </a:r>
            <a:r>
              <a:rPr lang="sv-SE" sz="1200" kern="1200" dirty="0" err="1">
                <a:solidFill>
                  <a:schemeClr val="tx1"/>
                </a:solidFill>
                <a:effectLst/>
                <a:latin typeface="+mn-lt"/>
                <a:ea typeface="+mn-ea"/>
                <a:cs typeface="+mn-cs"/>
              </a:rPr>
              <a:t>ev</a:t>
            </a:r>
            <a:r>
              <a:rPr lang="sv-SE" sz="1200" kern="1200" dirty="0">
                <a:solidFill>
                  <a:schemeClr val="tx1"/>
                </a:solidFill>
                <a:effectLst/>
                <a:latin typeface="+mn-lt"/>
                <a:ea typeface="+mn-ea"/>
                <a:cs typeface="+mn-cs"/>
              </a:rPr>
              <a:t> specifika önskningar. Då vi jobbar med individuell teknik så är träningarna inte uppdelade efter vilken nivå man spelar i serien. </a:t>
            </a:r>
          </a:p>
          <a:p>
            <a:pPr marL="0" marR="0" lvl="0" indent="0" algn="l" defTabSz="914400" rtl="0" eaLnBrk="1" fontAlgn="auto" latinLnBrk="0" hangingPunct="1">
              <a:lnSpc>
                <a:spcPct val="100000"/>
              </a:lnSpc>
              <a:spcBef>
                <a:spcPts val="0"/>
              </a:spcBef>
              <a:spcAft>
                <a:spcPts val="0"/>
              </a:spcAft>
              <a:buClrTx/>
              <a:buSzTx/>
              <a:buFontTx/>
              <a:buNone/>
              <a:tabLst/>
              <a:defRPr/>
            </a:pPr>
            <a:br>
              <a:rPr lang="sv-SE" dirty="0"/>
            </a:br>
            <a:r>
              <a:rPr lang="sv-SE" sz="1200" kern="1200" dirty="0">
                <a:solidFill>
                  <a:schemeClr val="tx1"/>
                </a:solidFill>
                <a:effectLst/>
                <a:latin typeface="+mn-lt"/>
                <a:ea typeface="+mn-ea"/>
                <a:cs typeface="+mn-cs"/>
              </a:rPr>
              <a:t>Varje kväll kostar 200: - det fakturerar vi föreningen, om det är spelaren eller föreningen som tar kostnaden ser olika ut i olika föreningar. Avbokningsregler som gäller för dessa träningar är två veckor innan träningstillfället för att få ersättning tillbaka. Man kan alltid ersätta sin plats med annan deltagare och byta plats med varandra internt. </a:t>
            </a:r>
          </a:p>
          <a:p>
            <a:endParaRPr lang="sv-SE" dirty="0"/>
          </a:p>
        </p:txBody>
      </p:sp>
      <p:sp>
        <p:nvSpPr>
          <p:cNvPr id="4" name="Platshållare för bildnummer 3"/>
          <p:cNvSpPr>
            <a:spLocks noGrp="1"/>
          </p:cNvSpPr>
          <p:nvPr>
            <p:ph type="sldNum" sz="quarter" idx="5"/>
          </p:nvPr>
        </p:nvSpPr>
        <p:spPr/>
        <p:txBody>
          <a:bodyPr/>
          <a:lstStyle/>
          <a:p>
            <a:fld id="{FE9631C1-AB46-4452-8BAD-D91383A32F1F}" type="slidenum">
              <a:rPr lang="sv-SE" smtClean="0"/>
              <a:t>10</a:t>
            </a:fld>
            <a:endParaRPr lang="sv-SE"/>
          </a:p>
        </p:txBody>
      </p:sp>
    </p:spTree>
    <p:extLst>
      <p:ext uri="{BB962C8B-B14F-4D97-AF65-F5344CB8AC3E}">
        <p14:creationId xmlns:p14="http://schemas.microsoft.com/office/powerpoint/2010/main" val="100032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Uttagningsträning – spelarna kallas via tränarna</a:t>
            </a:r>
          </a:p>
          <a:p>
            <a:endParaRPr lang="sv-SE" dirty="0"/>
          </a:p>
          <a:p>
            <a:r>
              <a:rPr lang="sv-SE" dirty="0"/>
              <a:t>Distriktslagsläger 1 – spelarna kallas via tränarna, här samlas personuppgifter in och all kontakt därefter sker via målsmän</a:t>
            </a:r>
          </a:p>
          <a:p>
            <a:endParaRPr lang="sv-SE" dirty="0"/>
          </a:p>
          <a:p>
            <a:r>
              <a:rPr lang="sv-SE" dirty="0"/>
              <a:t>Distriktslagsträning efter läger 1 – här meddelas vilka som inte gått vidare till läger 2. Personligt samtal + mail till tränare och målsman med info kring vad som sagts</a:t>
            </a:r>
          </a:p>
          <a:p>
            <a:endParaRPr lang="sv-SE" dirty="0"/>
          </a:p>
          <a:p>
            <a:r>
              <a:rPr lang="sv-SE" dirty="0"/>
              <a:t>Distriktslagsläger 2 – spelarna kallas via målsman</a:t>
            </a:r>
          </a:p>
          <a:p>
            <a:endParaRPr lang="sv-SE" dirty="0"/>
          </a:p>
          <a:p>
            <a:r>
              <a:rPr lang="sv-SE" dirty="0"/>
              <a:t>Distriktlagsträning efter läger 2 – här meddelas vilka som blivit reserver. Personligt samtal + mail till tränare och målsman med info kring vad som sagts. Alla reserver är med hela vägen fram till </a:t>
            </a:r>
            <a:r>
              <a:rPr lang="sv-SE" dirty="0" err="1"/>
              <a:t>SvC</a:t>
            </a:r>
            <a:endParaRPr lang="sv-SE" dirty="0"/>
          </a:p>
          <a:p>
            <a:endParaRPr lang="sv-SE" dirty="0"/>
          </a:p>
          <a:p>
            <a:r>
              <a:rPr lang="sv-SE" dirty="0"/>
              <a:t>Det är de två ansvariga tränarna som har hand om uttagningarna och har sista ordet. De har fått mandat av StHF att ta ut de spelare som de tror har största chans att ta sig vidare till Riksläger.</a:t>
            </a:r>
          </a:p>
        </p:txBody>
      </p:sp>
      <p:sp>
        <p:nvSpPr>
          <p:cNvPr id="4" name="Platshållare för bildnummer 3"/>
          <p:cNvSpPr>
            <a:spLocks noGrp="1"/>
          </p:cNvSpPr>
          <p:nvPr>
            <p:ph type="sldNum" sz="quarter" idx="5"/>
          </p:nvPr>
        </p:nvSpPr>
        <p:spPr/>
        <p:txBody>
          <a:bodyPr/>
          <a:lstStyle/>
          <a:p>
            <a:fld id="{FE9631C1-AB46-4452-8BAD-D91383A32F1F}" type="slidenum">
              <a:rPr lang="sv-SE" smtClean="0"/>
              <a:t>11</a:t>
            </a:fld>
            <a:endParaRPr lang="sv-SE"/>
          </a:p>
        </p:txBody>
      </p:sp>
    </p:spTree>
    <p:extLst>
      <p:ext uri="{BB962C8B-B14F-4D97-AF65-F5344CB8AC3E}">
        <p14:creationId xmlns:p14="http://schemas.microsoft.com/office/powerpoint/2010/main" val="1001439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E9631C1-AB46-4452-8BAD-D91383A32F1F}" type="slidenum">
              <a:rPr lang="sv-SE" smtClean="0"/>
              <a:t>12</a:t>
            </a:fld>
            <a:endParaRPr lang="sv-SE"/>
          </a:p>
        </p:txBody>
      </p:sp>
    </p:spTree>
    <p:extLst>
      <p:ext uri="{BB962C8B-B14F-4D97-AF65-F5344CB8AC3E}">
        <p14:creationId xmlns:p14="http://schemas.microsoft.com/office/powerpoint/2010/main" val="2106529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i="0" kern="1200" dirty="0">
                <a:solidFill>
                  <a:schemeClr val="tx1"/>
                </a:solidFill>
                <a:effectLst/>
                <a:latin typeface="+mn-lt"/>
                <a:ea typeface="+mn-ea"/>
                <a:cs typeface="+mn-cs"/>
              </a:rPr>
              <a:t>Uttagningarna till Riksläger 1</a:t>
            </a:r>
            <a:br>
              <a:rPr lang="sv-SE" sz="1200" b="0" i="0" kern="1200" dirty="0">
                <a:solidFill>
                  <a:schemeClr val="tx1"/>
                </a:solidFill>
                <a:effectLst/>
                <a:latin typeface="+mn-lt"/>
                <a:ea typeface="+mn-ea"/>
                <a:cs typeface="+mn-cs"/>
              </a:rPr>
            </a:br>
            <a:r>
              <a:rPr lang="sv-SE" sz="1200" b="0" i="0" kern="1200" dirty="0">
                <a:solidFill>
                  <a:schemeClr val="tx1"/>
                </a:solidFill>
                <a:effectLst/>
                <a:latin typeface="+mn-lt"/>
                <a:ea typeface="+mn-ea"/>
                <a:cs typeface="+mn-cs"/>
              </a:rPr>
              <a:t>Ca 70 spelare kommer att bli uttagna till Riksläger 1 i Halmstad. SHF informerar vilka som har blivit uttagna från respektive deltagande lag till Riksläger 1. Sen kan respektive lag/distrikt lämna in sina synpunkter på tillägg till Riksläger 1. Respektive lag/distrikt kan även ta bort uttagna spelare som man inte tycker ska vara med på Riksläger 1. Byter ut cirka 10-15 spelare mellan Riks 1-Riks 2.</a:t>
            </a:r>
          </a:p>
          <a:p>
            <a:br>
              <a:rPr lang="sv-SE" dirty="0"/>
            </a:br>
            <a:r>
              <a:rPr lang="sv-SE" sz="1200" b="1" i="0" kern="1200" dirty="0">
                <a:solidFill>
                  <a:schemeClr val="tx1"/>
                </a:solidFill>
                <a:effectLst/>
                <a:latin typeface="+mn-lt"/>
                <a:ea typeface="+mn-ea"/>
                <a:cs typeface="+mn-cs"/>
              </a:rPr>
              <a:t>Ge inte upp</a:t>
            </a:r>
            <a:br>
              <a:rPr lang="sv-SE" sz="1200" b="0" i="0" kern="1200" dirty="0">
                <a:solidFill>
                  <a:schemeClr val="tx1"/>
                </a:solidFill>
                <a:effectLst/>
                <a:latin typeface="+mn-lt"/>
                <a:ea typeface="+mn-ea"/>
                <a:cs typeface="+mn-cs"/>
              </a:rPr>
            </a:br>
            <a:r>
              <a:rPr lang="sv-SE" sz="1200" b="0" i="0" kern="1200" dirty="0">
                <a:solidFill>
                  <a:schemeClr val="tx1"/>
                </a:solidFill>
                <a:effectLst/>
                <a:latin typeface="+mn-lt"/>
                <a:ea typeface="+mn-ea"/>
                <a:cs typeface="+mn-cs"/>
              </a:rPr>
              <a:t>Ca 650 spelare är med och spelar Sverige Cupen. Ca 120 spelare blir uttagna till Riksläger 1. </a:t>
            </a:r>
          </a:p>
          <a:p>
            <a:r>
              <a:rPr lang="sv-SE" sz="1200" b="0" i="0" kern="1200" dirty="0">
                <a:solidFill>
                  <a:schemeClr val="tx1"/>
                </a:solidFill>
                <a:effectLst/>
                <a:latin typeface="+mn-lt"/>
                <a:ea typeface="+mn-ea"/>
                <a:cs typeface="+mn-cs"/>
              </a:rPr>
              <a:t>Ni som inte kom med måste kämpa på med träning! Spelare utvecklas olika och många av er som inte är med på Riksläger 1 kommer in senare i vår verksamhet. En förbundskapten kommer ha ca 175 spelare på träning på Rikslägren och i Juniorlandslaget. Kämpa på för att bli en av dessa spelare, det är aldrig försent för att bli landslagsspelare!</a:t>
            </a:r>
          </a:p>
          <a:p>
            <a:r>
              <a:rPr lang="sv-SE" sz="1200" b="0" i="0" kern="1200" dirty="0">
                <a:solidFill>
                  <a:schemeClr val="tx1"/>
                </a:solidFill>
                <a:effectLst/>
                <a:latin typeface="+mn-lt"/>
                <a:ea typeface="+mn-ea"/>
                <a:cs typeface="+mn-cs"/>
              </a:rPr>
              <a:t>Våra A-landslagsspelare Filippa </a:t>
            </a:r>
            <a:r>
              <a:rPr lang="sv-SE" sz="1200" b="0" i="0" kern="1200" dirty="0" err="1">
                <a:solidFill>
                  <a:schemeClr val="tx1"/>
                </a:solidFill>
                <a:effectLst/>
                <a:latin typeface="+mn-lt"/>
                <a:ea typeface="+mn-ea"/>
                <a:cs typeface="+mn-cs"/>
              </a:rPr>
              <a:t>Idéhn</a:t>
            </a:r>
            <a:r>
              <a:rPr lang="sv-SE" sz="1200" b="0" i="0" kern="1200" dirty="0">
                <a:solidFill>
                  <a:schemeClr val="tx1"/>
                </a:solidFill>
                <a:effectLst/>
                <a:latin typeface="+mn-lt"/>
                <a:ea typeface="+mn-ea"/>
                <a:cs typeface="+mn-cs"/>
              </a:rPr>
              <a:t>, Linnea Torstensson, Tobias Karlsson och Niklas Ekberg har inte varit med på något Riksläger. Niklas har spelat i Juniorlandslaget. De övriga har senare sin karriär fått tagit på sig landslagströjan. </a:t>
            </a:r>
          </a:p>
          <a:p>
            <a:endParaRPr lang="sv-SE" sz="1200" b="0" i="0" kern="1200" dirty="0">
              <a:solidFill>
                <a:schemeClr val="tx1"/>
              </a:solidFill>
              <a:effectLst/>
              <a:latin typeface="+mn-lt"/>
              <a:ea typeface="+mn-ea"/>
              <a:cs typeface="+mn-cs"/>
            </a:endParaRPr>
          </a:p>
          <a:p>
            <a:r>
              <a:rPr lang="sv-SE" sz="1200" b="0" i="0" kern="1200" dirty="0" err="1">
                <a:solidFill>
                  <a:schemeClr val="tx1"/>
                </a:solidFill>
                <a:effectLst/>
                <a:latin typeface="+mn-lt"/>
                <a:ea typeface="+mn-ea"/>
                <a:cs typeface="+mn-cs"/>
              </a:rPr>
              <a:t>Stockholmsläger</a:t>
            </a:r>
            <a:r>
              <a:rPr lang="sv-SE" sz="1200" b="0" i="0" kern="1200" dirty="0">
                <a:solidFill>
                  <a:schemeClr val="tx1"/>
                </a:solidFill>
                <a:effectLst/>
                <a:latin typeface="+mn-lt"/>
                <a:ea typeface="+mn-ea"/>
                <a:cs typeface="+mn-cs"/>
              </a:rPr>
              <a:t>: alla som inte blivit direkt uttagna till riksläger 1 från 28+7 + spelare som är intressanta och utvecklats mycket/var precis utanför att bli reserver. Alltid instruktör från SHFs landslagsgäng plus instruktörer från StHF. Tvådagarsläger i Stockholm, ingen övernattning.</a:t>
            </a:r>
          </a:p>
          <a:p>
            <a:endParaRPr lang="sv-SE" sz="1200" b="0" i="0" kern="1200" dirty="0">
              <a:solidFill>
                <a:schemeClr val="tx1"/>
              </a:solidFill>
              <a:effectLst/>
              <a:latin typeface="+mn-lt"/>
              <a:ea typeface="+mn-ea"/>
              <a:cs typeface="+mn-cs"/>
            </a:endParaRPr>
          </a:p>
          <a:p>
            <a:r>
              <a:rPr lang="sv-SE" sz="1200" b="0" i="0" kern="1200" dirty="0">
                <a:solidFill>
                  <a:schemeClr val="tx1"/>
                </a:solidFill>
                <a:effectLst/>
                <a:latin typeface="+mn-lt"/>
                <a:ea typeface="+mn-ea"/>
                <a:cs typeface="+mn-cs"/>
              </a:rPr>
              <a:t>Regionläger: beror på förbundskapten hur många/hur ofta men brukar bli ett antal både under vår-höst riks 3-4 samt efteråt. Träningsdagar inför landslaget, samma upplägg som regionläger.</a:t>
            </a:r>
            <a:br>
              <a:rPr lang="sv-SE" sz="1200" b="0" i="0" kern="1200" dirty="0">
                <a:solidFill>
                  <a:schemeClr val="tx1"/>
                </a:solidFill>
                <a:effectLst/>
                <a:latin typeface="+mn-lt"/>
                <a:ea typeface="+mn-ea"/>
                <a:cs typeface="+mn-cs"/>
              </a:rPr>
            </a:br>
            <a:endParaRPr lang="sv-SE" dirty="0"/>
          </a:p>
        </p:txBody>
      </p:sp>
      <p:sp>
        <p:nvSpPr>
          <p:cNvPr id="4" name="Platshållare för bildnummer 3"/>
          <p:cNvSpPr>
            <a:spLocks noGrp="1"/>
          </p:cNvSpPr>
          <p:nvPr>
            <p:ph type="sldNum" sz="quarter" idx="5"/>
          </p:nvPr>
        </p:nvSpPr>
        <p:spPr/>
        <p:txBody>
          <a:bodyPr/>
          <a:lstStyle/>
          <a:p>
            <a:fld id="{FE9631C1-AB46-4452-8BAD-D91383A32F1F}" type="slidenum">
              <a:rPr lang="sv-SE" smtClean="0"/>
              <a:t>14</a:t>
            </a:fld>
            <a:endParaRPr lang="sv-SE"/>
          </a:p>
        </p:txBody>
      </p:sp>
    </p:spTree>
    <p:extLst>
      <p:ext uri="{BB962C8B-B14F-4D97-AF65-F5344CB8AC3E}">
        <p14:creationId xmlns:p14="http://schemas.microsoft.com/office/powerpoint/2010/main" val="6103971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ctangle 7"/>
          <p:cNvSpPr/>
          <p:nvPr userDrawn="1"/>
        </p:nvSpPr>
        <p:spPr>
          <a:xfrm>
            <a:off x="0" y="-16137"/>
            <a:ext cx="12192000" cy="6858000"/>
          </a:xfrm>
          <a:prstGeom prst="rect">
            <a:avLst/>
          </a:prstGeom>
          <a:solidFill>
            <a:srgbClr val="254A67"/>
          </a:solidFill>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600"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914400" y="2774863"/>
            <a:ext cx="10363200" cy="646331"/>
          </a:xfrm>
        </p:spPr>
        <p:txBody>
          <a:bodyPr>
            <a:spAutoFit/>
          </a:bodyPr>
          <a:lstStyle>
            <a:lvl1pPr algn="l">
              <a:defRPr sz="3600" b="1">
                <a:solidFill>
                  <a:srgbClr val="FECA27"/>
                </a:solidFill>
              </a:defRPr>
            </a:lvl1pPr>
          </a:lstStyle>
          <a:p>
            <a:r>
              <a:rPr lang="sv-SE"/>
              <a:t>Klicka här för att ändra format</a:t>
            </a:r>
            <a:endParaRPr lang="en-US" dirty="0"/>
          </a:p>
        </p:txBody>
      </p:sp>
      <p:sp>
        <p:nvSpPr>
          <p:cNvPr id="3" name="Subtitle 2"/>
          <p:cNvSpPr>
            <a:spLocks noGrp="1"/>
          </p:cNvSpPr>
          <p:nvPr>
            <p:ph type="subTitle" idx="1"/>
          </p:nvPr>
        </p:nvSpPr>
        <p:spPr>
          <a:xfrm>
            <a:off x="914400" y="3450510"/>
            <a:ext cx="8534400" cy="461665"/>
          </a:xfrm>
        </p:spPr>
        <p:txBody>
          <a:bodyPr>
            <a:spAutoFit/>
          </a:bodyPr>
          <a:lstStyle>
            <a:lvl1pPr marL="0" indent="0" algn="l">
              <a:buNone/>
              <a:defRPr sz="2400">
                <a:solidFill>
                  <a:srgbClr val="FECA27"/>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lvl1pPr>
              <a:defRPr>
                <a:solidFill>
                  <a:srgbClr val="FECA27"/>
                </a:solidFill>
              </a:defRPr>
            </a:lvl1pPr>
          </a:lstStyle>
          <a:p>
            <a:fld id="{0B526CE4-D129-0842-BC28-144C30D2138C}" type="datetimeFigureOut">
              <a:rPr lang="en-US" smtClean="0"/>
              <a:pPr/>
              <a:t>10/10/2018</a:t>
            </a:fld>
            <a:endParaRPr lang="en-US"/>
          </a:p>
        </p:txBody>
      </p:sp>
      <p:sp>
        <p:nvSpPr>
          <p:cNvPr id="5" name="Footer Placeholder 4"/>
          <p:cNvSpPr>
            <a:spLocks noGrp="1"/>
          </p:cNvSpPr>
          <p:nvPr>
            <p:ph type="ftr" sz="quarter" idx="11"/>
          </p:nvPr>
        </p:nvSpPr>
        <p:spPr/>
        <p:txBody>
          <a:bodyPr/>
          <a:lstStyle>
            <a:lvl1pPr>
              <a:defRPr>
                <a:solidFill>
                  <a:srgbClr val="FECA27"/>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ECA27"/>
                </a:solidFill>
              </a:defRPr>
            </a:lvl1pPr>
          </a:lstStyle>
          <a:p>
            <a:fld id="{D2A17D78-EED3-FB40-A16D-E238B0CD26FA}" type="slidenum">
              <a:rPr lang="en-US" smtClean="0"/>
              <a:pPr/>
              <a:t>‹#›</a:t>
            </a:fld>
            <a:endParaRPr lang="en-US"/>
          </a:p>
        </p:txBody>
      </p:sp>
      <p:pic>
        <p:nvPicPr>
          <p:cNvPr id="9" name="Picture 8"/>
          <p:cNvPicPr>
            <a:picLocks noChangeAspect="1"/>
          </p:cNvPicPr>
          <p:nvPr userDrawn="1"/>
        </p:nvPicPr>
        <p:blipFill rotWithShape="1">
          <a:blip r:embed="rId2">
            <a:clrChange>
              <a:clrFrom>
                <a:srgbClr val="234050"/>
              </a:clrFrom>
              <a:clrTo>
                <a:srgbClr val="234050">
                  <a:alpha val="0"/>
                </a:srgbClr>
              </a:clrTo>
            </a:clrChange>
          </a:blip>
          <a:srcRect l="8159" t="33358" r="4769" b="33119"/>
          <a:stretch/>
        </p:blipFill>
        <p:spPr>
          <a:xfrm>
            <a:off x="8552862" y="318472"/>
            <a:ext cx="3168000" cy="1219703"/>
          </a:xfrm>
          <a:prstGeom prst="rect">
            <a:avLst/>
          </a:prstGeom>
        </p:spPr>
      </p:pic>
    </p:spTree>
    <p:extLst>
      <p:ext uri="{BB962C8B-B14F-4D97-AF65-F5344CB8AC3E}">
        <p14:creationId xmlns:p14="http://schemas.microsoft.com/office/powerpoint/2010/main" val="303480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4708"/>
            <a:ext cx="10972800" cy="4424268"/>
          </a:xfrm>
        </p:spPr>
        <p:txBody>
          <a:bodyPr>
            <a:normAutofit/>
          </a:bodyPr>
          <a:lstStyle>
            <a:lvl1pPr>
              <a:defRPr sz="2400"/>
            </a:lvl1pPr>
            <a:lvl2pPr>
              <a:defRPr sz="2000"/>
            </a:lvl2pPr>
            <a:lvl3pPr>
              <a:defRPr sz="1800"/>
            </a:lvl3pPr>
            <a:lvl4pPr>
              <a:defRPr sz="1600"/>
            </a:lvl4pPr>
            <a:lvl5pPr>
              <a:defRPr sz="16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526CE4-D129-0842-BC28-144C30D2138C}" type="datetimeFigureOut">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A17D78-EED3-FB40-A16D-E238B0CD26FA}" type="slidenum">
              <a:rPr lang="en-US" smtClean="0"/>
              <a:t>‹#›</a:t>
            </a:fld>
            <a:endParaRPr lang="en-US"/>
          </a:p>
        </p:txBody>
      </p:sp>
      <p:sp>
        <p:nvSpPr>
          <p:cNvPr id="8" name="Title 1"/>
          <p:cNvSpPr>
            <a:spLocks noGrp="1"/>
          </p:cNvSpPr>
          <p:nvPr>
            <p:ph type="title"/>
          </p:nvPr>
        </p:nvSpPr>
        <p:spPr>
          <a:xfrm>
            <a:off x="609600" y="274638"/>
            <a:ext cx="10972800" cy="838778"/>
          </a:xfrm>
        </p:spPr>
        <p:txBody>
          <a:bodyPr/>
          <a:lstStyle/>
          <a:p>
            <a:r>
              <a:rPr lang="sv-SE"/>
              <a:t>Klicka här för att ändra format</a:t>
            </a:r>
            <a:endParaRPr lang="en-US"/>
          </a:p>
        </p:txBody>
      </p:sp>
    </p:spTree>
    <p:extLst>
      <p:ext uri="{BB962C8B-B14F-4D97-AF65-F5344CB8AC3E}">
        <p14:creationId xmlns:p14="http://schemas.microsoft.com/office/powerpoint/2010/main" val="1752504888"/>
      </p:ext>
    </p:extLst>
  </p:cSld>
  <p:clrMapOvr>
    <a:masterClrMapping/>
  </p:clrMapOvr>
  <p:extLst mod="1">
    <p:ext uri="{DCECCB84-F9BA-43D5-87BE-67443E8EF086}">
      <p15:sldGuideLst xmlns:p15="http://schemas.microsoft.com/office/powerpoint/2012/main">
        <p15:guide id="1" orient="horz" pos="845" userDrawn="1">
          <p15:clr>
            <a:srgbClr val="FBAE40"/>
          </p15:clr>
        </p15:guide>
        <p15:guide id="2" pos="3840" userDrawn="1">
          <p15:clr>
            <a:srgbClr val="FBAE40"/>
          </p15:clr>
        </p15:guide>
        <p15:guide id="3" orient="horz" pos="363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347393"/>
            <a:ext cx="5384800" cy="4277118"/>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197600" y="1347393"/>
            <a:ext cx="5384800" cy="4277119"/>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0B526CE4-D129-0842-BC28-144C30D2138C}" type="datetimeFigureOut">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A17D78-EED3-FB40-A16D-E238B0CD26FA}" type="slidenum">
              <a:rPr lang="en-US" smtClean="0"/>
              <a:t>‹#›</a:t>
            </a:fld>
            <a:endParaRPr lang="en-US"/>
          </a:p>
        </p:txBody>
      </p:sp>
      <p:sp>
        <p:nvSpPr>
          <p:cNvPr id="9" name="Title 1"/>
          <p:cNvSpPr>
            <a:spLocks noGrp="1"/>
          </p:cNvSpPr>
          <p:nvPr>
            <p:ph type="title"/>
          </p:nvPr>
        </p:nvSpPr>
        <p:spPr>
          <a:xfrm>
            <a:off x="609600" y="274638"/>
            <a:ext cx="10972800" cy="838778"/>
          </a:xfrm>
        </p:spPr>
        <p:txBody>
          <a:bodyPr/>
          <a:lstStyle/>
          <a:p>
            <a:r>
              <a:rPr lang="sv-SE"/>
              <a:t>Klicka här för att ändra format</a:t>
            </a:r>
            <a:endParaRPr lang="en-US"/>
          </a:p>
        </p:txBody>
      </p:sp>
    </p:spTree>
    <p:extLst>
      <p:ext uri="{BB962C8B-B14F-4D97-AF65-F5344CB8AC3E}">
        <p14:creationId xmlns:p14="http://schemas.microsoft.com/office/powerpoint/2010/main" val="2533186556"/>
      </p:ext>
    </p:extLst>
  </p:cSld>
  <p:clrMapOvr>
    <a:masterClrMapping/>
  </p:clrMapOvr>
  <p:extLst mod="1">
    <p:ext uri="{DCECCB84-F9BA-43D5-87BE-67443E8EF086}">
      <p15:sldGuideLst xmlns:p15="http://schemas.microsoft.com/office/powerpoint/2012/main">
        <p15:guide id="1" orient="horz" pos="845" userDrawn="1">
          <p15:clr>
            <a:srgbClr val="FBAE40"/>
          </p15:clr>
        </p15:guide>
        <p15:guide id="2" pos="3840" userDrawn="1">
          <p15:clr>
            <a:srgbClr val="FBAE40"/>
          </p15:clr>
        </p15:guide>
        <p15:guide id="3" orient="horz" pos="3543"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Date Placeholder 2"/>
          <p:cNvSpPr>
            <a:spLocks noGrp="1"/>
          </p:cNvSpPr>
          <p:nvPr>
            <p:ph type="dt" sz="half" idx="10"/>
          </p:nvPr>
        </p:nvSpPr>
        <p:spPr/>
        <p:txBody>
          <a:bodyPr/>
          <a:lstStyle/>
          <a:p>
            <a:fld id="{0B526CE4-D129-0842-BC28-144C30D2138C}" type="datetimeFigureOut">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A17D78-EED3-FB40-A16D-E238B0CD26FA}" type="slidenum">
              <a:rPr lang="en-US" smtClean="0"/>
              <a:t>‹#›</a:t>
            </a:fld>
            <a:endParaRPr lang="en-US"/>
          </a:p>
        </p:txBody>
      </p:sp>
    </p:spTree>
    <p:extLst>
      <p:ext uri="{BB962C8B-B14F-4D97-AF65-F5344CB8AC3E}">
        <p14:creationId xmlns:p14="http://schemas.microsoft.com/office/powerpoint/2010/main" val="305782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26CE4-D129-0842-BC28-144C30D2138C}" type="datetimeFigureOut">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A17D78-EED3-FB40-A16D-E238B0CD26FA}" type="slidenum">
              <a:rPr lang="en-US" smtClean="0"/>
              <a:t>‹#›</a:t>
            </a:fld>
            <a:endParaRPr lang="en-US"/>
          </a:p>
        </p:txBody>
      </p:sp>
      <p:sp>
        <p:nvSpPr>
          <p:cNvPr id="6" name="Rectangle 5"/>
          <p:cNvSpPr/>
          <p:nvPr userDrawn="1"/>
        </p:nvSpPr>
        <p:spPr>
          <a:xfrm>
            <a:off x="14341" y="10464"/>
            <a:ext cx="12177659" cy="6847539"/>
          </a:xfrm>
          <a:prstGeom prst="rect">
            <a:avLst/>
          </a:prstGeom>
          <a:solidFill>
            <a:srgbClr val="254A67"/>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dirty="0"/>
          </a:p>
        </p:txBody>
      </p:sp>
      <p:pic>
        <p:nvPicPr>
          <p:cNvPr id="5" name="Picture 4"/>
          <p:cNvPicPr>
            <a:picLocks noChangeAspect="1"/>
          </p:cNvPicPr>
          <p:nvPr userDrawn="1"/>
        </p:nvPicPr>
        <p:blipFill rotWithShape="1">
          <a:blip r:embed="rId2">
            <a:clrChange>
              <a:clrFrom>
                <a:srgbClr val="264565"/>
              </a:clrFrom>
              <a:clrTo>
                <a:srgbClr val="264565">
                  <a:alpha val="0"/>
                </a:srgbClr>
              </a:clrTo>
            </a:clrChange>
          </a:blip>
          <a:srcRect t="25840" b="30801"/>
          <a:stretch/>
        </p:blipFill>
        <p:spPr>
          <a:xfrm>
            <a:off x="1523604" y="3884140"/>
            <a:ext cx="9144793" cy="2973860"/>
          </a:xfrm>
          <a:prstGeom prst="rect">
            <a:avLst/>
          </a:prstGeom>
        </p:spPr>
      </p:pic>
    </p:spTree>
    <p:extLst>
      <p:ext uri="{BB962C8B-B14F-4D97-AF65-F5344CB8AC3E}">
        <p14:creationId xmlns:p14="http://schemas.microsoft.com/office/powerpoint/2010/main" val="1081366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7"/>
          <a:stretch>
            <a:fillRect/>
          </a:stretch>
        </p:blipFill>
        <p:spPr>
          <a:xfrm>
            <a:off x="-6625" y="-6394"/>
            <a:ext cx="12205250" cy="6870787"/>
          </a:xfrm>
          <a:prstGeom prst="rect">
            <a:avLst/>
          </a:prstGeom>
        </p:spPr>
      </p:pic>
      <p:pic>
        <p:nvPicPr>
          <p:cNvPr id="9" name="Picture 8"/>
          <p:cNvPicPr>
            <a:picLocks noChangeAspect="1"/>
          </p:cNvPicPr>
          <p:nvPr userDrawn="1"/>
        </p:nvPicPr>
        <p:blipFill rotWithShape="1">
          <a:blip r:embed="rId8"/>
          <a:srcRect t="86448" b="3947"/>
          <a:stretch/>
        </p:blipFill>
        <p:spPr>
          <a:xfrm>
            <a:off x="0" y="5979695"/>
            <a:ext cx="12192000" cy="878305"/>
          </a:xfrm>
          <a:prstGeom prst="rect">
            <a:avLst/>
          </a:prstGeom>
        </p:spPr>
      </p:pic>
      <p:sp>
        <p:nvSpPr>
          <p:cNvPr id="2" name="Title Placeholder 1"/>
          <p:cNvSpPr>
            <a:spLocks noGrp="1"/>
          </p:cNvSpPr>
          <p:nvPr>
            <p:ph type="title"/>
          </p:nvPr>
        </p:nvSpPr>
        <p:spPr>
          <a:xfrm>
            <a:off x="609600" y="274638"/>
            <a:ext cx="10972800" cy="838778"/>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26CE4-D129-0842-BC28-144C30D2138C}" type="datetimeFigureOut">
              <a:rPr lang="en-US" smtClean="0"/>
              <a:t>10/10/2018</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17D78-EED3-FB40-A16D-E238B0CD26FA}" type="slidenum">
              <a:rPr lang="en-US" smtClean="0"/>
              <a:t>‹#›</a:t>
            </a:fld>
            <a:endParaRPr lang="en-US"/>
          </a:p>
        </p:txBody>
      </p:sp>
    </p:spTree>
    <p:extLst>
      <p:ext uri="{BB962C8B-B14F-4D97-AF65-F5344CB8AC3E}">
        <p14:creationId xmlns:p14="http://schemas.microsoft.com/office/powerpoint/2010/main" val="207921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457200" rtl="0" eaLnBrk="1" latinLnBrk="0" hangingPunct="1">
        <a:spcBef>
          <a:spcPct val="0"/>
        </a:spcBef>
        <a:buNone/>
        <a:defRPr sz="3200" b="1" kern="1200">
          <a:solidFill>
            <a:srgbClr val="FECA27"/>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rgbClr val="FECA27"/>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rgbClr val="FECA27"/>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FECA27"/>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rgbClr val="FECA27"/>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rgbClr val="FECA27"/>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D18620AD-97BB-40D0-ACE5-3890E2882C22}"/>
              </a:ext>
            </a:extLst>
          </p:cNvPr>
          <p:cNvSpPr>
            <a:spLocks noGrp="1"/>
          </p:cNvSpPr>
          <p:nvPr>
            <p:ph type="ctrTitle"/>
          </p:nvPr>
        </p:nvSpPr>
        <p:spPr>
          <a:xfrm>
            <a:off x="591015" y="2774863"/>
            <a:ext cx="10686585" cy="646331"/>
          </a:xfrm>
        </p:spPr>
        <p:txBody>
          <a:bodyPr/>
          <a:lstStyle/>
          <a:p>
            <a:r>
              <a:rPr lang="sv-SE" dirty="0">
                <a:latin typeface="Futura Medium"/>
              </a:rPr>
              <a:t>Spelarutbildning flickor och pojkar födda 2005 </a:t>
            </a:r>
          </a:p>
        </p:txBody>
      </p:sp>
    </p:spTree>
    <p:extLst>
      <p:ext uri="{BB962C8B-B14F-4D97-AF65-F5344CB8AC3E}">
        <p14:creationId xmlns:p14="http://schemas.microsoft.com/office/powerpoint/2010/main" val="449534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A5D439-F36D-4998-97F0-61F1362FCE4F}"/>
              </a:ext>
            </a:extLst>
          </p:cNvPr>
          <p:cNvSpPr>
            <a:spLocks noGrp="1"/>
          </p:cNvSpPr>
          <p:nvPr>
            <p:ph type="title"/>
          </p:nvPr>
        </p:nvSpPr>
        <p:spPr>
          <a:xfrm>
            <a:off x="609600" y="2345809"/>
            <a:ext cx="10972800" cy="838778"/>
          </a:xfrm>
        </p:spPr>
        <p:txBody>
          <a:bodyPr>
            <a:normAutofit/>
          </a:bodyPr>
          <a:lstStyle/>
          <a:p>
            <a:pPr algn="ctr"/>
            <a:r>
              <a:rPr lang="sv-SE" dirty="0"/>
              <a:t>Distriktsträningar 2019-2020</a:t>
            </a:r>
          </a:p>
        </p:txBody>
      </p:sp>
      <p:sp>
        <p:nvSpPr>
          <p:cNvPr id="3" name="Platshållare för innehåll 2"/>
          <p:cNvSpPr>
            <a:spLocks noGrp="1"/>
          </p:cNvSpPr>
          <p:nvPr>
            <p:ph idx="4294967295"/>
          </p:nvPr>
        </p:nvSpPr>
        <p:spPr>
          <a:xfrm>
            <a:off x="0" y="1344613"/>
            <a:ext cx="10972800" cy="4424362"/>
          </a:xfrm>
        </p:spPr>
        <p:txBody>
          <a:bodyPr>
            <a:normAutofit/>
          </a:bodyPr>
          <a:lstStyle/>
          <a:p>
            <a:pPr marL="0" indent="0">
              <a:buNone/>
            </a:pPr>
            <a:endParaRPr lang="sv-SE" dirty="0"/>
          </a:p>
          <a:p>
            <a:endParaRPr lang="sv-SE" dirty="0"/>
          </a:p>
        </p:txBody>
      </p:sp>
    </p:spTree>
    <p:extLst>
      <p:ext uri="{BB962C8B-B14F-4D97-AF65-F5344CB8AC3E}">
        <p14:creationId xmlns:p14="http://schemas.microsoft.com/office/powerpoint/2010/main" val="577556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91B7784E-934E-494F-914E-1A33B0F595D5}"/>
              </a:ext>
            </a:extLst>
          </p:cNvPr>
          <p:cNvSpPr>
            <a:spLocks noGrp="1"/>
          </p:cNvSpPr>
          <p:nvPr>
            <p:ph idx="1"/>
          </p:nvPr>
        </p:nvSpPr>
        <p:spPr/>
        <p:txBody>
          <a:bodyPr/>
          <a:lstStyle/>
          <a:p>
            <a:r>
              <a:rPr lang="sv-SE" dirty="0"/>
              <a:t>Uttagningsträning 					Cirka 60 </a:t>
            </a:r>
            <a:r>
              <a:rPr lang="sv-SE" dirty="0" err="1"/>
              <a:t>st</a:t>
            </a:r>
            <a:endParaRPr lang="sv-SE" dirty="0"/>
          </a:p>
          <a:p>
            <a:r>
              <a:rPr lang="sv-SE" dirty="0"/>
              <a:t>Distriktslagsläger 1					Cirka 40-45 </a:t>
            </a:r>
            <a:r>
              <a:rPr lang="sv-SE" dirty="0" err="1"/>
              <a:t>st</a:t>
            </a:r>
            <a:endParaRPr lang="sv-SE" dirty="0"/>
          </a:p>
          <a:p>
            <a:r>
              <a:rPr lang="sv-SE" dirty="0"/>
              <a:t>Distriktslagsträning efter läger 1</a:t>
            </a:r>
          </a:p>
          <a:p>
            <a:r>
              <a:rPr lang="sv-SE" dirty="0"/>
              <a:t>Distriktslagsläger 2					Cirka 35 </a:t>
            </a:r>
            <a:r>
              <a:rPr lang="sv-SE" dirty="0" err="1"/>
              <a:t>st</a:t>
            </a:r>
            <a:endParaRPr lang="sv-SE" dirty="0"/>
          </a:p>
          <a:p>
            <a:r>
              <a:rPr lang="sv-SE" dirty="0"/>
              <a:t>Distriktlagsträningar				28 + 7 </a:t>
            </a:r>
            <a:r>
              <a:rPr lang="sv-SE" dirty="0" err="1"/>
              <a:t>st</a:t>
            </a:r>
            <a:endParaRPr lang="sv-SE" dirty="0"/>
          </a:p>
          <a:p>
            <a:r>
              <a:rPr lang="sv-SE" dirty="0"/>
              <a:t>Sverigecupen						28 </a:t>
            </a:r>
            <a:r>
              <a:rPr lang="sv-SE" dirty="0" err="1"/>
              <a:t>st</a:t>
            </a:r>
            <a:endParaRPr lang="sv-SE" dirty="0"/>
          </a:p>
        </p:txBody>
      </p:sp>
      <p:sp>
        <p:nvSpPr>
          <p:cNvPr id="2" name="Rubrik 1">
            <a:extLst>
              <a:ext uri="{FF2B5EF4-FFF2-40B4-BE49-F238E27FC236}">
                <a16:creationId xmlns:a16="http://schemas.microsoft.com/office/drawing/2014/main" id="{BCAE0D7E-EF18-4C0A-8092-21648B871855}"/>
              </a:ext>
            </a:extLst>
          </p:cNvPr>
          <p:cNvSpPr>
            <a:spLocks noGrp="1"/>
          </p:cNvSpPr>
          <p:nvPr>
            <p:ph type="title"/>
          </p:nvPr>
        </p:nvSpPr>
        <p:spPr/>
        <p:txBody>
          <a:bodyPr>
            <a:normAutofit fontScale="90000"/>
          </a:bodyPr>
          <a:lstStyle/>
          <a:p>
            <a:pPr lvl="0" algn="ctr"/>
            <a:r>
              <a:rPr lang="sv-SE" sz="3600" dirty="0">
                <a:latin typeface="Futura Medium"/>
              </a:rPr>
              <a:t>Distriktslagsuttagningar &amp; uttagningsprocessen 2020</a:t>
            </a:r>
            <a:endParaRPr lang="sv-SE" dirty="0"/>
          </a:p>
        </p:txBody>
      </p:sp>
    </p:spTree>
    <p:extLst>
      <p:ext uri="{BB962C8B-B14F-4D97-AF65-F5344CB8AC3E}">
        <p14:creationId xmlns:p14="http://schemas.microsoft.com/office/powerpoint/2010/main" val="659208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35400AC-121C-4C4D-AFE6-22B7B98DE13C}"/>
              </a:ext>
            </a:extLst>
          </p:cNvPr>
          <p:cNvSpPr>
            <a:spLocks noGrp="1"/>
          </p:cNvSpPr>
          <p:nvPr>
            <p:ph idx="1"/>
          </p:nvPr>
        </p:nvSpPr>
        <p:spPr/>
        <p:txBody>
          <a:bodyPr/>
          <a:lstStyle/>
          <a:p>
            <a:r>
              <a:rPr lang="sv-SE" dirty="0"/>
              <a:t>2020, datum och plats ej klart</a:t>
            </a:r>
          </a:p>
          <a:p>
            <a:r>
              <a:rPr lang="sv-SE" dirty="0"/>
              <a:t>Spelas i november, </a:t>
            </a:r>
            <a:r>
              <a:rPr lang="sv-SE" dirty="0" err="1"/>
              <a:t>fre</a:t>
            </a:r>
            <a:r>
              <a:rPr lang="sv-SE" dirty="0"/>
              <a:t>-sön</a:t>
            </a:r>
          </a:p>
          <a:p>
            <a:r>
              <a:rPr lang="sv-SE" dirty="0"/>
              <a:t>Har spelats i Nyköping de senaste åren</a:t>
            </a:r>
          </a:p>
          <a:p>
            <a:r>
              <a:rPr lang="sv-SE" dirty="0"/>
              <a:t>Alla distrikt har rätt att anmäla lag till Sverigecupen. De största distrikten anmäler oftast två lag i både pojk- och flickklassen</a:t>
            </a:r>
          </a:p>
        </p:txBody>
      </p:sp>
      <p:sp>
        <p:nvSpPr>
          <p:cNvPr id="2" name="Rubrik 1">
            <a:extLst>
              <a:ext uri="{FF2B5EF4-FFF2-40B4-BE49-F238E27FC236}">
                <a16:creationId xmlns:a16="http://schemas.microsoft.com/office/drawing/2014/main" id="{408446FA-90E5-4DD9-8738-AF1782BEA4E0}"/>
              </a:ext>
            </a:extLst>
          </p:cNvPr>
          <p:cNvSpPr>
            <a:spLocks noGrp="1"/>
          </p:cNvSpPr>
          <p:nvPr>
            <p:ph type="title"/>
          </p:nvPr>
        </p:nvSpPr>
        <p:spPr/>
        <p:txBody>
          <a:bodyPr>
            <a:normAutofit fontScale="90000"/>
          </a:bodyPr>
          <a:lstStyle/>
          <a:p>
            <a:pPr algn="ctr"/>
            <a:r>
              <a:rPr lang="sv-SE" sz="3600" dirty="0">
                <a:latin typeface="Futura Medium"/>
              </a:rPr>
              <a:t>Sverigecupen</a:t>
            </a:r>
            <a:br>
              <a:rPr lang="sv-SE" dirty="0"/>
            </a:br>
            <a:endParaRPr lang="sv-SE" dirty="0"/>
          </a:p>
        </p:txBody>
      </p:sp>
    </p:spTree>
    <p:extLst>
      <p:ext uri="{BB962C8B-B14F-4D97-AF65-F5344CB8AC3E}">
        <p14:creationId xmlns:p14="http://schemas.microsoft.com/office/powerpoint/2010/main" val="29723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E30020D-936B-44FE-BA17-FB76DABFF166}"/>
              </a:ext>
            </a:extLst>
          </p:cNvPr>
          <p:cNvSpPr>
            <a:spLocks noGrp="1"/>
          </p:cNvSpPr>
          <p:nvPr>
            <p:ph idx="1"/>
          </p:nvPr>
        </p:nvSpPr>
        <p:spPr/>
        <p:txBody>
          <a:bodyPr/>
          <a:lstStyle/>
          <a:p>
            <a:r>
              <a:rPr lang="sv-SE" dirty="0"/>
              <a:t>Det här vill förbundskaptenerna och spanarna se under Sverigecupen från spelarna: </a:t>
            </a:r>
            <a:br>
              <a:rPr lang="sv-SE" dirty="0"/>
            </a:br>
            <a:r>
              <a:rPr lang="sv-SE" dirty="0"/>
              <a:t>- Inställning</a:t>
            </a:r>
            <a:br>
              <a:rPr lang="sv-SE" dirty="0"/>
            </a:br>
            <a:r>
              <a:rPr lang="sv-SE" dirty="0"/>
              <a:t>- Attityd</a:t>
            </a:r>
            <a:br>
              <a:rPr lang="sv-SE" dirty="0"/>
            </a:br>
            <a:r>
              <a:rPr lang="sv-SE" dirty="0"/>
              <a:t>- Målgörare</a:t>
            </a:r>
            <a:br>
              <a:rPr lang="sv-SE" dirty="0"/>
            </a:br>
            <a:r>
              <a:rPr lang="sv-SE" dirty="0"/>
              <a:t>- Försvarsspelare som ger allt i alla lägen</a:t>
            </a:r>
            <a:br>
              <a:rPr lang="sv-SE" dirty="0"/>
            </a:br>
            <a:r>
              <a:rPr lang="sv-SE" dirty="0"/>
              <a:t>- Spelförståelse</a:t>
            </a:r>
            <a:br>
              <a:rPr lang="sv-SE" dirty="0"/>
            </a:br>
            <a:r>
              <a:rPr lang="sv-SE" dirty="0"/>
              <a:t>- Bra individuell teknik i försvar- och anfallsspelet</a:t>
            </a:r>
            <a:br>
              <a:rPr lang="sv-SE" dirty="0"/>
            </a:br>
            <a:r>
              <a:rPr lang="sv-SE" dirty="0"/>
              <a:t>- Dedikerade lagspelare</a:t>
            </a:r>
            <a:br>
              <a:rPr lang="sv-SE" dirty="0"/>
            </a:br>
            <a:r>
              <a:rPr lang="sv-SE" dirty="0"/>
              <a:t>- Målvakter som är skolade i rätt teknik såväl som de med rätt instinkt</a:t>
            </a:r>
          </a:p>
        </p:txBody>
      </p:sp>
      <p:sp>
        <p:nvSpPr>
          <p:cNvPr id="2" name="Rubrik 1">
            <a:extLst>
              <a:ext uri="{FF2B5EF4-FFF2-40B4-BE49-F238E27FC236}">
                <a16:creationId xmlns:a16="http://schemas.microsoft.com/office/drawing/2014/main" id="{0A7FA4DA-0423-435C-9DAF-C55681BFDA6B}"/>
              </a:ext>
            </a:extLst>
          </p:cNvPr>
          <p:cNvSpPr>
            <a:spLocks noGrp="1"/>
          </p:cNvSpPr>
          <p:nvPr>
            <p:ph type="title"/>
          </p:nvPr>
        </p:nvSpPr>
        <p:spPr/>
        <p:txBody>
          <a:bodyPr>
            <a:normAutofit/>
          </a:bodyPr>
          <a:lstStyle/>
          <a:p>
            <a:pPr algn="ctr"/>
            <a:r>
              <a:rPr lang="sv-SE" dirty="0">
                <a:latin typeface="Futura Medium"/>
              </a:rPr>
              <a:t>Direktiv från SHF</a:t>
            </a:r>
            <a:endParaRPr lang="sv-SE" dirty="0"/>
          </a:p>
        </p:txBody>
      </p:sp>
    </p:spTree>
    <p:extLst>
      <p:ext uri="{BB962C8B-B14F-4D97-AF65-F5344CB8AC3E}">
        <p14:creationId xmlns:p14="http://schemas.microsoft.com/office/powerpoint/2010/main" val="1440698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E2768B5-A789-4D7C-8078-A1F97A308C38}"/>
              </a:ext>
            </a:extLst>
          </p:cNvPr>
          <p:cNvSpPr>
            <a:spLocks noGrp="1"/>
          </p:cNvSpPr>
          <p:nvPr>
            <p:ph idx="1"/>
          </p:nvPr>
        </p:nvSpPr>
        <p:spPr/>
        <p:txBody>
          <a:bodyPr/>
          <a:lstStyle/>
          <a:p>
            <a:r>
              <a:rPr lang="sv-SE" dirty="0"/>
              <a:t>Riksläger 1-4</a:t>
            </a:r>
          </a:p>
          <a:p>
            <a:r>
              <a:rPr lang="sv-SE" dirty="0" err="1"/>
              <a:t>Stockholmsläger</a:t>
            </a:r>
            <a:r>
              <a:rPr lang="sv-SE" dirty="0"/>
              <a:t> 1-2</a:t>
            </a:r>
          </a:p>
          <a:p>
            <a:r>
              <a:rPr lang="sv-SE" dirty="0"/>
              <a:t>Regionläger	 + träningsdagar</a:t>
            </a:r>
          </a:p>
          <a:p>
            <a:r>
              <a:rPr lang="sv-SE" dirty="0"/>
              <a:t>Mästerskap herr: U18-EM, U19-VM, U20-EM, U21-VM</a:t>
            </a:r>
          </a:p>
          <a:p>
            <a:r>
              <a:rPr lang="sv-SE" dirty="0"/>
              <a:t>Mästerskap dam: U17-EM, U18-VM, U19-EM, U20-VM</a:t>
            </a:r>
          </a:p>
          <a:p>
            <a:endParaRPr lang="sv-SE" dirty="0"/>
          </a:p>
        </p:txBody>
      </p:sp>
      <p:sp>
        <p:nvSpPr>
          <p:cNvPr id="2" name="Rubrik 1">
            <a:extLst>
              <a:ext uri="{FF2B5EF4-FFF2-40B4-BE49-F238E27FC236}">
                <a16:creationId xmlns:a16="http://schemas.microsoft.com/office/drawing/2014/main" id="{89D58B07-7094-4DC5-9389-69BDE19DC8AF}"/>
              </a:ext>
            </a:extLst>
          </p:cNvPr>
          <p:cNvSpPr>
            <a:spLocks noGrp="1"/>
          </p:cNvSpPr>
          <p:nvPr>
            <p:ph type="title"/>
          </p:nvPr>
        </p:nvSpPr>
        <p:spPr/>
        <p:txBody>
          <a:bodyPr/>
          <a:lstStyle/>
          <a:p>
            <a:pPr algn="ctr"/>
            <a:r>
              <a:rPr lang="sv-SE" dirty="0">
                <a:latin typeface="Futura Medium"/>
              </a:rPr>
              <a:t>Efter Sverigecupen</a:t>
            </a:r>
          </a:p>
        </p:txBody>
      </p:sp>
    </p:spTree>
    <p:extLst>
      <p:ext uri="{BB962C8B-B14F-4D97-AF65-F5344CB8AC3E}">
        <p14:creationId xmlns:p14="http://schemas.microsoft.com/office/powerpoint/2010/main" val="540379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1C217FB-3B54-42A1-A3FC-E6F2DB3E3228}"/>
              </a:ext>
            </a:extLst>
          </p:cNvPr>
          <p:cNvSpPr>
            <a:spLocks noGrp="1"/>
          </p:cNvSpPr>
          <p:nvPr>
            <p:ph type="title"/>
          </p:nvPr>
        </p:nvSpPr>
        <p:spPr>
          <a:xfrm>
            <a:off x="609600" y="2393370"/>
            <a:ext cx="10972800" cy="838778"/>
          </a:xfrm>
        </p:spPr>
        <p:txBody>
          <a:bodyPr/>
          <a:lstStyle/>
          <a:p>
            <a:pPr algn="ctr"/>
            <a:r>
              <a:rPr lang="sv-SE" dirty="0">
                <a:latin typeface="Futura Medium"/>
              </a:rPr>
              <a:t>Övriga frågor </a:t>
            </a:r>
          </a:p>
        </p:txBody>
      </p:sp>
    </p:spTree>
    <p:extLst>
      <p:ext uri="{BB962C8B-B14F-4D97-AF65-F5344CB8AC3E}">
        <p14:creationId xmlns:p14="http://schemas.microsoft.com/office/powerpoint/2010/main" val="2011664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6962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FFA70F8F-B8EF-4A14-94AD-7AF45C13433D}"/>
              </a:ext>
            </a:extLst>
          </p:cNvPr>
          <p:cNvSpPr>
            <a:spLocks noGrp="1"/>
          </p:cNvSpPr>
          <p:nvPr>
            <p:ph idx="1"/>
          </p:nvPr>
        </p:nvSpPr>
        <p:spPr/>
        <p:txBody>
          <a:bodyPr>
            <a:normAutofit/>
          </a:bodyPr>
          <a:lstStyle/>
          <a:p>
            <a:pPr marL="0" indent="0">
              <a:spcBef>
                <a:spcPct val="0"/>
              </a:spcBef>
              <a:buNone/>
            </a:pPr>
            <a:r>
              <a:rPr lang="sv-SE" sz="3200" b="1" dirty="0">
                <a:latin typeface="Futura Medium"/>
                <a:ea typeface="+mj-ea"/>
                <a:cs typeface="+mj-cs"/>
              </a:rPr>
              <a:t>18.30 – 18:50 Välkomna &amp; presentation</a:t>
            </a:r>
            <a:br>
              <a:rPr lang="sv-SE" sz="3200" b="1" dirty="0">
                <a:latin typeface="Futura Medium"/>
                <a:ea typeface="+mj-ea"/>
                <a:cs typeface="+mj-cs"/>
              </a:rPr>
            </a:br>
            <a:br>
              <a:rPr lang="sv-SE" sz="3200" b="1" dirty="0">
                <a:latin typeface="Futura Medium"/>
                <a:ea typeface="+mj-ea"/>
                <a:cs typeface="+mj-cs"/>
              </a:rPr>
            </a:br>
            <a:r>
              <a:rPr lang="sv-SE" sz="3200" b="1" dirty="0">
                <a:latin typeface="Futura Medium"/>
                <a:ea typeface="+mj-ea"/>
                <a:cs typeface="+mj-cs"/>
              </a:rPr>
              <a:t>18.50 - 19.50 Stockholm Handboll &amp; spelarutbildningen</a:t>
            </a:r>
            <a:br>
              <a:rPr lang="sv-SE" sz="3200" b="1" dirty="0">
                <a:latin typeface="Futura Medium"/>
                <a:ea typeface="+mj-ea"/>
                <a:cs typeface="+mj-cs"/>
              </a:rPr>
            </a:br>
            <a:r>
              <a:rPr lang="sv-SE" sz="3200" b="1" dirty="0">
                <a:latin typeface="Futura Medium"/>
                <a:ea typeface="+mj-ea"/>
                <a:cs typeface="+mj-cs"/>
              </a:rPr>
              <a:t> </a:t>
            </a:r>
            <a:br>
              <a:rPr lang="sv-SE" sz="3200" b="1" dirty="0">
                <a:latin typeface="Futura Medium"/>
                <a:ea typeface="+mj-ea"/>
                <a:cs typeface="+mj-cs"/>
              </a:rPr>
            </a:br>
            <a:r>
              <a:rPr lang="sv-SE" sz="3200" b="1" dirty="0">
                <a:latin typeface="Futura Medium"/>
                <a:ea typeface="+mj-ea"/>
                <a:cs typeface="+mj-cs"/>
              </a:rPr>
              <a:t>19.50 - 20.00 Övriga frågor</a:t>
            </a:r>
          </a:p>
        </p:txBody>
      </p:sp>
    </p:spTree>
    <p:extLst>
      <p:ext uri="{BB962C8B-B14F-4D97-AF65-F5344CB8AC3E}">
        <p14:creationId xmlns:p14="http://schemas.microsoft.com/office/powerpoint/2010/main" val="405832878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p:txBody>
          <a:bodyPr>
            <a:normAutofit/>
          </a:bodyPr>
          <a:lstStyle/>
          <a:p>
            <a:pPr marL="0" indent="0">
              <a:buNone/>
            </a:pPr>
            <a:r>
              <a:rPr lang="sv-SE" dirty="0">
                <a:latin typeface="Calibri" panose="020F0502020204030204" pitchFamily="34" charset="0"/>
              </a:rPr>
              <a:t>P05</a:t>
            </a:r>
          </a:p>
          <a:p>
            <a:pPr marL="0" indent="0">
              <a:buNone/>
            </a:pPr>
            <a:r>
              <a:rPr lang="sv-SE" dirty="0">
                <a:latin typeface="Calibri" panose="020F0502020204030204" pitchFamily="34" charset="0"/>
              </a:rPr>
              <a:t>Helen Edlund (ansvarig)</a:t>
            </a:r>
          </a:p>
          <a:p>
            <a:pPr marL="0" indent="0">
              <a:buNone/>
            </a:pPr>
            <a:r>
              <a:rPr lang="sv-SE" dirty="0">
                <a:latin typeface="Calibri" panose="020F0502020204030204" pitchFamily="34" charset="0"/>
              </a:rPr>
              <a:t>Fredrik Grönroos (ansvarig)</a:t>
            </a:r>
          </a:p>
          <a:p>
            <a:pPr marL="0" indent="0">
              <a:buNone/>
            </a:pPr>
            <a:r>
              <a:rPr lang="sv-SE" dirty="0">
                <a:latin typeface="Calibri" panose="020F0502020204030204" pitchFamily="34" charset="0"/>
              </a:rPr>
              <a:t>Elin Einarsson (assisterande)</a:t>
            </a:r>
          </a:p>
          <a:p>
            <a:pPr marL="0" indent="0">
              <a:buNone/>
            </a:pPr>
            <a:r>
              <a:rPr lang="sv-SE" dirty="0">
                <a:latin typeface="Calibri" panose="020F0502020204030204" pitchFamily="34" charset="0"/>
              </a:rPr>
              <a:t>Johan Törnander (målvaktsinstruktör)</a:t>
            </a:r>
          </a:p>
        </p:txBody>
      </p:sp>
      <p:sp>
        <p:nvSpPr>
          <p:cNvPr id="6" name="Platshållare för innehåll 5">
            <a:extLst>
              <a:ext uri="{FF2B5EF4-FFF2-40B4-BE49-F238E27FC236}">
                <a16:creationId xmlns:a16="http://schemas.microsoft.com/office/drawing/2014/main" id="{65368F83-BC63-4E24-A432-5F9B52A448DF}"/>
              </a:ext>
            </a:extLst>
          </p:cNvPr>
          <p:cNvSpPr>
            <a:spLocks noGrp="1"/>
          </p:cNvSpPr>
          <p:nvPr>
            <p:ph sz="half" idx="2"/>
          </p:nvPr>
        </p:nvSpPr>
        <p:spPr/>
        <p:txBody>
          <a:bodyPr/>
          <a:lstStyle/>
          <a:p>
            <a:pPr marL="0" indent="0">
              <a:buNone/>
            </a:pPr>
            <a:r>
              <a:rPr lang="sv-SE" dirty="0"/>
              <a:t>F05</a:t>
            </a:r>
          </a:p>
          <a:p>
            <a:pPr marL="0" indent="0">
              <a:buNone/>
            </a:pPr>
            <a:r>
              <a:rPr lang="sv-SE" dirty="0"/>
              <a:t>Sofie Hansson (ansvarig)</a:t>
            </a:r>
          </a:p>
          <a:p>
            <a:pPr marL="0" indent="0">
              <a:buNone/>
            </a:pPr>
            <a:r>
              <a:rPr lang="sv-SE" dirty="0"/>
              <a:t>Staffan Sandahl (ansvarig)</a:t>
            </a:r>
          </a:p>
          <a:p>
            <a:pPr marL="0" indent="0">
              <a:buNone/>
            </a:pPr>
            <a:r>
              <a:rPr lang="sv-SE" dirty="0"/>
              <a:t>Tommy Lindgren (assisterande)</a:t>
            </a:r>
          </a:p>
          <a:p>
            <a:pPr marL="0" indent="0">
              <a:buNone/>
            </a:pPr>
            <a:r>
              <a:rPr lang="sv-SE" dirty="0"/>
              <a:t>Vakant målvaktsinstruktör</a:t>
            </a:r>
          </a:p>
          <a:p>
            <a:pPr marL="0" indent="0">
              <a:buNone/>
            </a:pPr>
            <a:br>
              <a:rPr lang="sv-SE" dirty="0"/>
            </a:br>
            <a:endParaRPr lang="sv-SE" dirty="0"/>
          </a:p>
        </p:txBody>
      </p:sp>
      <p:sp>
        <p:nvSpPr>
          <p:cNvPr id="5" name="Rubrik 4">
            <a:extLst>
              <a:ext uri="{FF2B5EF4-FFF2-40B4-BE49-F238E27FC236}">
                <a16:creationId xmlns:a16="http://schemas.microsoft.com/office/drawing/2014/main" id="{C8D68E41-2ABD-4C50-AD93-D6852EB266B3}"/>
              </a:ext>
            </a:extLst>
          </p:cNvPr>
          <p:cNvSpPr>
            <a:spLocks noGrp="1"/>
          </p:cNvSpPr>
          <p:nvPr>
            <p:ph type="title"/>
          </p:nvPr>
        </p:nvSpPr>
        <p:spPr/>
        <p:txBody>
          <a:bodyPr/>
          <a:lstStyle/>
          <a:p>
            <a:r>
              <a:rPr lang="sv-SE" dirty="0">
                <a:latin typeface="Futura Medium"/>
              </a:rPr>
              <a:t>Instruktörer</a:t>
            </a:r>
          </a:p>
        </p:txBody>
      </p:sp>
    </p:spTree>
    <p:extLst>
      <p:ext uri="{BB962C8B-B14F-4D97-AF65-F5344CB8AC3E}">
        <p14:creationId xmlns:p14="http://schemas.microsoft.com/office/powerpoint/2010/main" val="293656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AAD3340-FAB1-4CA6-B18C-06BA546BFEA7}"/>
              </a:ext>
            </a:extLst>
          </p:cNvPr>
          <p:cNvSpPr>
            <a:spLocks noGrp="1"/>
          </p:cNvSpPr>
          <p:nvPr>
            <p:ph idx="1"/>
          </p:nvPr>
        </p:nvSpPr>
        <p:spPr/>
        <p:txBody>
          <a:bodyPr/>
          <a:lstStyle/>
          <a:p>
            <a:pPr marL="0" indent="0">
              <a:buNone/>
            </a:pPr>
            <a:r>
              <a:rPr lang="sv-SE" dirty="0">
                <a:latin typeface="Futura Medium" charset="0"/>
                <a:ea typeface="Futura Medium" charset="0"/>
                <a:cs typeface="Futura Medium" charset="0"/>
              </a:rPr>
              <a:t>Stockholms Handbollförbund ska ha kompetens och resurser för att möjliggöra att alla som vill ska kunna vara med i en attraktiv och utvecklande handbollsverksamhet. </a:t>
            </a:r>
            <a:br>
              <a:rPr lang="sv-SE" dirty="0">
                <a:latin typeface="Futura Medium" charset="0"/>
                <a:ea typeface="Futura Medium" charset="0"/>
                <a:cs typeface="Futura Medium" charset="0"/>
              </a:rPr>
            </a:br>
            <a:endParaRPr lang="sv-SE" dirty="0">
              <a:latin typeface="Futura Medium" charset="0"/>
              <a:ea typeface="Futura Medium" charset="0"/>
              <a:cs typeface="Futura Medium" charset="0"/>
            </a:endParaRPr>
          </a:p>
          <a:p>
            <a:pPr marL="0" indent="0">
              <a:buNone/>
            </a:pPr>
            <a:r>
              <a:rPr lang="sv-SE" dirty="0">
                <a:latin typeface="Futura Medium" charset="0"/>
                <a:ea typeface="Futura Medium" charset="0"/>
                <a:cs typeface="Futura Medium" charset="0"/>
              </a:rPr>
              <a:t>Inriktningen på Stockholms Handbollförbunds arbete ska utgå ifrån föreningarnas behov, samt ifrån de värderingar som den svenska idrottsrörelsen står för.</a:t>
            </a:r>
          </a:p>
        </p:txBody>
      </p:sp>
      <p:sp>
        <p:nvSpPr>
          <p:cNvPr id="3" name="Rubrik 2">
            <a:extLst>
              <a:ext uri="{FF2B5EF4-FFF2-40B4-BE49-F238E27FC236}">
                <a16:creationId xmlns:a16="http://schemas.microsoft.com/office/drawing/2014/main" id="{52F4361F-7506-4EEE-BD7A-6D41A2631227}"/>
              </a:ext>
            </a:extLst>
          </p:cNvPr>
          <p:cNvSpPr>
            <a:spLocks noGrp="1"/>
          </p:cNvSpPr>
          <p:nvPr>
            <p:ph type="title"/>
          </p:nvPr>
        </p:nvSpPr>
        <p:spPr/>
        <p:txBody>
          <a:bodyPr>
            <a:normAutofit/>
          </a:bodyPr>
          <a:lstStyle/>
          <a:p>
            <a:r>
              <a:rPr lang="sv-SE" dirty="0">
                <a:latin typeface="Futura Medium" charset="0"/>
              </a:rPr>
              <a:t>Verksamhetsidé</a:t>
            </a:r>
          </a:p>
        </p:txBody>
      </p:sp>
    </p:spTree>
    <p:extLst>
      <p:ext uri="{BB962C8B-B14F-4D97-AF65-F5344CB8AC3E}">
        <p14:creationId xmlns:p14="http://schemas.microsoft.com/office/powerpoint/2010/main" val="647398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2A75E1AD-6CF3-41CF-83E7-8414E174B9AC}"/>
              </a:ext>
            </a:extLst>
          </p:cNvPr>
          <p:cNvSpPr>
            <a:spLocks noGrp="1"/>
          </p:cNvSpPr>
          <p:nvPr>
            <p:ph idx="1"/>
          </p:nvPr>
        </p:nvSpPr>
        <p:spPr/>
        <p:txBody>
          <a:bodyPr>
            <a:normAutofit/>
          </a:bodyPr>
          <a:lstStyle/>
          <a:p>
            <a:pPr marL="0" indent="0">
              <a:buNone/>
            </a:pPr>
            <a:r>
              <a:rPr lang="sv-SE" dirty="0">
                <a:latin typeface="Futura Medium"/>
              </a:rPr>
              <a:t>Handboll ska bli den ledande idrotten i Stockholm vilket vi ser som; </a:t>
            </a:r>
            <a:br>
              <a:rPr lang="sv-SE" dirty="0">
                <a:latin typeface="Futura Medium"/>
              </a:rPr>
            </a:br>
            <a:r>
              <a:rPr lang="sv-SE" dirty="0">
                <a:latin typeface="Futura Medium"/>
              </a:rPr>
              <a:t>- den mest populära idrotten utifrån antal aktiva utövare och åskådare  </a:t>
            </a:r>
            <a:br>
              <a:rPr lang="sv-SE" dirty="0">
                <a:latin typeface="Futura Medium"/>
              </a:rPr>
            </a:br>
            <a:r>
              <a:rPr lang="sv-SE" dirty="0">
                <a:latin typeface="Futura Medium"/>
              </a:rPr>
              <a:t>- har lag på alla nivåer från elit till motionärsnivå</a:t>
            </a:r>
            <a:br>
              <a:rPr lang="sv-SE" dirty="0">
                <a:latin typeface="Futura Medium"/>
              </a:rPr>
            </a:br>
            <a:r>
              <a:rPr lang="sv-SE" dirty="0">
                <a:latin typeface="Futura Medium"/>
              </a:rPr>
              <a:t>- har utövare som stannar längre inom idrotten</a:t>
            </a:r>
            <a:br>
              <a:rPr lang="sv-SE" dirty="0">
                <a:latin typeface="Futura Medium"/>
              </a:rPr>
            </a:br>
            <a:r>
              <a:rPr lang="sv-SE" dirty="0">
                <a:latin typeface="Futura Medium"/>
              </a:rPr>
              <a:t>- har de mest livskraftiga föreningarna </a:t>
            </a:r>
            <a:br>
              <a:rPr lang="sv-SE" dirty="0">
                <a:latin typeface="Futura Medium"/>
              </a:rPr>
            </a:br>
            <a:r>
              <a:rPr lang="sv-SE" dirty="0">
                <a:latin typeface="Futura Medium"/>
              </a:rPr>
              <a:t>- är en jämställd idrott</a:t>
            </a:r>
            <a:br>
              <a:rPr lang="sv-SE" dirty="0">
                <a:latin typeface="Futura Medium"/>
              </a:rPr>
            </a:br>
            <a:r>
              <a:rPr lang="sv-SE" dirty="0">
                <a:latin typeface="Futura Medium"/>
              </a:rPr>
              <a:t>- har lag i alla åldrar från barn till senior</a:t>
            </a:r>
            <a:br>
              <a:rPr lang="sv-SE" dirty="0">
                <a:latin typeface="Futura Medium"/>
              </a:rPr>
            </a:br>
            <a:r>
              <a:rPr lang="sv-SE" dirty="0">
                <a:latin typeface="Futura Medium"/>
              </a:rPr>
              <a:t>- är kända för vår mångfald oavsett om det avser geografi, kultur, könstillhörighet, sexualitet, funktionsvariation eller socioekonomisk situation  </a:t>
            </a:r>
          </a:p>
        </p:txBody>
      </p:sp>
      <p:sp>
        <p:nvSpPr>
          <p:cNvPr id="3" name="Rubrik 2">
            <a:extLst>
              <a:ext uri="{FF2B5EF4-FFF2-40B4-BE49-F238E27FC236}">
                <a16:creationId xmlns:a16="http://schemas.microsoft.com/office/drawing/2014/main" id="{CA79D9ED-80A6-4843-A48D-3F33A30E1441}"/>
              </a:ext>
            </a:extLst>
          </p:cNvPr>
          <p:cNvSpPr>
            <a:spLocks noGrp="1"/>
          </p:cNvSpPr>
          <p:nvPr>
            <p:ph type="title"/>
          </p:nvPr>
        </p:nvSpPr>
        <p:spPr/>
        <p:txBody>
          <a:bodyPr/>
          <a:lstStyle/>
          <a:p>
            <a:r>
              <a:rPr lang="sv-SE" dirty="0">
                <a:latin typeface="Futura Medium"/>
              </a:rPr>
              <a:t>Vision - den ledande idrotten i Stockholm</a:t>
            </a:r>
          </a:p>
        </p:txBody>
      </p:sp>
    </p:spTree>
    <p:extLst>
      <p:ext uri="{BB962C8B-B14F-4D97-AF65-F5344CB8AC3E}">
        <p14:creationId xmlns:p14="http://schemas.microsoft.com/office/powerpoint/2010/main" val="2769357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6DB2FD98-C3C6-4C0F-9680-54C2C919AC9E}"/>
              </a:ext>
            </a:extLst>
          </p:cNvPr>
          <p:cNvSpPr>
            <a:spLocks noGrp="1"/>
          </p:cNvSpPr>
          <p:nvPr>
            <p:ph idx="1"/>
          </p:nvPr>
        </p:nvSpPr>
        <p:spPr>
          <a:xfrm>
            <a:off x="385156" y="1695846"/>
            <a:ext cx="10972800" cy="4424268"/>
          </a:xfrm>
        </p:spPr>
        <p:txBody>
          <a:bodyPr/>
          <a:lstStyle/>
          <a:p>
            <a:pPr marL="0" indent="0">
              <a:buNone/>
            </a:pPr>
            <a:r>
              <a:rPr lang="en-US" dirty="0" err="1">
                <a:latin typeface="Futura Medium" charset="0"/>
                <a:ea typeface="Futura Medium" charset="0"/>
                <a:cs typeface="Futura Medium" charset="0"/>
              </a:rPr>
              <a:t>Verksamheten</a:t>
            </a:r>
            <a:r>
              <a:rPr lang="en-US" dirty="0">
                <a:latin typeface="Futura Medium" charset="0"/>
                <a:ea typeface="Futura Medium" charset="0"/>
                <a:cs typeface="Futura Medium" charset="0"/>
              </a:rPr>
              <a:t> </a:t>
            </a:r>
            <a:r>
              <a:rPr lang="en-US" dirty="0" err="1">
                <a:latin typeface="Futura Medium" charset="0"/>
                <a:ea typeface="Futura Medium" charset="0"/>
                <a:cs typeface="Futura Medium" charset="0"/>
              </a:rPr>
              <a:t>för</a:t>
            </a:r>
            <a:r>
              <a:rPr lang="en-US" dirty="0">
                <a:latin typeface="Futura Medium" charset="0"/>
                <a:ea typeface="Futura Medium" charset="0"/>
                <a:cs typeface="Futura Medium" charset="0"/>
              </a:rPr>
              <a:t> Stockholms Handbollförbund ska </a:t>
            </a:r>
            <a:r>
              <a:rPr lang="en-US" dirty="0" err="1">
                <a:latin typeface="Futura Medium" charset="0"/>
                <a:ea typeface="Futura Medium" charset="0"/>
                <a:cs typeface="Futura Medium" charset="0"/>
              </a:rPr>
              <a:t>tillsammans</a:t>
            </a:r>
            <a:r>
              <a:rPr lang="en-US" dirty="0">
                <a:latin typeface="Futura Medium" charset="0"/>
                <a:ea typeface="Futura Medium" charset="0"/>
                <a:cs typeface="Futura Medium" charset="0"/>
              </a:rPr>
              <a:t> med </a:t>
            </a:r>
            <a:r>
              <a:rPr lang="en-US" dirty="0" err="1">
                <a:latin typeface="Futura Medium" charset="0"/>
                <a:ea typeface="Futura Medium" charset="0"/>
                <a:cs typeface="Futura Medium" charset="0"/>
              </a:rPr>
              <a:t>alla</a:t>
            </a:r>
            <a:r>
              <a:rPr lang="en-US" dirty="0">
                <a:latin typeface="Futura Medium" charset="0"/>
                <a:ea typeface="Futura Medium" charset="0"/>
                <a:cs typeface="Futura Medium" charset="0"/>
              </a:rPr>
              <a:t> </a:t>
            </a:r>
            <a:r>
              <a:rPr lang="en-US" dirty="0" err="1">
                <a:latin typeface="Futura Medium" charset="0"/>
                <a:ea typeface="Futura Medium" charset="0"/>
                <a:cs typeface="Futura Medium" charset="0"/>
              </a:rPr>
              <a:t>som</a:t>
            </a:r>
            <a:r>
              <a:rPr lang="en-US" dirty="0">
                <a:latin typeface="Futura Medium" charset="0"/>
                <a:ea typeface="Futura Medium" charset="0"/>
                <a:cs typeface="Futura Medium" charset="0"/>
              </a:rPr>
              <a:t> </a:t>
            </a:r>
            <a:r>
              <a:rPr lang="en-US" dirty="0" err="1">
                <a:latin typeface="Futura Medium" charset="0"/>
                <a:ea typeface="Futura Medium" charset="0"/>
                <a:cs typeface="Futura Medium" charset="0"/>
              </a:rPr>
              <a:t>deltar</a:t>
            </a:r>
            <a:r>
              <a:rPr lang="en-US" dirty="0">
                <a:latin typeface="Futura Medium" charset="0"/>
                <a:ea typeface="Futura Medium" charset="0"/>
                <a:cs typeface="Futura Medium" charset="0"/>
              </a:rPr>
              <a:t> </a:t>
            </a:r>
            <a:r>
              <a:rPr lang="en-US" dirty="0" err="1">
                <a:latin typeface="Futura Medium" charset="0"/>
                <a:ea typeface="Futura Medium" charset="0"/>
                <a:cs typeface="Futura Medium" charset="0"/>
              </a:rPr>
              <a:t>präglas</a:t>
            </a:r>
            <a:r>
              <a:rPr lang="en-US" dirty="0">
                <a:latin typeface="Futura Medium" charset="0"/>
                <a:ea typeface="Futura Medium" charset="0"/>
                <a:cs typeface="Futura Medium" charset="0"/>
              </a:rPr>
              <a:t> av:</a:t>
            </a:r>
          </a:p>
          <a:p>
            <a:r>
              <a:rPr lang="en-US" dirty="0" err="1">
                <a:latin typeface="Futura Medium" charset="0"/>
                <a:ea typeface="Futura Medium" charset="0"/>
                <a:cs typeface="Futura Medium" charset="0"/>
              </a:rPr>
              <a:t>Glädje</a:t>
            </a:r>
            <a:endParaRPr lang="en-US" dirty="0">
              <a:latin typeface="Futura Medium" charset="0"/>
              <a:ea typeface="Futura Medium" charset="0"/>
              <a:cs typeface="Futura Medium" charset="0"/>
            </a:endParaRPr>
          </a:p>
          <a:p>
            <a:r>
              <a:rPr lang="en-US" dirty="0" err="1">
                <a:latin typeface="Futura Medium" charset="0"/>
                <a:ea typeface="Futura Medium" charset="0"/>
                <a:cs typeface="Futura Medium" charset="0"/>
              </a:rPr>
              <a:t>Delaktighet</a:t>
            </a:r>
            <a:endParaRPr lang="en-US" dirty="0">
              <a:latin typeface="Futura Medium" charset="0"/>
              <a:ea typeface="Futura Medium" charset="0"/>
              <a:cs typeface="Futura Medium" charset="0"/>
            </a:endParaRPr>
          </a:p>
          <a:p>
            <a:r>
              <a:rPr lang="en-US" dirty="0" err="1">
                <a:latin typeface="Futura Medium" charset="0"/>
                <a:ea typeface="Futura Medium" charset="0"/>
                <a:cs typeface="Futura Medium" charset="0"/>
              </a:rPr>
              <a:t>Rättvisa</a:t>
            </a:r>
            <a:r>
              <a:rPr lang="en-US" dirty="0">
                <a:latin typeface="Futura Medium" charset="0"/>
                <a:ea typeface="Futura Medium" charset="0"/>
                <a:cs typeface="Futura Medium" charset="0"/>
              </a:rPr>
              <a:t> &amp; </a:t>
            </a:r>
            <a:r>
              <a:rPr lang="en-US" dirty="0" err="1">
                <a:latin typeface="Futura Medium" charset="0"/>
                <a:ea typeface="Futura Medium" charset="0"/>
                <a:cs typeface="Futura Medium" charset="0"/>
              </a:rPr>
              <a:t>respektfullhet</a:t>
            </a:r>
            <a:endParaRPr lang="en-US" dirty="0">
              <a:latin typeface="Futura Medium" charset="0"/>
              <a:ea typeface="Futura Medium" charset="0"/>
              <a:cs typeface="Futura Medium" charset="0"/>
            </a:endParaRPr>
          </a:p>
          <a:p>
            <a:r>
              <a:rPr lang="en-US" dirty="0" err="1">
                <a:latin typeface="Futura Medium" charset="0"/>
                <a:ea typeface="Futura Medium" charset="0"/>
                <a:cs typeface="Futura Medium" charset="0"/>
              </a:rPr>
              <a:t>Framåtanda</a:t>
            </a:r>
            <a:r>
              <a:rPr lang="en-US" dirty="0">
                <a:latin typeface="Futura Medium" charset="0"/>
                <a:ea typeface="Futura Medium" charset="0"/>
                <a:cs typeface="Futura Medium" charset="0"/>
              </a:rPr>
              <a:t> &amp; </a:t>
            </a:r>
            <a:r>
              <a:rPr lang="en-US" dirty="0" err="1">
                <a:latin typeface="Futura Medium" charset="0"/>
                <a:ea typeface="Futura Medium" charset="0"/>
                <a:cs typeface="Futura Medium" charset="0"/>
              </a:rPr>
              <a:t>mångfald</a:t>
            </a:r>
            <a:endParaRPr lang="en-US" dirty="0">
              <a:latin typeface="Futura Medium" charset="0"/>
              <a:ea typeface="Futura Medium" charset="0"/>
              <a:cs typeface="Futura Medium" charset="0"/>
            </a:endParaRPr>
          </a:p>
          <a:p>
            <a:pPr marL="0" indent="0">
              <a:buNone/>
            </a:pPr>
            <a:endParaRPr lang="sv-SE" dirty="0"/>
          </a:p>
        </p:txBody>
      </p:sp>
      <p:sp>
        <p:nvSpPr>
          <p:cNvPr id="3" name="Rubrik 2">
            <a:extLst>
              <a:ext uri="{FF2B5EF4-FFF2-40B4-BE49-F238E27FC236}">
                <a16:creationId xmlns:a16="http://schemas.microsoft.com/office/drawing/2014/main" id="{80980A99-AAF4-4323-9720-D89E5CCB889C}"/>
              </a:ext>
            </a:extLst>
          </p:cNvPr>
          <p:cNvSpPr>
            <a:spLocks noGrp="1"/>
          </p:cNvSpPr>
          <p:nvPr>
            <p:ph type="title"/>
          </p:nvPr>
        </p:nvSpPr>
        <p:spPr>
          <a:xfrm>
            <a:off x="385156" y="418361"/>
            <a:ext cx="10972800" cy="838778"/>
          </a:xfrm>
        </p:spPr>
        <p:txBody>
          <a:bodyPr>
            <a:normAutofit/>
          </a:bodyPr>
          <a:lstStyle/>
          <a:p>
            <a:r>
              <a:rPr lang="en-US" dirty="0" err="1">
                <a:latin typeface="Futura Medium" charset="0"/>
                <a:ea typeface="Futura Medium" charset="0"/>
                <a:cs typeface="Futura Medium" charset="0"/>
              </a:rPr>
              <a:t>Värdegrundsord</a:t>
            </a:r>
            <a:endParaRPr lang="sv-SE" dirty="0"/>
          </a:p>
        </p:txBody>
      </p:sp>
    </p:spTree>
    <p:extLst>
      <p:ext uri="{BB962C8B-B14F-4D97-AF65-F5344CB8AC3E}">
        <p14:creationId xmlns:p14="http://schemas.microsoft.com/office/powerpoint/2010/main" val="1826251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a:extLst>
              <a:ext uri="{FF2B5EF4-FFF2-40B4-BE49-F238E27FC236}">
                <a16:creationId xmlns:a16="http://schemas.microsoft.com/office/drawing/2014/main" id="{479962F0-9AC1-46E5-9EE0-580AF9E363E4}"/>
              </a:ext>
            </a:extLst>
          </p:cNvPr>
          <p:cNvGraphicFramePr>
            <a:graphicFrameLocks noGrp="1"/>
          </p:cNvGraphicFramePr>
          <p:nvPr>
            <p:ph idx="1"/>
            <p:extLst>
              <p:ext uri="{D42A27DB-BD31-4B8C-83A1-F6EECF244321}">
                <p14:modId xmlns:p14="http://schemas.microsoft.com/office/powerpoint/2010/main" val="3303787090"/>
              </p:ext>
            </p:extLst>
          </p:nvPr>
        </p:nvGraphicFramePr>
        <p:xfrm>
          <a:off x="786938" y="407324"/>
          <a:ext cx="9407237" cy="5361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ruta 5">
            <a:extLst>
              <a:ext uri="{FF2B5EF4-FFF2-40B4-BE49-F238E27FC236}">
                <a16:creationId xmlns:a16="http://schemas.microsoft.com/office/drawing/2014/main" id="{16FA6173-7086-43D4-BE16-23C75B85C193}"/>
              </a:ext>
            </a:extLst>
          </p:cNvPr>
          <p:cNvSpPr txBox="1"/>
          <p:nvPr/>
        </p:nvSpPr>
        <p:spPr>
          <a:xfrm>
            <a:off x="8788412" y="2489923"/>
            <a:ext cx="2805983" cy="951272"/>
          </a:xfrm>
          <a:prstGeom prst="rect">
            <a:avLst/>
          </a:prstGeom>
          <a:solidFill>
            <a:srgbClr val="FFFF99"/>
          </a:solidFill>
          <a:ln cmpd="sng">
            <a:solidFill>
              <a:schemeClr val="tx1"/>
            </a:solidFill>
          </a:ln>
        </p:spPr>
        <p:txBody>
          <a:bodyPr wrap="square" rtlCol="0">
            <a:spAutoFit/>
          </a:bodyPr>
          <a:lstStyle/>
          <a:p>
            <a:pPr algn="ctr"/>
            <a:r>
              <a:rPr lang="sv-SE" dirty="0"/>
              <a:t>All kontakt med handboll </a:t>
            </a:r>
          </a:p>
          <a:p>
            <a:pPr algn="ctr"/>
            <a:r>
              <a:rPr lang="sv-SE" dirty="0"/>
              <a:t>&amp; </a:t>
            </a:r>
          </a:p>
          <a:p>
            <a:pPr algn="ctr"/>
            <a:r>
              <a:rPr lang="sv-SE" dirty="0"/>
              <a:t>människorna i den</a:t>
            </a:r>
          </a:p>
        </p:txBody>
      </p:sp>
      <p:sp>
        <p:nvSpPr>
          <p:cNvPr id="7" name="textruta 6">
            <a:extLst>
              <a:ext uri="{FF2B5EF4-FFF2-40B4-BE49-F238E27FC236}">
                <a16:creationId xmlns:a16="http://schemas.microsoft.com/office/drawing/2014/main" id="{E00D17C9-DD13-4582-AA61-7A8AD4249642}"/>
              </a:ext>
            </a:extLst>
          </p:cNvPr>
          <p:cNvSpPr txBox="1"/>
          <p:nvPr/>
        </p:nvSpPr>
        <p:spPr>
          <a:xfrm>
            <a:off x="9844007" y="4662428"/>
            <a:ext cx="2276585" cy="369332"/>
          </a:xfrm>
          <a:prstGeom prst="rect">
            <a:avLst/>
          </a:prstGeom>
          <a:solidFill>
            <a:srgbClr val="FFFF00"/>
          </a:solidFill>
          <a:ln cmpd="sng">
            <a:solidFill>
              <a:schemeClr val="tx1"/>
            </a:solidFill>
          </a:ln>
        </p:spPr>
        <p:txBody>
          <a:bodyPr wrap="none" rtlCol="0">
            <a:spAutoFit/>
          </a:bodyPr>
          <a:lstStyle/>
          <a:p>
            <a:r>
              <a:rPr lang="sv-SE" dirty="0"/>
              <a:t>All kontakt med alla</a:t>
            </a:r>
          </a:p>
        </p:txBody>
      </p:sp>
      <p:sp>
        <p:nvSpPr>
          <p:cNvPr id="8" name="textruta 7">
            <a:extLst>
              <a:ext uri="{FF2B5EF4-FFF2-40B4-BE49-F238E27FC236}">
                <a16:creationId xmlns:a16="http://schemas.microsoft.com/office/drawing/2014/main" id="{46158663-8237-4E64-A200-0F09376BEA7E}"/>
              </a:ext>
            </a:extLst>
          </p:cNvPr>
          <p:cNvSpPr txBox="1"/>
          <p:nvPr/>
        </p:nvSpPr>
        <p:spPr>
          <a:xfrm>
            <a:off x="8106451" y="922936"/>
            <a:ext cx="2960362" cy="646331"/>
          </a:xfrm>
          <a:prstGeom prst="rect">
            <a:avLst/>
          </a:prstGeom>
          <a:solidFill>
            <a:srgbClr val="FFFFCC"/>
          </a:solidFill>
          <a:ln cmpd="sng">
            <a:solidFill>
              <a:schemeClr val="tx1"/>
            </a:solidFill>
          </a:ln>
        </p:spPr>
        <p:txBody>
          <a:bodyPr wrap="none" rtlCol="0">
            <a:spAutoFit/>
          </a:bodyPr>
          <a:lstStyle/>
          <a:p>
            <a:r>
              <a:rPr lang="sv-SE" dirty="0"/>
              <a:t>Tävling och träning</a:t>
            </a:r>
            <a:br>
              <a:rPr lang="sv-SE" dirty="0"/>
            </a:br>
            <a:r>
              <a:rPr lang="sv-SE" dirty="0"/>
              <a:t>Domaren dömer och Fair Play</a:t>
            </a:r>
          </a:p>
        </p:txBody>
      </p:sp>
      <p:sp>
        <p:nvSpPr>
          <p:cNvPr id="9" name="textruta 8">
            <a:extLst>
              <a:ext uri="{FF2B5EF4-FFF2-40B4-BE49-F238E27FC236}">
                <a16:creationId xmlns:a16="http://schemas.microsoft.com/office/drawing/2014/main" id="{CE8EA135-12A0-4513-846D-8DA8D72B3CAE}"/>
              </a:ext>
            </a:extLst>
          </p:cNvPr>
          <p:cNvSpPr txBox="1"/>
          <p:nvPr/>
        </p:nvSpPr>
        <p:spPr>
          <a:xfrm rot="18604719">
            <a:off x="17912" y="4726266"/>
            <a:ext cx="1870248" cy="369332"/>
          </a:xfrm>
          <a:prstGeom prst="rect">
            <a:avLst/>
          </a:prstGeom>
          <a:solidFill>
            <a:srgbClr val="FFFF00"/>
          </a:solidFill>
          <a:ln cmpd="sng">
            <a:solidFill>
              <a:schemeClr val="tx1"/>
            </a:solidFill>
          </a:ln>
        </p:spPr>
        <p:txBody>
          <a:bodyPr wrap="square" rtlCol="0">
            <a:spAutoFit/>
          </a:bodyPr>
          <a:lstStyle/>
          <a:p>
            <a:r>
              <a:rPr lang="sv-SE" dirty="0"/>
              <a:t>  Hela livet alltid</a:t>
            </a:r>
          </a:p>
        </p:txBody>
      </p:sp>
      <p:sp>
        <p:nvSpPr>
          <p:cNvPr id="10" name="textruta 9">
            <a:extLst>
              <a:ext uri="{FF2B5EF4-FFF2-40B4-BE49-F238E27FC236}">
                <a16:creationId xmlns:a16="http://schemas.microsoft.com/office/drawing/2014/main" id="{FE5AC15C-ACDD-40BB-BA1B-B6EF67705493}"/>
              </a:ext>
            </a:extLst>
          </p:cNvPr>
          <p:cNvSpPr txBox="1"/>
          <p:nvPr/>
        </p:nvSpPr>
        <p:spPr>
          <a:xfrm rot="18793217">
            <a:off x="1707338" y="2539824"/>
            <a:ext cx="2077364" cy="369332"/>
          </a:xfrm>
          <a:prstGeom prst="rect">
            <a:avLst/>
          </a:prstGeom>
          <a:solidFill>
            <a:srgbClr val="FFFF99"/>
          </a:solidFill>
          <a:ln cmpd="sng">
            <a:solidFill>
              <a:schemeClr val="tx1"/>
            </a:solidFill>
          </a:ln>
        </p:spPr>
        <p:txBody>
          <a:bodyPr wrap="none" rtlCol="0">
            <a:spAutoFit/>
          </a:bodyPr>
          <a:lstStyle/>
          <a:p>
            <a:r>
              <a:rPr lang="sv-SE" dirty="0"/>
              <a:t>År, veckor och dagar</a:t>
            </a:r>
          </a:p>
        </p:txBody>
      </p:sp>
      <p:sp>
        <p:nvSpPr>
          <p:cNvPr id="11" name="textruta 10">
            <a:extLst>
              <a:ext uri="{FF2B5EF4-FFF2-40B4-BE49-F238E27FC236}">
                <a16:creationId xmlns:a16="http://schemas.microsoft.com/office/drawing/2014/main" id="{02E0AFC0-FA91-4289-AA63-6C08051E95CF}"/>
              </a:ext>
            </a:extLst>
          </p:cNvPr>
          <p:cNvSpPr txBox="1"/>
          <p:nvPr/>
        </p:nvSpPr>
        <p:spPr>
          <a:xfrm rot="18711809">
            <a:off x="3774933" y="738270"/>
            <a:ext cx="971804" cy="369332"/>
          </a:xfrm>
          <a:prstGeom prst="rect">
            <a:avLst/>
          </a:prstGeom>
          <a:solidFill>
            <a:srgbClr val="FFFFCC"/>
          </a:solidFill>
          <a:ln cmpd="sng">
            <a:solidFill>
              <a:schemeClr val="tx1"/>
            </a:solidFill>
          </a:ln>
        </p:spPr>
        <p:txBody>
          <a:bodyPr wrap="none" rtlCol="0">
            <a:spAutoFit/>
          </a:bodyPr>
          <a:lstStyle/>
          <a:p>
            <a:r>
              <a:rPr lang="sv-SE" dirty="0"/>
              <a:t>Timmar</a:t>
            </a:r>
          </a:p>
        </p:txBody>
      </p:sp>
    </p:spTree>
    <p:extLst>
      <p:ext uri="{BB962C8B-B14F-4D97-AF65-F5344CB8AC3E}">
        <p14:creationId xmlns:p14="http://schemas.microsoft.com/office/powerpoint/2010/main" val="3614400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089D38DF-CDF8-4556-B915-D27CDAA0B4EE}"/>
              </a:ext>
            </a:extLst>
          </p:cNvPr>
          <p:cNvSpPr>
            <a:spLocks noGrp="1"/>
          </p:cNvSpPr>
          <p:nvPr>
            <p:ph idx="1"/>
          </p:nvPr>
        </p:nvSpPr>
        <p:spPr>
          <a:xfrm>
            <a:off x="609600" y="1028824"/>
            <a:ext cx="10972800" cy="4424268"/>
          </a:xfrm>
        </p:spPr>
        <p:txBody>
          <a:bodyPr>
            <a:normAutofit/>
          </a:bodyPr>
          <a:lstStyle/>
          <a:p>
            <a:pPr>
              <a:lnSpc>
                <a:spcPct val="150000"/>
              </a:lnSpc>
            </a:pPr>
            <a:r>
              <a:rPr lang="sv-SE" dirty="0">
                <a:latin typeface="Futura Medium"/>
              </a:rPr>
              <a:t>Utbilda och utveckla våra spelare</a:t>
            </a:r>
          </a:p>
          <a:p>
            <a:endParaRPr lang="sv-SE" dirty="0">
              <a:latin typeface="Futura Medium"/>
            </a:endParaRPr>
          </a:p>
          <a:p>
            <a:r>
              <a:rPr lang="sv-SE" dirty="0">
                <a:latin typeface="Futura Medium"/>
              </a:rPr>
              <a:t>Ge våra spelare och tränare en så bra utbildning som möjligt</a:t>
            </a:r>
            <a:br>
              <a:rPr lang="sv-SE" dirty="0">
                <a:latin typeface="Futura Medium"/>
              </a:rPr>
            </a:br>
            <a:endParaRPr lang="sv-SE" dirty="0">
              <a:latin typeface="Futura Medium"/>
            </a:endParaRPr>
          </a:p>
          <a:p>
            <a:r>
              <a:rPr lang="sv-SE" dirty="0">
                <a:latin typeface="Futura Medium"/>
              </a:rPr>
              <a:t>Förbereda spelare som blir aktuella för Sverigecupen</a:t>
            </a:r>
            <a:br>
              <a:rPr lang="sv-SE" dirty="0">
                <a:latin typeface="Futura Medium"/>
              </a:rPr>
            </a:br>
            <a:endParaRPr lang="sv-SE" dirty="0">
              <a:latin typeface="Futura Medium"/>
            </a:endParaRPr>
          </a:p>
          <a:p>
            <a:r>
              <a:rPr lang="sv-SE" dirty="0">
                <a:latin typeface="Futura Medium"/>
              </a:rPr>
              <a:t>Målet är att sätta Stockholm och dess spelare på kartan som ett starkt handbollsdistrikt</a:t>
            </a:r>
          </a:p>
          <a:p>
            <a:endParaRPr lang="sv-SE" dirty="0"/>
          </a:p>
        </p:txBody>
      </p:sp>
      <p:sp>
        <p:nvSpPr>
          <p:cNvPr id="3" name="Rubrik 2">
            <a:extLst>
              <a:ext uri="{FF2B5EF4-FFF2-40B4-BE49-F238E27FC236}">
                <a16:creationId xmlns:a16="http://schemas.microsoft.com/office/drawing/2014/main" id="{3B279360-6234-4D64-B0DA-30D3EE4D1242}"/>
              </a:ext>
            </a:extLst>
          </p:cNvPr>
          <p:cNvSpPr>
            <a:spLocks noGrp="1"/>
          </p:cNvSpPr>
          <p:nvPr>
            <p:ph type="title"/>
          </p:nvPr>
        </p:nvSpPr>
        <p:spPr/>
        <p:txBody>
          <a:bodyPr/>
          <a:lstStyle/>
          <a:p>
            <a:r>
              <a:rPr lang="sv-SE" dirty="0">
                <a:latin typeface="Futura Medium"/>
              </a:rPr>
              <a:t>Syfte/mål med spelarutbildningen </a:t>
            </a:r>
          </a:p>
        </p:txBody>
      </p:sp>
    </p:spTree>
    <p:extLst>
      <p:ext uri="{BB962C8B-B14F-4D97-AF65-F5344CB8AC3E}">
        <p14:creationId xmlns:p14="http://schemas.microsoft.com/office/powerpoint/2010/main" val="3477215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B7AD84D-DA6E-48BF-A418-86A3B4E6F3FC}"/>
              </a:ext>
            </a:extLst>
          </p:cNvPr>
          <p:cNvSpPr>
            <a:spLocks noGrp="1"/>
          </p:cNvSpPr>
          <p:nvPr>
            <p:ph idx="1"/>
          </p:nvPr>
        </p:nvSpPr>
        <p:spPr/>
        <p:txBody>
          <a:bodyPr/>
          <a:lstStyle/>
          <a:p>
            <a:pPr marL="0" indent="0">
              <a:buNone/>
            </a:pPr>
            <a:r>
              <a:rPr lang="sv-SE" dirty="0"/>
              <a:t>P05:												F05:</a:t>
            </a:r>
          </a:p>
          <a:p>
            <a:pPr marL="0" indent="0">
              <a:buNone/>
            </a:pPr>
            <a:r>
              <a:rPr lang="sv-SE" dirty="0"/>
              <a:t>30/11 Högdalshallen								27/11 Farstahallen 3</a:t>
            </a:r>
          </a:p>
          <a:p>
            <a:pPr marL="0" indent="0">
              <a:buNone/>
            </a:pPr>
            <a:r>
              <a:rPr lang="sv-SE" dirty="0"/>
              <a:t>11/12 Liljeholmshallen							29/11 Vintervikshallen</a:t>
            </a:r>
          </a:p>
          <a:p>
            <a:pPr marL="0" indent="0">
              <a:buNone/>
            </a:pPr>
            <a:r>
              <a:rPr lang="sv-SE" dirty="0"/>
              <a:t>14/12 Farstahallen								5/12 Stora Mossen</a:t>
            </a:r>
          </a:p>
          <a:p>
            <a:pPr marL="0" indent="0">
              <a:buNone/>
            </a:pPr>
            <a:r>
              <a:rPr lang="sv-SE" dirty="0"/>
              <a:t>9/4 Smedshagshallen								7/12 Liljeholmshallen</a:t>
            </a:r>
          </a:p>
          <a:p>
            <a:pPr marL="0" indent="0">
              <a:buNone/>
            </a:pPr>
            <a:r>
              <a:rPr lang="sv-SE" dirty="0"/>
              <a:t>11/4 Farstahallen 3								8/4 Skärholmshallen</a:t>
            </a:r>
          </a:p>
          <a:p>
            <a:pPr marL="0" indent="0">
              <a:buNone/>
            </a:pPr>
            <a:r>
              <a:rPr lang="sv-SE" dirty="0"/>
              <a:t>7/5 Tumba											10/4 </a:t>
            </a:r>
            <a:r>
              <a:rPr lang="sv-SE" dirty="0" err="1"/>
              <a:t>Skanstullshallen</a:t>
            </a:r>
            <a:endParaRPr lang="sv-SE" dirty="0"/>
          </a:p>
          <a:p>
            <a:pPr marL="0" indent="0">
              <a:buNone/>
            </a:pPr>
            <a:r>
              <a:rPr lang="sv-SE" dirty="0"/>
              <a:t>9/5 Kungsängen									29/4 Högdalshallen</a:t>
            </a:r>
          </a:p>
          <a:p>
            <a:pPr marL="0" indent="0">
              <a:buNone/>
            </a:pPr>
            <a:r>
              <a:rPr lang="sv-SE" dirty="0"/>
              <a:t>15/5 Skarpnäckshallen							6/5 Gustavsberg</a:t>
            </a:r>
          </a:p>
          <a:p>
            <a:pPr marL="0" indent="0">
              <a:buNone/>
            </a:pPr>
            <a:r>
              <a:rPr lang="sv-SE" dirty="0"/>
              <a:t>													8/5 Vallentuna</a:t>
            </a:r>
          </a:p>
        </p:txBody>
      </p:sp>
      <p:sp>
        <p:nvSpPr>
          <p:cNvPr id="6" name="Rubrik 5">
            <a:extLst>
              <a:ext uri="{FF2B5EF4-FFF2-40B4-BE49-F238E27FC236}">
                <a16:creationId xmlns:a16="http://schemas.microsoft.com/office/drawing/2014/main" id="{460216F9-CE89-4B22-BB41-FB598E27A2C6}"/>
              </a:ext>
            </a:extLst>
          </p:cNvPr>
          <p:cNvSpPr>
            <a:spLocks noGrp="1"/>
          </p:cNvSpPr>
          <p:nvPr>
            <p:ph type="title"/>
          </p:nvPr>
        </p:nvSpPr>
        <p:spPr/>
        <p:txBody>
          <a:bodyPr>
            <a:normAutofit/>
          </a:bodyPr>
          <a:lstStyle/>
          <a:p>
            <a:pPr algn="ctr"/>
            <a:r>
              <a:rPr lang="sv-SE" dirty="0">
                <a:latin typeface="Futura Medium"/>
              </a:rPr>
              <a:t>Utbildningskvällar 2018-2019</a:t>
            </a:r>
            <a:endParaRPr lang="sv-SE" dirty="0"/>
          </a:p>
        </p:txBody>
      </p:sp>
    </p:spTree>
    <p:extLst>
      <p:ext uri="{BB962C8B-B14F-4D97-AF65-F5344CB8AC3E}">
        <p14:creationId xmlns:p14="http://schemas.microsoft.com/office/powerpoint/2010/main" val="208869707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5B2A4F3E-FF9C-4079-8B83-8AC5897EDB81}" vid="{6EBB7E2C-7E7A-4460-BC00-D4AC4F7B7FB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EB0F697C3B8664DA7C3FE92B8D7EA74" ma:contentTypeVersion="7" ma:contentTypeDescription="Skapa ett nytt dokument." ma:contentTypeScope="" ma:versionID="5ed33649890c9e6c1f98de022e019791">
  <xsd:schema xmlns:xsd="http://www.w3.org/2001/XMLSchema" xmlns:xs="http://www.w3.org/2001/XMLSchema" xmlns:p="http://schemas.microsoft.com/office/2006/metadata/properties" xmlns:ns2="c5c3e8ab-d10c-4204-a6f3-5eb952ac9680" xmlns:ns3="5979d0cf-4d10-4ef2-8587-4e18e815a117" targetNamespace="http://schemas.microsoft.com/office/2006/metadata/properties" ma:root="true" ma:fieldsID="59ee00c765b27fd9b46f4c532d23538f" ns2:_="" ns3:_="">
    <xsd:import namespace="c5c3e8ab-d10c-4204-a6f3-5eb952ac9680"/>
    <xsd:import namespace="5979d0cf-4d10-4ef2-8587-4e18e815a11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c3e8ab-d10c-4204-a6f3-5eb952ac9680" elementFormDefault="qualified">
    <xsd:import namespace="http://schemas.microsoft.com/office/2006/documentManagement/types"/>
    <xsd:import namespace="http://schemas.microsoft.com/office/infopath/2007/PartnerControls"/>
    <xsd:element name="SharedWithUsers" ma:index="8"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79d0cf-4d10-4ef2-8587-4e18e815a11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1747AA-4D9B-4DF3-8FA0-510F462931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c3e8ab-d10c-4204-a6f3-5eb952ac9680"/>
    <ds:schemaRef ds:uri="5979d0cf-4d10-4ef2-8587-4e18e815a1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2AF24E-A0B5-4223-A80C-4ED91643BA76}">
  <ds:schemaRefs>
    <ds:schemaRef ds:uri="http://schemas.microsoft.com/sharepoint/v3/contenttype/forms"/>
  </ds:schemaRefs>
</ds:datastoreItem>
</file>

<file path=customXml/itemProps3.xml><?xml version="1.0" encoding="utf-8"?>
<ds:datastoreItem xmlns:ds="http://schemas.openxmlformats.org/officeDocument/2006/customXml" ds:itemID="{C762C273-9116-468A-847F-26F276C47D3F}">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c5c3e8ab-d10c-4204-a6f3-5eb952ac9680"/>
    <ds:schemaRef ds:uri="5979d0cf-4d10-4ef2-8587-4e18e815a11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2321</TotalTime>
  <Words>972</Words>
  <Application>Microsoft Office PowerPoint</Application>
  <PresentationFormat>Bredbild</PresentationFormat>
  <Paragraphs>131</Paragraphs>
  <Slides>16</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Futura Medium</vt:lpstr>
      <vt:lpstr>Office-tema</vt:lpstr>
      <vt:lpstr>Spelarutbildning flickor och pojkar födda 2005 </vt:lpstr>
      <vt:lpstr>PowerPoint-presentation</vt:lpstr>
      <vt:lpstr>Instruktörer</vt:lpstr>
      <vt:lpstr>Verksamhetsidé</vt:lpstr>
      <vt:lpstr>Vision - den ledande idrotten i Stockholm</vt:lpstr>
      <vt:lpstr>Värdegrundsord</vt:lpstr>
      <vt:lpstr>PowerPoint-presentation</vt:lpstr>
      <vt:lpstr>Syfte/mål med spelarutbildningen </vt:lpstr>
      <vt:lpstr>Utbildningskvällar 2018-2019</vt:lpstr>
      <vt:lpstr>Distriktsträningar 2019-2020</vt:lpstr>
      <vt:lpstr>Distriktslagsuttagningar &amp; uttagningsprocessen 2020</vt:lpstr>
      <vt:lpstr>Sverigecupen </vt:lpstr>
      <vt:lpstr>Direktiv från SHF</vt:lpstr>
      <vt:lpstr>Efter Sverigecupen</vt:lpstr>
      <vt:lpstr>Övriga frågor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StHF Utbildning</dc:creator>
  <cp:lastModifiedBy>Mattias Bejbom (StHF)</cp:lastModifiedBy>
  <cp:revision>28</cp:revision>
  <cp:lastPrinted>2017-10-11T11:31:14Z</cp:lastPrinted>
  <dcterms:created xsi:type="dcterms:W3CDTF">2017-09-04T08:18:31Z</dcterms:created>
  <dcterms:modified xsi:type="dcterms:W3CDTF">2018-10-10T12:39:40Z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0x010100AEB0F697C3B8664DA7C3FE92B8D7EA74</vt:lpwstr>
  </property>
</Properties>
</file>