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8" r:id="rId3"/>
    <p:sldId id="257" r:id="rId4"/>
    <p:sldId id="261" r:id="rId5"/>
    <p:sldId id="262" r:id="rId6"/>
    <p:sldId id="259" r:id="rId7"/>
    <p:sldId id="263" r:id="rId8"/>
    <p:sldId id="280" r:id="rId9"/>
    <p:sldId id="264" r:id="rId10"/>
    <p:sldId id="283" r:id="rId11"/>
    <p:sldId id="266" r:id="rId12"/>
    <p:sldId id="282" r:id="rId13"/>
    <p:sldId id="278" r:id="rId14"/>
    <p:sldId id="284" r:id="rId15"/>
    <p:sldId id="272" r:id="rId16"/>
    <p:sldId id="275" r:id="rId17"/>
    <p:sldId id="273" r:id="rId18"/>
    <p:sldId id="276" r:id="rId19"/>
    <p:sldId id="279" r:id="rId20"/>
    <p:sldId id="281" r:id="rId21"/>
    <p:sldId id="277" r:id="rId22"/>
    <p:sldId id="271" r:id="rId23"/>
    <p:sldId id="269" r:id="rId24"/>
    <p:sldId id="270" r:id="rId25"/>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01" d="100"/>
          <a:sy n="101" d="100"/>
        </p:scale>
        <p:origin x="14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500443E-9B2B-4676-9927-AC7131EB7B23}" type="datetimeFigureOut">
              <a:rPr lang="sv-SE" smtClean="0"/>
              <a:t>2020-02-25</a:t>
            </a:fld>
            <a:endParaRPr lang="sv-S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0A76E08-6AA1-4ED1-B03B-DBD2D81CFF9B}" type="slidenum">
              <a:rPr lang="sv-SE" smtClean="0"/>
              <a:t>‹#›</a:t>
            </a:fld>
            <a:endParaRPr lang="sv-SE"/>
          </a:p>
        </p:txBody>
      </p:sp>
    </p:spTree>
    <p:extLst>
      <p:ext uri="{BB962C8B-B14F-4D97-AF65-F5344CB8AC3E}">
        <p14:creationId xmlns:p14="http://schemas.microsoft.com/office/powerpoint/2010/main" val="2619129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98AE456-BA6A-45B9-B21F-00CCA2F1AF8E}" type="slidenum">
              <a:rPr lang="en-US"/>
              <a:pPr/>
              <a:t>2</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marL="228600" indent="-228600" eaLnBrk="1" hangingPunct="1"/>
            <a:endParaRPr lang="sv-SE" dirty="0" smtClean="0"/>
          </a:p>
          <a:p>
            <a:pPr marL="228600" indent="-228600" eaLnBrk="1" hangingPunct="1"/>
            <a:r>
              <a:rPr lang="sv-SE" dirty="0" smtClean="0"/>
              <a:t>Vad kan hända mer ? Gata  väg fabrik, brand? Något </a:t>
            </a:r>
            <a:r>
              <a:rPr lang="sv-SE" dirty="0" err="1" smtClean="0"/>
              <a:t>spm</a:t>
            </a:r>
            <a:r>
              <a:rPr lang="sv-SE" dirty="0" smtClean="0"/>
              <a:t> faller ner, explosion?</a:t>
            </a:r>
          </a:p>
          <a:p>
            <a:pPr marL="228600" indent="-228600" eaLnBrk="1" hangingPunct="1"/>
            <a:endParaRPr lang="sv-SE" dirty="0" smtClean="0"/>
          </a:p>
          <a:p>
            <a:pPr marL="228600" indent="-228600" eaLnBrk="1" hangingPunct="1">
              <a:buFontTx/>
              <a:buAutoNum type="arabicPlain" startAt="2"/>
            </a:pPr>
            <a:r>
              <a:rPr lang="sv-SE" dirty="0" smtClean="0"/>
              <a:t>Hur många är skadade ?</a:t>
            </a:r>
          </a:p>
          <a:p>
            <a:pPr marL="228600" indent="-228600" eaLnBrk="1" hangingPunct="1">
              <a:buFontTx/>
              <a:buAutoNum type="arabicPlain" startAt="2"/>
            </a:pPr>
            <a:endParaRPr lang="sv-SE" dirty="0" smtClean="0"/>
          </a:p>
          <a:p>
            <a:pPr marL="228600" indent="-228600" eaLnBrk="1" hangingPunct="1">
              <a:buFontTx/>
              <a:buAutoNum type="arabicPlain" startAt="2"/>
            </a:pPr>
            <a:r>
              <a:rPr lang="sv-SE" dirty="0" smtClean="0"/>
              <a:t>3 Hur är deras tillstånd? </a:t>
            </a:r>
            <a:r>
              <a:rPr lang="sv-SE" dirty="0" err="1" smtClean="0"/>
              <a:t>Dvs</a:t>
            </a:r>
            <a:r>
              <a:rPr lang="sv-SE" dirty="0" smtClean="0"/>
              <a:t> viken utryckning av räddningstjänsten är befogad?</a:t>
            </a:r>
          </a:p>
          <a:p>
            <a:pPr marL="228600" indent="-228600" eaLnBrk="1" hangingPunct="1">
              <a:buFontTx/>
              <a:buAutoNum type="arabicPlain" startAt="2"/>
            </a:pPr>
            <a:endParaRPr lang="sv-SE" dirty="0" smtClean="0"/>
          </a:p>
          <a:p>
            <a:pPr marL="228600" indent="-228600" eaLnBrk="1" hangingPunct="1"/>
            <a:r>
              <a:rPr lang="sv-SE" dirty="0" err="1" smtClean="0"/>
              <a:t>Nack</a:t>
            </a:r>
            <a:r>
              <a:rPr lang="sv-SE" dirty="0" smtClean="0"/>
              <a:t> och ryggskada, säg till detta !</a:t>
            </a:r>
          </a:p>
          <a:p>
            <a:pPr marL="228600" indent="-228600" eaLnBrk="1" hangingPunct="1"/>
            <a:r>
              <a:rPr lang="sv-SE" dirty="0" smtClean="0"/>
              <a:t>Lastbil med farligt gods ?</a:t>
            </a:r>
            <a:endParaRPr lang="en-US" dirty="0" smtClean="0"/>
          </a:p>
        </p:txBody>
      </p:sp>
    </p:spTree>
    <p:extLst>
      <p:ext uri="{BB962C8B-B14F-4D97-AF65-F5344CB8AC3E}">
        <p14:creationId xmlns:p14="http://schemas.microsoft.com/office/powerpoint/2010/main" val="915724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2D292EB7-011E-4A4E-B56E-E4D6A8B15E3E}" type="slidenum">
              <a:rPr lang="en-US"/>
              <a:pPr/>
              <a:t>4</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sv-SE" smtClean="0"/>
              <a:t>L</a:t>
            </a:r>
          </a:p>
          <a:p>
            <a:pPr eaLnBrk="1" hangingPunct="1"/>
            <a:r>
              <a:rPr lang="sv-SE" smtClean="0"/>
              <a:t>Har vi pratat om</a:t>
            </a:r>
          </a:p>
          <a:p>
            <a:pPr eaLnBrk="1" hangingPunct="1"/>
            <a:r>
              <a:rPr lang="sv-SE" smtClean="0"/>
              <a:t>Vad är mer viktigt?</a:t>
            </a:r>
          </a:p>
          <a:p>
            <a:pPr eaLnBrk="1" hangingPunct="1"/>
            <a:endParaRPr lang="sv-SE" smtClean="0"/>
          </a:p>
          <a:p>
            <a:pPr eaLnBrk="1" hangingPunct="1"/>
            <a:r>
              <a:rPr lang="sv-SE" smtClean="0"/>
              <a:t>ABC</a:t>
            </a:r>
          </a:p>
          <a:p>
            <a:pPr eaLnBrk="1" hangingPunct="1"/>
            <a:endParaRPr lang="sv-SE" smtClean="0"/>
          </a:p>
          <a:p>
            <a:pPr eaLnBrk="1" hangingPunct="1"/>
            <a:r>
              <a:rPr lang="sv-SE" smtClean="0"/>
              <a:t>A har kan man säga nu utvidgats till att även gälla Hjärtlungräddning. Det hjälper inte att blåsa en person om inte syret når hjärnan med hjärtats hjälp</a:t>
            </a:r>
          </a:p>
          <a:p>
            <a:pPr eaLnBrk="1" hangingPunct="1"/>
            <a:endParaRPr lang="sv-SE" smtClean="0"/>
          </a:p>
          <a:p>
            <a:pPr eaLnBrk="1" hangingPunct="1"/>
            <a:r>
              <a:rPr lang="sv-SE" smtClean="0"/>
              <a:t>Vi ska nu se en anna film som visar ett nytt sätt att göra HLR på.</a:t>
            </a:r>
          </a:p>
          <a:p>
            <a:pPr eaLnBrk="1" hangingPunct="1"/>
            <a:endParaRPr lang="sv-SE" smtClean="0"/>
          </a:p>
          <a:p>
            <a:pPr eaLnBrk="1" hangingPunct="1"/>
            <a:r>
              <a:rPr lang="sv-SE" smtClean="0"/>
              <a:t>Efter det ska vi gå igenom Blödning och Chock</a:t>
            </a:r>
          </a:p>
          <a:p>
            <a:pPr eaLnBrk="1" hangingPunct="1"/>
            <a:endParaRPr lang="sv-SE" smtClean="0"/>
          </a:p>
          <a:p>
            <a:pPr eaLnBrk="1" hangingPunct="1"/>
            <a:r>
              <a:rPr lang="sv-SE" smtClean="0"/>
              <a:t>L- ABC  glöm inte detta basen för all livräddning och just i den ordningen</a:t>
            </a:r>
          </a:p>
          <a:p>
            <a:pPr eaLnBrk="1" hangingPunct="1"/>
            <a:r>
              <a:rPr lang="sv-SE" smtClean="0"/>
              <a:t>Andningen det viktigaste, eller snarare att hjärnan får syre.</a:t>
            </a:r>
          </a:p>
          <a:p>
            <a:pPr eaLnBrk="1" hangingPunct="1"/>
            <a:r>
              <a:rPr lang="sv-SE" smtClean="0"/>
              <a:t>Sedan viktigt att stoppa blodflödet, rinner blodet ut är det ingen ide att förebygga chock.</a:t>
            </a:r>
          </a:p>
          <a:p>
            <a:pPr eaLnBrk="1" hangingPunct="1"/>
            <a:endParaRPr lang="en-US" smtClean="0"/>
          </a:p>
        </p:txBody>
      </p:sp>
    </p:spTree>
    <p:extLst>
      <p:ext uri="{BB962C8B-B14F-4D97-AF65-F5344CB8AC3E}">
        <p14:creationId xmlns:p14="http://schemas.microsoft.com/office/powerpoint/2010/main" val="156901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162C19E6-9C07-436C-BF84-E28DB37785FD}" type="slidenum">
              <a:rPr lang="en-US"/>
              <a:pPr/>
              <a:t>11</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sv-SE" smtClean="0"/>
              <a:t>Hur känner man då att någon håller på att chocka ner?</a:t>
            </a:r>
          </a:p>
          <a:p>
            <a:pPr eaLnBrk="1" hangingPunct="1"/>
            <a:endParaRPr lang="sv-SE" smtClean="0"/>
          </a:p>
          <a:p>
            <a:pPr eaLnBrk="1" hangingPunct="1"/>
            <a:r>
              <a:rPr lang="sv-SE" smtClean="0"/>
              <a:t>Om trycket blir litet så blir pulsen svag, hjärnan får ej tillräckligt och hjärtat kompenserar detta med att öka takten den blir snabb.</a:t>
            </a:r>
          </a:p>
          <a:p>
            <a:pPr eaLnBrk="1" hangingPunct="1"/>
            <a:r>
              <a:rPr lang="sv-SE" smtClean="0"/>
              <a:t>Känner av syrebristen och blir orolig kallsvettig, försöker få i si syre, andas snabbt, blir matt och törstig.</a:t>
            </a:r>
          </a:p>
          <a:p>
            <a:pPr eaLnBrk="1" hangingPunct="1"/>
            <a:endParaRPr lang="sv-SE" smtClean="0"/>
          </a:p>
          <a:p>
            <a:pPr eaLnBrk="1" hangingPunct="1"/>
            <a:endParaRPr lang="sv-SE" smtClean="0"/>
          </a:p>
          <a:p>
            <a:pPr eaLnBrk="1" hangingPunct="1"/>
            <a:r>
              <a:rPr lang="sv-SE" smtClean="0"/>
              <a:t>Vad ska man då göra ? …</a:t>
            </a:r>
            <a:endParaRPr lang="en-US" smtClean="0"/>
          </a:p>
        </p:txBody>
      </p:sp>
    </p:spTree>
    <p:extLst>
      <p:ext uri="{BB962C8B-B14F-4D97-AF65-F5344CB8AC3E}">
        <p14:creationId xmlns:p14="http://schemas.microsoft.com/office/powerpoint/2010/main" val="2572213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90A5BD3-A5D3-4CEA-8491-FDF006C9E2D9}" type="slidenum">
              <a:rPr lang="en-US"/>
              <a:pPr/>
              <a:t>23</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r>
              <a:rPr lang="sv-SE" smtClean="0"/>
              <a:t>En person med astma har under anfallet svårt att få ur sig luften. Det är trångt i luftvägarna.  Känns lättare att sitta framåtlutad, behöver hjälp med att få medicin, om det inte släpper ring 112</a:t>
            </a:r>
            <a:endParaRPr lang="en-US" smtClean="0"/>
          </a:p>
        </p:txBody>
      </p:sp>
    </p:spTree>
    <p:extLst>
      <p:ext uri="{BB962C8B-B14F-4D97-AF65-F5344CB8AC3E}">
        <p14:creationId xmlns:p14="http://schemas.microsoft.com/office/powerpoint/2010/main" val="31548266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FE3A05B-7B2B-43B5-B510-C6279B5E6C52}" type="slidenum">
              <a:rPr lang="en-US"/>
              <a:pPr/>
              <a:t>24</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r>
              <a:rPr lang="sv-SE" smtClean="0"/>
              <a:t>Personen kan i regel inte själv fixa detta, om ej medvetslös får man stå och säga, gapa , bit, tugga svälj</a:t>
            </a:r>
          </a:p>
          <a:p>
            <a:pPr eaLnBrk="1" hangingPunct="1"/>
            <a:endParaRPr lang="sv-SE" smtClean="0"/>
          </a:p>
          <a:p>
            <a:pPr eaLnBrk="1" hangingPunct="1"/>
            <a:r>
              <a:rPr lang="sv-SE" smtClean="0"/>
              <a:t>Ge gärna något sött, druvsocker bra att ha på avdelningen om man har diabetiker.</a:t>
            </a:r>
          </a:p>
          <a:p>
            <a:pPr eaLnBrk="1" hangingPunct="1"/>
            <a:endParaRPr lang="sv-SE" smtClean="0"/>
          </a:p>
          <a:p>
            <a:pPr eaLnBrk="1" hangingPunct="1"/>
            <a:r>
              <a:rPr lang="sv-SE" smtClean="0"/>
              <a:t>Mjölk har både snabba och långsammare kolhydrater</a:t>
            </a:r>
          </a:p>
          <a:p>
            <a:pPr eaLnBrk="1" hangingPunct="1"/>
            <a:r>
              <a:rPr lang="sv-SE" smtClean="0"/>
              <a:t>Frukt</a:t>
            </a:r>
          </a:p>
          <a:p>
            <a:pPr eaLnBrk="1" hangingPunct="1"/>
            <a:r>
              <a:rPr lang="sv-SE" smtClean="0"/>
              <a:t>Smörgås</a:t>
            </a:r>
          </a:p>
          <a:p>
            <a:pPr eaLnBrk="1" hangingPunct="1"/>
            <a:endParaRPr lang="sv-SE" smtClean="0"/>
          </a:p>
          <a:p>
            <a:pPr eaLnBrk="1" hangingPunct="1"/>
            <a:r>
              <a:rPr lang="sv-SE" smtClean="0"/>
              <a:t>Kan bli aggressiva, speciellt om de har för högt socker</a:t>
            </a:r>
          </a:p>
          <a:p>
            <a:pPr eaLnBrk="1" hangingPunct="1"/>
            <a:endParaRPr lang="en-US" smtClean="0"/>
          </a:p>
        </p:txBody>
      </p:sp>
    </p:spTree>
    <p:extLst>
      <p:ext uri="{BB962C8B-B14F-4D97-AF65-F5344CB8AC3E}">
        <p14:creationId xmlns:p14="http://schemas.microsoft.com/office/powerpoint/2010/main" val="1457077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1CA1890D-37D6-4ED9-94C1-00FF2621C6C9}" type="datetimeFigureOut">
              <a:rPr lang="sv-SE" smtClean="0"/>
              <a:t>2020-02-25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146377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CA1890D-37D6-4ED9-94C1-00FF2621C6C9}" type="datetimeFigureOut">
              <a:rPr lang="sv-SE" smtClean="0"/>
              <a:t>2020-02-25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234946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CA1890D-37D6-4ED9-94C1-00FF2621C6C9}" type="datetimeFigureOut">
              <a:rPr lang="sv-SE" smtClean="0"/>
              <a:t>2020-02-25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2605006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1CA1890D-37D6-4ED9-94C1-00FF2621C6C9}" type="datetimeFigureOut">
              <a:rPr lang="sv-SE" smtClean="0"/>
              <a:t>2020-02-25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368919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1890D-37D6-4ED9-94C1-00FF2621C6C9}" type="datetimeFigureOut">
              <a:rPr lang="sv-SE" smtClean="0"/>
              <a:t>2020-02-25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313956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1CA1890D-37D6-4ED9-94C1-00FF2621C6C9}" type="datetimeFigureOut">
              <a:rPr lang="sv-SE" smtClean="0"/>
              <a:t>2020-02-25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366854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1CA1890D-37D6-4ED9-94C1-00FF2621C6C9}" type="datetimeFigureOut">
              <a:rPr lang="sv-SE" smtClean="0"/>
              <a:t>2020-02-25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335840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1CA1890D-37D6-4ED9-94C1-00FF2621C6C9}" type="datetimeFigureOut">
              <a:rPr lang="sv-SE" smtClean="0"/>
              <a:t>2020-02-25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1051437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1890D-37D6-4ED9-94C1-00FF2621C6C9}" type="datetimeFigureOut">
              <a:rPr lang="sv-SE" smtClean="0"/>
              <a:t>2020-02-25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2807341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1890D-37D6-4ED9-94C1-00FF2621C6C9}" type="datetimeFigureOut">
              <a:rPr lang="sv-SE" smtClean="0"/>
              <a:t>2020-02-25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87045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1890D-37D6-4ED9-94C1-00FF2621C6C9}" type="datetimeFigureOut">
              <a:rPr lang="sv-SE" smtClean="0"/>
              <a:t>2020-02-25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170CFD18-5D26-4C28-970A-8CB774D24FD2}" type="slidenum">
              <a:rPr lang="sv-SE" smtClean="0"/>
              <a:t>‹#›</a:t>
            </a:fld>
            <a:endParaRPr lang="sv-SE"/>
          </a:p>
        </p:txBody>
      </p:sp>
    </p:spTree>
    <p:extLst>
      <p:ext uri="{BB962C8B-B14F-4D97-AF65-F5344CB8AC3E}">
        <p14:creationId xmlns:p14="http://schemas.microsoft.com/office/powerpoint/2010/main" val="10939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1890D-37D6-4ED9-94C1-00FF2621C6C9}" type="datetimeFigureOut">
              <a:rPr lang="sv-SE" smtClean="0"/>
              <a:t>2020-02-25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CFD18-5D26-4C28-970A-8CB774D24FD2}" type="slidenum">
              <a:rPr lang="sv-SE" smtClean="0"/>
              <a:t>‹#›</a:t>
            </a:fld>
            <a:endParaRPr lang="sv-SE"/>
          </a:p>
        </p:txBody>
      </p:sp>
    </p:spTree>
    <p:extLst>
      <p:ext uri="{BB962C8B-B14F-4D97-AF65-F5344CB8AC3E}">
        <p14:creationId xmlns:p14="http://schemas.microsoft.com/office/powerpoint/2010/main" val="3448250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1177.se/Jonkopings-lan/liv--halsa/sa-fungerar-kroppen/huden/"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1177.se/Jonkopings-lan/liv--halsa/sa-fungerar-kroppen/skelett-och-leder/"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google.se/url?sa=i&amp;rct=j&amp;q=&amp;esrc=s&amp;source=images&amp;cd=&amp;cad=rja&amp;uact=8&amp;ved=0ahUKEwj4nI_w9dnPAhXGDywKHe4FDRAQjRwIBw&amp;url=http://stroke.se/akut-test-vid-stroke/&amp;psig=AFQjCNHR_ku00qq1y3YA1A6ZEDelX0t7EA&amp;ust=1476521630210327"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v-SE" dirty="0" smtClean="0"/>
              <a:t>Gripen</a:t>
            </a:r>
            <a:br>
              <a:rPr lang="sv-SE" dirty="0" smtClean="0"/>
            </a:br>
            <a:r>
              <a:rPr lang="sv-SE" dirty="0" smtClean="0"/>
              <a:t/>
            </a:r>
            <a:br>
              <a:rPr lang="sv-SE" dirty="0" smtClean="0"/>
            </a:br>
            <a:endParaRPr lang="sv-SE" dirty="0"/>
          </a:p>
        </p:txBody>
      </p:sp>
      <p:sp>
        <p:nvSpPr>
          <p:cNvPr id="3" name="Subtitle 2"/>
          <p:cNvSpPr>
            <a:spLocks noGrp="1"/>
          </p:cNvSpPr>
          <p:nvPr>
            <p:ph type="subTitle" idx="1"/>
          </p:nvPr>
        </p:nvSpPr>
        <p:spPr>
          <a:xfrm>
            <a:off x="1524000" y="3602038"/>
            <a:ext cx="9144000" cy="2405730"/>
          </a:xfrm>
        </p:spPr>
        <p:txBody>
          <a:bodyPr>
            <a:normAutofit fontScale="92500" lnSpcReduction="10000"/>
          </a:bodyPr>
          <a:lstStyle/>
          <a:p>
            <a:endParaRPr lang="sv-SE" dirty="0" smtClean="0"/>
          </a:p>
          <a:p>
            <a:endParaRPr lang="sv-SE" dirty="0"/>
          </a:p>
          <a:p>
            <a:endParaRPr lang="sv-SE" dirty="0" smtClean="0"/>
          </a:p>
          <a:p>
            <a:r>
              <a:rPr lang="sv-SE" dirty="0" smtClean="0"/>
              <a:t>Första hjälpen och HLR</a:t>
            </a:r>
          </a:p>
          <a:p>
            <a:endParaRPr lang="sv-SE" dirty="0"/>
          </a:p>
          <a:p>
            <a:r>
              <a:rPr lang="sv-SE" dirty="0" smtClean="0"/>
              <a:t>Gisela Olofsson 200224</a:t>
            </a:r>
            <a:endParaRPr lang="sv-S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2050" y="2409825"/>
            <a:ext cx="2247900" cy="2038350"/>
          </a:xfrm>
          <a:prstGeom prst="rect">
            <a:avLst/>
          </a:prstGeom>
        </p:spPr>
      </p:pic>
    </p:spTree>
    <p:extLst>
      <p:ext uri="{BB962C8B-B14F-4D97-AF65-F5344CB8AC3E}">
        <p14:creationId xmlns:p14="http://schemas.microsoft.com/office/powerpoint/2010/main" val="22789746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0126" y="842212"/>
            <a:ext cx="8333874" cy="4524315"/>
          </a:xfrm>
          <a:prstGeom prst="rect">
            <a:avLst/>
          </a:prstGeom>
        </p:spPr>
        <p:txBody>
          <a:bodyPr wrap="square">
            <a:spAutoFit/>
          </a:bodyPr>
          <a:lstStyle/>
          <a:p>
            <a:r>
              <a:rPr lang="sv-SE" sz="2400" b="1" dirty="0">
                <a:solidFill>
                  <a:srgbClr val="FF0000"/>
                </a:solidFill>
                <a:latin typeface="Open Sans"/>
              </a:rPr>
              <a:t>Chock</a:t>
            </a:r>
          </a:p>
          <a:p>
            <a:r>
              <a:rPr lang="sv-SE" sz="2400" dirty="0">
                <a:solidFill>
                  <a:srgbClr val="353535"/>
                </a:solidFill>
                <a:latin typeface="Open Sans"/>
              </a:rPr>
              <a:t>När du hamnar i medicinsk chock har blodtrycket och blodflödet sjunkit så mycket att blodet inte längre pumpas runt som normalt. Då får kroppen inte tillräckligt med syre och näring. Tillståndet kan bli livshotande eftersom kroppen inte längre fungerar som vanligt</a:t>
            </a:r>
            <a:r>
              <a:rPr lang="sv-SE" sz="2400" dirty="0" smtClean="0">
                <a:solidFill>
                  <a:srgbClr val="353535"/>
                </a:solidFill>
                <a:latin typeface="Open Sans"/>
              </a:rPr>
              <a:t>.</a:t>
            </a:r>
          </a:p>
          <a:p>
            <a:endParaRPr lang="sv-SE" sz="2400" dirty="0">
              <a:solidFill>
                <a:srgbClr val="353535"/>
              </a:solidFill>
              <a:latin typeface="Open Sans"/>
            </a:endParaRPr>
          </a:p>
          <a:p>
            <a:r>
              <a:rPr lang="sv-SE" sz="2400" dirty="0">
                <a:solidFill>
                  <a:srgbClr val="353535"/>
                </a:solidFill>
                <a:latin typeface="Open Sans"/>
              </a:rPr>
              <a:t>Orsaken till chock kan till exempel vara att du varit med om en trafikolycka och fått stora blödningar, har fått en svår infektion eller en kraftig allergisk reaktion. Orsaken kan också vara att du förlorat mycket vätska eller att hjärtat inte fungerar normalt.</a:t>
            </a:r>
            <a:endParaRPr lang="sv-SE" sz="2400" b="0" i="0" dirty="0">
              <a:solidFill>
                <a:srgbClr val="353535"/>
              </a:solidFill>
              <a:effectLst/>
              <a:latin typeface="Open Sans"/>
            </a:endParaRPr>
          </a:p>
        </p:txBody>
      </p:sp>
    </p:spTree>
    <p:extLst>
      <p:ext uri="{BB962C8B-B14F-4D97-AF65-F5344CB8AC3E}">
        <p14:creationId xmlns:p14="http://schemas.microsoft.com/office/powerpoint/2010/main" val="3671004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sv-SE" sz="4000" dirty="0" smtClean="0">
                <a:solidFill>
                  <a:srgbClr val="FF0000"/>
                </a:solidFill>
              </a:rPr>
              <a:t>Chock</a:t>
            </a:r>
            <a:r>
              <a:rPr lang="sv-SE" sz="4000" dirty="0" smtClean="0"/>
              <a:t> </a:t>
            </a:r>
            <a:r>
              <a:rPr lang="sv-SE" sz="4000" dirty="0"/>
              <a:t>k</a:t>
            </a:r>
            <a:r>
              <a:rPr lang="sv-SE" sz="4000" dirty="0" smtClean="0"/>
              <a:t>ännetecken</a:t>
            </a:r>
            <a:endParaRPr lang="en-US" sz="4000" dirty="0"/>
          </a:p>
        </p:txBody>
      </p:sp>
      <p:sp>
        <p:nvSpPr>
          <p:cNvPr id="30723" name="Rectangle 3"/>
          <p:cNvSpPr>
            <a:spLocks noGrp="1" noChangeArrowheads="1"/>
          </p:cNvSpPr>
          <p:nvPr>
            <p:ph type="body" idx="1"/>
          </p:nvPr>
        </p:nvSpPr>
        <p:spPr>
          <a:xfrm>
            <a:off x="838200" y="1267326"/>
            <a:ext cx="10515600" cy="4909637"/>
          </a:xfrm>
        </p:spPr>
        <p:txBody>
          <a:bodyPr/>
          <a:lstStyle/>
          <a:p>
            <a:pPr lvl="1" eaLnBrk="1" hangingPunct="1">
              <a:lnSpc>
                <a:spcPct val="90000"/>
              </a:lnSpc>
              <a:buFontTx/>
              <a:buNone/>
            </a:pPr>
            <a:endParaRPr lang="sv-SE" sz="3200"/>
          </a:p>
          <a:p>
            <a:pPr eaLnBrk="1" hangingPunct="1">
              <a:lnSpc>
                <a:spcPct val="90000"/>
              </a:lnSpc>
            </a:pPr>
            <a:r>
              <a:rPr lang="sv-SE" smtClean="0"/>
              <a:t>Svag, snabb puls,</a:t>
            </a:r>
          </a:p>
          <a:p>
            <a:pPr eaLnBrk="1" hangingPunct="1">
              <a:lnSpc>
                <a:spcPct val="90000"/>
              </a:lnSpc>
            </a:pPr>
            <a:r>
              <a:rPr lang="sv-SE" smtClean="0"/>
              <a:t>Blek</a:t>
            </a:r>
          </a:p>
          <a:p>
            <a:pPr eaLnBrk="1" hangingPunct="1">
              <a:lnSpc>
                <a:spcPct val="90000"/>
              </a:lnSpc>
            </a:pPr>
            <a:r>
              <a:rPr lang="sv-SE" smtClean="0"/>
              <a:t>Kallsvettig</a:t>
            </a:r>
          </a:p>
          <a:p>
            <a:pPr eaLnBrk="1" hangingPunct="1">
              <a:lnSpc>
                <a:spcPct val="90000"/>
              </a:lnSpc>
            </a:pPr>
            <a:r>
              <a:rPr lang="sv-SE" smtClean="0"/>
              <a:t>Hetsig ytlig andning</a:t>
            </a:r>
          </a:p>
          <a:p>
            <a:pPr eaLnBrk="1" hangingPunct="1">
              <a:lnSpc>
                <a:spcPct val="90000"/>
              </a:lnSpc>
            </a:pPr>
            <a:r>
              <a:rPr lang="sv-SE" smtClean="0"/>
              <a:t>Oro</a:t>
            </a:r>
          </a:p>
          <a:p>
            <a:pPr eaLnBrk="1" hangingPunct="1">
              <a:lnSpc>
                <a:spcPct val="90000"/>
              </a:lnSpc>
            </a:pPr>
            <a:r>
              <a:rPr lang="sv-SE" smtClean="0"/>
              <a:t>Matthet</a:t>
            </a:r>
          </a:p>
          <a:p>
            <a:pPr eaLnBrk="1" hangingPunct="1">
              <a:lnSpc>
                <a:spcPct val="90000"/>
              </a:lnSpc>
            </a:pPr>
            <a:r>
              <a:rPr lang="sv-SE" smtClean="0"/>
              <a:t>Törst</a:t>
            </a:r>
          </a:p>
          <a:p>
            <a:pPr eaLnBrk="1" hangingPunct="1">
              <a:lnSpc>
                <a:spcPct val="90000"/>
              </a:lnSpc>
            </a:pPr>
            <a:endParaRPr lang="en-US" smtClean="0"/>
          </a:p>
        </p:txBody>
      </p:sp>
      <p:pic>
        <p:nvPicPr>
          <p:cNvPr id="39938" name="Picture 2" descr="Bildresultat för bild på rädsla chock"/>
          <p:cNvPicPr>
            <a:picLocks noChangeAspect="1" noChangeArrowheads="1"/>
          </p:cNvPicPr>
          <p:nvPr/>
        </p:nvPicPr>
        <p:blipFill>
          <a:blip r:embed="rId3" cstate="print"/>
          <a:srcRect/>
          <a:stretch>
            <a:fillRect/>
          </a:stretch>
        </p:blipFill>
        <p:spPr bwMode="auto">
          <a:xfrm>
            <a:off x="6600057" y="4149081"/>
            <a:ext cx="2105025" cy="2171701"/>
          </a:xfrm>
          <a:prstGeom prst="rect">
            <a:avLst/>
          </a:prstGeom>
          <a:noFill/>
        </p:spPr>
      </p:pic>
      <p:pic>
        <p:nvPicPr>
          <p:cNvPr id="39940" name="Picture 4" descr="Bildresultat för bild på rädsla chock"/>
          <p:cNvPicPr>
            <a:picLocks noChangeAspect="1" noChangeArrowheads="1"/>
          </p:cNvPicPr>
          <p:nvPr/>
        </p:nvPicPr>
        <p:blipFill>
          <a:blip r:embed="rId3" cstate="print"/>
          <a:srcRect/>
          <a:stretch>
            <a:fillRect/>
          </a:stretch>
        </p:blipFill>
        <p:spPr bwMode="auto">
          <a:xfrm>
            <a:off x="7752185" y="1844825"/>
            <a:ext cx="2105025" cy="2171701"/>
          </a:xfrm>
          <a:prstGeom prst="rect">
            <a:avLst/>
          </a:prstGeom>
          <a:noFill/>
        </p:spPr>
      </p:pic>
    </p:spTree>
    <p:extLst>
      <p:ext uri="{BB962C8B-B14F-4D97-AF65-F5344CB8AC3E}">
        <p14:creationId xmlns:p14="http://schemas.microsoft.com/office/powerpoint/2010/main" val="122636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fade">
                                      <p:cBhvr>
                                        <p:cTn id="7" dur="2000"/>
                                        <p:tgtEl>
                                          <p:spTgt spid="307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fade">
                                      <p:cBhvr>
                                        <p:cTn id="12" dur="2000"/>
                                        <p:tgtEl>
                                          <p:spTgt spid="307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fade">
                                      <p:cBhvr>
                                        <p:cTn id="17" dur="2000"/>
                                        <p:tgtEl>
                                          <p:spTgt spid="307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23">
                                            <p:txEl>
                                              <p:pRg st="3" end="3"/>
                                            </p:txEl>
                                          </p:spTgt>
                                        </p:tgtEl>
                                        <p:attrNameLst>
                                          <p:attrName>style.visibility</p:attrName>
                                        </p:attrNameLst>
                                      </p:cBhvr>
                                      <p:to>
                                        <p:strVal val="visible"/>
                                      </p:to>
                                    </p:set>
                                    <p:animEffect transition="in" filter="fade">
                                      <p:cBhvr>
                                        <p:cTn id="22" dur="2000"/>
                                        <p:tgtEl>
                                          <p:spTgt spid="307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0723">
                                            <p:txEl>
                                              <p:pRg st="4" end="4"/>
                                            </p:txEl>
                                          </p:spTgt>
                                        </p:tgtEl>
                                        <p:attrNameLst>
                                          <p:attrName>style.visibility</p:attrName>
                                        </p:attrNameLst>
                                      </p:cBhvr>
                                      <p:to>
                                        <p:strVal val="visible"/>
                                      </p:to>
                                    </p:set>
                                    <p:animEffect transition="in" filter="fade">
                                      <p:cBhvr>
                                        <p:cTn id="27" dur="2000"/>
                                        <p:tgtEl>
                                          <p:spTgt spid="307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0723">
                                            <p:txEl>
                                              <p:pRg st="5" end="5"/>
                                            </p:txEl>
                                          </p:spTgt>
                                        </p:tgtEl>
                                        <p:attrNameLst>
                                          <p:attrName>style.visibility</p:attrName>
                                        </p:attrNameLst>
                                      </p:cBhvr>
                                      <p:to>
                                        <p:strVal val="visible"/>
                                      </p:to>
                                    </p:set>
                                    <p:animEffect transition="in" filter="fade">
                                      <p:cBhvr>
                                        <p:cTn id="32" dur="2000"/>
                                        <p:tgtEl>
                                          <p:spTgt spid="3072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0723">
                                            <p:txEl>
                                              <p:pRg st="6" end="6"/>
                                            </p:txEl>
                                          </p:spTgt>
                                        </p:tgtEl>
                                        <p:attrNameLst>
                                          <p:attrName>style.visibility</p:attrName>
                                        </p:attrNameLst>
                                      </p:cBhvr>
                                      <p:to>
                                        <p:strVal val="visible"/>
                                      </p:to>
                                    </p:set>
                                    <p:animEffect transition="in" filter="fade">
                                      <p:cBhvr>
                                        <p:cTn id="37" dur="2000"/>
                                        <p:tgtEl>
                                          <p:spTgt spid="3072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0723">
                                            <p:txEl>
                                              <p:pRg st="7" end="7"/>
                                            </p:txEl>
                                          </p:spTgt>
                                        </p:tgtEl>
                                        <p:attrNameLst>
                                          <p:attrName>style.visibility</p:attrName>
                                        </p:attrNameLst>
                                      </p:cBhvr>
                                      <p:to>
                                        <p:strVal val="visible"/>
                                      </p:to>
                                    </p:set>
                                    <p:animEffect transition="in" filter="fade">
                                      <p:cBhvr>
                                        <p:cTn id="42" dur="2000"/>
                                        <p:tgtEl>
                                          <p:spTgt spid="3072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4084" y="705853"/>
            <a:ext cx="8349916" cy="4524315"/>
          </a:xfrm>
          <a:prstGeom prst="rect">
            <a:avLst/>
          </a:prstGeom>
        </p:spPr>
        <p:txBody>
          <a:bodyPr wrap="square">
            <a:spAutoFit/>
          </a:bodyPr>
          <a:lstStyle/>
          <a:p>
            <a:r>
              <a:rPr lang="sv-SE" sz="2400" dirty="0">
                <a:solidFill>
                  <a:srgbClr val="FF0000"/>
                </a:solidFill>
                <a:latin typeface="Open Sans"/>
              </a:rPr>
              <a:t>Så här hjälper man någon som är i </a:t>
            </a:r>
            <a:r>
              <a:rPr lang="sv-SE" sz="2400" dirty="0" smtClean="0">
                <a:solidFill>
                  <a:srgbClr val="FF0000"/>
                </a:solidFill>
                <a:latin typeface="Open Sans"/>
              </a:rPr>
              <a:t>chock:</a:t>
            </a:r>
          </a:p>
          <a:p>
            <a:endParaRPr lang="sv-SE" sz="2400" dirty="0">
              <a:solidFill>
                <a:srgbClr val="FF0000"/>
              </a:solidFill>
              <a:latin typeface="Open Sans"/>
            </a:endParaRPr>
          </a:p>
          <a:p>
            <a:r>
              <a:rPr lang="sv-SE" sz="2400" dirty="0" smtClean="0">
                <a:solidFill>
                  <a:srgbClr val="353535"/>
                </a:solidFill>
                <a:latin typeface="Open Sans"/>
              </a:rPr>
              <a:t>Stoppa </a:t>
            </a:r>
            <a:r>
              <a:rPr lang="sv-SE" sz="2400" dirty="0" err="1">
                <a:solidFill>
                  <a:srgbClr val="353535"/>
                </a:solidFill>
                <a:latin typeface="Open Sans"/>
              </a:rPr>
              <a:t>ev</a:t>
            </a:r>
            <a:r>
              <a:rPr lang="sv-SE" sz="2400" dirty="0">
                <a:solidFill>
                  <a:srgbClr val="353535"/>
                </a:solidFill>
                <a:latin typeface="Open Sans"/>
              </a:rPr>
              <a:t> blödning.</a:t>
            </a:r>
          </a:p>
          <a:p>
            <a:endParaRPr lang="sv-SE" sz="2400" dirty="0">
              <a:solidFill>
                <a:srgbClr val="FF0000"/>
              </a:solidFill>
              <a:latin typeface="Open Sans"/>
            </a:endParaRPr>
          </a:p>
          <a:p>
            <a:pPr>
              <a:buFont typeface="Arial" panose="020B0604020202020204" pitchFamily="34" charset="0"/>
              <a:buChar char="•"/>
            </a:pPr>
            <a:r>
              <a:rPr lang="sv-SE" sz="2400" dirty="0">
                <a:solidFill>
                  <a:srgbClr val="353535"/>
                </a:solidFill>
                <a:latin typeface="Open Sans"/>
              </a:rPr>
              <a:t>Lägg personen på rygg med benen högt om hen är vid medvetande.</a:t>
            </a:r>
          </a:p>
          <a:p>
            <a:pPr>
              <a:buFont typeface="Arial" panose="020B0604020202020204" pitchFamily="34" charset="0"/>
              <a:buChar char="•"/>
            </a:pPr>
            <a:r>
              <a:rPr lang="sv-SE" sz="2400" dirty="0">
                <a:solidFill>
                  <a:srgbClr val="353535"/>
                </a:solidFill>
                <a:latin typeface="Open Sans"/>
              </a:rPr>
              <a:t>Lägg personen i stabilt sidoläge om hen är medvetslös</a:t>
            </a:r>
            <a:r>
              <a:rPr lang="sv-SE" sz="2400" dirty="0" smtClean="0">
                <a:solidFill>
                  <a:srgbClr val="353535"/>
                </a:solidFill>
                <a:latin typeface="Open Sans"/>
              </a:rPr>
              <a:t>.</a:t>
            </a:r>
          </a:p>
          <a:p>
            <a:pPr>
              <a:buFont typeface="Arial" panose="020B0604020202020204" pitchFamily="34" charset="0"/>
              <a:buChar char="•"/>
            </a:pPr>
            <a:r>
              <a:rPr lang="sv-SE" sz="2400" dirty="0" smtClean="0">
                <a:solidFill>
                  <a:srgbClr val="353535"/>
                </a:solidFill>
                <a:latin typeface="Open Sans"/>
              </a:rPr>
              <a:t>Låt </a:t>
            </a:r>
            <a:r>
              <a:rPr lang="sv-SE" sz="2400" dirty="0">
                <a:solidFill>
                  <a:srgbClr val="353535"/>
                </a:solidFill>
                <a:latin typeface="Open Sans"/>
              </a:rPr>
              <a:t>personen få något varmt över och under sig.</a:t>
            </a:r>
          </a:p>
          <a:p>
            <a:pPr>
              <a:buFont typeface="Arial" panose="020B0604020202020204" pitchFamily="34" charset="0"/>
              <a:buChar char="•"/>
            </a:pPr>
            <a:r>
              <a:rPr lang="sv-SE" sz="2400" dirty="0">
                <a:solidFill>
                  <a:srgbClr val="353535"/>
                </a:solidFill>
                <a:latin typeface="Open Sans"/>
              </a:rPr>
              <a:t>Gör så att personen får det lugnt omkring sig.</a:t>
            </a:r>
          </a:p>
          <a:p>
            <a:pPr>
              <a:buFont typeface="Arial" panose="020B0604020202020204" pitchFamily="34" charset="0"/>
              <a:buChar char="•"/>
            </a:pPr>
            <a:r>
              <a:rPr lang="sv-SE" sz="2400" dirty="0">
                <a:solidFill>
                  <a:srgbClr val="353535"/>
                </a:solidFill>
                <a:latin typeface="Open Sans"/>
              </a:rPr>
              <a:t>Ge inte personen något att äta eller dricka, på grund av risken att få ner det i luftvägarna.</a:t>
            </a:r>
          </a:p>
          <a:p>
            <a:pPr>
              <a:buFont typeface="Arial" panose="020B0604020202020204" pitchFamily="34" charset="0"/>
              <a:buChar char="•"/>
            </a:pPr>
            <a:r>
              <a:rPr lang="sv-SE" sz="2400" dirty="0">
                <a:solidFill>
                  <a:srgbClr val="353535"/>
                </a:solidFill>
                <a:latin typeface="Open Sans"/>
              </a:rPr>
              <a:t>Lämna inte personen ensam.</a:t>
            </a:r>
            <a:endParaRPr lang="sv-SE" sz="2400" b="0" i="0" dirty="0">
              <a:solidFill>
                <a:srgbClr val="353535"/>
              </a:solidFill>
              <a:effectLst/>
              <a:latin typeface="Open Sans"/>
            </a:endParaRPr>
          </a:p>
        </p:txBody>
      </p:sp>
    </p:spTree>
    <p:extLst>
      <p:ext uri="{BB962C8B-B14F-4D97-AF65-F5344CB8AC3E}">
        <p14:creationId xmlns:p14="http://schemas.microsoft.com/office/powerpoint/2010/main" val="1549703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9621" y="1499937"/>
            <a:ext cx="7764380" cy="5201424"/>
          </a:xfrm>
          <a:prstGeom prst="rect">
            <a:avLst/>
          </a:prstGeom>
        </p:spPr>
        <p:txBody>
          <a:bodyPr wrap="square">
            <a:spAutoFit/>
          </a:bodyPr>
          <a:lstStyle/>
          <a:p>
            <a:pPr>
              <a:buFont typeface="Arial" panose="020B0604020202020204" pitchFamily="34" charset="0"/>
              <a:buChar char="•"/>
            </a:pPr>
            <a:r>
              <a:rPr lang="sv-SE" sz="2000" b="0" i="0" dirty="0" smtClean="0">
                <a:solidFill>
                  <a:srgbClr val="353535"/>
                </a:solidFill>
                <a:effectLst/>
                <a:latin typeface="Open Sans"/>
              </a:rPr>
              <a:t>Kläm med tumme och pekfinger runt näsans mjuka delar i tio minuter.</a:t>
            </a:r>
          </a:p>
          <a:p>
            <a:pPr>
              <a:buFont typeface="Arial" panose="020B0604020202020204" pitchFamily="34" charset="0"/>
              <a:buChar char="•"/>
            </a:pPr>
            <a:r>
              <a:rPr lang="sv-SE" sz="2000" b="0" i="0" dirty="0" smtClean="0">
                <a:solidFill>
                  <a:srgbClr val="353535"/>
                </a:solidFill>
                <a:effectLst/>
                <a:latin typeface="Open Sans"/>
              </a:rPr>
              <a:t>Andas genom munnen och försök spotta ut det blod som är på väg ner i svalget.</a:t>
            </a:r>
          </a:p>
          <a:p>
            <a:pPr>
              <a:buFont typeface="Arial" panose="020B0604020202020204" pitchFamily="34" charset="0"/>
              <a:buChar char="•"/>
            </a:pPr>
            <a:r>
              <a:rPr lang="sv-SE" sz="2000" b="0" i="0" dirty="0" smtClean="0">
                <a:solidFill>
                  <a:srgbClr val="353535"/>
                </a:solidFill>
                <a:effectLst/>
                <a:latin typeface="Open Sans"/>
              </a:rPr>
              <a:t>Sug på en isbit eller lägg en kall handduk över näsa och panna. Det kan göra att blodkärlen drar ihop sig och blödningen slutar.</a:t>
            </a:r>
          </a:p>
          <a:p>
            <a:pPr>
              <a:buFont typeface="Arial" panose="020B0604020202020204" pitchFamily="34" charset="0"/>
              <a:buChar char="•"/>
            </a:pPr>
            <a:endParaRPr lang="sv-SE" sz="2000" dirty="0">
              <a:solidFill>
                <a:srgbClr val="353535"/>
              </a:solidFill>
              <a:latin typeface="Open Sans"/>
            </a:endParaRPr>
          </a:p>
          <a:p>
            <a:r>
              <a:rPr lang="sv-SE" sz="2400" dirty="0"/>
              <a:t>Du kan stoppa in en bomullstuss i näsan om det inte har slutat blöda efter tio minuter.</a:t>
            </a:r>
          </a:p>
          <a:p>
            <a:r>
              <a:rPr lang="sv-SE" sz="2400" dirty="0"/>
              <a:t>Sedan kan du hålla om näsan i tio minuter till om det behövs. Låt bomullstussen sitta kvar i ungefär en timme efter att det har slutat blöda. </a:t>
            </a:r>
          </a:p>
          <a:p>
            <a:r>
              <a:rPr lang="sv-SE" sz="2400" dirty="0"/>
              <a:t>Det går lättare att ta ut tussen om du doppar den i matolja innan du stoppar in den i näsan in i näsan.</a:t>
            </a:r>
          </a:p>
          <a:p>
            <a:pPr>
              <a:buFont typeface="Arial" panose="020B0604020202020204" pitchFamily="34" charset="0"/>
              <a:buChar char="•"/>
            </a:pPr>
            <a:endParaRPr lang="sv-SE" sz="2400" b="0" i="0" dirty="0">
              <a:solidFill>
                <a:srgbClr val="353535"/>
              </a:solidFill>
              <a:effectLst/>
              <a:latin typeface="Open Sans"/>
            </a:endParaRPr>
          </a:p>
        </p:txBody>
      </p:sp>
      <p:sp>
        <p:nvSpPr>
          <p:cNvPr id="3" name="TextBox 2"/>
          <p:cNvSpPr txBox="1"/>
          <p:nvPr/>
        </p:nvSpPr>
        <p:spPr>
          <a:xfrm>
            <a:off x="1295401" y="581025"/>
            <a:ext cx="4035272" cy="2062103"/>
          </a:xfrm>
          <a:prstGeom prst="rect">
            <a:avLst/>
          </a:prstGeom>
          <a:noFill/>
        </p:spPr>
        <p:txBody>
          <a:bodyPr wrap="none" rtlCol="0">
            <a:spAutoFit/>
          </a:bodyPr>
          <a:lstStyle/>
          <a:p>
            <a:r>
              <a:rPr lang="sv-SE" sz="3200" dirty="0" smtClean="0">
                <a:solidFill>
                  <a:srgbClr val="FF0000"/>
                </a:solidFill>
              </a:rPr>
              <a:t>Näsblödning</a:t>
            </a:r>
          </a:p>
          <a:p>
            <a:r>
              <a:rPr lang="sv-SE" sz="2400" dirty="0" smtClean="0"/>
              <a:t>Sitt </a:t>
            </a:r>
            <a:r>
              <a:rPr lang="sv-SE" sz="2400" dirty="0"/>
              <a:t>upp och luta dig lite </a:t>
            </a:r>
            <a:r>
              <a:rPr lang="sv-SE" sz="2400" dirty="0" smtClean="0"/>
              <a:t>framåt</a:t>
            </a:r>
          </a:p>
          <a:p>
            <a:endParaRPr lang="sv-SE" sz="2400" dirty="0" smtClean="0"/>
          </a:p>
          <a:p>
            <a:endParaRPr lang="sv-SE" sz="4800" dirty="0"/>
          </a:p>
        </p:txBody>
      </p:sp>
    </p:spTree>
    <p:extLst>
      <p:ext uri="{BB962C8B-B14F-4D97-AF65-F5344CB8AC3E}">
        <p14:creationId xmlns:p14="http://schemas.microsoft.com/office/powerpoint/2010/main" val="1747079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947" y="232611"/>
            <a:ext cx="10987467" cy="7232749"/>
          </a:xfrm>
          <a:prstGeom prst="rect">
            <a:avLst/>
          </a:prstGeom>
          <a:noFill/>
        </p:spPr>
        <p:txBody>
          <a:bodyPr wrap="square" rtlCol="0">
            <a:spAutoFit/>
          </a:bodyPr>
          <a:lstStyle/>
          <a:p>
            <a:r>
              <a:rPr lang="sv-SE" sz="3200" dirty="0" smtClean="0">
                <a:solidFill>
                  <a:srgbClr val="FF0000"/>
                </a:solidFill>
              </a:rPr>
              <a:t>Brännskador</a:t>
            </a:r>
          </a:p>
          <a:p>
            <a:r>
              <a:rPr lang="sv-SE" dirty="0" smtClean="0"/>
              <a:t>Brännskada </a:t>
            </a:r>
            <a:r>
              <a:rPr lang="sv-SE" dirty="0"/>
              <a:t>eller brännsår är en skada som uppstår på huden efter kontakt med eld eller värme. </a:t>
            </a:r>
            <a:endParaRPr lang="sv-SE" dirty="0" smtClean="0"/>
          </a:p>
          <a:p>
            <a:r>
              <a:rPr lang="sv-SE" dirty="0" smtClean="0"/>
              <a:t>Du </a:t>
            </a:r>
            <a:r>
              <a:rPr lang="sv-SE" dirty="0"/>
              <a:t>kan också få brännskador av </a:t>
            </a:r>
            <a:r>
              <a:rPr lang="sv-SE" dirty="0" smtClean="0"/>
              <a:t>elektricitet , </a:t>
            </a:r>
            <a:r>
              <a:rPr lang="sv-SE" dirty="0"/>
              <a:t>strålning eller vissa kemikalier</a:t>
            </a:r>
            <a:r>
              <a:rPr lang="sv-SE" dirty="0" smtClean="0"/>
              <a:t>. (Alltid söka läkarvård).</a:t>
            </a:r>
          </a:p>
          <a:p>
            <a:endParaRPr lang="sv-SE" dirty="0" smtClean="0"/>
          </a:p>
          <a:p>
            <a:r>
              <a:rPr lang="sv-SE" dirty="0" smtClean="0"/>
              <a:t>-Första gradens brännskada. </a:t>
            </a:r>
            <a:r>
              <a:rPr lang="sv-SE" dirty="0"/>
              <a:t>Om du till exempel har varit ute i solen för länge kan din hud bli röd och svida</a:t>
            </a:r>
            <a:r>
              <a:rPr lang="sv-SE" dirty="0" smtClean="0"/>
              <a:t>.</a:t>
            </a:r>
          </a:p>
          <a:p>
            <a:r>
              <a:rPr lang="sv-SE" dirty="0" smtClean="0"/>
              <a:t>-Andra gradens brännskada. </a:t>
            </a:r>
            <a:r>
              <a:rPr lang="sv-SE" dirty="0"/>
              <a:t>Om skadan går lite djupare ner i huden bildas det även blåsor. </a:t>
            </a:r>
            <a:r>
              <a:rPr lang="sv-SE" dirty="0" smtClean="0"/>
              <a:t>Ofta varm dryck.</a:t>
            </a:r>
          </a:p>
          <a:p>
            <a:r>
              <a:rPr lang="sv-SE" dirty="0" smtClean="0"/>
              <a:t>-Tredje gradens brännskada. </a:t>
            </a:r>
            <a:r>
              <a:rPr lang="sv-SE" dirty="0"/>
              <a:t>Efter kontakt med eld eller heta ämnen kan </a:t>
            </a:r>
            <a:r>
              <a:rPr lang="sv-SE" dirty="0">
                <a:hlinkClick r:id="rId2"/>
              </a:rPr>
              <a:t>hudens alla tre lager</a:t>
            </a:r>
            <a:r>
              <a:rPr lang="sv-SE" dirty="0"/>
              <a:t> förstöras snabbt, </a:t>
            </a:r>
            <a:endParaRPr lang="sv-SE" dirty="0" smtClean="0"/>
          </a:p>
          <a:p>
            <a:r>
              <a:rPr lang="sv-SE" dirty="0" smtClean="0"/>
              <a:t>det </a:t>
            </a:r>
            <a:r>
              <a:rPr lang="sv-SE" dirty="0"/>
              <a:t>vill säga överhuden, läderhuden och underhuden. </a:t>
            </a:r>
            <a:r>
              <a:rPr lang="sv-SE" dirty="0" smtClean="0"/>
              <a:t>Brand, trögflytande ämnen (knäck)</a:t>
            </a:r>
          </a:p>
          <a:p>
            <a:endParaRPr lang="sv-SE" dirty="0"/>
          </a:p>
          <a:p>
            <a:r>
              <a:rPr lang="sv-SE" dirty="0"/>
              <a:t>Försök först förhindra att skadan blir värre: släck elden, om möjligt genom att kväva den. </a:t>
            </a:r>
            <a:endParaRPr lang="sv-SE" dirty="0" smtClean="0"/>
          </a:p>
          <a:p>
            <a:r>
              <a:rPr lang="sv-SE" dirty="0" smtClean="0"/>
              <a:t>Ta </a:t>
            </a:r>
            <a:r>
              <a:rPr lang="sv-SE" dirty="0"/>
              <a:t>inte bort fastbrända kläder då det kan skada underliggande vävnader.</a:t>
            </a:r>
          </a:p>
          <a:p>
            <a:r>
              <a:rPr lang="sv-SE" dirty="0"/>
              <a:t>Du kan lindra smärtan genom att spola den skadade huden med svalt vatten direkt efter att du har bränt dig, </a:t>
            </a:r>
            <a:endParaRPr lang="sv-SE" dirty="0" smtClean="0"/>
          </a:p>
          <a:p>
            <a:r>
              <a:rPr lang="sv-SE" dirty="0" smtClean="0"/>
              <a:t>men </a:t>
            </a:r>
            <a:r>
              <a:rPr lang="sv-SE" dirty="0"/>
              <a:t>spola inte längre än 15 minuter</a:t>
            </a:r>
            <a:r>
              <a:rPr lang="sv-SE" dirty="0" smtClean="0"/>
              <a:t>.</a:t>
            </a:r>
          </a:p>
          <a:p>
            <a:r>
              <a:rPr lang="sv-SE" dirty="0"/>
              <a:t>Använd aldrig is eller snö för att kyla ner en brännskada, det skadar mer än det hjälper</a:t>
            </a:r>
            <a:r>
              <a:rPr lang="sv-SE" dirty="0" smtClean="0"/>
              <a:t>.</a:t>
            </a:r>
          </a:p>
          <a:p>
            <a:r>
              <a:rPr lang="sv-SE" dirty="0" smtClean="0"/>
              <a:t>Stick inte hål på brännblåsor.</a:t>
            </a:r>
          </a:p>
          <a:p>
            <a:endParaRPr lang="sv-SE" dirty="0"/>
          </a:p>
          <a:p>
            <a:r>
              <a:rPr lang="sv-SE" dirty="0" smtClean="0"/>
              <a:t>-brännskadans storlek, mer än handens yta (1%)</a:t>
            </a:r>
            <a:endParaRPr lang="sv-SE" dirty="0"/>
          </a:p>
          <a:p>
            <a:r>
              <a:rPr lang="sv-SE" dirty="0" smtClean="0"/>
              <a:t>-brännskadans </a:t>
            </a:r>
            <a:r>
              <a:rPr lang="sv-SE" dirty="0"/>
              <a:t>djup</a:t>
            </a:r>
          </a:p>
          <a:p>
            <a:r>
              <a:rPr lang="sv-SE" dirty="0" smtClean="0"/>
              <a:t>-var </a:t>
            </a:r>
            <a:r>
              <a:rPr lang="sv-SE" dirty="0"/>
              <a:t>skadan sitter</a:t>
            </a:r>
            <a:r>
              <a:rPr lang="sv-SE" dirty="0" smtClean="0"/>
              <a:t>. Sök vård ansikte, underliv, händer och fötter.</a:t>
            </a:r>
          </a:p>
          <a:p>
            <a:endParaRPr lang="sv-SE" dirty="0"/>
          </a:p>
          <a:p>
            <a:endParaRPr lang="sv-SE" dirty="0" smtClean="0"/>
          </a:p>
          <a:p>
            <a:r>
              <a:rPr lang="sv-SE" dirty="0" smtClean="0"/>
              <a:t>Håll rent, tvätta med tvål och vatten och kompresser anpassade till brännskador.</a:t>
            </a:r>
            <a:endParaRPr lang="sv-SE" dirty="0"/>
          </a:p>
          <a:p>
            <a:endParaRPr lang="sv-SE" dirty="0"/>
          </a:p>
          <a:p>
            <a:endParaRPr lang="sv-SE" dirty="0" smtClean="0"/>
          </a:p>
          <a:p>
            <a:endParaRPr lang="sv-SE" dirty="0"/>
          </a:p>
        </p:txBody>
      </p:sp>
    </p:spTree>
    <p:extLst>
      <p:ext uri="{BB962C8B-B14F-4D97-AF65-F5344CB8AC3E}">
        <p14:creationId xmlns:p14="http://schemas.microsoft.com/office/powerpoint/2010/main" val="542533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552" y="476672"/>
            <a:ext cx="8123704" cy="6647974"/>
          </a:xfrm>
          <a:prstGeom prst="rect">
            <a:avLst/>
          </a:prstGeom>
          <a:noFill/>
        </p:spPr>
        <p:txBody>
          <a:bodyPr wrap="square" rtlCol="0">
            <a:spAutoFit/>
          </a:bodyPr>
          <a:lstStyle/>
          <a:p>
            <a:r>
              <a:rPr lang="sv-SE" sz="3200" b="1" dirty="0">
                <a:solidFill>
                  <a:srgbClr val="FF0000"/>
                </a:solidFill>
              </a:rPr>
              <a:t>Stukad fot</a:t>
            </a:r>
          </a:p>
          <a:p>
            <a:endParaRPr lang="sv-SE" b="1" dirty="0">
              <a:solidFill>
                <a:srgbClr val="FF0000"/>
              </a:solidFill>
            </a:endParaRPr>
          </a:p>
          <a:p>
            <a:r>
              <a:rPr lang="sv-SE" sz="2000" dirty="0"/>
              <a:t>När du har stukat eller vrickat foten har vävnaderna runt fotleden skadats. </a:t>
            </a:r>
          </a:p>
          <a:p>
            <a:r>
              <a:rPr lang="sv-SE" sz="2000" dirty="0"/>
              <a:t>Blödning, svullet och smärta.</a:t>
            </a:r>
          </a:p>
          <a:p>
            <a:endParaRPr lang="sv-SE" sz="2000" dirty="0"/>
          </a:p>
          <a:p>
            <a:r>
              <a:rPr lang="sv-SE" sz="2000" b="1" dirty="0" smtClean="0"/>
              <a:t>Högläge </a:t>
            </a:r>
            <a:r>
              <a:rPr lang="sv-SE" sz="2000" dirty="0" smtClean="0"/>
              <a:t>För </a:t>
            </a:r>
            <a:r>
              <a:rPr lang="sv-SE" sz="2000" dirty="0"/>
              <a:t>att dämpa svullnaden bör skadan hållas högre än hjärtat. </a:t>
            </a:r>
          </a:p>
          <a:p>
            <a:r>
              <a:rPr lang="sv-SE" sz="2000" dirty="0"/>
              <a:t>Du kan lägga dig på golvet och ha foten på en stol eller en stor kudde.</a:t>
            </a:r>
          </a:p>
          <a:p>
            <a:endParaRPr lang="sv-SE" sz="2000" dirty="0"/>
          </a:p>
          <a:p>
            <a:r>
              <a:rPr lang="sv-SE" sz="2000" b="1" dirty="0"/>
              <a:t>Linda</a:t>
            </a:r>
          </a:p>
          <a:p>
            <a:r>
              <a:rPr lang="sv-SE" sz="2000" dirty="0"/>
              <a:t>Skadan läker fortare om du kan minska blödningen. </a:t>
            </a:r>
          </a:p>
          <a:p>
            <a:r>
              <a:rPr lang="sv-SE" sz="2000" dirty="0"/>
              <a:t>Det kan du försöka göra genom att linda den skadade kroppsdelen </a:t>
            </a:r>
          </a:p>
          <a:p>
            <a:r>
              <a:rPr lang="sv-SE" sz="2000" dirty="0"/>
              <a:t>med en elastisk binda. </a:t>
            </a:r>
          </a:p>
          <a:p>
            <a:r>
              <a:rPr lang="sv-SE" sz="2000" dirty="0"/>
              <a:t>Det är bra att linda hårt till att börja med för att minska svullnaden. </a:t>
            </a:r>
          </a:p>
          <a:p>
            <a:r>
              <a:rPr lang="sv-SE" sz="2000" dirty="0"/>
              <a:t>Spänn den elastiska bindan maximalt mellan varje varv. </a:t>
            </a:r>
          </a:p>
          <a:p>
            <a:r>
              <a:rPr lang="sv-SE" sz="2000" dirty="0"/>
              <a:t>Lossa på bindan när det har gått 15 minuter. </a:t>
            </a:r>
          </a:p>
          <a:p>
            <a:r>
              <a:rPr lang="sv-SE" sz="2000" dirty="0"/>
              <a:t>Om du känner domningar måste du lossa på bindan på en gång.</a:t>
            </a:r>
          </a:p>
          <a:p>
            <a:endParaRPr lang="sv-SE" sz="2000" b="1" dirty="0"/>
          </a:p>
          <a:p>
            <a:r>
              <a:rPr lang="sv-SE" sz="2000" b="1" dirty="0"/>
              <a:t>Is kan lindra</a:t>
            </a:r>
          </a:p>
          <a:p>
            <a:r>
              <a:rPr lang="sv-SE" sz="2000" dirty="0"/>
              <a:t>Det kan kännas skönt att kyla ner det skadade området.</a:t>
            </a:r>
          </a:p>
          <a:p>
            <a:endParaRPr lang="sv-SE" b="1" dirty="0"/>
          </a:p>
          <a:p>
            <a:endParaRPr lang="sv-SE" dirty="0"/>
          </a:p>
        </p:txBody>
      </p:sp>
    </p:spTree>
    <p:extLst>
      <p:ext uri="{BB962C8B-B14F-4D97-AF65-F5344CB8AC3E}">
        <p14:creationId xmlns:p14="http://schemas.microsoft.com/office/powerpoint/2010/main" val="2302101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51584" y="620688"/>
            <a:ext cx="7486730" cy="5847755"/>
          </a:xfrm>
          <a:prstGeom prst="rect">
            <a:avLst/>
          </a:prstGeom>
          <a:noFill/>
        </p:spPr>
        <p:txBody>
          <a:bodyPr wrap="none" rtlCol="0">
            <a:spAutoFit/>
          </a:bodyPr>
          <a:lstStyle/>
          <a:p>
            <a:r>
              <a:rPr lang="sv-SE" sz="3600" b="1" dirty="0">
                <a:solidFill>
                  <a:srgbClr val="FF0000"/>
                </a:solidFill>
              </a:rPr>
              <a:t>Frakturer</a:t>
            </a:r>
          </a:p>
          <a:p>
            <a:endParaRPr lang="sv-SE" b="1" dirty="0"/>
          </a:p>
          <a:p>
            <a:r>
              <a:rPr lang="sv-SE" dirty="0"/>
              <a:t>Den drabbade har ont, kan ha felställning på den del som är drabbad.</a:t>
            </a:r>
            <a:endParaRPr lang="sv-SE" b="1" dirty="0"/>
          </a:p>
          <a:p>
            <a:endParaRPr lang="sv-SE" b="1" dirty="0"/>
          </a:p>
          <a:p>
            <a:r>
              <a:rPr lang="sv-SE" dirty="0"/>
              <a:t>Omhändertagande</a:t>
            </a:r>
          </a:p>
          <a:p>
            <a:r>
              <a:rPr lang="sv-SE" dirty="0"/>
              <a:t>Stoppa eventuell blödning – tryckförband, kompression, eventuellt högläge av</a:t>
            </a:r>
          </a:p>
          <a:p>
            <a:r>
              <a:rPr lang="sv-SE" dirty="0"/>
              <a:t>skada. Håll eventuellt frakturområde stabilt.</a:t>
            </a:r>
          </a:p>
          <a:p>
            <a:endParaRPr lang="sv-SE" dirty="0"/>
          </a:p>
          <a:p>
            <a:r>
              <a:rPr lang="sv-SE" sz="3200" b="1" dirty="0">
                <a:solidFill>
                  <a:srgbClr val="FF0000"/>
                </a:solidFill>
              </a:rPr>
              <a:t>Amputerade kroppsdelar</a:t>
            </a:r>
          </a:p>
          <a:p>
            <a:endParaRPr lang="sv-SE" b="1" dirty="0"/>
          </a:p>
          <a:p>
            <a:r>
              <a:rPr lang="sv-SE" dirty="0"/>
              <a:t>Fingrar eller annan kroppsdel som är avskild från kroppen</a:t>
            </a:r>
          </a:p>
          <a:p>
            <a:endParaRPr lang="sv-SE" dirty="0"/>
          </a:p>
          <a:p>
            <a:r>
              <a:rPr lang="sv-SE" dirty="0"/>
              <a:t>Omhändertagande</a:t>
            </a:r>
          </a:p>
          <a:p>
            <a:r>
              <a:rPr lang="sv-SE" dirty="0"/>
              <a:t>Stoppa eventuell blödning, leta upp den amputerade kroppsdelen. </a:t>
            </a:r>
          </a:p>
          <a:p>
            <a:endParaRPr lang="sv-SE" dirty="0"/>
          </a:p>
          <a:p>
            <a:r>
              <a:rPr lang="sv-SE" dirty="0"/>
              <a:t> Amputerad kroppsdel lindas in i urvriden koksaltskompress. </a:t>
            </a:r>
          </a:p>
          <a:p>
            <a:r>
              <a:rPr lang="sv-SE" dirty="0"/>
              <a:t>Lägg paketet i plastpåse och förslut. Fyll en större påse med isvatten </a:t>
            </a:r>
          </a:p>
          <a:p>
            <a:r>
              <a:rPr lang="sv-SE" dirty="0"/>
              <a:t>och sänk paketet i denna. OBS! Låt ej den amputerade kroppsdelen </a:t>
            </a:r>
          </a:p>
          <a:p>
            <a:r>
              <a:rPr lang="sv-SE" dirty="0"/>
              <a:t>komma i direktkontakt med is! </a:t>
            </a:r>
          </a:p>
        </p:txBody>
      </p:sp>
    </p:spTree>
    <p:extLst>
      <p:ext uri="{BB962C8B-B14F-4D97-AF65-F5344CB8AC3E}">
        <p14:creationId xmlns:p14="http://schemas.microsoft.com/office/powerpoint/2010/main" val="3150590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703512" y="-1374049"/>
            <a:ext cx="16653196" cy="689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5067" tIns="0" rIns="0" bIns="0" numCol="1" anchor="ctr" anchorCtr="0" compatLnSpc="1">
            <a:prstTxWarp prst="textNoShape">
              <a:avLst/>
            </a:prstTxWarp>
            <a:spAutoFit/>
          </a:bodyPr>
          <a:lstStyle/>
          <a:p>
            <a:pPr eaLnBrk="0" fontAlgn="base" hangingPunct="0">
              <a:spcBef>
                <a:spcPct val="0"/>
              </a:spcBef>
              <a:spcAft>
                <a:spcPct val="0"/>
              </a:spcAft>
            </a:pPr>
            <a:r>
              <a:rPr lang="sv-SE" altLang="sv-SE" sz="600" dirty="0"/>
              <a:t/>
            </a:r>
            <a:br>
              <a:rPr lang="sv-SE" altLang="sv-SE" sz="600" dirty="0"/>
            </a:br>
            <a:endParaRPr lang="sv-SE" altLang="sv-SE" dirty="0">
              <a:latin typeface="Arial" panose="020B0604020202020204" pitchFamily="34" charset="0"/>
            </a:endParaRPr>
          </a:p>
          <a:p>
            <a:pPr eaLnBrk="0" fontAlgn="base" hangingPunct="0">
              <a:spcBef>
                <a:spcPct val="0"/>
              </a:spcBef>
              <a:spcAft>
                <a:spcPct val="0"/>
              </a:spcAft>
            </a:pPr>
            <a:r>
              <a:rPr lang="sv-SE" altLang="sv-SE" sz="600" dirty="0"/>
              <a:t/>
            </a:r>
            <a:br>
              <a:rPr lang="sv-SE" altLang="sv-SE" sz="600" dirty="0"/>
            </a:br>
            <a:endParaRPr lang="sv-SE" altLang="sv-SE" dirty="0">
              <a:latin typeface="Arial" panose="020B0604020202020204" pitchFamily="34" charset="0"/>
            </a:endParaRPr>
          </a:p>
          <a:p>
            <a:pPr eaLnBrk="0" fontAlgn="base" hangingPunct="0">
              <a:spcBef>
                <a:spcPct val="0"/>
              </a:spcBef>
              <a:spcAft>
                <a:spcPct val="0"/>
              </a:spcAft>
            </a:pPr>
            <a:r>
              <a:rPr lang="sv-SE" altLang="sv-SE" sz="600" dirty="0"/>
              <a:t/>
            </a:r>
            <a:br>
              <a:rPr lang="sv-SE" altLang="sv-SE" sz="600" dirty="0"/>
            </a:br>
            <a:endParaRPr lang="sv-SE" altLang="sv-SE" dirty="0">
              <a:latin typeface="Arial" panose="020B0604020202020204" pitchFamily="34" charset="0"/>
            </a:endParaRPr>
          </a:p>
          <a:p>
            <a:pPr eaLnBrk="0" fontAlgn="base" hangingPunct="0">
              <a:spcBef>
                <a:spcPct val="0"/>
              </a:spcBef>
              <a:spcAft>
                <a:spcPct val="0"/>
              </a:spcAft>
            </a:pPr>
            <a:r>
              <a:rPr lang="sv-SE" altLang="sv-SE" sz="600" dirty="0"/>
              <a:t/>
            </a:r>
            <a:br>
              <a:rPr lang="sv-SE" altLang="sv-SE" sz="600" dirty="0"/>
            </a:br>
            <a:endParaRPr lang="sv-SE" altLang="sv-SE" dirty="0">
              <a:latin typeface="Arial" panose="020B0604020202020204" pitchFamily="34" charset="0"/>
            </a:endParaRPr>
          </a:p>
          <a:p>
            <a:pPr eaLnBrk="0" fontAlgn="base" hangingPunct="0">
              <a:spcBef>
                <a:spcPct val="0"/>
              </a:spcBef>
              <a:spcAft>
                <a:spcPct val="0"/>
              </a:spcAft>
            </a:pPr>
            <a:r>
              <a:rPr lang="sv-SE" altLang="sv-SE" sz="3600" dirty="0" smtClean="0">
                <a:solidFill>
                  <a:srgbClr val="FF0000"/>
                </a:solidFill>
                <a:latin typeface="Arial" panose="020B0604020202020204" pitchFamily="34" charset="0"/>
                <a:cs typeface="Arial" panose="020B0604020202020204" pitchFamily="34" charset="0"/>
              </a:rPr>
              <a:t>Tandolycksfall</a:t>
            </a:r>
            <a:endParaRPr lang="sv-SE" altLang="sv-SE" sz="3600" dirty="0">
              <a:solidFill>
                <a:srgbClr val="FF0000"/>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sv-SE" altLang="sv-SE" sz="2800" dirty="0">
              <a:solidFill>
                <a:srgbClr val="333333"/>
              </a:solidFill>
              <a:latin typeface="Arial" panose="020B0604020202020204" pitchFamily="34" charset="0"/>
              <a:cs typeface="Arial" panose="020B0604020202020204" pitchFamily="34" charset="0"/>
            </a:endParaRPr>
          </a:p>
          <a:p>
            <a:pPr eaLnBrk="0" fontAlgn="base" hangingPunct="0">
              <a:spcBef>
                <a:spcPct val="0"/>
              </a:spcBef>
              <a:spcAft>
                <a:spcPct val="0"/>
              </a:spcAft>
            </a:pPr>
            <a:endParaRPr lang="sv-SE" altLang="sv-SE" sz="2800" dirty="0">
              <a:solidFill>
                <a:srgbClr val="333333"/>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Om du skadar eller tappar en tand ska du </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alltid kontakta tandläkare.</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En permanent tand som blir utslagen </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kan du försöka sätta tillbaka själv</a:t>
            </a:r>
            <a:r>
              <a:rPr lang="sv-SE" altLang="sv-SE" dirty="0" smtClean="0">
                <a:solidFill>
                  <a:srgbClr val="333333"/>
                </a:solidFill>
                <a:latin typeface="Arial" panose="020B0604020202020204" pitchFamily="34" charset="0"/>
                <a:cs typeface="Arial" panose="020B0604020202020204" pitchFamily="34" charset="0"/>
              </a:rPr>
              <a:t>. (</a:t>
            </a:r>
            <a:r>
              <a:rPr lang="sv-SE" dirty="0" smtClean="0"/>
              <a:t>Sätt </a:t>
            </a:r>
            <a:r>
              <a:rPr lang="sv-SE" dirty="0"/>
              <a:t>aldrig tillbaka en </a:t>
            </a:r>
            <a:endParaRPr lang="sv-SE" dirty="0" smtClean="0"/>
          </a:p>
          <a:p>
            <a:pPr eaLnBrk="0" fontAlgn="base" hangingPunct="0">
              <a:spcBef>
                <a:spcPct val="0"/>
              </a:spcBef>
              <a:spcAft>
                <a:spcPct val="0"/>
              </a:spcAft>
            </a:pPr>
            <a:r>
              <a:rPr lang="sv-SE" dirty="0" smtClean="0"/>
              <a:t>utslagen </a:t>
            </a:r>
            <a:r>
              <a:rPr lang="sv-SE" dirty="0"/>
              <a:t>mjölktand i barnets mun. </a:t>
            </a:r>
            <a:r>
              <a:rPr lang="sv-SE" dirty="0" smtClean="0"/>
              <a:t>Det </a:t>
            </a:r>
            <a:r>
              <a:rPr lang="sv-SE" dirty="0"/>
              <a:t>kan skada de permanenta tänderna som väntar i </a:t>
            </a:r>
            <a:endParaRPr lang="sv-SE" dirty="0" smtClean="0"/>
          </a:p>
          <a:p>
            <a:pPr eaLnBrk="0" fontAlgn="base" hangingPunct="0">
              <a:spcBef>
                <a:spcPct val="0"/>
              </a:spcBef>
              <a:spcAft>
                <a:spcPct val="0"/>
              </a:spcAft>
            </a:pPr>
            <a:r>
              <a:rPr lang="sv-SE" dirty="0" smtClean="0"/>
              <a:t>käken </a:t>
            </a:r>
            <a:r>
              <a:rPr lang="sv-SE" dirty="0"/>
              <a:t>under </a:t>
            </a:r>
            <a:r>
              <a:rPr lang="sv-SE" dirty="0" smtClean="0"/>
              <a:t>tandköttet).</a:t>
            </a:r>
            <a:r>
              <a:rPr lang="sv-SE" altLang="sv-SE" dirty="0" smtClean="0">
                <a:solidFill>
                  <a:srgbClr val="333333"/>
                </a:solidFill>
                <a:latin typeface="Arial" panose="020B0604020202020204" pitchFamily="34" charset="0"/>
                <a:cs typeface="Arial" panose="020B0604020202020204" pitchFamily="34" charset="0"/>
              </a:rPr>
              <a:t> </a:t>
            </a:r>
            <a:endParaRPr lang="sv-SE" altLang="sv-SE" dirty="0">
              <a:solidFill>
                <a:srgbClr val="333333"/>
              </a:solidFill>
              <a:latin typeface="Arial" panose="020B0604020202020204" pitchFamily="34" charset="0"/>
              <a:cs typeface="Arial" panose="020B0604020202020204" pitchFamily="34" charset="0"/>
            </a:endParaRPr>
          </a:p>
          <a:p>
            <a:pPr eaLnBrk="0" fontAlgn="base" hangingPunct="0">
              <a:spcBef>
                <a:spcPct val="0"/>
              </a:spcBef>
              <a:spcAft>
                <a:spcPct val="0"/>
              </a:spcAft>
            </a:pPr>
            <a:r>
              <a:rPr lang="sv-SE" altLang="sv-SE" sz="2800" dirty="0" smtClean="0">
                <a:solidFill>
                  <a:srgbClr val="333333"/>
                </a:solidFill>
                <a:latin typeface="Arial" panose="020B0604020202020204" pitchFamily="34" charset="0"/>
                <a:cs typeface="Arial" panose="020B0604020202020204" pitchFamily="34" charset="0"/>
              </a:rPr>
              <a:t>I munnen är det bästa </a:t>
            </a:r>
            <a:r>
              <a:rPr lang="sv-SE" altLang="sv-SE" sz="2800" dirty="0">
                <a:solidFill>
                  <a:srgbClr val="333333"/>
                </a:solidFill>
                <a:latin typeface="Arial" panose="020B0604020202020204" pitchFamily="34" charset="0"/>
                <a:cs typeface="Arial" panose="020B0604020202020204" pitchFamily="34" charset="0"/>
              </a:rPr>
              <a:t>sättet att förvara den under färden </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till tandläkaren. Om du inte lyckas sätta tillbaka tanden,</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lägg den i mjölk eller under tungan på väg till </a:t>
            </a:r>
          </a:p>
          <a:p>
            <a:pPr eaLnBrk="0" fontAlgn="base" hangingPunct="0">
              <a:spcBef>
                <a:spcPct val="0"/>
              </a:spcBef>
              <a:spcAft>
                <a:spcPct val="0"/>
              </a:spcAft>
            </a:pPr>
            <a:r>
              <a:rPr lang="sv-SE" altLang="sv-SE" sz="2800" dirty="0">
                <a:solidFill>
                  <a:srgbClr val="333333"/>
                </a:solidFill>
                <a:latin typeface="Arial" panose="020B0604020202020204" pitchFamily="34" charset="0"/>
                <a:cs typeface="Arial" panose="020B0604020202020204" pitchFamily="34" charset="0"/>
              </a:rPr>
              <a:t>tandläkaren så att den inte torkar ut.</a:t>
            </a:r>
            <a:endParaRPr lang="sv-SE" altLang="sv-SE" sz="2800" dirty="0">
              <a:latin typeface="Arial" panose="020B0604020202020204" pitchFamily="34" charset="0"/>
            </a:endParaRPr>
          </a:p>
        </p:txBody>
      </p:sp>
    </p:spTree>
    <p:extLst>
      <p:ext uri="{BB962C8B-B14F-4D97-AF65-F5344CB8AC3E}">
        <p14:creationId xmlns:p14="http://schemas.microsoft.com/office/powerpoint/2010/main" val="3482030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8359" y="609601"/>
            <a:ext cx="8336330" cy="5447645"/>
          </a:xfrm>
          <a:prstGeom prst="rect">
            <a:avLst/>
          </a:prstGeom>
          <a:noFill/>
        </p:spPr>
        <p:txBody>
          <a:bodyPr wrap="square" rtlCol="0">
            <a:spAutoFit/>
          </a:bodyPr>
          <a:lstStyle/>
          <a:p>
            <a:r>
              <a:rPr lang="sv-SE" sz="3600" b="1" dirty="0">
                <a:solidFill>
                  <a:srgbClr val="FF0000"/>
                </a:solidFill>
              </a:rPr>
              <a:t>Ryggskada</a:t>
            </a:r>
          </a:p>
          <a:p>
            <a:endParaRPr lang="sv-SE" sz="2400" b="1" dirty="0"/>
          </a:p>
          <a:p>
            <a:r>
              <a:rPr lang="sv-SE" sz="2400" dirty="0"/>
              <a:t>En person som har fallit eller dykt och slagit i </a:t>
            </a:r>
          </a:p>
          <a:p>
            <a:r>
              <a:rPr lang="sv-SE" sz="2400" dirty="0"/>
              <a:t>huvud/rygg/nacke. </a:t>
            </a:r>
          </a:p>
          <a:p>
            <a:endParaRPr lang="sv-SE" sz="2400" dirty="0"/>
          </a:p>
          <a:p>
            <a:r>
              <a:rPr lang="sv-SE" sz="2400" dirty="0"/>
              <a:t>Kan känna avdomningar/stickningar och ha svårighet </a:t>
            </a:r>
          </a:p>
          <a:p>
            <a:r>
              <a:rPr lang="sv-SE" sz="2400" dirty="0"/>
              <a:t>att röra armar och ben.</a:t>
            </a:r>
          </a:p>
          <a:p>
            <a:endParaRPr lang="sv-SE" sz="2400" dirty="0"/>
          </a:p>
          <a:p>
            <a:r>
              <a:rPr lang="sv-SE" sz="2400" dirty="0"/>
              <a:t>Säkerställ fria luftvägar, och stabilisera halsryggen </a:t>
            </a:r>
          </a:p>
          <a:p>
            <a:r>
              <a:rPr lang="sv-SE" sz="2400" dirty="0"/>
              <a:t>manuellt.</a:t>
            </a:r>
          </a:p>
          <a:p>
            <a:r>
              <a:rPr lang="sv-SE" sz="2400" dirty="0"/>
              <a:t> </a:t>
            </a:r>
          </a:p>
          <a:p>
            <a:r>
              <a:rPr lang="sv-SE" sz="2400" dirty="0"/>
              <a:t>Om möjligt låt den drabbade vara kvar där </a:t>
            </a:r>
          </a:p>
          <a:p>
            <a:r>
              <a:rPr lang="sv-SE" sz="2400" dirty="0"/>
              <a:t>ni hittade personen. </a:t>
            </a:r>
          </a:p>
          <a:p>
            <a:r>
              <a:rPr lang="sv-SE" sz="2400" dirty="0"/>
              <a:t>Försök förhindra nedkylning.</a:t>
            </a:r>
            <a:endParaRPr lang="sv-SE" sz="2400" b="1" dirty="0"/>
          </a:p>
        </p:txBody>
      </p:sp>
    </p:spTree>
    <p:extLst>
      <p:ext uri="{BB962C8B-B14F-4D97-AF65-F5344CB8AC3E}">
        <p14:creationId xmlns:p14="http://schemas.microsoft.com/office/powerpoint/2010/main" val="28541665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276" y="671215"/>
            <a:ext cx="8848725" cy="6831152"/>
          </a:xfrm>
          <a:prstGeom prst="rect">
            <a:avLst/>
          </a:prstGeom>
        </p:spPr>
        <p:txBody>
          <a:bodyPr wrap="square">
            <a:spAutoFit/>
          </a:bodyPr>
          <a:lstStyle/>
          <a:p>
            <a:r>
              <a:rPr lang="sv-SE" b="1" i="0" dirty="0" smtClean="0">
                <a:solidFill>
                  <a:srgbClr val="353535"/>
                </a:solidFill>
                <a:effectLst/>
                <a:latin typeface="Open Sans"/>
              </a:rPr>
              <a:t>Symtom</a:t>
            </a:r>
          </a:p>
          <a:p>
            <a:r>
              <a:rPr lang="sv-SE" b="0" i="0" dirty="0" smtClean="0">
                <a:solidFill>
                  <a:srgbClr val="353535"/>
                </a:solidFill>
                <a:effectLst/>
                <a:latin typeface="Open Sans"/>
              </a:rPr>
              <a:t>Du kan förlora medvetandet vid en hjärnskakning. Det här är några andra vanliga symtom som ibland kommer först efter flera timmar:</a:t>
            </a:r>
          </a:p>
          <a:p>
            <a:endParaRPr lang="sv-SE" b="0" i="0" dirty="0" smtClean="0">
              <a:solidFill>
                <a:srgbClr val="353535"/>
              </a:solidFill>
              <a:effectLst/>
              <a:latin typeface="Open Sans"/>
            </a:endParaRPr>
          </a:p>
          <a:p>
            <a:pPr>
              <a:buFont typeface="Arial" panose="020B0604020202020204" pitchFamily="34" charset="0"/>
              <a:buChar char="•"/>
            </a:pPr>
            <a:r>
              <a:rPr lang="sv-SE" b="0" i="0" dirty="0" smtClean="0">
                <a:solidFill>
                  <a:srgbClr val="353535"/>
                </a:solidFill>
                <a:effectLst/>
                <a:latin typeface="Open Sans"/>
              </a:rPr>
              <a:t>huvudvärk</a:t>
            </a:r>
          </a:p>
          <a:p>
            <a:pPr>
              <a:buFont typeface="Arial" panose="020B0604020202020204" pitchFamily="34" charset="0"/>
              <a:buChar char="•"/>
            </a:pPr>
            <a:r>
              <a:rPr lang="sv-SE" b="0" i="0" dirty="0" smtClean="0">
                <a:solidFill>
                  <a:srgbClr val="353535"/>
                </a:solidFill>
                <a:effectLst/>
                <a:latin typeface="Open Sans"/>
              </a:rPr>
              <a:t>yrsel</a:t>
            </a:r>
          </a:p>
          <a:p>
            <a:pPr>
              <a:buFont typeface="Arial" panose="020B0604020202020204" pitchFamily="34" charset="0"/>
              <a:buChar char="•"/>
            </a:pPr>
            <a:r>
              <a:rPr lang="sv-SE" b="0" i="0" dirty="0" smtClean="0">
                <a:solidFill>
                  <a:srgbClr val="353535"/>
                </a:solidFill>
                <a:effectLst/>
                <a:latin typeface="Open Sans"/>
              </a:rPr>
              <a:t>illamående</a:t>
            </a:r>
          </a:p>
          <a:p>
            <a:pPr>
              <a:buFont typeface="Arial" panose="020B0604020202020204" pitchFamily="34" charset="0"/>
              <a:buChar char="•"/>
            </a:pPr>
            <a:r>
              <a:rPr lang="sv-SE" b="0" i="0" dirty="0" smtClean="0">
                <a:solidFill>
                  <a:srgbClr val="353535"/>
                </a:solidFill>
                <a:effectLst/>
                <a:latin typeface="Open Sans"/>
              </a:rPr>
              <a:t>kräkningar</a:t>
            </a:r>
          </a:p>
          <a:p>
            <a:pPr>
              <a:buFont typeface="Arial" panose="020B0604020202020204" pitchFamily="34" charset="0"/>
              <a:buChar char="•"/>
            </a:pPr>
            <a:r>
              <a:rPr lang="sv-SE" b="0" i="0" dirty="0" smtClean="0">
                <a:solidFill>
                  <a:srgbClr val="353535"/>
                </a:solidFill>
                <a:effectLst/>
                <a:latin typeface="Open Sans"/>
              </a:rPr>
              <a:t>minnesförlust</a:t>
            </a:r>
          </a:p>
          <a:p>
            <a:pPr>
              <a:buFont typeface="Arial" panose="020B0604020202020204" pitchFamily="34" charset="0"/>
              <a:buChar char="•"/>
            </a:pPr>
            <a:r>
              <a:rPr lang="sv-SE" b="0" i="0" dirty="0" smtClean="0">
                <a:solidFill>
                  <a:srgbClr val="353535"/>
                </a:solidFill>
                <a:effectLst/>
                <a:latin typeface="Open Sans"/>
              </a:rPr>
              <a:t>förvirring</a:t>
            </a:r>
          </a:p>
          <a:p>
            <a:pPr>
              <a:buFont typeface="Arial" panose="020B0604020202020204" pitchFamily="34" charset="0"/>
              <a:buChar char="•"/>
            </a:pPr>
            <a:r>
              <a:rPr lang="sv-SE" b="0" i="0" dirty="0" smtClean="0">
                <a:solidFill>
                  <a:srgbClr val="353535"/>
                </a:solidFill>
                <a:effectLst/>
                <a:latin typeface="Open Sans"/>
              </a:rPr>
              <a:t>onaturlig trötthet.</a:t>
            </a:r>
          </a:p>
          <a:p>
            <a:pPr>
              <a:buFont typeface="Arial" panose="020B0604020202020204" pitchFamily="34" charset="0"/>
              <a:buChar char="•"/>
            </a:pPr>
            <a:endParaRPr lang="sv-SE" b="0" i="0" dirty="0" smtClean="0">
              <a:solidFill>
                <a:srgbClr val="353535"/>
              </a:solidFill>
              <a:effectLst/>
              <a:latin typeface="Open Sans"/>
            </a:endParaRPr>
          </a:p>
          <a:p>
            <a:r>
              <a:rPr lang="sv-SE" b="1" dirty="0"/>
              <a:t>Vad kan jag göra själv?</a:t>
            </a:r>
          </a:p>
          <a:p>
            <a:r>
              <a:rPr lang="sv-SE" dirty="0"/>
              <a:t>Det finns ingen särskild behandling efter en hjärnskakning utom att vila så att hjärnan kan återhämta sig. Du bör inte träna eller dricka alkohol förrän du känner dig helt bra igen. Undvik sådant som kräver mycket koncentration. Det gäller till exempel att titta på tv, spela dataspel och annat som kan ge huvudvärk och illamående</a:t>
            </a:r>
            <a:r>
              <a:rPr lang="sv-SE" dirty="0" smtClean="0"/>
              <a:t>.</a:t>
            </a:r>
          </a:p>
          <a:p>
            <a:r>
              <a:rPr lang="sv-SE" b="1" dirty="0" smtClean="0"/>
              <a:t>Ring </a:t>
            </a:r>
            <a:r>
              <a:rPr lang="sv-SE" b="1" dirty="0"/>
              <a:t>genast 112 </a:t>
            </a:r>
            <a:r>
              <a:rPr lang="sv-SE" dirty="0"/>
              <a:t>om något av följande stämmer:</a:t>
            </a:r>
          </a:p>
          <a:p>
            <a:r>
              <a:rPr lang="sv-SE" dirty="0"/>
              <a:t>Någon har slagit i huvudet och är avsvimmad längre än en minut.</a:t>
            </a:r>
          </a:p>
          <a:p>
            <a:r>
              <a:rPr lang="sv-SE" dirty="0"/>
              <a:t>Den som har slagit i huvudet har kramper.</a:t>
            </a:r>
          </a:p>
          <a:p>
            <a:r>
              <a:rPr lang="sv-SE" dirty="0"/>
              <a:t>Det tar lång tid för personen att återhämta sig, och svimningen följs av yrsel, förvirring eller sömnighet.</a:t>
            </a:r>
          </a:p>
          <a:p>
            <a:endParaRPr lang="sv-SE" dirty="0"/>
          </a:p>
          <a:p>
            <a:pPr>
              <a:buFont typeface="Arial" panose="020B0604020202020204" pitchFamily="34" charset="0"/>
              <a:buChar char="•"/>
            </a:pPr>
            <a:endParaRPr lang="sv-SE" sz="1400" b="0" i="0" dirty="0">
              <a:solidFill>
                <a:srgbClr val="353535"/>
              </a:solidFill>
              <a:effectLst/>
              <a:latin typeface="Open Sans"/>
            </a:endParaRPr>
          </a:p>
        </p:txBody>
      </p:sp>
      <p:sp>
        <p:nvSpPr>
          <p:cNvPr id="3" name="TextBox 2"/>
          <p:cNvSpPr txBox="1"/>
          <p:nvPr/>
        </p:nvSpPr>
        <p:spPr>
          <a:xfrm>
            <a:off x="76201" y="142875"/>
            <a:ext cx="2411470" cy="461665"/>
          </a:xfrm>
          <a:prstGeom prst="rect">
            <a:avLst/>
          </a:prstGeom>
          <a:noFill/>
        </p:spPr>
        <p:txBody>
          <a:bodyPr wrap="square" rtlCol="0">
            <a:spAutoFit/>
          </a:bodyPr>
          <a:lstStyle/>
          <a:p>
            <a:r>
              <a:rPr lang="sv-SE" sz="2400" b="1" dirty="0" smtClean="0">
                <a:solidFill>
                  <a:srgbClr val="FF0000"/>
                </a:solidFill>
              </a:rPr>
              <a:t>Hjärnskakning</a:t>
            </a:r>
            <a:endParaRPr lang="sv-SE" sz="2400" b="1" dirty="0">
              <a:solidFill>
                <a:srgbClr val="FF0000"/>
              </a:solidFill>
            </a:endParaRPr>
          </a:p>
        </p:txBody>
      </p:sp>
    </p:spTree>
    <p:extLst>
      <p:ext uri="{BB962C8B-B14F-4D97-AF65-F5344CB8AC3E}">
        <p14:creationId xmlns:p14="http://schemas.microsoft.com/office/powerpoint/2010/main" val="2667598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351088" y="549276"/>
            <a:ext cx="7772400" cy="1470025"/>
          </a:xfrm>
        </p:spPr>
        <p:txBody>
          <a:bodyPr>
            <a:normAutofit fontScale="90000"/>
          </a:bodyPr>
          <a:lstStyle/>
          <a:p>
            <a:pPr eaLnBrk="1" hangingPunct="1"/>
            <a:r>
              <a:rPr lang="sv-SE" smtClean="0"/>
              <a:t/>
            </a:r>
            <a:br>
              <a:rPr lang="sv-SE" smtClean="0"/>
            </a:br>
            <a:endParaRPr lang="en-US" smtClean="0"/>
          </a:p>
        </p:txBody>
      </p:sp>
      <p:sp>
        <p:nvSpPr>
          <p:cNvPr id="2051" name="Rectangle 3"/>
          <p:cNvSpPr>
            <a:spLocks noGrp="1" noChangeArrowheads="1"/>
          </p:cNvSpPr>
          <p:nvPr>
            <p:ph type="subTitle" idx="1"/>
          </p:nvPr>
        </p:nvSpPr>
        <p:spPr>
          <a:xfrm>
            <a:off x="2782888" y="333374"/>
            <a:ext cx="6400800" cy="5931067"/>
          </a:xfrm>
        </p:spPr>
        <p:txBody>
          <a:bodyPr>
            <a:normAutofit fontScale="92500" lnSpcReduction="20000"/>
          </a:bodyPr>
          <a:lstStyle/>
          <a:p>
            <a:pPr eaLnBrk="1" hangingPunct="1"/>
            <a:r>
              <a:rPr lang="sv-SE" sz="7700" dirty="0" smtClean="0">
                <a:solidFill>
                  <a:srgbClr val="FF0000"/>
                </a:solidFill>
              </a:rPr>
              <a:t>L</a:t>
            </a:r>
            <a:r>
              <a:rPr lang="sv-SE" sz="7700" dirty="0" smtClean="0"/>
              <a:t>-ABC</a:t>
            </a:r>
          </a:p>
          <a:p>
            <a:pPr eaLnBrk="1" hangingPunct="1"/>
            <a:endParaRPr lang="sv-SE" sz="6300" dirty="0"/>
          </a:p>
          <a:p>
            <a:pPr eaLnBrk="1" hangingPunct="1"/>
            <a:endParaRPr lang="sv-SE" sz="6300" dirty="0"/>
          </a:p>
          <a:p>
            <a:pPr eaLnBrk="1" hangingPunct="1"/>
            <a:r>
              <a:rPr lang="sv-SE" sz="6300" dirty="0">
                <a:solidFill>
                  <a:srgbClr val="FF0000"/>
                </a:solidFill>
              </a:rPr>
              <a:t>L</a:t>
            </a:r>
            <a:r>
              <a:rPr lang="sv-SE" sz="6300" dirty="0"/>
              <a:t>ivsfarligt läge</a:t>
            </a:r>
          </a:p>
          <a:p>
            <a:pPr eaLnBrk="1" hangingPunct="1"/>
            <a:r>
              <a:rPr lang="sv-SE" sz="6300" dirty="0" err="1">
                <a:solidFill>
                  <a:srgbClr val="FF0000"/>
                </a:solidFill>
              </a:rPr>
              <a:t>L</a:t>
            </a:r>
            <a:r>
              <a:rPr lang="sv-SE" sz="6300" dirty="0" err="1"/>
              <a:t>ägesbedömma</a:t>
            </a:r>
            <a:endParaRPr lang="sv-SE" sz="6300" dirty="0"/>
          </a:p>
          <a:p>
            <a:pPr eaLnBrk="1" hangingPunct="1"/>
            <a:endParaRPr lang="sv-SE" sz="6300" dirty="0" smtClean="0">
              <a:solidFill>
                <a:srgbClr val="FF0000"/>
              </a:solidFill>
            </a:endParaRPr>
          </a:p>
          <a:p>
            <a:pPr eaLnBrk="1" hangingPunct="1"/>
            <a:r>
              <a:rPr lang="sv-SE" sz="6300" dirty="0" smtClean="0">
                <a:solidFill>
                  <a:srgbClr val="FF0000"/>
                </a:solidFill>
              </a:rPr>
              <a:t>L</a:t>
            </a:r>
            <a:r>
              <a:rPr lang="sv-SE" sz="6300" dirty="0" smtClean="0"/>
              <a:t>arma</a:t>
            </a:r>
            <a:endParaRPr lang="sv-SE" sz="6300" dirty="0"/>
          </a:p>
          <a:p>
            <a:pPr eaLnBrk="1" hangingPunct="1"/>
            <a:endParaRPr lang="sv-SE" sz="6300" dirty="0"/>
          </a:p>
          <a:p>
            <a:pPr eaLnBrk="1" hangingPunct="1"/>
            <a:endParaRPr lang="sv-SE" sz="4000" dirty="0"/>
          </a:p>
        </p:txBody>
      </p:sp>
      <p:pic>
        <p:nvPicPr>
          <p:cNvPr id="50180" name="Picture 4" descr="Bildresultat för bilder larma"/>
          <p:cNvPicPr>
            <a:picLocks noChangeAspect="1" noChangeArrowheads="1"/>
          </p:cNvPicPr>
          <p:nvPr/>
        </p:nvPicPr>
        <p:blipFill>
          <a:blip r:embed="rId3" cstate="print"/>
          <a:srcRect/>
          <a:stretch>
            <a:fillRect/>
          </a:stretch>
        </p:blipFill>
        <p:spPr bwMode="auto">
          <a:xfrm>
            <a:off x="7536160" y="4221089"/>
            <a:ext cx="1847850" cy="2476501"/>
          </a:xfrm>
          <a:prstGeom prst="rect">
            <a:avLst/>
          </a:prstGeom>
          <a:noFill/>
        </p:spPr>
      </p:pic>
    </p:spTree>
    <p:extLst>
      <p:ext uri="{BB962C8B-B14F-4D97-AF65-F5344CB8AC3E}">
        <p14:creationId xmlns:p14="http://schemas.microsoft.com/office/powerpoint/2010/main" val="186139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fade">
                                      <p:cBhvr>
                                        <p:cTn id="12" dur="2000"/>
                                        <p:tgtEl>
                                          <p:spTgt spid="20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51">
                                            <p:txEl>
                                              <p:pRg st="3" end="3"/>
                                            </p:txEl>
                                          </p:spTgt>
                                        </p:tgtEl>
                                        <p:attrNameLst>
                                          <p:attrName>style.visibility</p:attrName>
                                        </p:attrNameLst>
                                      </p:cBhvr>
                                      <p:to>
                                        <p:strVal val="visible"/>
                                      </p:to>
                                    </p:set>
                                    <p:animEffect transition="in" filter="fade">
                                      <p:cBhvr>
                                        <p:cTn id="17" dur="2000"/>
                                        <p:tgtEl>
                                          <p:spTgt spid="2051">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Effect transition="in" filter="fade">
                                      <p:cBhvr>
                                        <p:cTn id="22" dur="2000"/>
                                        <p:tgtEl>
                                          <p:spTgt spid="205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51">
                                            <p:txEl>
                                              <p:pRg st="6" end="6"/>
                                            </p:txEl>
                                          </p:spTgt>
                                        </p:tgtEl>
                                        <p:attrNameLst>
                                          <p:attrName>style.visibility</p:attrName>
                                        </p:attrNameLst>
                                      </p:cBhvr>
                                      <p:to>
                                        <p:strVal val="visible"/>
                                      </p:to>
                                    </p:set>
                                    <p:animEffect transition="in" filter="fade">
                                      <p:cBhvr>
                                        <p:cTn id="27" dur="2000"/>
                                        <p:tgtEl>
                                          <p:spTgt spid="20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2526" y="689811"/>
            <a:ext cx="10748007" cy="5878532"/>
          </a:xfrm>
          <a:prstGeom prst="rect">
            <a:avLst/>
          </a:prstGeom>
          <a:noFill/>
        </p:spPr>
        <p:txBody>
          <a:bodyPr wrap="none" rtlCol="0">
            <a:spAutoFit/>
          </a:bodyPr>
          <a:lstStyle/>
          <a:p>
            <a:r>
              <a:rPr lang="sv-SE" sz="2800" dirty="0" smtClean="0">
                <a:solidFill>
                  <a:srgbClr val="FF0000"/>
                </a:solidFill>
              </a:rPr>
              <a:t>Axel ur led</a:t>
            </a:r>
          </a:p>
          <a:p>
            <a:endParaRPr lang="sv-SE" dirty="0"/>
          </a:p>
          <a:p>
            <a:r>
              <a:rPr lang="sv-SE" dirty="0" smtClean="0"/>
              <a:t>Axeln </a:t>
            </a:r>
            <a:r>
              <a:rPr lang="sv-SE" dirty="0"/>
              <a:t>kan gå ur led om den vrids kraftigt eller om du faller omkull och samtidigt tar emot dig med handen. </a:t>
            </a:r>
            <a:endParaRPr lang="sv-SE" dirty="0" smtClean="0"/>
          </a:p>
          <a:p>
            <a:r>
              <a:rPr lang="sv-SE" dirty="0" smtClean="0"/>
              <a:t>När </a:t>
            </a:r>
            <a:r>
              <a:rPr lang="sv-SE" dirty="0"/>
              <a:t>axeln går ur led gör det mycket ont.</a:t>
            </a:r>
          </a:p>
          <a:p>
            <a:r>
              <a:rPr lang="sv-SE" dirty="0"/>
              <a:t>De flesta blir helt bra igen, men det är viktigt att </a:t>
            </a:r>
            <a:r>
              <a:rPr lang="sv-SE" dirty="0">
                <a:hlinkClick r:id="rId2" tooltip="leden"/>
              </a:rPr>
              <a:t>leden</a:t>
            </a:r>
            <a:r>
              <a:rPr lang="sv-SE" dirty="0"/>
              <a:t> kommer på plats så fort som möjligt. </a:t>
            </a:r>
            <a:endParaRPr lang="sv-SE" dirty="0" smtClean="0"/>
          </a:p>
          <a:p>
            <a:r>
              <a:rPr lang="sv-SE" dirty="0" smtClean="0"/>
              <a:t>Annars </a:t>
            </a:r>
            <a:r>
              <a:rPr lang="sv-SE" dirty="0"/>
              <a:t>kan vävnaderna runt axeln skadas, vilket kan göra att axeln lättare går ur led igen i framtiden</a:t>
            </a:r>
            <a:r>
              <a:rPr lang="sv-SE" dirty="0" smtClean="0"/>
              <a:t>.</a:t>
            </a:r>
          </a:p>
          <a:p>
            <a:endParaRPr lang="sv-SE" dirty="0"/>
          </a:p>
          <a:p>
            <a:r>
              <a:rPr lang="sv-SE" dirty="0"/>
              <a:t>Det är bra att ligga på magen med armen hängande fritt om du inte kan ta dig till en läkare direkt. </a:t>
            </a:r>
            <a:endParaRPr lang="sv-SE" dirty="0" smtClean="0"/>
          </a:p>
          <a:p>
            <a:r>
              <a:rPr lang="sv-SE" dirty="0" smtClean="0"/>
              <a:t>Ibland </a:t>
            </a:r>
            <a:r>
              <a:rPr lang="sv-SE" dirty="0"/>
              <a:t>kan leden då gå tillbaka till rätt läge av sig själv</a:t>
            </a:r>
            <a:r>
              <a:rPr lang="sv-SE" dirty="0" smtClean="0"/>
              <a:t>.</a:t>
            </a:r>
          </a:p>
          <a:p>
            <a:endParaRPr lang="sv-SE" dirty="0"/>
          </a:p>
          <a:p>
            <a:r>
              <a:rPr lang="sv-SE" sz="2400" dirty="0" smtClean="0">
                <a:solidFill>
                  <a:srgbClr val="FF0000"/>
                </a:solidFill>
              </a:rPr>
              <a:t>Knäskålen ur led</a:t>
            </a:r>
          </a:p>
          <a:p>
            <a:r>
              <a:rPr lang="sv-SE" dirty="0" smtClean="0"/>
              <a:t>Knäskålen </a:t>
            </a:r>
            <a:r>
              <a:rPr lang="sv-SE" dirty="0"/>
              <a:t>kan gå ur led om du får ett kraftigt slag mot knät eller om du vrider knät hastigt. Det gör mycket ont. </a:t>
            </a:r>
            <a:endParaRPr lang="sv-SE" dirty="0" smtClean="0"/>
          </a:p>
          <a:p>
            <a:r>
              <a:rPr lang="sv-SE" dirty="0" smtClean="0"/>
              <a:t>De </a:t>
            </a:r>
            <a:r>
              <a:rPr lang="sv-SE" dirty="0"/>
              <a:t>flesta blir bra efteråt, men läkningen kan ta några månader</a:t>
            </a:r>
            <a:r>
              <a:rPr lang="sv-SE" dirty="0" smtClean="0"/>
              <a:t>.</a:t>
            </a:r>
          </a:p>
          <a:p>
            <a:endParaRPr lang="sv-SE" dirty="0"/>
          </a:p>
          <a:p>
            <a:r>
              <a:rPr lang="sv-SE" dirty="0"/>
              <a:t>När knäskålen går ur led känner du att den glider ur sitt läge samtidigt som du får mycket ont. </a:t>
            </a:r>
            <a:endParaRPr lang="sv-SE" dirty="0" smtClean="0"/>
          </a:p>
          <a:p>
            <a:r>
              <a:rPr lang="sv-SE" dirty="0" smtClean="0"/>
              <a:t>Oftast </a:t>
            </a:r>
            <a:r>
              <a:rPr lang="sv-SE" dirty="0"/>
              <a:t>åker knäskålen tillbaka till rätt läge, antingen av sig själv direkt efter skadan eller när du sträcker på benet. </a:t>
            </a:r>
            <a:endParaRPr lang="sv-SE" dirty="0" smtClean="0"/>
          </a:p>
          <a:p>
            <a:r>
              <a:rPr lang="sv-SE" dirty="0" smtClean="0"/>
              <a:t>Efteråt </a:t>
            </a:r>
            <a:r>
              <a:rPr lang="sv-SE" dirty="0"/>
              <a:t>svullnar knät och du får svårt att stödja på benet</a:t>
            </a:r>
            <a:r>
              <a:rPr lang="sv-SE" dirty="0" smtClean="0"/>
              <a:t>.</a:t>
            </a:r>
          </a:p>
          <a:p>
            <a:endParaRPr lang="sv-SE" dirty="0"/>
          </a:p>
          <a:p>
            <a:r>
              <a:rPr lang="sv-SE" dirty="0" smtClean="0"/>
              <a:t>1177 SKADOR PÅ ARMAR OCH BEN</a:t>
            </a:r>
            <a:endParaRPr lang="sv-SE" dirty="0"/>
          </a:p>
          <a:p>
            <a:endParaRPr lang="sv-SE" dirty="0"/>
          </a:p>
        </p:txBody>
      </p:sp>
    </p:spTree>
    <p:extLst>
      <p:ext uri="{BB962C8B-B14F-4D97-AF65-F5344CB8AC3E}">
        <p14:creationId xmlns:p14="http://schemas.microsoft.com/office/powerpoint/2010/main" val="34839825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fld id="{56D00502-6BF6-4D1C-B5DE-5893BC07D8B1}" type="datetime1">
              <a:rPr lang="sv-SE" smtClean="0"/>
              <a:pPr/>
              <a:t>2020-02-25</a:t>
            </a:fld>
            <a:endParaRPr lang="en-US" smtClean="0"/>
          </a:p>
        </p:txBody>
      </p:sp>
      <p:sp>
        <p:nvSpPr>
          <p:cNvPr id="46083" name="TextBox 4"/>
          <p:cNvSpPr txBox="1">
            <a:spLocks noChangeArrowheads="1"/>
          </p:cNvSpPr>
          <p:nvPr/>
        </p:nvSpPr>
        <p:spPr bwMode="auto">
          <a:xfrm>
            <a:off x="3238500" y="357188"/>
            <a:ext cx="5715000" cy="584200"/>
          </a:xfrm>
          <a:prstGeom prst="rect">
            <a:avLst/>
          </a:prstGeom>
          <a:noFill/>
          <a:ln w="9525">
            <a:noFill/>
            <a:miter lim="800000"/>
            <a:headEnd/>
            <a:tailEnd/>
          </a:ln>
        </p:spPr>
        <p:txBody>
          <a:bodyPr>
            <a:spAutoFit/>
          </a:bodyPr>
          <a:lstStyle/>
          <a:p>
            <a:pPr algn="ctr"/>
            <a:r>
              <a:rPr lang="sv-SE" sz="3200" b="1">
                <a:solidFill>
                  <a:srgbClr val="FF0000"/>
                </a:solidFill>
              </a:rPr>
              <a:t>Allergisk chock</a:t>
            </a:r>
            <a:endParaRPr lang="en-US" sz="3200" b="1">
              <a:solidFill>
                <a:srgbClr val="FF0000"/>
              </a:solidFill>
            </a:endParaRPr>
          </a:p>
        </p:txBody>
      </p:sp>
      <p:pic>
        <p:nvPicPr>
          <p:cNvPr id="46084" name="Picture 4"/>
          <p:cNvPicPr>
            <a:picLocks noChangeAspect="1" noChangeArrowheads="1"/>
          </p:cNvPicPr>
          <p:nvPr/>
        </p:nvPicPr>
        <p:blipFill>
          <a:blip r:embed="rId2" cstate="print"/>
          <a:srcRect/>
          <a:stretch>
            <a:fillRect/>
          </a:stretch>
        </p:blipFill>
        <p:spPr bwMode="auto">
          <a:xfrm>
            <a:off x="7953375" y="1000126"/>
            <a:ext cx="2000250" cy="1928813"/>
          </a:xfrm>
          <a:prstGeom prst="rect">
            <a:avLst/>
          </a:prstGeom>
          <a:noFill/>
          <a:ln w="9525">
            <a:noFill/>
            <a:miter lim="800000"/>
            <a:headEnd/>
            <a:tailEnd/>
          </a:ln>
        </p:spPr>
      </p:pic>
      <p:pic>
        <p:nvPicPr>
          <p:cNvPr id="46085" name="Picture 5"/>
          <p:cNvPicPr>
            <a:picLocks noChangeAspect="1" noChangeArrowheads="1"/>
          </p:cNvPicPr>
          <p:nvPr/>
        </p:nvPicPr>
        <p:blipFill>
          <a:blip r:embed="rId3" cstate="print"/>
          <a:srcRect/>
          <a:stretch>
            <a:fillRect/>
          </a:stretch>
        </p:blipFill>
        <p:spPr bwMode="auto">
          <a:xfrm>
            <a:off x="8453438" y="4643439"/>
            <a:ext cx="1428750" cy="1285875"/>
          </a:xfrm>
          <a:prstGeom prst="rect">
            <a:avLst/>
          </a:prstGeom>
          <a:noFill/>
          <a:ln w="9525">
            <a:noFill/>
            <a:miter lim="800000"/>
            <a:headEnd/>
            <a:tailEnd/>
          </a:ln>
        </p:spPr>
      </p:pic>
      <p:sp>
        <p:nvSpPr>
          <p:cNvPr id="46086" name="TextBox 5"/>
          <p:cNvSpPr txBox="1">
            <a:spLocks noChangeArrowheads="1"/>
          </p:cNvSpPr>
          <p:nvPr/>
        </p:nvSpPr>
        <p:spPr bwMode="auto">
          <a:xfrm>
            <a:off x="2452688" y="1785939"/>
            <a:ext cx="5072062" cy="4154487"/>
          </a:xfrm>
          <a:prstGeom prst="rect">
            <a:avLst/>
          </a:prstGeom>
          <a:noFill/>
          <a:ln w="9525">
            <a:noFill/>
            <a:miter lim="800000"/>
            <a:headEnd/>
            <a:tailEnd/>
          </a:ln>
        </p:spPr>
        <p:txBody>
          <a:bodyPr>
            <a:spAutoFit/>
          </a:bodyPr>
          <a:lstStyle/>
          <a:p>
            <a:pPr>
              <a:buFont typeface="Arial" charset="0"/>
              <a:buChar char="•"/>
            </a:pPr>
            <a:r>
              <a:rPr lang="sv-SE" sz="2400" b="1"/>
              <a:t>Kallsvettig</a:t>
            </a:r>
          </a:p>
          <a:p>
            <a:pPr>
              <a:buFont typeface="Arial" charset="0"/>
              <a:buChar char="•"/>
            </a:pPr>
            <a:r>
              <a:rPr lang="sv-SE" sz="2400" b="1"/>
              <a:t>Matt, svimningskänsla</a:t>
            </a:r>
          </a:p>
          <a:p>
            <a:pPr>
              <a:buFont typeface="Arial" charset="0"/>
              <a:buChar char="•"/>
            </a:pPr>
            <a:r>
              <a:rPr lang="sv-SE" sz="2400" b="1"/>
              <a:t>Utslag, röd i ansiktet</a:t>
            </a:r>
          </a:p>
          <a:p>
            <a:pPr>
              <a:buFont typeface="Arial" charset="0"/>
              <a:buChar char="•"/>
            </a:pPr>
            <a:r>
              <a:rPr lang="sv-SE" sz="2400" b="1"/>
              <a:t>Svullnad av läppar eller ansikte</a:t>
            </a:r>
          </a:p>
          <a:p>
            <a:pPr>
              <a:buFont typeface="Arial" charset="0"/>
              <a:buChar char="•"/>
            </a:pPr>
            <a:r>
              <a:rPr lang="sv-SE" sz="2400" b="1"/>
              <a:t>Klåda</a:t>
            </a:r>
          </a:p>
          <a:p>
            <a:pPr>
              <a:buFont typeface="Arial" charset="0"/>
              <a:buChar char="•"/>
            </a:pPr>
            <a:r>
              <a:rPr lang="sv-SE" sz="2400" b="1"/>
              <a:t>Svårt att andas</a:t>
            </a:r>
          </a:p>
          <a:p>
            <a:pPr>
              <a:buFont typeface="Arial" charset="0"/>
              <a:buChar char="•"/>
            </a:pPr>
            <a:endParaRPr lang="sv-SE" sz="2400" b="1"/>
          </a:p>
          <a:p>
            <a:pPr>
              <a:buFont typeface="Arial" charset="0"/>
              <a:buChar char="•"/>
            </a:pPr>
            <a:r>
              <a:rPr lang="sv-SE" sz="2400" b="1"/>
              <a:t>Larma porten – ambulans, FHV</a:t>
            </a:r>
          </a:p>
          <a:p>
            <a:pPr>
              <a:buFont typeface="Arial" charset="0"/>
              <a:buChar char="•"/>
            </a:pPr>
            <a:r>
              <a:rPr lang="sv-SE" sz="2400" b="1"/>
              <a:t>Lossa åtsittande kläder</a:t>
            </a:r>
          </a:p>
          <a:p>
            <a:pPr>
              <a:buFont typeface="Arial" charset="0"/>
              <a:buChar char="•"/>
            </a:pPr>
            <a:r>
              <a:rPr lang="sv-SE" sz="2400" b="1"/>
              <a:t>Sittande om ej svimningskänsla</a:t>
            </a:r>
          </a:p>
          <a:p>
            <a:pPr>
              <a:buFont typeface="Arial" charset="0"/>
              <a:buChar char="•"/>
            </a:pPr>
            <a:endParaRPr lang="en-US" sz="2400" b="1"/>
          </a:p>
        </p:txBody>
      </p:sp>
    </p:spTree>
    <p:extLst>
      <p:ext uri="{BB962C8B-B14F-4D97-AF65-F5344CB8AC3E}">
        <p14:creationId xmlns:p14="http://schemas.microsoft.com/office/powerpoint/2010/main" val="27126435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1"/>
          <p:cNvSpPr>
            <a:spLocks noGrp="1"/>
          </p:cNvSpPr>
          <p:nvPr>
            <p:ph type="dt" sz="quarter" idx="10"/>
          </p:nvPr>
        </p:nvSpPr>
        <p:spPr>
          <a:noFill/>
        </p:spPr>
        <p:txBody>
          <a:bodyPr/>
          <a:lstStyle/>
          <a:p>
            <a:fld id="{25FB1B44-7DDD-465A-9E7A-59EC13FF9D05}" type="datetime1">
              <a:rPr lang="sv-SE" smtClean="0"/>
              <a:pPr/>
              <a:t>2020-02-25</a:t>
            </a:fld>
            <a:endParaRPr lang="en-US" smtClean="0"/>
          </a:p>
        </p:txBody>
      </p:sp>
      <p:pic>
        <p:nvPicPr>
          <p:cNvPr id="1028" name="Picture 4" descr="Bildresultat för bilder stroke varning">
            <a:hlinkClick r:id="rId2"/>
          </p:cNvPr>
          <p:cNvPicPr>
            <a:picLocks noChangeAspect="1" noChangeArrowheads="1"/>
          </p:cNvPicPr>
          <p:nvPr/>
        </p:nvPicPr>
        <p:blipFill>
          <a:blip r:embed="rId3" cstate="print"/>
          <a:srcRect/>
          <a:stretch>
            <a:fillRect/>
          </a:stretch>
        </p:blipFill>
        <p:spPr bwMode="auto">
          <a:xfrm>
            <a:off x="1919536" y="2204864"/>
            <a:ext cx="8403624" cy="3024336"/>
          </a:xfrm>
          <a:prstGeom prst="rect">
            <a:avLst/>
          </a:prstGeom>
          <a:noFill/>
        </p:spPr>
      </p:pic>
      <p:sp>
        <p:nvSpPr>
          <p:cNvPr id="3" name="TextBox 2"/>
          <p:cNvSpPr txBox="1"/>
          <p:nvPr/>
        </p:nvSpPr>
        <p:spPr>
          <a:xfrm>
            <a:off x="2279576" y="620688"/>
            <a:ext cx="6692858" cy="1631216"/>
          </a:xfrm>
          <a:prstGeom prst="rect">
            <a:avLst/>
          </a:prstGeom>
          <a:noFill/>
        </p:spPr>
        <p:txBody>
          <a:bodyPr wrap="none" rtlCol="0">
            <a:spAutoFit/>
          </a:bodyPr>
          <a:lstStyle/>
          <a:p>
            <a:r>
              <a:rPr lang="sv-SE" sz="2000" dirty="0"/>
              <a:t>Stroke är ett samlingsnamn för hjärnskador som orsakas av en </a:t>
            </a:r>
          </a:p>
          <a:p>
            <a:r>
              <a:rPr lang="sv-SE" sz="2000" dirty="0"/>
              <a:t>blodpropp eller en blödning i hjärnan. </a:t>
            </a:r>
          </a:p>
          <a:p>
            <a:r>
              <a:rPr lang="sv-SE" sz="2000" dirty="0"/>
              <a:t>En stroke leder till syrebrist i hjärnan som gör att du plötsligt </a:t>
            </a:r>
          </a:p>
          <a:p>
            <a:r>
              <a:rPr lang="sv-SE" sz="2000" dirty="0"/>
              <a:t>förlorar olika funktioner som tal, rörelser, känsel och syn. </a:t>
            </a:r>
          </a:p>
          <a:p>
            <a:r>
              <a:rPr lang="sv-SE" sz="2000" dirty="0"/>
              <a:t>Kan vara livshotande.</a:t>
            </a:r>
          </a:p>
        </p:txBody>
      </p:sp>
    </p:spTree>
    <p:extLst>
      <p:ext uri="{BB962C8B-B14F-4D97-AF65-F5344CB8AC3E}">
        <p14:creationId xmlns:p14="http://schemas.microsoft.com/office/powerpoint/2010/main" val="28487112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92313" y="260350"/>
            <a:ext cx="8229600" cy="1143000"/>
          </a:xfrm>
        </p:spPr>
        <p:txBody>
          <a:bodyPr/>
          <a:lstStyle/>
          <a:p>
            <a:pPr eaLnBrk="1" hangingPunct="1"/>
            <a:r>
              <a:rPr lang="sv-SE" dirty="0" smtClean="0">
                <a:solidFill>
                  <a:srgbClr val="FF0000"/>
                </a:solidFill>
              </a:rPr>
              <a:t>			Astma</a:t>
            </a:r>
            <a:endParaRPr lang="en-US" dirty="0" smtClean="0">
              <a:solidFill>
                <a:srgbClr val="FF0000"/>
              </a:solidFill>
            </a:endParaRPr>
          </a:p>
        </p:txBody>
      </p:sp>
      <p:sp>
        <p:nvSpPr>
          <p:cNvPr id="30723" name="Rectangle 3"/>
          <p:cNvSpPr>
            <a:spLocks noGrp="1" noChangeArrowheads="1"/>
          </p:cNvSpPr>
          <p:nvPr>
            <p:ph type="body" idx="1"/>
          </p:nvPr>
        </p:nvSpPr>
        <p:spPr>
          <a:xfrm>
            <a:off x="1524001" y="1403351"/>
            <a:ext cx="8697913" cy="4535488"/>
          </a:xfrm>
        </p:spPr>
        <p:txBody>
          <a:bodyPr/>
          <a:lstStyle/>
          <a:p>
            <a:pPr algn="ctr" eaLnBrk="1" hangingPunct="1">
              <a:buNone/>
            </a:pPr>
            <a:r>
              <a:rPr lang="sv-SE" dirty="0"/>
              <a:t>Svårt att andas ut</a:t>
            </a:r>
          </a:p>
          <a:p>
            <a:pPr algn="ctr" eaLnBrk="1" hangingPunct="1">
              <a:buFontTx/>
              <a:buNone/>
            </a:pPr>
            <a:r>
              <a:rPr lang="sv-SE" dirty="0" smtClean="0"/>
              <a:t>Kall </a:t>
            </a:r>
            <a:r>
              <a:rPr lang="sv-SE" dirty="0"/>
              <a:t>luft, starka dofter och rök är exempel på retningar som kan ge astmabesvär. Även psykiska faktorer som till exempel </a:t>
            </a:r>
            <a:r>
              <a:rPr lang="sv-SE" dirty="0" smtClean="0"/>
              <a:t>stress</a:t>
            </a:r>
            <a:r>
              <a:rPr lang="sv-SE" dirty="0"/>
              <a:t> </a:t>
            </a:r>
            <a:r>
              <a:rPr lang="sv-SE" dirty="0" smtClean="0"/>
              <a:t>kan </a:t>
            </a:r>
            <a:r>
              <a:rPr lang="sv-SE" dirty="0"/>
              <a:t>utlösa </a:t>
            </a:r>
            <a:r>
              <a:rPr lang="sv-SE" dirty="0" smtClean="0"/>
              <a:t>astmaanfall.</a:t>
            </a:r>
          </a:p>
          <a:p>
            <a:pPr algn="ctr" eaLnBrk="1" hangingPunct="1">
              <a:buFontTx/>
              <a:buNone/>
            </a:pPr>
            <a:r>
              <a:rPr lang="sv-SE" dirty="0" smtClean="0"/>
              <a:t>Svårt att andas ut</a:t>
            </a:r>
          </a:p>
          <a:p>
            <a:pPr algn="ctr" eaLnBrk="1" hangingPunct="1">
              <a:buFontTx/>
              <a:buNone/>
            </a:pPr>
            <a:r>
              <a:rPr lang="sv-SE" dirty="0" smtClean="0"/>
              <a:t>Lättare att sitta framåtlutad</a:t>
            </a:r>
          </a:p>
          <a:p>
            <a:pPr algn="ctr" eaLnBrk="1" hangingPunct="1">
              <a:buFontTx/>
              <a:buNone/>
            </a:pPr>
            <a:r>
              <a:rPr lang="sv-SE" dirty="0" smtClean="0"/>
              <a:t>Hämta medicin tex. </a:t>
            </a:r>
            <a:r>
              <a:rPr lang="sv-SE" dirty="0" err="1" smtClean="0"/>
              <a:t>Bricanyl</a:t>
            </a:r>
            <a:endParaRPr lang="sv-SE" dirty="0" smtClean="0"/>
          </a:p>
          <a:p>
            <a:pPr algn="ctr" eaLnBrk="1" hangingPunct="1">
              <a:buFontTx/>
              <a:buNone/>
            </a:pPr>
            <a:endParaRPr lang="en-US" dirty="0" smtClean="0"/>
          </a:p>
        </p:txBody>
      </p:sp>
      <p:pic>
        <p:nvPicPr>
          <p:cNvPr id="30724" name="Picture 4" descr="j0287105[1]"/>
          <p:cNvPicPr>
            <a:picLocks noChangeAspect="1" noChangeArrowheads="1"/>
          </p:cNvPicPr>
          <p:nvPr/>
        </p:nvPicPr>
        <p:blipFill>
          <a:blip r:embed="rId3" cstate="print"/>
          <a:srcRect/>
          <a:stretch>
            <a:fillRect/>
          </a:stretch>
        </p:blipFill>
        <p:spPr bwMode="auto">
          <a:xfrm>
            <a:off x="8544273" y="4077072"/>
            <a:ext cx="1825625" cy="2141538"/>
          </a:xfrm>
          <a:prstGeom prst="rect">
            <a:avLst/>
          </a:prstGeom>
          <a:noFill/>
          <a:ln w="9525">
            <a:noFill/>
            <a:miter lim="800000"/>
            <a:headEnd/>
            <a:tailEnd/>
          </a:ln>
        </p:spPr>
      </p:pic>
    </p:spTree>
    <p:extLst>
      <p:ext uri="{BB962C8B-B14F-4D97-AF65-F5344CB8AC3E}">
        <p14:creationId xmlns:p14="http://schemas.microsoft.com/office/powerpoint/2010/main" val="244730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sv-SE" smtClean="0">
                <a:solidFill>
                  <a:srgbClr val="FF0000"/>
                </a:solidFill>
              </a:rPr>
              <a:t>Diabetes</a:t>
            </a:r>
            <a:endParaRPr lang="en-US" smtClean="0">
              <a:solidFill>
                <a:srgbClr val="FF0000"/>
              </a:solidFill>
            </a:endParaRPr>
          </a:p>
        </p:txBody>
      </p:sp>
      <p:sp>
        <p:nvSpPr>
          <p:cNvPr id="37891" name="Rectangle 3"/>
          <p:cNvSpPr>
            <a:spLocks noGrp="1" noChangeArrowheads="1"/>
          </p:cNvSpPr>
          <p:nvPr>
            <p:ph type="body" idx="1"/>
          </p:nvPr>
        </p:nvSpPr>
        <p:spPr>
          <a:xfrm>
            <a:off x="1992313" y="1557338"/>
            <a:ext cx="8229600" cy="4525962"/>
          </a:xfrm>
        </p:spPr>
        <p:txBody>
          <a:bodyPr/>
          <a:lstStyle/>
          <a:p>
            <a:pPr eaLnBrk="1" hangingPunct="1"/>
            <a:r>
              <a:rPr lang="sv-SE" smtClean="0"/>
              <a:t>För mycket socker 	Sockerkoma</a:t>
            </a:r>
          </a:p>
          <a:p>
            <a:pPr eaLnBrk="1" hangingPunct="1"/>
            <a:r>
              <a:rPr lang="sv-SE" smtClean="0"/>
              <a:t>För lite socker 		 Insulinkoma</a:t>
            </a:r>
          </a:p>
          <a:p>
            <a:pPr eaLnBrk="1" hangingPunct="1">
              <a:buFontTx/>
              <a:buNone/>
            </a:pPr>
            <a:r>
              <a:rPr lang="sv-SE" smtClean="0"/>
              <a:t>	Hjälp personen att äta något</a:t>
            </a:r>
            <a:endParaRPr lang="en-US" smtClean="0"/>
          </a:p>
        </p:txBody>
      </p:sp>
      <p:pic>
        <p:nvPicPr>
          <p:cNvPr id="33796" name="Picture 4" descr="j0370476[1]"/>
          <p:cNvPicPr>
            <a:picLocks noChangeAspect="1" noChangeArrowheads="1"/>
          </p:cNvPicPr>
          <p:nvPr/>
        </p:nvPicPr>
        <p:blipFill>
          <a:blip r:embed="rId3" cstate="print"/>
          <a:srcRect/>
          <a:stretch>
            <a:fillRect/>
          </a:stretch>
        </p:blipFill>
        <p:spPr bwMode="auto">
          <a:xfrm>
            <a:off x="5448300" y="4005263"/>
            <a:ext cx="1657350" cy="2316162"/>
          </a:xfrm>
          <a:prstGeom prst="rect">
            <a:avLst/>
          </a:prstGeom>
          <a:noFill/>
          <a:ln w="9525">
            <a:noFill/>
            <a:miter lim="800000"/>
            <a:headEnd/>
            <a:tailEnd/>
          </a:ln>
        </p:spPr>
      </p:pic>
    </p:spTree>
    <p:extLst>
      <p:ext uri="{BB962C8B-B14F-4D97-AF65-F5344CB8AC3E}">
        <p14:creationId xmlns:p14="http://schemas.microsoft.com/office/powerpoint/2010/main" val="33016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2000"/>
                                        <p:tgtEl>
                                          <p:spTgt spid="3789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1">
                                            <p:txEl>
                                              <p:pRg st="1" end="1"/>
                                            </p:txEl>
                                          </p:spTgt>
                                        </p:tgtEl>
                                        <p:attrNameLst>
                                          <p:attrName>style.visibility</p:attrName>
                                        </p:attrNameLst>
                                      </p:cBhvr>
                                      <p:to>
                                        <p:strVal val="visible"/>
                                      </p:to>
                                    </p:set>
                                    <p:animEffect transition="in" filter="fade">
                                      <p:cBhvr>
                                        <p:cTn id="17" dur="2000"/>
                                        <p:tgtEl>
                                          <p:spTgt spid="3789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891">
                                            <p:txEl>
                                              <p:pRg st="2" end="2"/>
                                            </p:txEl>
                                          </p:spTgt>
                                        </p:tgtEl>
                                        <p:attrNameLst>
                                          <p:attrName>style.visibility</p:attrName>
                                        </p:attrNameLst>
                                      </p:cBhvr>
                                      <p:to>
                                        <p:strVal val="visible"/>
                                      </p:to>
                                    </p:set>
                                    <p:animEffect transition="in" filter="fade">
                                      <p:cBhvr>
                                        <p:cTn id="22" dur="20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5642" y="409075"/>
            <a:ext cx="8153891" cy="6555641"/>
          </a:xfrm>
          <a:prstGeom prst="rect">
            <a:avLst/>
          </a:prstGeom>
          <a:noFill/>
        </p:spPr>
        <p:txBody>
          <a:bodyPr wrap="square" rtlCol="0">
            <a:spAutoFit/>
          </a:bodyPr>
          <a:lstStyle/>
          <a:p>
            <a:r>
              <a:rPr lang="sv-SE" sz="2800" b="1" dirty="0" smtClean="0">
                <a:solidFill>
                  <a:srgbClr val="FF0000"/>
                </a:solidFill>
              </a:rPr>
              <a:t>Larma</a:t>
            </a:r>
          </a:p>
          <a:p>
            <a:endParaRPr lang="sv-SE" sz="2800" b="1" dirty="0"/>
          </a:p>
          <a:p>
            <a:r>
              <a:rPr lang="sv-SE" sz="2800" b="1" dirty="0" smtClean="0"/>
              <a:t>Utanför företaget </a:t>
            </a:r>
            <a:r>
              <a:rPr lang="sv-SE" sz="2800" b="1" dirty="0" smtClean="0">
                <a:solidFill>
                  <a:srgbClr val="FF0000"/>
                </a:solidFill>
              </a:rPr>
              <a:t>112</a:t>
            </a:r>
          </a:p>
          <a:p>
            <a:r>
              <a:rPr lang="sv-SE" sz="2800" b="1" dirty="0" smtClean="0"/>
              <a:t>Vid allmän rådgivning ring 1177 el deras hemsida </a:t>
            </a:r>
            <a:endParaRPr lang="en-US" sz="2800" b="1" dirty="0" smtClean="0"/>
          </a:p>
          <a:p>
            <a:endParaRPr lang="sv-SE" sz="2800" b="1" dirty="0" smtClean="0"/>
          </a:p>
          <a:p>
            <a:endParaRPr lang="sv-SE" sz="2800" b="1" dirty="0"/>
          </a:p>
          <a:p>
            <a:r>
              <a:rPr lang="sv-SE" sz="2800" b="1" dirty="0" smtClean="0"/>
              <a:t>Vad har hänt? </a:t>
            </a:r>
          </a:p>
          <a:p>
            <a:r>
              <a:rPr lang="sv-SE" sz="2800" b="1" dirty="0" smtClean="0"/>
              <a:t>Antal skadade?  </a:t>
            </a:r>
          </a:p>
          <a:p>
            <a:r>
              <a:rPr lang="sv-SE" sz="2800" b="1" dirty="0" smtClean="0"/>
              <a:t>Varifrån ringer du? </a:t>
            </a:r>
          </a:p>
          <a:p>
            <a:r>
              <a:rPr lang="sv-SE" sz="2800" b="1" dirty="0" smtClean="0"/>
              <a:t>Vem är du?</a:t>
            </a:r>
          </a:p>
          <a:p>
            <a:endParaRPr lang="sv-SE" sz="2800" b="1" dirty="0"/>
          </a:p>
          <a:p>
            <a:r>
              <a:rPr lang="sv-SE" sz="2800" b="1" dirty="0" smtClean="0"/>
              <a:t>OBS!</a:t>
            </a:r>
          </a:p>
          <a:p>
            <a:r>
              <a:rPr lang="sv-SE" sz="2800" b="1" dirty="0" smtClean="0"/>
              <a:t>Att svara på frågorna fördröjer inte ambulansen</a:t>
            </a:r>
          </a:p>
          <a:p>
            <a:endParaRPr lang="sv-SE" sz="2800" b="1" dirty="0" smtClean="0"/>
          </a:p>
          <a:p>
            <a:endParaRPr lang="sv-SE" sz="2800" dirty="0"/>
          </a:p>
        </p:txBody>
      </p:sp>
    </p:spTree>
    <p:extLst>
      <p:ext uri="{BB962C8B-B14F-4D97-AF65-F5344CB8AC3E}">
        <p14:creationId xmlns:p14="http://schemas.microsoft.com/office/powerpoint/2010/main" val="1942428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dirty="0" smtClean="0"/>
              <a:t>					L-</a:t>
            </a:r>
            <a:r>
              <a:rPr lang="sv-SE" dirty="0" smtClean="0">
                <a:solidFill>
                  <a:srgbClr val="FF0000"/>
                </a:solidFill>
              </a:rPr>
              <a:t>ABC</a:t>
            </a:r>
            <a:endParaRPr lang="en-US" dirty="0" smtClean="0">
              <a:solidFill>
                <a:srgbClr val="FF0000"/>
              </a:solidFill>
            </a:endParaRPr>
          </a:p>
        </p:txBody>
      </p:sp>
      <p:sp>
        <p:nvSpPr>
          <p:cNvPr id="4099" name="Rectangle 3"/>
          <p:cNvSpPr>
            <a:spLocks noGrp="1" noChangeArrowheads="1"/>
          </p:cNvSpPr>
          <p:nvPr>
            <p:ph type="body" idx="1"/>
          </p:nvPr>
        </p:nvSpPr>
        <p:spPr>
          <a:xfrm>
            <a:off x="1992313" y="1700213"/>
            <a:ext cx="8229600" cy="4525962"/>
          </a:xfrm>
        </p:spPr>
        <p:txBody>
          <a:bodyPr/>
          <a:lstStyle/>
          <a:p>
            <a:pPr algn="ctr" eaLnBrk="1" hangingPunct="1">
              <a:buFontTx/>
              <a:buNone/>
            </a:pPr>
            <a:r>
              <a:rPr lang="sv-SE" sz="4400"/>
              <a:t> </a:t>
            </a:r>
            <a:r>
              <a:rPr lang="sv-SE" sz="4400">
                <a:solidFill>
                  <a:srgbClr val="FF0000"/>
                </a:solidFill>
              </a:rPr>
              <a:t>A</a:t>
            </a:r>
            <a:r>
              <a:rPr lang="sv-SE" smtClean="0"/>
              <a:t>ndning</a:t>
            </a:r>
          </a:p>
          <a:p>
            <a:pPr algn="ctr" eaLnBrk="1" hangingPunct="1">
              <a:buFontTx/>
              <a:buNone/>
            </a:pPr>
            <a:r>
              <a:rPr lang="sv-SE" smtClean="0"/>
              <a:t>         HLR</a:t>
            </a:r>
          </a:p>
          <a:p>
            <a:pPr algn="ctr" eaLnBrk="1" hangingPunct="1">
              <a:buFontTx/>
              <a:buNone/>
            </a:pPr>
            <a:r>
              <a:rPr lang="sv-SE" sz="4400"/>
              <a:t>   </a:t>
            </a:r>
            <a:r>
              <a:rPr lang="sv-SE" sz="4400">
                <a:solidFill>
                  <a:srgbClr val="FF0000"/>
                </a:solidFill>
              </a:rPr>
              <a:t>B</a:t>
            </a:r>
            <a:r>
              <a:rPr lang="sv-SE" smtClean="0"/>
              <a:t>lödning</a:t>
            </a:r>
          </a:p>
          <a:p>
            <a:pPr algn="ctr" eaLnBrk="1" hangingPunct="1">
              <a:buFontTx/>
              <a:buNone/>
            </a:pPr>
            <a:r>
              <a:rPr lang="sv-SE" sz="4400">
                <a:solidFill>
                  <a:srgbClr val="FF0000"/>
                </a:solidFill>
              </a:rPr>
              <a:t>C</a:t>
            </a:r>
            <a:r>
              <a:rPr lang="sv-SE" smtClean="0"/>
              <a:t>hock</a:t>
            </a:r>
          </a:p>
          <a:p>
            <a:pPr algn="ctr" eaLnBrk="1" hangingPunct="1">
              <a:buFontTx/>
              <a:buNone/>
            </a:pPr>
            <a:endParaRPr lang="en-US" smtClean="0"/>
          </a:p>
        </p:txBody>
      </p:sp>
      <p:pic>
        <p:nvPicPr>
          <p:cNvPr id="5" name="Picture 2" descr="Bildresultat för bilder första hjälpen"/>
          <p:cNvPicPr>
            <a:picLocks noChangeAspect="1" noChangeArrowheads="1"/>
          </p:cNvPicPr>
          <p:nvPr/>
        </p:nvPicPr>
        <p:blipFill>
          <a:blip r:embed="rId3" cstate="print"/>
          <a:srcRect/>
          <a:stretch>
            <a:fillRect/>
          </a:stretch>
        </p:blipFill>
        <p:spPr bwMode="auto">
          <a:xfrm>
            <a:off x="4799856" y="4941168"/>
            <a:ext cx="2857500" cy="1600200"/>
          </a:xfrm>
          <a:prstGeom prst="rect">
            <a:avLst/>
          </a:prstGeom>
          <a:noFill/>
        </p:spPr>
      </p:pic>
    </p:spTree>
    <p:extLst>
      <p:ext uri="{BB962C8B-B14F-4D97-AF65-F5344CB8AC3E}">
        <p14:creationId xmlns:p14="http://schemas.microsoft.com/office/powerpoint/2010/main" val="3694932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Hjärtstopp, vad är det?</a:t>
            </a:r>
            <a:endParaRPr lang="sv-SE" dirty="0"/>
          </a:p>
        </p:txBody>
      </p:sp>
      <p:sp>
        <p:nvSpPr>
          <p:cNvPr id="3" name="TextBox 2"/>
          <p:cNvSpPr txBox="1"/>
          <p:nvPr/>
        </p:nvSpPr>
        <p:spPr>
          <a:xfrm>
            <a:off x="1981201" y="1556793"/>
            <a:ext cx="8759347" cy="4893647"/>
          </a:xfrm>
          <a:prstGeom prst="rect">
            <a:avLst/>
          </a:prstGeom>
          <a:noFill/>
        </p:spPr>
        <p:txBody>
          <a:bodyPr wrap="square" rtlCol="0">
            <a:spAutoFit/>
          </a:bodyPr>
          <a:lstStyle/>
          <a:p>
            <a:r>
              <a:rPr lang="sv-SE" sz="2400" dirty="0"/>
              <a:t>Ett plötsligt hjärtstopp innebär att hjärtat plötsligt slutar att </a:t>
            </a:r>
          </a:p>
          <a:p>
            <a:r>
              <a:rPr lang="sv-SE" sz="2400" dirty="0"/>
              <a:t>pumpa blod, detta beror på problem i hjärtats elektriska </a:t>
            </a:r>
          </a:p>
          <a:p>
            <a:r>
              <a:rPr lang="sv-SE" sz="2400" dirty="0"/>
              <a:t>system, vilket gör att hjärtat flimrar istället för att slå normalt, </a:t>
            </a:r>
          </a:p>
          <a:p>
            <a:r>
              <a:rPr lang="sv-SE" sz="2400" dirty="0"/>
              <a:t>ett flimrande hjärta pumpar inget blod ut till kroppen. </a:t>
            </a:r>
          </a:p>
          <a:p>
            <a:endParaRPr lang="sv-SE" sz="2400" dirty="0"/>
          </a:p>
          <a:p>
            <a:r>
              <a:rPr lang="sv-SE" sz="2400" dirty="0"/>
              <a:t>Bara efter några sekunder faller den drabbade ned </a:t>
            </a:r>
          </a:p>
          <a:p>
            <a:r>
              <a:rPr lang="sv-SE" sz="2400" dirty="0"/>
              <a:t>medvetslös eftersom hjärnan drabbats av syrebrist. </a:t>
            </a:r>
          </a:p>
          <a:p>
            <a:r>
              <a:rPr lang="sv-SE" sz="2400" dirty="0"/>
              <a:t>Den enda behandling som kan hjälpa är HLR och en tidig </a:t>
            </a:r>
          </a:p>
          <a:p>
            <a:r>
              <a:rPr lang="sv-SE" sz="2400" dirty="0"/>
              <a:t>strömstöt från en hjärtstartare.</a:t>
            </a:r>
          </a:p>
          <a:p>
            <a:endParaRPr lang="sv-SE" sz="2400" dirty="0"/>
          </a:p>
          <a:p>
            <a:r>
              <a:rPr lang="sv-SE" sz="2400" dirty="0"/>
              <a:t>Varje år drabbas ungefär 10 000 personer av plötsligt hjärtstopp i Sverige. Cirka 5 500 av fallen sker utanför </a:t>
            </a:r>
          </a:p>
          <a:p>
            <a:r>
              <a:rPr lang="sv-SE" sz="2400" dirty="0"/>
              <a:t>sjukhus. Ungefär 600 personer överlever.</a:t>
            </a:r>
          </a:p>
        </p:txBody>
      </p:sp>
    </p:spTree>
    <p:extLst>
      <p:ext uri="{BB962C8B-B14F-4D97-AF65-F5344CB8AC3E}">
        <p14:creationId xmlns:p14="http://schemas.microsoft.com/office/powerpoint/2010/main" val="33227815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95662" y="930442"/>
            <a:ext cx="9087853" cy="1107996"/>
          </a:xfrm>
          <a:prstGeom prst="rect">
            <a:avLst/>
          </a:prstGeom>
          <a:noFill/>
        </p:spPr>
        <p:txBody>
          <a:bodyPr wrap="square" rtlCol="0">
            <a:spAutoFit/>
          </a:bodyPr>
          <a:lstStyle/>
          <a:p>
            <a:pPr algn="ctr"/>
            <a:r>
              <a:rPr lang="sv-SE" sz="4800" dirty="0" smtClean="0"/>
              <a:t>Se film om HLR</a:t>
            </a:r>
          </a:p>
          <a:p>
            <a:endParaRPr lang="sv-SE"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709" y="2528886"/>
            <a:ext cx="4684058" cy="2124000"/>
          </a:xfrm>
          <a:prstGeom prst="rect">
            <a:avLst/>
          </a:prstGeom>
        </p:spPr>
      </p:pic>
      <p:pic>
        <p:nvPicPr>
          <p:cNvPr id="4" name="Picture 4" descr="Bildresultat för HLR bilder"/>
          <p:cNvPicPr>
            <a:picLocks noChangeAspect="1" noChangeArrowheads="1"/>
          </p:cNvPicPr>
          <p:nvPr/>
        </p:nvPicPr>
        <p:blipFill>
          <a:blip r:embed="rId3" cstate="print"/>
          <a:srcRect/>
          <a:stretch>
            <a:fillRect/>
          </a:stretch>
        </p:blipFill>
        <p:spPr bwMode="auto">
          <a:xfrm>
            <a:off x="7094240" y="2670051"/>
            <a:ext cx="3264000" cy="2448000"/>
          </a:xfrm>
          <a:prstGeom prst="rect">
            <a:avLst/>
          </a:prstGeom>
          <a:noFill/>
        </p:spPr>
      </p:pic>
    </p:spTree>
    <p:extLst>
      <p:ext uri="{BB962C8B-B14F-4D97-AF65-F5344CB8AC3E}">
        <p14:creationId xmlns:p14="http://schemas.microsoft.com/office/powerpoint/2010/main" val="1446225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1353" y="405806"/>
            <a:ext cx="9440864" cy="3806557"/>
          </a:xfrm>
          <a:prstGeom prst="rect">
            <a:avLst/>
          </a:prstGeom>
          <a:noFill/>
        </p:spPr>
        <p:txBody>
          <a:bodyPr wrap="square" rtlCol="0">
            <a:spAutoFit/>
          </a:bodyPr>
          <a:lstStyle/>
          <a:p>
            <a:r>
              <a:rPr lang="sv-SE" sz="3200" b="1" dirty="0"/>
              <a:t>			</a:t>
            </a:r>
            <a:r>
              <a:rPr lang="sv-SE" sz="3200" b="1" dirty="0">
                <a:solidFill>
                  <a:srgbClr val="FF0000"/>
                </a:solidFill>
              </a:rPr>
              <a:t>Blödning</a:t>
            </a:r>
          </a:p>
          <a:p>
            <a:endParaRPr lang="sv-SE" sz="2000" b="1" dirty="0"/>
          </a:p>
          <a:p>
            <a:r>
              <a:rPr lang="sv-SE" sz="2000" b="1" dirty="0"/>
              <a:t>Yttre blödning</a:t>
            </a:r>
          </a:p>
          <a:p>
            <a:endParaRPr lang="sv-SE" sz="2000" b="1" dirty="0"/>
          </a:p>
          <a:p>
            <a:r>
              <a:rPr lang="sv-SE" sz="2000" dirty="0"/>
              <a:t>Man för om möjligt ihop sårkanterna och trycker samtidigt stadigt mot såret. </a:t>
            </a:r>
          </a:p>
          <a:p>
            <a:r>
              <a:rPr lang="sv-SE" sz="2000" dirty="0"/>
              <a:t>Man bör försöka hålla den skadade kroppsdelen så högt som möjligt </a:t>
            </a:r>
          </a:p>
          <a:p>
            <a:r>
              <a:rPr lang="sv-SE" sz="2000" dirty="0"/>
              <a:t>över hjärtats nivå.</a:t>
            </a:r>
            <a:br>
              <a:rPr lang="sv-SE" sz="2000" dirty="0"/>
            </a:br>
            <a:r>
              <a:rPr lang="sv-SE" sz="2000" dirty="0"/>
              <a:t/>
            </a:r>
            <a:br>
              <a:rPr lang="sv-SE" sz="2000" dirty="0"/>
            </a:br>
            <a:r>
              <a:rPr lang="sv-SE" sz="2000" dirty="0"/>
              <a:t>Sedan gör man ett tryckförband och lägger det över såret. </a:t>
            </a:r>
          </a:p>
          <a:p>
            <a:r>
              <a:rPr lang="sv-SE" sz="2000" dirty="0"/>
              <a:t>Man bör fortsätta att låta den blödande kroppsdelen vara placerad högt.</a:t>
            </a:r>
          </a:p>
          <a:p>
            <a:r>
              <a:rPr lang="sv-SE" sz="2000" dirty="0"/>
              <a:t>Vid behov ring 112.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5800" y="3789040"/>
            <a:ext cx="4381500" cy="2857500"/>
          </a:xfrm>
          <a:prstGeom prst="rect">
            <a:avLst/>
          </a:prstGeom>
        </p:spPr>
      </p:pic>
    </p:spTree>
    <p:extLst>
      <p:ext uri="{BB962C8B-B14F-4D97-AF65-F5344CB8AC3E}">
        <p14:creationId xmlns:p14="http://schemas.microsoft.com/office/powerpoint/2010/main" val="3129547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4450" y="1495425"/>
            <a:ext cx="7829550" cy="4524315"/>
          </a:xfrm>
          <a:prstGeom prst="rect">
            <a:avLst/>
          </a:prstGeom>
        </p:spPr>
        <p:txBody>
          <a:bodyPr wrap="square">
            <a:spAutoFit/>
          </a:bodyPr>
          <a:lstStyle/>
          <a:p>
            <a:r>
              <a:rPr lang="sv-SE" sz="2400" b="0" i="0" dirty="0" smtClean="0">
                <a:solidFill>
                  <a:srgbClr val="353535"/>
                </a:solidFill>
                <a:effectLst/>
                <a:latin typeface="Open Sans"/>
              </a:rPr>
              <a:t>Ett stort sår behöver undersökas av vårdpersonal. Det kan finnas risk för att senor, muskler, blodkärl och nerver blivit skadade. </a:t>
            </a:r>
          </a:p>
          <a:p>
            <a:endParaRPr lang="sv-SE" sz="2400" dirty="0">
              <a:solidFill>
                <a:srgbClr val="353535"/>
              </a:solidFill>
              <a:latin typeface="Open Sans"/>
            </a:endParaRPr>
          </a:p>
          <a:p>
            <a:r>
              <a:rPr lang="sv-SE" sz="2400" dirty="0" smtClean="0"/>
              <a:t>Det </a:t>
            </a:r>
            <a:r>
              <a:rPr lang="sv-SE" sz="2400" dirty="0"/>
              <a:t>är viktigt att söka hjälp direkt eftersom såret oftast måste behandlas inom 8-12 timmar på grund av infektionsrisken. </a:t>
            </a:r>
            <a:endParaRPr lang="sv-SE" sz="2400" dirty="0" smtClean="0"/>
          </a:p>
          <a:p>
            <a:endParaRPr lang="sv-SE" sz="2400" dirty="0"/>
          </a:p>
          <a:p>
            <a:r>
              <a:rPr lang="sv-SE" sz="2400" dirty="0" smtClean="0"/>
              <a:t>Små ytliga sår med raka fina kanter kan </a:t>
            </a:r>
            <a:r>
              <a:rPr lang="sv-SE" sz="2400" dirty="0" err="1" smtClean="0"/>
              <a:t>teipas</a:t>
            </a:r>
            <a:r>
              <a:rPr lang="sv-SE" sz="2400" dirty="0" smtClean="0"/>
              <a:t> av er, skärsår i ansiktet skall vårdpersonalen ta hand om.</a:t>
            </a:r>
          </a:p>
          <a:p>
            <a:endParaRPr lang="sv-SE" sz="2400" dirty="0" smtClean="0"/>
          </a:p>
          <a:p>
            <a:r>
              <a:rPr lang="sv-SE" sz="2400" dirty="0" smtClean="0"/>
              <a:t>Du ska vara noga med att hålla förbandet rent och torrt. </a:t>
            </a:r>
          </a:p>
          <a:p>
            <a:endParaRPr lang="sv-SE" sz="2400" dirty="0"/>
          </a:p>
        </p:txBody>
      </p:sp>
      <p:sp>
        <p:nvSpPr>
          <p:cNvPr id="3" name="TextBox 2"/>
          <p:cNvSpPr txBox="1"/>
          <p:nvPr/>
        </p:nvSpPr>
        <p:spPr>
          <a:xfrm>
            <a:off x="552450" y="695325"/>
            <a:ext cx="1648593" cy="584775"/>
          </a:xfrm>
          <a:prstGeom prst="rect">
            <a:avLst/>
          </a:prstGeom>
          <a:noFill/>
        </p:spPr>
        <p:txBody>
          <a:bodyPr wrap="none" rtlCol="0">
            <a:spAutoFit/>
          </a:bodyPr>
          <a:lstStyle/>
          <a:p>
            <a:r>
              <a:rPr lang="sv-SE" sz="3200" dirty="0" smtClean="0">
                <a:solidFill>
                  <a:srgbClr val="FF0000"/>
                </a:solidFill>
              </a:rPr>
              <a:t>Stora sår</a:t>
            </a:r>
            <a:endParaRPr lang="sv-SE" sz="3200" dirty="0">
              <a:solidFill>
                <a:srgbClr val="FF0000"/>
              </a:solidFill>
            </a:endParaRPr>
          </a:p>
        </p:txBody>
      </p:sp>
    </p:spTree>
    <p:extLst>
      <p:ext uri="{BB962C8B-B14F-4D97-AF65-F5344CB8AC3E}">
        <p14:creationId xmlns:p14="http://schemas.microsoft.com/office/powerpoint/2010/main" val="1534155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7726" y="601579"/>
            <a:ext cx="11216980" cy="2677656"/>
          </a:xfrm>
          <a:prstGeom prst="rect">
            <a:avLst/>
          </a:prstGeom>
          <a:noFill/>
        </p:spPr>
        <p:txBody>
          <a:bodyPr wrap="square" rtlCol="0">
            <a:spAutoFit/>
          </a:bodyPr>
          <a:lstStyle/>
          <a:p>
            <a:r>
              <a:rPr lang="sv-SE" sz="2400" b="1" dirty="0">
                <a:solidFill>
                  <a:srgbClr val="FF0000"/>
                </a:solidFill>
              </a:rPr>
              <a:t>Inre </a:t>
            </a:r>
            <a:r>
              <a:rPr lang="sv-SE" sz="2400" b="1" dirty="0" smtClean="0">
                <a:solidFill>
                  <a:srgbClr val="FF0000"/>
                </a:solidFill>
              </a:rPr>
              <a:t>blödning</a:t>
            </a:r>
          </a:p>
          <a:p>
            <a:endParaRPr lang="sv-SE" sz="2400" b="1" dirty="0" smtClean="0">
              <a:solidFill>
                <a:srgbClr val="FF0000"/>
              </a:solidFill>
            </a:endParaRPr>
          </a:p>
          <a:p>
            <a:r>
              <a:rPr lang="sv-SE" sz="2400" b="1" dirty="0" smtClean="0"/>
              <a:t>Stöter emot något, klämmer en finger, ledbandsskada, muskelbristning, </a:t>
            </a:r>
          </a:p>
          <a:p>
            <a:r>
              <a:rPr lang="sv-SE" sz="2400" b="1" dirty="0" smtClean="0"/>
              <a:t>stroke</a:t>
            </a:r>
            <a:r>
              <a:rPr lang="sv-SE" sz="2400" b="1" dirty="0"/>
              <a:t>, slag mot magen, </a:t>
            </a:r>
            <a:r>
              <a:rPr lang="sv-SE" sz="2400" b="1" dirty="0" smtClean="0"/>
              <a:t>fraktur</a:t>
            </a:r>
            <a:r>
              <a:rPr lang="sv-SE" sz="2400" b="1" dirty="0"/>
              <a:t> </a:t>
            </a:r>
            <a:r>
              <a:rPr lang="sv-SE" sz="2400" b="1" dirty="0" smtClean="0"/>
              <a:t>mm</a:t>
            </a:r>
          </a:p>
          <a:p>
            <a:endParaRPr lang="sv-SE" sz="2400" b="1" dirty="0"/>
          </a:p>
          <a:p>
            <a:r>
              <a:rPr lang="sv-SE" sz="2400" dirty="0" smtClean="0"/>
              <a:t>Tecken </a:t>
            </a:r>
            <a:r>
              <a:rPr lang="sv-SE" sz="2400" dirty="0"/>
              <a:t>på invärtes blödning är blånader, smärta, </a:t>
            </a:r>
          </a:p>
          <a:p>
            <a:r>
              <a:rPr lang="sv-SE" sz="2400" dirty="0"/>
              <a:t>blek och kallsvettig, frossa, snabb ytlig andning.</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1265" y="4006335"/>
            <a:ext cx="4824000" cy="2412000"/>
          </a:xfrm>
          <a:prstGeom prst="rect">
            <a:avLst/>
          </a:prstGeom>
        </p:spPr>
      </p:pic>
    </p:spTree>
    <p:extLst>
      <p:ext uri="{BB962C8B-B14F-4D97-AF65-F5344CB8AC3E}">
        <p14:creationId xmlns:p14="http://schemas.microsoft.com/office/powerpoint/2010/main" val="350340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2147</Words>
  <Application>Microsoft Office PowerPoint</Application>
  <PresentationFormat>Widescreen</PresentationFormat>
  <Paragraphs>306</Paragraphs>
  <Slides>24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Open Sans</vt:lpstr>
      <vt:lpstr>Office Theme</vt:lpstr>
      <vt:lpstr>Gripen  </vt:lpstr>
      <vt:lpstr> </vt:lpstr>
      <vt:lpstr>PowerPoint Presentation</vt:lpstr>
      <vt:lpstr>     L-ABC</vt:lpstr>
      <vt:lpstr>Hjärtstopp, vad är det?</vt:lpstr>
      <vt:lpstr>PowerPoint Presentation</vt:lpstr>
      <vt:lpstr>PowerPoint Presentation</vt:lpstr>
      <vt:lpstr>PowerPoint Presentation</vt:lpstr>
      <vt:lpstr>PowerPoint Presentation</vt:lpstr>
      <vt:lpstr>PowerPoint Presentation</vt:lpstr>
      <vt:lpstr>Chock kännetecken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Astma</vt:lpstr>
      <vt:lpstr>Diabetes</vt:lpstr>
    </vt:vector>
  </TitlesOfParts>
  <Company>GKN Aerospace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Gripen</dc:title>
  <dc:creator>Olofsson Gisela</dc:creator>
  <cp:lastModifiedBy>Mossberg Åsa</cp:lastModifiedBy>
  <cp:revision>47</cp:revision>
  <cp:lastPrinted>2020-02-25T07:47:39Z</cp:lastPrinted>
  <dcterms:created xsi:type="dcterms:W3CDTF">2020-02-24T13:32:58Z</dcterms:created>
  <dcterms:modified xsi:type="dcterms:W3CDTF">2020-02-25T08:05:27Z</dcterms:modified>
</cp:coreProperties>
</file>