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5" r:id="rId4"/>
    <p:sldId id="270" r:id="rId5"/>
    <p:sldId id="272" r:id="rId6"/>
    <p:sldId id="267" r:id="rId7"/>
    <p:sldId id="271" r:id="rId8"/>
    <p:sldId id="273" r:id="rId9"/>
    <p:sldId id="256" r:id="rId10"/>
    <p:sldId id="257" r:id="rId11"/>
    <p:sldId id="259" r:id="rId12"/>
    <p:sldId id="260" r:id="rId13"/>
    <p:sldId id="263" r:id="rId14"/>
    <p:sldId id="279" r:id="rId15"/>
    <p:sldId id="277" r:id="rId16"/>
    <p:sldId id="276" r:id="rId17"/>
    <p:sldId id="278" r:id="rId18"/>
    <p:sldId id="280" r:id="rId19"/>
    <p:sldId id="264" r:id="rId20"/>
    <p:sldId id="274" r:id="rId21"/>
    <p:sldId id="281" r:id="rId22"/>
    <p:sldId id="265" r:id="rId23"/>
    <p:sldId id="261" r:id="rId24"/>
    <p:sldId id="258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096B-3CD8-46DE-9E9E-24212ACD6DD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88D-C22F-4907-9329-41CEA048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0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096B-3CD8-46DE-9E9E-24212ACD6DD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88D-C22F-4907-9329-41CEA048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8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096B-3CD8-46DE-9E9E-24212ACD6DD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88D-C22F-4907-9329-41CEA048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1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096B-3CD8-46DE-9E9E-24212ACD6DD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88D-C22F-4907-9329-41CEA048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2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096B-3CD8-46DE-9E9E-24212ACD6DD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88D-C22F-4907-9329-41CEA048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1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096B-3CD8-46DE-9E9E-24212ACD6DD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88D-C22F-4907-9329-41CEA048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3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096B-3CD8-46DE-9E9E-24212ACD6DD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88D-C22F-4907-9329-41CEA048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096B-3CD8-46DE-9E9E-24212ACD6DD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88D-C22F-4907-9329-41CEA048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096B-3CD8-46DE-9E9E-24212ACD6DD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88D-C22F-4907-9329-41CEA048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5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096B-3CD8-46DE-9E9E-24212ACD6DD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88D-C22F-4907-9329-41CEA048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4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096B-3CD8-46DE-9E9E-24212ACD6DD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88D-C22F-4907-9329-41CEA048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0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F096B-3CD8-46DE-9E9E-24212ACD6DD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3988D-C22F-4907-9329-41CEA048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2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urplay.se/program/198740-pk-mannen-livet-som-mach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JQBjWYDTs" TargetMode="External"/><Relationship Id="rId2" Type="http://schemas.openxmlformats.org/officeDocument/2006/relationships/hyperlink" Target="https://www.youtube.com/watch?v=rknZ9qWh7n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idrottsbocker.se/sisu/generell/organisation/inkluderande-idrott/utgangspunkter-for-inkludering/normmedveten-idrott/" TargetMode="External"/><Relationship Id="rId7" Type="http://schemas.openxmlformats.org/officeDocument/2006/relationships/image" Target="../media/image2.gif"/><Relationship Id="rId2" Type="http://schemas.openxmlformats.org/officeDocument/2006/relationships/hyperlink" Target="https://www.youtube.com/watch?v=jD8tjhVO1T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jJQBjWYDTs" TargetMode="External"/><Relationship Id="rId5" Type="http://schemas.openxmlformats.org/officeDocument/2006/relationships/hyperlink" Target="https://www.youtube.com/watch?v=rknZ9qWh7n0" TargetMode="External"/><Relationship Id="rId4" Type="http://schemas.openxmlformats.org/officeDocument/2006/relationships/hyperlink" Target="https://urplay.se/program/198740-pk-mannen-livet-som-mach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youtube.com/watch?v=jD8tjhVO1T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utbildning.sisuidrottsbocker.se/sisu/generell/organisation/inkluderande-idrott/utgangspunkter-for-inkludering/normmedveten-idrot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hotos-3.dropbox.com/t/2/AAAC0x5Nuo8FPvbTPGmZrzCJn8D4s4plrGcn4XRzgJRgZQ/12/638868293/jpeg/32x32/1/_/1/2/Gemensam%20upptakt%20p%C3%A5%20is%202016-10-03-28.JPG/EJv17IgEGJk5IAIoAg/Fy8URk5Kz4_Ke7BCYXVtyx74G8T0DFte0MWdYd6D0w0?size=2048x1536&amp;size_mode=3"/>
          <p:cNvSpPr>
            <a:spLocks noChangeAspect="1" noChangeArrowheads="1"/>
          </p:cNvSpPr>
          <p:nvPr/>
        </p:nvSpPr>
        <p:spPr bwMode="auto">
          <a:xfrm>
            <a:off x="1524000" y="1149351"/>
            <a:ext cx="9144000" cy="45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0" y="23057"/>
            <a:ext cx="1920175" cy="2303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4621DF-87CB-42B7-878E-7F8F859A680C}"/>
              </a:ext>
            </a:extLst>
          </p:cNvPr>
          <p:cNvSpPr txBox="1"/>
          <p:nvPr/>
        </p:nvSpPr>
        <p:spPr>
          <a:xfrm>
            <a:off x="3261819" y="464348"/>
            <a:ext cx="7248253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1500" dirty="0">
                <a:latin typeface="Candara" panose="020E0502030303020204" pitchFamily="34" charset="0"/>
              </a:rPr>
              <a:t>Välkomna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5345" y="3011399"/>
            <a:ext cx="1005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>
                <a:latin typeface="+mj-lt"/>
                <a:ea typeface="+mj-ea"/>
                <a:cs typeface="+mj-cs"/>
              </a:rPr>
              <a:t>Ungdomssektionen</a:t>
            </a:r>
          </a:p>
          <a:p>
            <a:pPr algn="ctr"/>
            <a:endParaRPr lang="sv-SE" sz="4400" dirty="0">
              <a:latin typeface="+mj-lt"/>
              <a:ea typeface="+mj-ea"/>
              <a:cs typeface="+mj-cs"/>
            </a:endParaRPr>
          </a:p>
          <a:p>
            <a:pPr algn="ctr"/>
            <a:r>
              <a:rPr lang="sv-SE" sz="4400" dirty="0">
                <a:latin typeface="+mj-lt"/>
                <a:ea typeface="+mj-ea"/>
                <a:cs typeface="+mj-cs"/>
              </a:rPr>
              <a:t>Ledarträff </a:t>
            </a:r>
          </a:p>
          <a:p>
            <a:pPr algn="ctr"/>
            <a:r>
              <a:rPr lang="sv-SE" sz="4400" dirty="0" smtClean="0">
                <a:latin typeface="+mj-lt"/>
                <a:ea typeface="+mj-ea"/>
                <a:cs typeface="+mj-cs"/>
              </a:rPr>
              <a:t>24 Oktober 2019</a:t>
            </a:r>
            <a:endParaRPr lang="sv-SE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6246093"/>
      </p:ext>
    </p:extLst>
  </p:cSld>
  <p:clrMapOvr>
    <a:masterClrMapping/>
  </p:clrMapOvr>
  <p:transition spd="slow" advTm="4905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3932" y="1422830"/>
            <a:ext cx="1104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8D0D"/>
                </a:solidFill>
                <a:latin typeface="DejaVuSerifCondensed-Bold"/>
              </a:rPr>
              <a:t>Att</a:t>
            </a:r>
            <a:r>
              <a:rPr lang="en-US" b="1" dirty="0">
                <a:solidFill>
                  <a:srgbClr val="FF8D0D"/>
                </a:solidFill>
                <a:latin typeface="DejaVuSerifCondensed-Bold"/>
              </a:rPr>
              <a:t> </a:t>
            </a:r>
            <a:r>
              <a:rPr lang="en-US" b="1" dirty="0" err="1">
                <a:solidFill>
                  <a:srgbClr val="FF8D0D"/>
                </a:solidFill>
                <a:latin typeface="DejaVuSerifCondensed-Bold"/>
              </a:rPr>
              <a:t>lära</a:t>
            </a:r>
            <a:r>
              <a:rPr lang="en-US" b="1" dirty="0">
                <a:solidFill>
                  <a:srgbClr val="FF8D0D"/>
                </a:solidFill>
                <a:latin typeface="DejaVuSerifCondensed-Bold"/>
              </a:rPr>
              <a:t> sig </a:t>
            </a:r>
            <a:r>
              <a:rPr lang="en-US" b="1" dirty="0" err="1" smtClean="0">
                <a:solidFill>
                  <a:srgbClr val="FF8D0D"/>
                </a:solidFill>
                <a:latin typeface="DejaVuSerifCondensed-Bold"/>
              </a:rPr>
              <a:t>normer</a:t>
            </a:r>
            <a:endParaRPr lang="en-US" b="1" dirty="0" smtClean="0">
              <a:solidFill>
                <a:srgbClr val="FF8D0D"/>
              </a:solidFill>
              <a:latin typeface="DejaVuSerifCondensed-Bold"/>
            </a:endParaRPr>
          </a:p>
          <a:p>
            <a:endParaRPr lang="en-US" b="1" dirty="0">
              <a:solidFill>
                <a:srgbClr val="FF8D0D"/>
              </a:solidFill>
              <a:latin typeface="DejaVuSerifCondensed-Bold"/>
            </a:endParaRPr>
          </a:p>
          <a:p>
            <a:r>
              <a:rPr lang="sv-SE" b="1" dirty="0">
                <a:solidFill>
                  <a:srgbClr val="000000"/>
                </a:solidFill>
                <a:latin typeface="DejaVuSerifCondensed"/>
              </a:rPr>
              <a:t>Att lära sig normer kallas socialisation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 och sker genom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familjen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,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skolan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,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fritidsverksamhet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,</a:t>
            </a: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vänner, media etc. Många normer som vi blir uppfostrade till blir självklara för oss. De blir</a:t>
            </a: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en del av vår personlighet som vi sällan reflekterar över. Man säger att normer på så sätt</a:t>
            </a: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internaliseras.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Tidigt lär vi oss till exempel att tjejer är mer känsliga än killar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. Vi glömmer</a:t>
            </a: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bort att denna föreställning är något vi fått lära oss och att uppfattningen om detta kan vara</a:t>
            </a:r>
          </a:p>
          <a:p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annorlunda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en annan tid och på en annan plats.</a:t>
            </a:r>
          </a:p>
          <a:p>
            <a:endParaRPr lang="sv-SE" dirty="0" smtClean="0">
              <a:solidFill>
                <a:srgbClr val="000000"/>
              </a:solidFill>
              <a:latin typeface="DejaVuSerifCondensed"/>
            </a:endParaRPr>
          </a:p>
          <a:p>
            <a:r>
              <a:rPr lang="sv-SE" b="1" dirty="0">
                <a:solidFill>
                  <a:srgbClr val="000000"/>
                </a:solidFill>
                <a:latin typeface="DejaVuSerifCondensed"/>
              </a:rPr>
              <a:t>Normer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 innebär inte att alla inom ett samhälle eller en grupp följer normerna eller alltid är</a:t>
            </a: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överens om dem. Men även om normer inte följs måste man förhålla sig till dem. De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speglar</a:t>
            </a:r>
          </a:p>
          <a:p>
            <a:r>
              <a:rPr lang="sv-SE" b="1" dirty="0">
                <a:solidFill>
                  <a:srgbClr val="000000"/>
                </a:solidFill>
                <a:latin typeface="DejaVuSerifCondensed"/>
              </a:rPr>
              <a:t>vilka personer, beteenden, egenskaper och värderingar som anses vara accepterade och</a:t>
            </a:r>
          </a:p>
          <a:p>
            <a:r>
              <a:rPr lang="sv-SE" b="1" dirty="0">
                <a:solidFill>
                  <a:srgbClr val="000000"/>
                </a:solidFill>
                <a:latin typeface="DejaVuSerifCondensed"/>
              </a:rPr>
              <a:t>önskvärda.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 Beroende på bl.a. kön, sexualitet, ålder, etnicitet, funktionsförmåga,</a:t>
            </a: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bostadsområde och ekonomi påverkas vi på olika sätt.</a:t>
            </a:r>
            <a:endParaRPr lang="en-US" dirty="0"/>
          </a:p>
        </p:txBody>
      </p:sp>
      <p:pic>
        <p:nvPicPr>
          <p:cNvPr id="6" name="il_fi" descr="http://www.gripentrollhattan.se/wp-content/uploads/2011/06/GBKlogvi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26" y="206493"/>
            <a:ext cx="1064967" cy="9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875" y="889844"/>
            <a:ext cx="109162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8D0D"/>
                </a:solidFill>
                <a:latin typeface="DejaVuSerifCondensed-Bold"/>
              </a:rPr>
              <a:t>Vem</a:t>
            </a:r>
            <a:r>
              <a:rPr lang="en-US" b="1" dirty="0">
                <a:solidFill>
                  <a:srgbClr val="FF8D0D"/>
                </a:solidFill>
                <a:latin typeface="DejaVuSerifCondensed-Bold"/>
              </a:rPr>
              <a:t> </a:t>
            </a:r>
            <a:r>
              <a:rPr lang="en-US" b="1" dirty="0" err="1">
                <a:solidFill>
                  <a:srgbClr val="FF8D0D"/>
                </a:solidFill>
                <a:latin typeface="DejaVuSerifCondensed-Bold"/>
              </a:rPr>
              <a:t>är</a:t>
            </a:r>
            <a:r>
              <a:rPr lang="en-US" b="1" dirty="0">
                <a:solidFill>
                  <a:srgbClr val="FF8D0D"/>
                </a:solidFill>
                <a:latin typeface="DejaVuSerifCondensed-Bold"/>
              </a:rPr>
              <a:t> norm</a:t>
            </a:r>
            <a:r>
              <a:rPr lang="en-US" b="1" dirty="0" smtClean="0">
                <a:solidFill>
                  <a:srgbClr val="FF8D0D"/>
                </a:solidFill>
                <a:latin typeface="DejaVuSerifCondensed-Bold"/>
              </a:rPr>
              <a:t>?</a:t>
            </a:r>
          </a:p>
          <a:p>
            <a:endParaRPr lang="en-US" b="1" dirty="0">
              <a:solidFill>
                <a:srgbClr val="FF8D0D"/>
              </a:solidFill>
              <a:latin typeface="DejaVuSerifCondensed-Bold"/>
            </a:endParaRP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Normer är det som anses normalt och inte behöver förklaras. För att beskriva det som faller</a:t>
            </a: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utanför normen behövs ofta ett tillägg som visar att någon avviker från normen. </a:t>
            </a:r>
            <a:endParaRPr lang="sv-SE" dirty="0" smtClean="0">
              <a:solidFill>
                <a:srgbClr val="000000"/>
              </a:solidFill>
              <a:latin typeface="DejaVuSerifCondensed"/>
            </a:endParaRPr>
          </a:p>
          <a:p>
            <a:endParaRPr lang="sv-SE" dirty="0">
              <a:solidFill>
                <a:srgbClr val="000000"/>
              </a:solidFill>
              <a:latin typeface="DejaVuSerifCondensed"/>
            </a:endParaRPr>
          </a:p>
          <a:p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Här är </a:t>
            </a:r>
            <a:r>
              <a:rPr lang="en-US" dirty="0" err="1" smtClean="0">
                <a:solidFill>
                  <a:srgbClr val="000000"/>
                </a:solidFill>
                <a:latin typeface="DejaVuSerifCondensed"/>
              </a:rPr>
              <a:t>några</a:t>
            </a:r>
            <a:r>
              <a:rPr lang="en-US" dirty="0" smtClean="0">
                <a:solidFill>
                  <a:srgbClr val="000000"/>
                </a:solidFill>
                <a:latin typeface="DejaVuSerifCondense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DejaVuSerifCondensed"/>
              </a:rPr>
              <a:t>exempel</a:t>
            </a:r>
            <a:r>
              <a:rPr lang="en-US" dirty="0" smtClean="0">
                <a:solidFill>
                  <a:srgbClr val="000000"/>
                </a:solidFill>
                <a:latin typeface="DejaVuSerifCondensed"/>
              </a:rPr>
              <a:t>:</a:t>
            </a:r>
          </a:p>
          <a:p>
            <a:endParaRPr lang="en-US" dirty="0">
              <a:solidFill>
                <a:srgbClr val="000000"/>
              </a:solidFill>
              <a:latin typeface="DejaVuSerifCondensed"/>
            </a:endParaRPr>
          </a:p>
          <a:p>
            <a:r>
              <a:rPr lang="en-US" dirty="0" err="1">
                <a:solidFill>
                  <a:srgbClr val="000000"/>
                </a:solidFill>
                <a:latin typeface="DejaVuSerifCondensed"/>
              </a:rPr>
              <a:t>fotboll</a:t>
            </a:r>
            <a:r>
              <a:rPr lang="en-US" dirty="0">
                <a:solidFill>
                  <a:srgbClr val="000000"/>
                </a:solidFill>
                <a:latin typeface="DejaVuSerifCondensed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DejaVuSerifCondensed"/>
              </a:rPr>
              <a:t>tjejfotboll</a:t>
            </a:r>
            <a:endParaRPr lang="en-US" dirty="0">
              <a:solidFill>
                <a:srgbClr val="000000"/>
              </a:solidFill>
              <a:latin typeface="DejaVuSerifCondensed"/>
            </a:endParaRPr>
          </a:p>
          <a:p>
            <a:r>
              <a:rPr lang="en-US" dirty="0" err="1">
                <a:solidFill>
                  <a:srgbClr val="000000"/>
                </a:solidFill>
                <a:latin typeface="DejaVuSerifCondensed"/>
              </a:rPr>
              <a:t>läraren</a:t>
            </a:r>
            <a:r>
              <a:rPr lang="en-US" dirty="0">
                <a:solidFill>
                  <a:srgbClr val="000000"/>
                </a:solidFill>
                <a:latin typeface="DejaVuSerifCondensed"/>
              </a:rPr>
              <a:t> – den </a:t>
            </a:r>
            <a:r>
              <a:rPr lang="en-US" dirty="0" err="1">
                <a:solidFill>
                  <a:srgbClr val="000000"/>
                </a:solidFill>
                <a:latin typeface="DejaVuSerifCondensed"/>
              </a:rPr>
              <a:t>turkiska</a:t>
            </a:r>
            <a:r>
              <a:rPr lang="en-US" dirty="0">
                <a:solidFill>
                  <a:srgbClr val="000000"/>
                </a:solidFill>
                <a:latin typeface="DejaVuSerifCondense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DejaVuSerifCondensed"/>
              </a:rPr>
              <a:t>läraren</a:t>
            </a:r>
            <a:endParaRPr lang="en-US" dirty="0">
              <a:solidFill>
                <a:srgbClr val="000000"/>
              </a:solidFill>
              <a:latin typeface="DejaVuSerifCondensed"/>
            </a:endParaRPr>
          </a:p>
          <a:p>
            <a:r>
              <a:rPr lang="en-US" dirty="0" err="1">
                <a:solidFill>
                  <a:srgbClr val="000000"/>
                </a:solidFill>
                <a:latin typeface="DejaVuSerifCondensed"/>
              </a:rPr>
              <a:t>idrottaren</a:t>
            </a:r>
            <a:r>
              <a:rPr lang="en-US" dirty="0">
                <a:solidFill>
                  <a:srgbClr val="000000"/>
                </a:solidFill>
                <a:latin typeface="DejaVuSerifCondensed"/>
              </a:rPr>
              <a:t> – den </a:t>
            </a:r>
            <a:r>
              <a:rPr lang="en-US" dirty="0" err="1">
                <a:solidFill>
                  <a:srgbClr val="000000"/>
                </a:solidFill>
                <a:latin typeface="DejaVuSerifCondensed"/>
              </a:rPr>
              <a:t>funktionsnedsatta</a:t>
            </a:r>
            <a:r>
              <a:rPr lang="en-US" dirty="0">
                <a:solidFill>
                  <a:srgbClr val="000000"/>
                </a:solidFill>
                <a:latin typeface="DejaVuSerifCondense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DejaVuSerifCondensed"/>
              </a:rPr>
              <a:t>idrottaren</a:t>
            </a:r>
            <a:endParaRPr lang="en-US" dirty="0">
              <a:solidFill>
                <a:srgbClr val="000000"/>
              </a:solidFill>
              <a:latin typeface="DejaVuSerifCondensed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DejaVuSerifCondensed"/>
              </a:rPr>
              <a:t>pappan</a:t>
            </a:r>
            <a:r>
              <a:rPr lang="en-US" dirty="0" smtClean="0">
                <a:solidFill>
                  <a:srgbClr val="000000"/>
                </a:solidFill>
                <a:latin typeface="DejaVuSerifCondensed"/>
              </a:rPr>
              <a:t> </a:t>
            </a:r>
            <a:r>
              <a:rPr lang="en-US" dirty="0">
                <a:solidFill>
                  <a:srgbClr val="000000"/>
                </a:solidFill>
                <a:latin typeface="DejaVuSerifCondensed"/>
              </a:rPr>
              <a:t>– den </a:t>
            </a:r>
            <a:r>
              <a:rPr lang="en-US" dirty="0" err="1" smtClean="0">
                <a:solidFill>
                  <a:srgbClr val="000000"/>
                </a:solidFill>
                <a:latin typeface="DejaVuSerifCondensed"/>
              </a:rPr>
              <a:t>homosexuella</a:t>
            </a:r>
            <a:r>
              <a:rPr lang="en-US" dirty="0" smtClean="0">
                <a:solidFill>
                  <a:srgbClr val="000000"/>
                </a:solidFill>
                <a:latin typeface="DejaVuSerifCondensed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DejaVuSerifCondensed"/>
              </a:rPr>
              <a:t>pappan</a:t>
            </a:r>
            <a:endParaRPr lang="en-US" dirty="0">
              <a:solidFill>
                <a:srgbClr val="000000"/>
              </a:solidFill>
              <a:latin typeface="DejaVuSerifCondensed"/>
            </a:endParaRPr>
          </a:p>
          <a:p>
            <a:r>
              <a:rPr lang="en-US" dirty="0" err="1">
                <a:solidFill>
                  <a:srgbClr val="000000"/>
                </a:solidFill>
                <a:latin typeface="DejaVuSerifCondensed"/>
              </a:rPr>
              <a:t>chefen</a:t>
            </a:r>
            <a:r>
              <a:rPr lang="en-US" dirty="0">
                <a:solidFill>
                  <a:srgbClr val="000000"/>
                </a:solidFill>
                <a:latin typeface="DejaVuSerifCondensed"/>
              </a:rPr>
              <a:t> – den </a:t>
            </a:r>
            <a:r>
              <a:rPr lang="en-US" dirty="0" err="1">
                <a:solidFill>
                  <a:srgbClr val="000000"/>
                </a:solidFill>
                <a:latin typeface="DejaVuSerifCondensed"/>
              </a:rPr>
              <a:t>kvinnliga</a:t>
            </a:r>
            <a:r>
              <a:rPr lang="en-US" dirty="0">
                <a:solidFill>
                  <a:srgbClr val="000000"/>
                </a:solidFill>
                <a:latin typeface="DejaVuSerifCondense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DejaVuSerifCondensed"/>
              </a:rPr>
              <a:t>chefen</a:t>
            </a:r>
            <a:endParaRPr lang="en-US" dirty="0">
              <a:solidFill>
                <a:srgbClr val="000000"/>
              </a:solidFill>
              <a:latin typeface="DejaVuSerifCondensed"/>
            </a:endParaRPr>
          </a:p>
          <a:p>
            <a:r>
              <a:rPr lang="en-US" dirty="0" err="1">
                <a:solidFill>
                  <a:srgbClr val="000000"/>
                </a:solidFill>
                <a:latin typeface="DejaVuSerifCondensed"/>
              </a:rPr>
              <a:t>sjuksköterskan</a:t>
            </a:r>
            <a:r>
              <a:rPr lang="en-US" dirty="0">
                <a:solidFill>
                  <a:srgbClr val="000000"/>
                </a:solidFill>
                <a:latin typeface="DejaVuSerifCondensed"/>
              </a:rPr>
              <a:t> – den </a:t>
            </a:r>
            <a:r>
              <a:rPr lang="en-US" dirty="0" err="1">
                <a:solidFill>
                  <a:srgbClr val="000000"/>
                </a:solidFill>
                <a:latin typeface="DejaVuSerifCondensed"/>
              </a:rPr>
              <a:t>manliga</a:t>
            </a:r>
            <a:r>
              <a:rPr lang="en-US" dirty="0">
                <a:solidFill>
                  <a:srgbClr val="000000"/>
                </a:solidFill>
                <a:latin typeface="DejaVuSerifCondense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DejaVuSerifCondensed"/>
              </a:rPr>
              <a:t>sjuksköterskan</a:t>
            </a:r>
            <a:endParaRPr lang="en-US" dirty="0">
              <a:solidFill>
                <a:srgbClr val="000000"/>
              </a:solidFill>
              <a:latin typeface="DejaVuSerifCondensed"/>
            </a:endParaRPr>
          </a:p>
          <a:p>
            <a:endParaRPr lang="en-US" dirty="0">
              <a:solidFill>
                <a:srgbClr val="000000"/>
              </a:solidFill>
              <a:latin typeface="DejaVuSerifCondensed"/>
            </a:endParaRP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Vi behöver inte säga </a:t>
            </a:r>
            <a:endParaRPr lang="sv-SE" dirty="0" smtClean="0">
              <a:solidFill>
                <a:srgbClr val="000000"/>
              </a:solidFill>
              <a:latin typeface="DejaVuSerifCondensed"/>
            </a:endParaRPr>
          </a:p>
          <a:p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killfotboll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, den svenska läraren, den funktionsobehindrade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idrottaren, den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kvinnliga sjuksköterskan, den heterosexuella mamman eller den manliga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chefen </a:t>
            </a:r>
            <a:r>
              <a:rPr lang="en-US" dirty="0" err="1" smtClean="0">
                <a:solidFill>
                  <a:srgbClr val="000000"/>
                </a:solidFill>
                <a:latin typeface="DejaVuSerifCondensed"/>
              </a:rPr>
              <a:t>eftersom</a:t>
            </a:r>
            <a:r>
              <a:rPr lang="en-US" dirty="0" smtClean="0">
                <a:solidFill>
                  <a:srgbClr val="000000"/>
                </a:solidFill>
                <a:latin typeface="DejaVuSerifCondensed"/>
              </a:rPr>
              <a:t> </a:t>
            </a:r>
            <a:r>
              <a:rPr lang="en-US" dirty="0">
                <a:solidFill>
                  <a:srgbClr val="000000"/>
                </a:solidFill>
                <a:latin typeface="DejaVuSerifCondensed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DejaVuSerifCondensed"/>
              </a:rPr>
              <a:t>utgör</a:t>
            </a:r>
            <a:r>
              <a:rPr lang="en-US" dirty="0">
                <a:solidFill>
                  <a:srgbClr val="000000"/>
                </a:solidFill>
                <a:latin typeface="DejaVuSerifCondense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DejaVuSerifCondensed"/>
              </a:rPr>
              <a:t>normen</a:t>
            </a:r>
            <a:r>
              <a:rPr lang="en-US" dirty="0">
                <a:solidFill>
                  <a:srgbClr val="000000"/>
                </a:solidFill>
                <a:latin typeface="DejaVuSerifCondensed"/>
              </a:rPr>
              <a:t>.</a:t>
            </a:r>
            <a:endParaRPr lang="en-US" dirty="0"/>
          </a:p>
        </p:txBody>
      </p:sp>
      <p:pic>
        <p:nvPicPr>
          <p:cNvPr id="5" name="il_fi" descr="http://www.gripentrollhattan.se/wp-content/uploads/2011/06/GBKlogvi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26" y="206493"/>
            <a:ext cx="1064967" cy="9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132" y="913038"/>
            <a:ext cx="10435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8D0D"/>
                </a:solidFill>
                <a:latin typeface="DejaVuSerifCondensed-Bold"/>
              </a:rPr>
              <a:t>Normer</a:t>
            </a:r>
            <a:r>
              <a:rPr lang="en-US" b="1" dirty="0">
                <a:solidFill>
                  <a:srgbClr val="FF8D0D"/>
                </a:solidFill>
                <a:latin typeface="DejaVuSerifCondensed-Bold"/>
              </a:rPr>
              <a:t> </a:t>
            </a:r>
            <a:r>
              <a:rPr lang="en-US" b="1" dirty="0" err="1" smtClean="0">
                <a:solidFill>
                  <a:srgbClr val="FF8D0D"/>
                </a:solidFill>
                <a:latin typeface="DejaVuSerifCondensed-Bold"/>
              </a:rPr>
              <a:t>förändras</a:t>
            </a:r>
            <a:endParaRPr lang="en-US" b="1" dirty="0" smtClean="0">
              <a:solidFill>
                <a:srgbClr val="FF8D0D"/>
              </a:solidFill>
              <a:latin typeface="DejaVuSerifCondensed-Bold"/>
            </a:endParaRPr>
          </a:p>
          <a:p>
            <a:endParaRPr lang="en-US" b="1" dirty="0">
              <a:solidFill>
                <a:srgbClr val="FF8D0D"/>
              </a:solidFill>
              <a:latin typeface="DejaVuSerifCondensed-Bold"/>
            </a:endParaRP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Normer förändras över tid, en del försvinner och andra byts ut, omtolkas eller omvärderas.</a:t>
            </a: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Det är viktigt att påpeka att även om normer ger en ledtråd till grundvärderingar och</a:t>
            </a: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förväntade beteenden i ett samhälle kan de inte helt förklara varför människor handlar som</a:t>
            </a: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de gör. Människor följer inte alltid alla regler och förväntningar. Ibland bryter vi mot dem</a:t>
            </a: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medvetet, ibland omedvetet och ibland gör vi egna tolkningar av de förväntningar som finns</a:t>
            </a: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på oss. Inom våra kulturella ramar improviserar vi utifrån den situation vi befinner oss i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.</a:t>
            </a:r>
          </a:p>
          <a:p>
            <a:endParaRPr lang="sv-SE" dirty="0">
              <a:solidFill>
                <a:srgbClr val="000000"/>
              </a:solidFill>
              <a:latin typeface="DejaVuSerifCondensed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0132" y="3498361"/>
            <a:ext cx="108031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8D0D"/>
                </a:solidFill>
                <a:latin typeface="DejaVuSerifCondensed-Bold"/>
              </a:rPr>
              <a:t>Ingen </a:t>
            </a:r>
            <a:r>
              <a:rPr lang="en-US" b="1" dirty="0" err="1">
                <a:solidFill>
                  <a:srgbClr val="FF8D0D"/>
                </a:solidFill>
                <a:latin typeface="DejaVuSerifCondensed-Bold"/>
              </a:rPr>
              <a:t>är</a:t>
            </a:r>
            <a:r>
              <a:rPr lang="en-US" b="1" dirty="0">
                <a:solidFill>
                  <a:srgbClr val="FF8D0D"/>
                </a:solidFill>
                <a:latin typeface="DejaVuSerifCondensed-Bold"/>
              </a:rPr>
              <a:t> </a:t>
            </a:r>
            <a:r>
              <a:rPr lang="en-US" b="1" dirty="0" smtClean="0">
                <a:solidFill>
                  <a:srgbClr val="FF8D0D"/>
                </a:solidFill>
                <a:latin typeface="DejaVuSerifCondensed-Bold"/>
              </a:rPr>
              <a:t>norm</a:t>
            </a:r>
          </a:p>
          <a:p>
            <a:endParaRPr lang="en-US" b="1" dirty="0">
              <a:solidFill>
                <a:srgbClr val="FF8D0D"/>
              </a:solidFill>
              <a:latin typeface="DejaVuSerifCondensed-Bold"/>
            </a:endParaRP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Det finns ingen människa som alltid och i alla situationer passar in på normen. En man som</a:t>
            </a: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har nordiskt utseende, bär kostym och är 40 år får antagligen ofta ett bättre bemötande och</a:t>
            </a: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blir tagen på större allvar än många andra. </a:t>
            </a:r>
            <a:endParaRPr lang="sv-SE" dirty="0" smtClean="0">
              <a:solidFill>
                <a:srgbClr val="000000"/>
              </a:solidFill>
              <a:latin typeface="DejaVuSerifCondensed"/>
            </a:endParaRPr>
          </a:p>
          <a:p>
            <a:endParaRPr lang="sv-SE" dirty="0" smtClean="0">
              <a:solidFill>
                <a:srgbClr val="000000"/>
              </a:solidFill>
              <a:latin typeface="DejaVuSerifCondensed"/>
            </a:endParaRPr>
          </a:p>
          <a:p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Men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om samma man har läs-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och skrivsvårigheter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eller är ensamstående med två barn kanske han inte får ett lika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bra bemötande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. En person kan alltså utgöra normen på vissa områden utan att göra det på</a:t>
            </a:r>
          </a:p>
          <a:p>
            <a:r>
              <a:rPr lang="en-US" dirty="0" err="1">
                <a:solidFill>
                  <a:srgbClr val="000000"/>
                </a:solidFill>
                <a:latin typeface="DejaVuSerifCondensed"/>
              </a:rPr>
              <a:t>andra</a:t>
            </a:r>
            <a:r>
              <a:rPr lang="en-US" dirty="0">
                <a:solidFill>
                  <a:srgbClr val="000000"/>
                </a:solidFill>
                <a:latin typeface="DejaVuSerifCondensed"/>
              </a:rPr>
              <a:t>.</a:t>
            </a:r>
            <a:endParaRPr lang="en-US" dirty="0"/>
          </a:p>
        </p:txBody>
      </p:sp>
      <p:pic>
        <p:nvPicPr>
          <p:cNvPr id="6" name="il_fi" descr="http://www.gripentrollhattan.se/wp-content/uploads/2011/06/GBKlogvi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26" y="206493"/>
            <a:ext cx="1064967" cy="9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7743" y="394692"/>
            <a:ext cx="1162325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FF8D0D"/>
              </a:solidFill>
              <a:latin typeface="DejaVuSerifCondensed-Bold"/>
            </a:endParaRPr>
          </a:p>
          <a:p>
            <a:r>
              <a:rPr lang="en-US" b="1" dirty="0" err="1" smtClean="0">
                <a:solidFill>
                  <a:srgbClr val="FF8D0D"/>
                </a:solidFill>
                <a:latin typeface="DejaVuSerifCondensed-Bold"/>
              </a:rPr>
              <a:t>Genusnormer</a:t>
            </a:r>
            <a:endParaRPr lang="en-US" b="1" dirty="0">
              <a:solidFill>
                <a:srgbClr val="FF8D0D"/>
              </a:solidFill>
              <a:latin typeface="DejaVuSerifCondensed-Bold"/>
            </a:endParaRP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De olika förväntningar som finns på oss beroende på vilket kön vi tillhör präglar vårt liv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och påverkar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allt från våra yrkesval och hur vi använder vår röst till vår roll i familjen och hur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vi uttrycker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känslor.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Vissa egenskaper, beteenden, kroppar etc. förväntas av </a:t>
            </a:r>
            <a:r>
              <a:rPr lang="sv-SE" b="1" dirty="0" smtClean="0">
                <a:solidFill>
                  <a:srgbClr val="000000"/>
                </a:solidFill>
                <a:latin typeface="DejaVuSerifCondensed"/>
              </a:rPr>
              <a:t>tjejer/kvinnor respektive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killar/män.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Dessa förväntningar kallas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genusnormer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 och </a:t>
            </a:r>
            <a:r>
              <a:rPr lang="sv-SE" b="1" dirty="0" smtClean="0">
                <a:solidFill>
                  <a:srgbClr val="000000"/>
                </a:solidFill>
                <a:latin typeface="DejaVuSerifCondensed"/>
              </a:rPr>
              <a:t>begränsar handlingsutrymmet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för alla oavsett kön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.</a:t>
            </a:r>
          </a:p>
          <a:p>
            <a:endParaRPr lang="sv-SE" dirty="0" smtClean="0">
              <a:solidFill>
                <a:srgbClr val="000000"/>
              </a:solidFill>
              <a:latin typeface="DejaVuSerifCondensed"/>
            </a:endParaRPr>
          </a:p>
          <a:p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En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gemensam norm för tjejer och killar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är att de förväntas vara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heterosexuella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 och passa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in på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de rådande förväntningarna för hur en tjej/kille ska vara och bete sig. Detta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kallas </a:t>
            </a:r>
            <a:r>
              <a:rPr lang="sv-SE" b="1" dirty="0" smtClean="0">
                <a:solidFill>
                  <a:srgbClr val="000000"/>
                </a:solidFill>
                <a:latin typeface="DejaVuSerifCondensed"/>
              </a:rPr>
              <a:t>heteronormen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. Heteronormen innebär också att alla förväntas definiera sig som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antingen kille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eller tjej (vilket skapar svårigheter för t.ex. transpersoner).</a:t>
            </a: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Vår könsidentitet har stor betydelse när det gäller att utforma våra egna liv och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påverka samhället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i stort.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Killars/mäns ord väger ofta tyngre än tjejers/ kvinnors </a:t>
            </a:r>
            <a:r>
              <a:rPr lang="sv-SE" b="1" dirty="0" smtClean="0">
                <a:solidFill>
                  <a:srgbClr val="000000"/>
                </a:solidFill>
                <a:latin typeface="DejaVuSerifCondensed"/>
              </a:rPr>
              <a:t>och mansdominerade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yrkesgrupper har ofta högre lön och högre status.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 Egenskaper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och beteenden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som kopplas till killar värderas oftast högre, både statusmässigt och ekonomiskt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.</a:t>
            </a:r>
          </a:p>
          <a:p>
            <a:endParaRPr lang="sv-SE" dirty="0">
              <a:solidFill>
                <a:srgbClr val="000000"/>
              </a:solidFill>
              <a:latin typeface="DejaVuSerifCondensed"/>
            </a:endParaRP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Det finns även en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maktobalans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 inom gruppen kvinnor och gruppen män. Förutom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att präglas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av genusnormer påverkas vi också av vår sexuella läggning, etniska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tillhörighet, hudfärg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, klasstillhörighet, funktionsförmåga etc. De genusnormer vi förhåller oss till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kan därför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se olika ut beroende på vilka grupper vi tillhör och identifierar oss med. </a:t>
            </a:r>
            <a:r>
              <a:rPr lang="sv-SE" b="1" dirty="0" smtClean="0">
                <a:solidFill>
                  <a:srgbClr val="000000"/>
                </a:solidFill>
                <a:latin typeface="DejaVuSerifCondensed"/>
              </a:rPr>
              <a:t>Vår möjlighet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till makt och privilegier, vare sig vi är kvinnor eller män, påverkas starkt av våra</a:t>
            </a:r>
          </a:p>
          <a:p>
            <a:r>
              <a:rPr lang="en-US" b="1" dirty="0" err="1">
                <a:solidFill>
                  <a:srgbClr val="000000"/>
                </a:solidFill>
                <a:latin typeface="DejaVuSerifCondensed"/>
              </a:rPr>
              <a:t>olika</a:t>
            </a:r>
            <a:r>
              <a:rPr lang="en-US" b="1" dirty="0">
                <a:solidFill>
                  <a:srgbClr val="000000"/>
                </a:solidFill>
                <a:latin typeface="DejaVuSerifCondensed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SerifCondensed"/>
              </a:rPr>
              <a:t>grupptillhörigheter</a:t>
            </a:r>
            <a:r>
              <a:rPr lang="en-US" dirty="0" smtClean="0">
                <a:solidFill>
                  <a:srgbClr val="000000"/>
                </a:solidFill>
                <a:latin typeface="DejaVuSerifCondensed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DejaVuSerifCondensed"/>
            </a:endParaRPr>
          </a:p>
          <a:p>
            <a:r>
              <a:rPr lang="sv-SE" b="1" dirty="0">
                <a:solidFill>
                  <a:srgbClr val="FF0000"/>
                </a:solidFill>
                <a:latin typeface="DejaVuSerifCondensed"/>
              </a:rPr>
              <a:t>Att synliggöra och ifrågasätta de genusnormer vi ofta uppfattar som självklara är </a:t>
            </a:r>
            <a:r>
              <a:rPr lang="sv-SE" b="1" dirty="0" smtClean="0">
                <a:solidFill>
                  <a:srgbClr val="FF0000"/>
                </a:solidFill>
                <a:latin typeface="DejaVuSerifCondensed"/>
              </a:rPr>
              <a:t>en förutsättning </a:t>
            </a:r>
            <a:r>
              <a:rPr lang="sv-SE" b="1" dirty="0">
                <a:solidFill>
                  <a:srgbClr val="FF0000"/>
                </a:solidFill>
                <a:latin typeface="DejaVuSerifCondensed"/>
              </a:rPr>
              <a:t>för att jämna ut den maktobalans som finns mellan män och kvinnor idag.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il_fi" descr="http://www.gripentrollhattan.se/wp-content/uploads/2011/06/GBKlogvi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26" y="206493"/>
            <a:ext cx="1064967" cy="9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UPPGIFT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Frågor om normmedvetenhet</a:t>
            </a:r>
          </a:p>
          <a:p>
            <a:r>
              <a:rPr lang="sv-SE" dirty="0" smtClean="0"/>
              <a:t>Intro till ”</a:t>
            </a:r>
            <a:r>
              <a:rPr lang="sv-SE" dirty="0" err="1" smtClean="0"/>
              <a:t>looker-room</a:t>
            </a:r>
            <a:r>
              <a:rPr lang="sv-SE" dirty="0" smtClean="0"/>
              <a:t> talk” / ”in </a:t>
            </a:r>
            <a:r>
              <a:rPr lang="sv-SE" dirty="0" err="1" smtClean="0"/>
              <a:t>our</a:t>
            </a:r>
            <a:r>
              <a:rPr lang="sv-SE" dirty="0" smtClean="0"/>
              <a:t> </a:t>
            </a:r>
            <a:r>
              <a:rPr lang="sv-SE" dirty="0" err="1" smtClean="0"/>
              <a:t>outside</a:t>
            </a:r>
            <a:r>
              <a:rPr lang="sv-SE" dirty="0" smtClean="0"/>
              <a:t> the box”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>
                <a:solidFill>
                  <a:srgbClr val="000000"/>
                </a:solidFill>
                <a:latin typeface="DejaVuSerifCondensed"/>
                <a:hlinkClick r:id="rId2"/>
              </a:rPr>
              <a:t>Musse – ”mansnormen” (15 min)</a:t>
            </a:r>
            <a:r>
              <a:rPr lang="en-US" u="sng" dirty="0">
                <a:solidFill>
                  <a:srgbClr val="000000"/>
                </a:solidFill>
                <a:latin typeface="DejaVuSerifCondensed"/>
              </a:rPr>
              <a:t/>
            </a:r>
            <a:br>
              <a:rPr lang="en-US" u="sng" dirty="0">
                <a:solidFill>
                  <a:srgbClr val="000000"/>
                </a:solidFill>
                <a:latin typeface="DejaVuSerifCondensed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://urplay.se/program/198740-pk-mannen-livet-som-macho</a:t>
            </a:r>
            <a:endParaRPr lang="en-US" dirty="0"/>
          </a:p>
          <a:p>
            <a:endParaRPr lang="en-US" dirty="0"/>
          </a:p>
        </p:txBody>
      </p:sp>
      <p:pic>
        <p:nvPicPr>
          <p:cNvPr id="4" name="il_fi" descr="http://www.gripentrollhattan.se/wp-content/uploads/2011/06/GBKlogvi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26" y="206493"/>
            <a:ext cx="1064967" cy="9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 or </a:t>
            </a:r>
            <a:r>
              <a:rPr lang="sv-SE" dirty="0" err="1" smtClean="0"/>
              <a:t>Outside</a:t>
            </a:r>
            <a:r>
              <a:rPr lang="sv-SE" dirty="0" smtClean="0"/>
              <a:t> the Box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5662" y="2224881"/>
            <a:ext cx="5400675" cy="3552825"/>
          </a:xfrm>
          <a:prstGeom prst="rect">
            <a:avLst/>
          </a:prstGeom>
        </p:spPr>
      </p:pic>
      <p:pic>
        <p:nvPicPr>
          <p:cNvPr id="5" name="il_fi" descr="http://www.gripentrollhattan.se/wp-content/uploads/2011/06/GBKlogvi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26" y="206493"/>
            <a:ext cx="1064967" cy="9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Jämställdhet o normer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u="sng" dirty="0">
                <a:solidFill>
                  <a:srgbClr val="000000"/>
                </a:solidFill>
                <a:latin typeface="DejaVuSerifCondensed"/>
                <a:hlinkClick r:id="rId2"/>
              </a:rPr>
              <a:t>… like a </a:t>
            </a:r>
            <a:r>
              <a:rPr lang="sv-SE" u="sng" dirty="0" err="1">
                <a:solidFill>
                  <a:srgbClr val="000000"/>
                </a:solidFill>
                <a:latin typeface="DejaVuSerifCondensed"/>
                <a:hlinkClick r:id="rId2"/>
              </a:rPr>
              <a:t>girl</a:t>
            </a:r>
            <a:r>
              <a:rPr lang="sv-SE" u="sng" dirty="0">
                <a:solidFill>
                  <a:srgbClr val="000000"/>
                </a:solidFill>
                <a:latin typeface="DejaVuSerifCondensed"/>
                <a:hlinkClick r:id="rId2"/>
              </a:rPr>
              <a:t> (3min)</a:t>
            </a:r>
            <a:endParaRPr lang="en-US" u="sng" dirty="0">
              <a:solidFill>
                <a:srgbClr val="000000"/>
              </a:solidFill>
              <a:latin typeface="DejaVuSerifCondensed"/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https://www.youtube.com/watch?v=XjJQBjWYDTs</a:t>
            </a:r>
            <a:endParaRPr lang="en-US" dirty="0"/>
          </a:p>
          <a:p>
            <a:pPr marL="0" indent="0">
              <a:buNone/>
            </a:pPr>
            <a:endParaRPr lang="sv-SE" u="sng" dirty="0" smtClean="0">
              <a:solidFill>
                <a:srgbClr val="000000"/>
              </a:solidFill>
              <a:latin typeface="DejaVuSerifCondensed"/>
              <a:hlinkClick r:id="rId2"/>
            </a:endParaRPr>
          </a:p>
          <a:p>
            <a:pPr marL="0" indent="0">
              <a:buNone/>
            </a:pPr>
            <a:endParaRPr lang="sv-SE" u="sng" dirty="0" smtClean="0">
              <a:solidFill>
                <a:srgbClr val="000000"/>
              </a:solidFill>
              <a:latin typeface="DejaVuSerifCondensed"/>
              <a:hlinkClick r:id="rId2"/>
            </a:endParaRPr>
          </a:p>
          <a:p>
            <a:pPr marL="0" indent="0">
              <a:buNone/>
            </a:pPr>
            <a:r>
              <a:rPr lang="sv-SE" u="sng" dirty="0" smtClean="0">
                <a:solidFill>
                  <a:srgbClr val="000000"/>
                </a:solidFill>
                <a:latin typeface="DejaVuSerifCondensed"/>
                <a:hlinkClick r:id="rId2"/>
              </a:rPr>
              <a:t>Kära </a:t>
            </a:r>
            <a:r>
              <a:rPr lang="sv-SE" u="sng" dirty="0">
                <a:solidFill>
                  <a:srgbClr val="000000"/>
                </a:solidFill>
                <a:latin typeface="DejaVuSerifCondensed"/>
                <a:hlinkClick r:id="rId2"/>
              </a:rPr>
              <a:t>pappa (5min)</a:t>
            </a:r>
            <a:endParaRPr lang="en-US" u="sng" dirty="0">
              <a:solidFill>
                <a:srgbClr val="000000"/>
              </a:solidFill>
              <a:latin typeface="DejaVuSerifCondensed"/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https://www.youtube.com/watch?v=rknZ9qWh7n0</a:t>
            </a:r>
            <a:endParaRPr lang="en-US" dirty="0"/>
          </a:p>
          <a:p>
            <a:pPr marL="0" indent="0">
              <a:buNone/>
            </a:pPr>
            <a:endParaRPr lang="sv-SE" u="sng" dirty="0">
              <a:solidFill>
                <a:srgbClr val="000000"/>
              </a:solidFill>
              <a:latin typeface="DejaVuSerifCondensed"/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l_fi" descr="http://www.gripentrollhattan.se/wp-content/uploads/2011/06/GBKlogvi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26" y="206493"/>
            <a:ext cx="1064967" cy="9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7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Summering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Vilka känslor och tankar har dagens tema väckt?</a:t>
            </a:r>
          </a:p>
          <a:p>
            <a:r>
              <a:rPr lang="sv-SE" dirty="0" smtClean="0"/>
              <a:t>Hur går </a:t>
            </a:r>
            <a:r>
              <a:rPr lang="sv-SE" smtClean="0"/>
              <a:t>vi vidare?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Normer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89954"/>
            <a:ext cx="11032793" cy="50996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u="sng" dirty="0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All </a:t>
            </a:r>
            <a:r>
              <a:rPr lang="sv-SE" sz="1600" u="sng" dirty="0" err="1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That</a:t>
            </a:r>
            <a:r>
              <a:rPr lang="sv-SE" sz="1600" u="sng" dirty="0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 </a:t>
            </a:r>
            <a:r>
              <a:rPr lang="sv-SE" sz="1600" u="sng" dirty="0" err="1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We</a:t>
            </a:r>
            <a:r>
              <a:rPr lang="sv-SE" sz="1600" u="sng" dirty="0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 </a:t>
            </a:r>
            <a:r>
              <a:rPr lang="sv-SE" sz="1600" u="sng" dirty="0" err="1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Share</a:t>
            </a:r>
            <a:r>
              <a:rPr lang="sv-SE" sz="1600" u="sng" dirty="0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 (3 min)</a:t>
            </a:r>
          </a:p>
          <a:p>
            <a:pPr marL="0" indent="0">
              <a:buNone/>
            </a:pPr>
            <a:r>
              <a:rPr lang="sv-SE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https://www.youtube.com/watch?v=jD8tjhVO1Tc</a:t>
            </a: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600" dirty="0"/>
          </a:p>
          <a:p>
            <a:pPr marL="0" indent="0">
              <a:buNone/>
            </a:pPr>
            <a:endParaRPr lang="sv-SE" sz="1600" u="sng" dirty="0" smtClean="0">
              <a:solidFill>
                <a:schemeClr val="accent5">
                  <a:lumMod val="75000"/>
                </a:schemeClr>
              </a:solidFill>
              <a:latin typeface="DejaVuSerifCondensed"/>
            </a:endParaRPr>
          </a:p>
          <a:p>
            <a:pPr marL="0" indent="0">
              <a:buNone/>
            </a:pPr>
            <a:r>
              <a:rPr lang="sv-SE" sz="1600" u="sng" dirty="0" smtClean="0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Normmedveten </a:t>
            </a:r>
            <a:r>
              <a:rPr lang="sv-SE" sz="1600" u="sng" dirty="0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idrott (SISU) ”Mansnormen” 13 min</a:t>
            </a: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https://utbildning.sisuidrottsbocker.se/sisu/generell/organisation/inkluderande-idrott/utgangspunkter-for-inkludering/normmedveten-idrott/</a:t>
            </a:r>
            <a:endParaRPr lang="en-US" sz="1600" dirty="0"/>
          </a:p>
          <a:p>
            <a:pPr marL="0" indent="0">
              <a:buNone/>
            </a:pPr>
            <a:endParaRPr lang="sv-SE" sz="1600" u="sng" dirty="0" smtClean="0">
              <a:solidFill>
                <a:srgbClr val="000000"/>
              </a:solidFill>
              <a:latin typeface="DejaVuSerifCondensed"/>
              <a:hlinkClick r:id="rId4"/>
            </a:endParaRPr>
          </a:p>
          <a:p>
            <a:pPr marL="0" indent="0">
              <a:buNone/>
            </a:pPr>
            <a:r>
              <a:rPr lang="sv-SE" sz="1600" u="sng" dirty="0" smtClean="0">
                <a:solidFill>
                  <a:srgbClr val="000000"/>
                </a:solidFill>
                <a:latin typeface="DejaVuSerifCondensed"/>
                <a:hlinkClick r:id="rId4"/>
              </a:rPr>
              <a:t>Musse </a:t>
            </a:r>
            <a:r>
              <a:rPr lang="sv-SE" sz="1600" u="sng" dirty="0">
                <a:solidFill>
                  <a:srgbClr val="000000"/>
                </a:solidFill>
                <a:latin typeface="DejaVuSerifCondensed"/>
                <a:hlinkClick r:id="rId4"/>
              </a:rPr>
              <a:t>– ”mansnormen</a:t>
            </a:r>
            <a:r>
              <a:rPr lang="sv-SE" sz="1600" u="sng" dirty="0" smtClean="0">
                <a:solidFill>
                  <a:srgbClr val="000000"/>
                </a:solidFill>
                <a:latin typeface="DejaVuSerifCondensed"/>
                <a:hlinkClick r:id="rId4"/>
              </a:rPr>
              <a:t>” (15 min)</a:t>
            </a:r>
            <a:endParaRPr lang="en-US" sz="1600" u="sng" dirty="0">
              <a:solidFill>
                <a:srgbClr val="000000"/>
              </a:solidFill>
              <a:latin typeface="DejaVuSerifCondensed"/>
              <a:hlinkClick r:id="rId4"/>
            </a:endParaRP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https://urplay.se/program/198740-pk-mannen-livet-som-macho</a:t>
            </a:r>
            <a:endParaRPr lang="en-US" sz="1600" dirty="0" smtClean="0"/>
          </a:p>
          <a:p>
            <a:pPr marL="0" indent="0">
              <a:buNone/>
            </a:pPr>
            <a:endParaRPr lang="sv-SE" sz="1600" dirty="0" smtClean="0">
              <a:hlinkClick r:id="rId5"/>
            </a:endParaRPr>
          </a:p>
          <a:p>
            <a:pPr marL="0" indent="0">
              <a:buNone/>
            </a:pPr>
            <a:r>
              <a:rPr lang="sv-SE" sz="1600" u="sng" dirty="0">
                <a:solidFill>
                  <a:srgbClr val="000000"/>
                </a:solidFill>
                <a:latin typeface="DejaVuSerifCondensed"/>
                <a:hlinkClick r:id="rId5"/>
              </a:rPr>
              <a:t>Kära </a:t>
            </a:r>
            <a:r>
              <a:rPr lang="sv-SE" sz="1600" u="sng" dirty="0" smtClean="0">
                <a:solidFill>
                  <a:srgbClr val="000000"/>
                </a:solidFill>
                <a:latin typeface="DejaVuSerifCondensed"/>
                <a:hlinkClick r:id="rId5"/>
              </a:rPr>
              <a:t>pappa (5min)</a:t>
            </a:r>
            <a:endParaRPr lang="en-US" sz="1600" u="sng" dirty="0">
              <a:solidFill>
                <a:srgbClr val="000000"/>
              </a:solidFill>
              <a:latin typeface="DejaVuSerifCondensed"/>
              <a:hlinkClick r:id="rId5"/>
            </a:endParaRPr>
          </a:p>
          <a:p>
            <a:pPr marL="0" indent="0">
              <a:buNone/>
            </a:pPr>
            <a:r>
              <a:rPr lang="en-US" sz="1600" dirty="0" smtClean="0">
                <a:hlinkClick r:id="rId5"/>
              </a:rPr>
              <a:t>https://www.youtube.com/watch?v=rknZ9qWh7n0</a:t>
            </a:r>
            <a:endParaRPr lang="en-US" sz="1600" dirty="0" smtClean="0"/>
          </a:p>
          <a:p>
            <a:pPr marL="0" indent="0">
              <a:buNone/>
            </a:pPr>
            <a:endParaRPr lang="sv-SE" sz="1600" u="sng" dirty="0" smtClean="0">
              <a:solidFill>
                <a:srgbClr val="000000"/>
              </a:solidFill>
              <a:latin typeface="DejaVuSerifCondensed"/>
              <a:hlinkClick r:id="rId5"/>
            </a:endParaRPr>
          </a:p>
          <a:p>
            <a:pPr marL="0" indent="0">
              <a:buNone/>
            </a:pPr>
            <a:r>
              <a:rPr lang="sv-SE" sz="1600" u="sng" dirty="0">
                <a:solidFill>
                  <a:srgbClr val="000000"/>
                </a:solidFill>
                <a:latin typeface="DejaVuSerifCondensed"/>
                <a:hlinkClick r:id="rId5"/>
              </a:rPr>
              <a:t>… like a </a:t>
            </a:r>
            <a:r>
              <a:rPr lang="sv-SE" sz="1600" u="sng" dirty="0" err="1">
                <a:solidFill>
                  <a:srgbClr val="000000"/>
                </a:solidFill>
                <a:latin typeface="DejaVuSerifCondensed"/>
                <a:hlinkClick r:id="rId5"/>
              </a:rPr>
              <a:t>girl</a:t>
            </a:r>
            <a:r>
              <a:rPr lang="sv-SE" sz="1600" u="sng" dirty="0">
                <a:solidFill>
                  <a:srgbClr val="000000"/>
                </a:solidFill>
                <a:latin typeface="DejaVuSerifCondensed"/>
                <a:hlinkClick r:id="rId5"/>
              </a:rPr>
              <a:t> </a:t>
            </a:r>
            <a:r>
              <a:rPr lang="sv-SE" sz="1600" u="sng" dirty="0" smtClean="0">
                <a:solidFill>
                  <a:srgbClr val="000000"/>
                </a:solidFill>
                <a:latin typeface="DejaVuSerifCondensed"/>
                <a:hlinkClick r:id="rId5"/>
              </a:rPr>
              <a:t>(3min)</a:t>
            </a:r>
            <a:endParaRPr lang="en-US" sz="1600" u="sng" dirty="0">
              <a:solidFill>
                <a:srgbClr val="000000"/>
              </a:solidFill>
              <a:latin typeface="DejaVuSerifCondensed"/>
              <a:hlinkClick r:id="rId5"/>
            </a:endParaRPr>
          </a:p>
          <a:p>
            <a:pPr marL="0" indent="0">
              <a:buNone/>
            </a:pPr>
            <a:r>
              <a:rPr lang="en-US" sz="1600" dirty="0" smtClean="0">
                <a:hlinkClick r:id="rId6"/>
              </a:rPr>
              <a:t>https://www.youtube.com/watch?v=XjJQBjWYDTs</a:t>
            </a:r>
            <a:endParaRPr lang="en-US" sz="1600" dirty="0" smtClean="0"/>
          </a:p>
          <a:p>
            <a:pPr marL="0" indent="0">
              <a:buNone/>
            </a:pPr>
            <a:endParaRPr lang="sv-SE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il_fi" descr="http://www.gripentrollhattan.se/wp-content/uploads/2011/06/GBKlogvit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26" y="206493"/>
            <a:ext cx="1064967" cy="9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l_fi" descr="http://www.gripentrollhattan.se/wp-content/uploads/2011/06/GBKlogvi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26" y="206493"/>
            <a:ext cx="1064967" cy="9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Intro 					15 min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u="sng" dirty="0" smtClean="0"/>
              <a:t>Dagens tema</a:t>
            </a:r>
          </a:p>
          <a:p>
            <a:pPr marL="0" indent="0">
              <a:buNone/>
            </a:pPr>
            <a:r>
              <a:rPr lang="sv-SE" dirty="0" smtClean="0"/>
              <a:t>Normer och Värderingar		1h 45 min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sz="7200" dirty="0" smtClean="0"/>
          </a:p>
          <a:p>
            <a:pPr marL="0" indent="0" algn="ctr">
              <a:buNone/>
            </a:pPr>
            <a:r>
              <a:rPr lang="sv-SE" sz="7200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Flytta ramen för normerna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91" y="1588804"/>
            <a:ext cx="5111586" cy="2917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287" y="1588804"/>
            <a:ext cx="5139171" cy="291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44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507"/>
            <a:ext cx="10515600" cy="4351338"/>
          </a:xfrm>
        </p:spPr>
        <p:txBody>
          <a:bodyPr/>
          <a:lstStyle/>
          <a:p>
            <a:r>
              <a:rPr lang="sv-SE" dirty="0"/>
              <a:t>Ta inte förgivet att vi ser allt som händer. Det kan se fint ut på ytan men pågå en parallell struktur (chatt/online/</a:t>
            </a:r>
            <a:r>
              <a:rPr lang="sv-SE" dirty="0" err="1"/>
              <a:t>snapchat</a:t>
            </a:r>
            <a:r>
              <a:rPr lang="sv-SE" dirty="0"/>
              <a:t> </a:t>
            </a:r>
            <a:r>
              <a:rPr lang="sv-SE" dirty="0" err="1"/>
              <a:t>etc</a:t>
            </a:r>
            <a:r>
              <a:rPr lang="sv-SE" dirty="0"/>
              <a:t> – har laget egna vägar att kommunicera? Är all med?)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Man kan närma sig ämnet från hur många håll som helst</a:t>
            </a:r>
          </a:p>
          <a:p>
            <a:r>
              <a:rPr lang="sv-SE" dirty="0" smtClean="0"/>
              <a:t>Valt ingången:</a:t>
            </a:r>
          </a:p>
          <a:p>
            <a:pPr lvl="1"/>
            <a:r>
              <a:rPr lang="sv-SE" dirty="0" smtClean="0"/>
              <a:t>Jämställdhet. Varför…</a:t>
            </a:r>
          </a:p>
          <a:p>
            <a:pPr lvl="1"/>
            <a:r>
              <a:rPr lang="sv-SE" dirty="0" smtClean="0"/>
              <a:t>Därför att Gripen har ett uttalat mål att växa ”flickbandyn” (varför måste man säga ”flickbandy” jo, därför att det inte är normen….)</a:t>
            </a:r>
          </a:p>
          <a:p>
            <a:pPr lvl="1"/>
            <a:r>
              <a:rPr lang="sv-SE" dirty="0" smtClean="0"/>
              <a:t>Vi behöver bli medvetna om vilka normer vi har i GRIPEN och i samhället för att kunna bidra till en förändring i den riktning vi önskar</a:t>
            </a:r>
          </a:p>
          <a:p>
            <a:r>
              <a:rPr lang="sv-SE" dirty="0" smtClean="0"/>
              <a:t>Varför måste vi prata om att rekrytera tjejer som ledare/tränare? Jo därför att när man säger bandytränaren så vore det konstigt om något av barnen tänker annat än ”han” – det finns ju inga andra förebilder. Det bygger/skapar osynliga och i vissa fall helt omedvetna spärrar. </a:t>
            </a:r>
          </a:p>
          <a:p>
            <a:endParaRPr lang="sv-SE" dirty="0"/>
          </a:p>
          <a:p>
            <a:r>
              <a:rPr lang="sv-SE" dirty="0" smtClean="0">
                <a:sym typeface="Wingdings" panose="05000000000000000000" pitchFamily="2" charset="2"/>
              </a:rPr>
              <a:t>Vi måste alla </a:t>
            </a:r>
            <a:r>
              <a:rPr lang="sv-SE" u="sng" dirty="0" smtClean="0">
                <a:sym typeface="Wingdings" panose="05000000000000000000" pitchFamily="2" charset="2"/>
              </a:rPr>
              <a:t>jobba</a:t>
            </a:r>
            <a:r>
              <a:rPr lang="sv-SE" dirty="0" smtClean="0">
                <a:sym typeface="Wingdings" panose="05000000000000000000" pitchFamily="2" charset="2"/>
              </a:rPr>
              <a:t> mot att etablera de nya normerna i samhället. Det krävs aktiva handlingar. Det sker inte av sig själv helt enkelt eftersom normer ofta är  </a:t>
            </a:r>
            <a:endParaRPr lang="en-US" dirty="0"/>
          </a:p>
        </p:txBody>
      </p:sp>
      <p:pic>
        <p:nvPicPr>
          <p:cNvPr id="4" name="il_fi" descr="http://www.gripentrollhattan.se/wp-content/uploads/2011/06/GBKlogvi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26" y="206493"/>
            <a:ext cx="1064967" cy="9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93" y="845237"/>
            <a:ext cx="10515600" cy="5593270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VAD har detta med GRIPEN att göra?</a:t>
            </a:r>
          </a:p>
          <a:p>
            <a:pPr lvl="1"/>
            <a:r>
              <a:rPr lang="sv-SE" dirty="0" smtClean="0"/>
              <a:t>Kopplat till vår strategi </a:t>
            </a:r>
          </a:p>
          <a:p>
            <a:pPr lvl="1"/>
            <a:r>
              <a:rPr lang="sv-SE" dirty="0" smtClean="0"/>
              <a:t>Välkommande och familjär förening</a:t>
            </a:r>
          </a:p>
          <a:p>
            <a:pPr lvl="1"/>
            <a:r>
              <a:rPr lang="sv-SE" dirty="0" smtClean="0"/>
              <a:t>Samhällsansvar – Som vuxna/ledare är vi förebilder! Vi kan påverka normer!</a:t>
            </a:r>
          </a:p>
          <a:p>
            <a:pPr lvl="1"/>
            <a:r>
              <a:rPr lang="sv-SE" dirty="0" smtClean="0"/>
              <a:t>Jämställdhet och allas lika värde</a:t>
            </a:r>
          </a:p>
          <a:p>
            <a:pPr lvl="1"/>
            <a:r>
              <a:rPr lang="sv-SE" dirty="0" smtClean="0"/>
              <a:t>Växa klubben  - vad står vi för? Vilka inbyggda normer finns det i föreningen och vilka normer appliceras från andra? Dvs hur ser man på bandy? Hur skall man vara för att ”vara en bandyspelare”</a:t>
            </a:r>
          </a:p>
          <a:p>
            <a:pPr lvl="1"/>
            <a:r>
              <a:rPr lang="sv-SE" dirty="0" smtClean="0"/>
              <a:t>Demokrati och juste gemenskap</a:t>
            </a:r>
          </a:p>
          <a:p>
            <a:pPr lvl="1"/>
            <a:r>
              <a:rPr lang="sv-SE" dirty="0" smtClean="0"/>
              <a:t>LOCKER ROOM TALK – </a:t>
            </a:r>
            <a:r>
              <a:rPr lang="sv-SE" dirty="0" err="1" smtClean="0"/>
              <a:t>Gargonger</a:t>
            </a:r>
            <a:r>
              <a:rPr lang="sv-SE" dirty="0" smtClean="0"/>
              <a:t> och attityder</a:t>
            </a:r>
          </a:p>
          <a:p>
            <a:pPr lvl="1"/>
            <a:r>
              <a:rPr lang="sv-SE" dirty="0" smtClean="0"/>
              <a:t>In or </a:t>
            </a:r>
            <a:r>
              <a:rPr lang="sv-SE" dirty="0" err="1" smtClean="0"/>
              <a:t>Outside</a:t>
            </a:r>
            <a:r>
              <a:rPr lang="sv-SE" dirty="0" smtClean="0"/>
              <a:t> the box</a:t>
            </a:r>
          </a:p>
          <a:p>
            <a:pPr lvl="1"/>
            <a:endParaRPr lang="sv-SE" dirty="0" smtClean="0"/>
          </a:p>
          <a:p>
            <a:pPr lvl="1"/>
            <a:endParaRPr lang="sv-SE" dirty="0" smtClean="0"/>
          </a:p>
          <a:p>
            <a:pPr lvl="1"/>
            <a:endParaRPr lang="sv-SE" dirty="0"/>
          </a:p>
          <a:p>
            <a:pPr lvl="1"/>
            <a:r>
              <a:rPr lang="sv-SE" dirty="0" smtClean="0"/>
              <a:t>Trygghet för barn och ledare </a:t>
            </a:r>
            <a:endParaRPr lang="en-US" dirty="0"/>
          </a:p>
        </p:txBody>
      </p:sp>
      <p:pic>
        <p:nvPicPr>
          <p:cNvPr id="4" name="il_fi" descr="http://www.gripentrollhattan.se/wp-content/uploads/2011/06/GBKlogvi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26" y="206493"/>
            <a:ext cx="1064967" cy="9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Källor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REF: http://www.lasupp.nu/fordjupningsmaterial/upptack-normer/?pdf=2999</a:t>
            </a:r>
            <a:endParaRPr lang="en-US" dirty="0"/>
          </a:p>
        </p:txBody>
      </p:sp>
      <p:pic>
        <p:nvPicPr>
          <p:cNvPr id="4" name="il_fi" descr="http://www.gripentrollhattan.se/wp-content/uploads/2011/06/GBKlogvi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26" y="206493"/>
            <a:ext cx="1064967" cy="9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l_fi" descr="http://www.gripentrollhattan.se/wp-content/uploads/2011/06/GBKlogvi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26" y="206493"/>
            <a:ext cx="1064967" cy="9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sv-SE" dirty="0" smtClean="0"/>
              <a:t>Uppstarten</a:t>
            </a:r>
          </a:p>
          <a:p>
            <a:pPr lvl="1"/>
            <a:r>
              <a:rPr lang="sv-SE" dirty="0" smtClean="0"/>
              <a:t>Hur har det gått?</a:t>
            </a:r>
          </a:p>
          <a:p>
            <a:r>
              <a:rPr lang="sv-SE" dirty="0" err="1" smtClean="0"/>
              <a:t>Buddies</a:t>
            </a:r>
            <a:endParaRPr lang="sv-SE" dirty="0" smtClean="0"/>
          </a:p>
          <a:p>
            <a:pPr lvl="1"/>
            <a:r>
              <a:rPr lang="sv-SE" dirty="0" smtClean="0"/>
              <a:t>Mat och 1h bowling 100kr/</a:t>
            </a:r>
            <a:r>
              <a:rPr lang="sv-SE" dirty="0" err="1" smtClean="0"/>
              <a:t>pers</a:t>
            </a:r>
            <a:endParaRPr lang="sv-SE" dirty="0" smtClean="0"/>
          </a:p>
          <a:p>
            <a:r>
              <a:rPr lang="sv-SE" dirty="0" smtClean="0"/>
              <a:t>A-lagets seriepremiär onsdag v 44</a:t>
            </a:r>
          </a:p>
          <a:p>
            <a:r>
              <a:rPr lang="sv-SE" dirty="0" smtClean="0"/>
              <a:t>Inlämningsuppgift 26/10 </a:t>
            </a:r>
          </a:p>
          <a:p>
            <a:r>
              <a:rPr lang="sv-SE" dirty="0" smtClean="0"/>
              <a:t>Emelie, Hanna, Milla och Kaspar (U14) har gått ”ung ledarutbildning”</a:t>
            </a:r>
            <a:endParaRPr lang="sv-SE" dirty="0" smtClean="0"/>
          </a:p>
          <a:p>
            <a:r>
              <a:rPr lang="sv-SE" dirty="0" smtClean="0"/>
              <a:t>Nästa ledarmöte: träffa A-lagstränarna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 smtClean="0"/>
              <a:t>Intro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09" y="15408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sz="4400" dirty="0" smtClean="0"/>
              <a:t>NORMER OCH VÄRDERINGAR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il_fi" descr="http://www.gripentrollhattan.se/wp-content/uploads/2011/06/GBKlogvi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26" y="206493"/>
            <a:ext cx="1064967" cy="9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 smtClean="0"/>
              <a:t>Dagens tema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All </a:t>
            </a:r>
            <a:r>
              <a:rPr lang="sv-SE" u="sng" dirty="0" err="1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That</a:t>
            </a:r>
            <a:r>
              <a:rPr lang="sv-SE" u="sng" dirty="0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 </a:t>
            </a:r>
            <a:r>
              <a:rPr lang="sv-SE" u="sng" dirty="0" err="1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We</a:t>
            </a:r>
            <a:r>
              <a:rPr lang="sv-SE" u="sng" dirty="0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 </a:t>
            </a:r>
            <a:r>
              <a:rPr lang="sv-SE" u="sng" dirty="0" err="1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Share</a:t>
            </a:r>
            <a:r>
              <a:rPr lang="sv-SE" u="sng" dirty="0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 (3 min)</a:t>
            </a:r>
            <a:br>
              <a:rPr lang="sv-SE" u="sng" dirty="0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sv-S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://www.youtube.com/watch?v=jD8tjhVO1Tc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dirty="0"/>
          </a:p>
          <a:p>
            <a:endParaRPr lang="en-US" dirty="0"/>
          </a:p>
        </p:txBody>
      </p:sp>
      <p:pic>
        <p:nvPicPr>
          <p:cNvPr id="4" name="il_fi" descr="http://www.gripentrollhattan.se/wp-content/uploads/2011/06/GBKlogvi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26" y="206493"/>
            <a:ext cx="1064967" cy="9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Syfte att medvetengöra</a:t>
            </a:r>
          </a:p>
          <a:p>
            <a:endParaRPr lang="sv-SE" dirty="0" smtClean="0"/>
          </a:p>
          <a:p>
            <a:r>
              <a:rPr lang="sv-SE" dirty="0" smtClean="0"/>
              <a:t>Initiera frågan inom Gripen</a:t>
            </a:r>
          </a:p>
          <a:p>
            <a:endParaRPr lang="sv-SE" dirty="0" smtClean="0"/>
          </a:p>
          <a:p>
            <a:r>
              <a:rPr lang="sv-SE" dirty="0" smtClean="0"/>
              <a:t>Starta tankebanor</a:t>
            </a:r>
            <a:r>
              <a:rPr lang="en-US" dirty="0" smtClean="0"/>
              <a:t> – </a:t>
            </a:r>
            <a:r>
              <a:rPr lang="en-US" dirty="0" err="1" smtClean="0"/>
              <a:t>stort</a:t>
            </a:r>
            <a:r>
              <a:rPr lang="en-US" dirty="0" smtClean="0"/>
              <a:t> </a:t>
            </a:r>
            <a:r>
              <a:rPr lang="en-US" dirty="0" err="1" smtClean="0"/>
              <a:t>ämne</a:t>
            </a:r>
            <a:r>
              <a:rPr lang="en-US" dirty="0" smtClean="0"/>
              <a:t>! </a:t>
            </a:r>
          </a:p>
          <a:p>
            <a:endParaRPr lang="sv-SE" dirty="0" smtClean="0"/>
          </a:p>
          <a:p>
            <a:r>
              <a:rPr lang="sv-SE" dirty="0" smtClean="0"/>
              <a:t>Och ytterst i förlängningen…. Säkra </a:t>
            </a:r>
            <a:r>
              <a:rPr lang="sv-SE" dirty="0"/>
              <a:t>trygga miljöer </a:t>
            </a:r>
            <a:r>
              <a:rPr lang="sv-SE" dirty="0" smtClean="0"/>
              <a:t>för våra barn och vuxna</a:t>
            </a:r>
            <a:endParaRPr lang="sv-SE" dirty="0"/>
          </a:p>
          <a:p>
            <a:endParaRPr lang="sv-SE" dirty="0"/>
          </a:p>
        </p:txBody>
      </p:sp>
      <p:pic>
        <p:nvPicPr>
          <p:cNvPr id="4" name="il_fi" descr="http://www.gripentrollhattan.se/wp-content/uploads/2011/06/GBKlogvi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26" y="206493"/>
            <a:ext cx="1064967" cy="9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1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31" y="223796"/>
            <a:ext cx="5349911" cy="65529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31110" y="223796"/>
            <a:ext cx="4946754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Familjär och välkomnande förening </a:t>
            </a:r>
          </a:p>
          <a:p>
            <a:r>
              <a:rPr lang="sv-SE" dirty="0" smtClean="0"/>
              <a:t>= alla skall känna sig välkomna och inkluderade</a:t>
            </a:r>
          </a:p>
          <a:p>
            <a:endParaRPr lang="sv-SE" dirty="0" smtClean="0"/>
          </a:p>
          <a:p>
            <a:r>
              <a:rPr lang="sv-SE" b="1" dirty="0" smtClean="0"/>
              <a:t>Jämställd förening</a:t>
            </a:r>
          </a:p>
          <a:p>
            <a:r>
              <a:rPr lang="sv-SE" dirty="0" smtClean="0"/>
              <a:t>= alla skall genuint känna att man har samma möjligheter och behandlas lika</a:t>
            </a:r>
          </a:p>
          <a:p>
            <a:endParaRPr lang="sv-SE" dirty="0"/>
          </a:p>
          <a:p>
            <a:r>
              <a:rPr lang="sv-SE" b="1" dirty="0" smtClean="0"/>
              <a:t>Stark och välmående ungdomssektion med rena pojk och flicklag upp till P/F16</a:t>
            </a:r>
          </a:p>
          <a:p>
            <a:r>
              <a:rPr lang="sv-SE" dirty="0" smtClean="0"/>
              <a:t>= vi måste få ungdomar (både pojkar och flickor) att trivas, känna sig ”hemma” och gilla att vara hos oss.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pPr algn="ctr"/>
            <a:r>
              <a:rPr lang="sv-SE" dirty="0" smtClean="0"/>
              <a:t>HUR VI AGERAR, DE </a:t>
            </a:r>
            <a:r>
              <a:rPr lang="sv-SE" b="1" dirty="0" smtClean="0"/>
              <a:t>NORMER</a:t>
            </a:r>
            <a:r>
              <a:rPr lang="sv-SE" dirty="0" smtClean="0"/>
              <a:t> OCH </a:t>
            </a:r>
            <a:r>
              <a:rPr lang="sv-SE" b="1" dirty="0" smtClean="0"/>
              <a:t>VÄRDERINGAR</a:t>
            </a:r>
            <a:r>
              <a:rPr lang="sv-SE" dirty="0" smtClean="0"/>
              <a:t> VI ODLAR, KOMMER ATT PÅVERKAR ALLT OVAN!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26242" y="223796"/>
            <a:ext cx="1204868" cy="5232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726242" y="4748111"/>
            <a:ext cx="6151622" cy="1517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68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u="sng" dirty="0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Normmedveten idrott (SISU</a:t>
            </a:r>
            <a:r>
              <a:rPr lang="sv-SE" u="sng" dirty="0" smtClean="0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)</a:t>
            </a:r>
            <a:br>
              <a:rPr lang="sv-SE" u="sng" dirty="0" smtClean="0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</a:br>
            <a:r>
              <a:rPr lang="sv-SE" u="sng" dirty="0" smtClean="0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”</a:t>
            </a:r>
            <a:r>
              <a:rPr lang="sv-SE" u="sng" dirty="0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  <a:t>Mansnormen” 13 min</a:t>
            </a:r>
            <a:br>
              <a:rPr lang="sv-SE" u="sng" dirty="0">
                <a:solidFill>
                  <a:schemeClr val="accent5">
                    <a:lumMod val="75000"/>
                  </a:schemeClr>
                </a:solidFill>
                <a:latin typeface="DejaVuSerifCondensed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://utbildning.sisuidrottsbocker.se/sisu/generell/organisation/inkluderande-idrott/utgangspunkter-for-inkludering/normmedveten-idrott/</a:t>
            </a:r>
            <a:endParaRPr lang="en-US" dirty="0"/>
          </a:p>
          <a:p>
            <a:endParaRPr lang="en-US" dirty="0"/>
          </a:p>
        </p:txBody>
      </p:sp>
      <p:pic>
        <p:nvPicPr>
          <p:cNvPr id="4" name="il_fi" descr="http://www.gripentrollhattan.se/wp-content/uploads/2011/06/GBKlogvi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26" y="206493"/>
            <a:ext cx="1064967" cy="9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7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939" y="1171074"/>
            <a:ext cx="110010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8D0D"/>
                </a:solidFill>
                <a:latin typeface="DejaVuSerifCondensed-Bold"/>
              </a:rPr>
              <a:t>Normer</a:t>
            </a:r>
            <a:r>
              <a:rPr lang="en-US" b="1" dirty="0">
                <a:solidFill>
                  <a:srgbClr val="FF8D0D"/>
                </a:solidFill>
                <a:latin typeface="DejaVuSerifCondensed-Bold"/>
              </a:rPr>
              <a:t> </a:t>
            </a:r>
            <a:r>
              <a:rPr lang="en-US" b="1" dirty="0" err="1">
                <a:solidFill>
                  <a:srgbClr val="FF8D0D"/>
                </a:solidFill>
                <a:latin typeface="DejaVuSerifCondensed-Bold"/>
              </a:rPr>
              <a:t>finns</a:t>
            </a:r>
            <a:r>
              <a:rPr lang="en-US" b="1" dirty="0">
                <a:solidFill>
                  <a:srgbClr val="FF8D0D"/>
                </a:solidFill>
                <a:latin typeface="DejaVuSerifCondensed-Bold"/>
              </a:rPr>
              <a:t> </a:t>
            </a:r>
            <a:r>
              <a:rPr lang="en-US" b="1" dirty="0" err="1" smtClean="0">
                <a:solidFill>
                  <a:srgbClr val="FF8D0D"/>
                </a:solidFill>
                <a:latin typeface="DejaVuSerifCondensed-Bold"/>
              </a:rPr>
              <a:t>överallt</a:t>
            </a:r>
            <a:endParaRPr lang="en-US" b="1" dirty="0" smtClean="0">
              <a:solidFill>
                <a:srgbClr val="FF8D0D"/>
              </a:solidFill>
              <a:latin typeface="DejaVuSerifCondensed-Bold"/>
            </a:endParaRPr>
          </a:p>
          <a:p>
            <a:endParaRPr lang="en-US" b="1" dirty="0">
              <a:solidFill>
                <a:srgbClr val="FF8D0D"/>
              </a:solidFill>
              <a:latin typeface="DejaVuSerifCondensed-Bold"/>
            </a:endParaRP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I alla samhällen och i de flesta situationer finns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regler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 för och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förväntningar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 på vad som är</a:t>
            </a: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tillåtet och inte tillåtet. Dessa regler och förväntningar styr vilka egenskaper, beteenden och</a:t>
            </a: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värderingar en person förväntas ha för att accepteras och bekräftas. Dessa uttalade eller</a:t>
            </a:r>
          </a:p>
          <a:p>
            <a:r>
              <a:rPr lang="sv-SE" dirty="0">
                <a:solidFill>
                  <a:srgbClr val="000000"/>
                </a:solidFill>
                <a:latin typeface="DejaVuSerifCondensed"/>
              </a:rPr>
              <a:t>outtalade regler och förväntningar kallas normer. </a:t>
            </a:r>
            <a:endParaRPr lang="sv-SE" dirty="0" smtClean="0">
              <a:solidFill>
                <a:srgbClr val="000000"/>
              </a:solidFill>
              <a:latin typeface="DejaVuSerifCondensed"/>
            </a:endParaRPr>
          </a:p>
          <a:p>
            <a:endParaRPr lang="sv-SE" dirty="0">
              <a:solidFill>
                <a:srgbClr val="000000"/>
              </a:solidFill>
              <a:latin typeface="DejaVuSerifCondensed"/>
            </a:endParaRPr>
          </a:p>
          <a:p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Normer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ser självklart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olika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 ut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i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olika </a:t>
            </a:r>
            <a:r>
              <a:rPr lang="sv-SE" b="1" dirty="0" smtClean="0">
                <a:solidFill>
                  <a:srgbClr val="000000"/>
                </a:solidFill>
                <a:latin typeface="DejaVuSerifCondensed"/>
              </a:rPr>
              <a:t>samhällen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, generationer, samhällsklasser och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grupper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. Somliga normer gäller för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alla medlemmar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i ett samhälle, medan andra är begränsade till vissa grupper eller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situationer. En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central norm i de flesta samhällen är “du ska inte döda”, medan “du bör ha med dig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en present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när någon fyller år” är en mindre viktig norm som inte gäller alla i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alla sammanhang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. </a:t>
            </a:r>
            <a:endParaRPr lang="sv-SE" dirty="0" smtClean="0">
              <a:solidFill>
                <a:srgbClr val="000000"/>
              </a:solidFill>
              <a:latin typeface="DejaVuSerifCondensed"/>
            </a:endParaRPr>
          </a:p>
          <a:p>
            <a:endParaRPr lang="sv-SE" dirty="0">
              <a:solidFill>
                <a:srgbClr val="000000"/>
              </a:solidFill>
              <a:latin typeface="DejaVuSerifCondensed"/>
            </a:endParaRPr>
          </a:p>
          <a:p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Det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finns normer som är lagstiftade eller ingår i nedskrivna regelverk.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Andra normer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är helt oskrivna. Normer är knutna till privilegier och maktskillnader. Att passa </a:t>
            </a:r>
            <a:r>
              <a:rPr lang="sv-SE" dirty="0" smtClean="0">
                <a:solidFill>
                  <a:srgbClr val="000000"/>
                </a:solidFill>
                <a:latin typeface="DejaVuSerifCondensed"/>
              </a:rPr>
              <a:t>in på </a:t>
            </a:r>
            <a:r>
              <a:rPr lang="sv-SE" dirty="0">
                <a:solidFill>
                  <a:srgbClr val="000000"/>
                </a:solidFill>
                <a:latin typeface="DejaVuSerifCondensed"/>
              </a:rPr>
              <a:t>normen belönas ofta på olika sätt t.ex. genom acceptans och bekräftelse.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Att inte passa </a:t>
            </a:r>
            <a:r>
              <a:rPr lang="sv-SE" b="1" dirty="0" smtClean="0">
                <a:solidFill>
                  <a:srgbClr val="000000"/>
                </a:solidFill>
                <a:latin typeface="DejaVuSerifCondensed"/>
              </a:rPr>
              <a:t>in på </a:t>
            </a:r>
            <a:r>
              <a:rPr lang="sv-SE" b="1" dirty="0">
                <a:solidFill>
                  <a:srgbClr val="000000"/>
                </a:solidFill>
                <a:latin typeface="DejaVuSerifCondensed"/>
              </a:rPr>
              <a:t>normen får ofta negativa konsekvenser t.ex. förlöjligande eller uteslutning.</a:t>
            </a:r>
            <a:endParaRPr lang="en-US" b="1" dirty="0"/>
          </a:p>
        </p:txBody>
      </p:sp>
      <p:pic>
        <p:nvPicPr>
          <p:cNvPr id="5" name="il_fi" descr="http://www.gripentrollhattan.se/wp-content/uploads/2011/06/GBKlogvi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26" y="206493"/>
            <a:ext cx="1064967" cy="9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7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1541</Words>
  <Application>Microsoft Office PowerPoint</Application>
  <PresentationFormat>Widescreen</PresentationFormat>
  <Paragraphs>178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Candara</vt:lpstr>
      <vt:lpstr>DejaVuSerifCondensed</vt:lpstr>
      <vt:lpstr>DejaVuSerifCondensed-Bold</vt:lpstr>
      <vt:lpstr>Times New Roman</vt:lpstr>
      <vt:lpstr>Wingdings</vt:lpstr>
      <vt:lpstr>Office Theme</vt:lpstr>
      <vt:lpstr>PowerPoint Presentation</vt:lpstr>
      <vt:lpstr>Agenda</vt:lpstr>
      <vt:lpstr>Intro</vt:lpstr>
      <vt:lpstr>Dagens tema</vt:lpstr>
      <vt:lpstr>All That We Share (3 min) </vt:lpstr>
      <vt:lpstr>VARFÖR ?</vt:lpstr>
      <vt:lpstr>PowerPoint Presentation</vt:lpstr>
      <vt:lpstr>Normmedveten idrott (SISU) ”Mansnormen” 13 min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UPPGIFT </vt:lpstr>
      <vt:lpstr>Musse – ”mansnormen” (15 min) </vt:lpstr>
      <vt:lpstr>In or Outside the Box</vt:lpstr>
      <vt:lpstr>Jämställdhet o normer</vt:lpstr>
      <vt:lpstr>Summering</vt:lpstr>
      <vt:lpstr>Normer</vt:lpstr>
      <vt:lpstr>PowerPoint Presentation</vt:lpstr>
      <vt:lpstr>Flytta ramen för normerna</vt:lpstr>
      <vt:lpstr>PowerPoint Presentation</vt:lpstr>
      <vt:lpstr>PowerPoint Presentation</vt:lpstr>
      <vt:lpstr>PowerPoint Presentation</vt:lpstr>
      <vt:lpstr>Källor</vt:lpstr>
    </vt:vector>
  </TitlesOfParts>
  <Company>GKN Aerospace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Mossberg Åsa</dc:creator>
  <cp:lastModifiedBy>Mossberg Åsa</cp:lastModifiedBy>
  <cp:revision>36</cp:revision>
  <dcterms:created xsi:type="dcterms:W3CDTF">2019-10-23T10:25:10Z</dcterms:created>
  <dcterms:modified xsi:type="dcterms:W3CDTF">2019-11-06T12:18:27Z</dcterms:modified>
</cp:coreProperties>
</file>