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74" r:id="rId8"/>
    <p:sldId id="278" r:id="rId9"/>
    <p:sldId id="259" r:id="rId10"/>
    <p:sldId id="281" r:id="rId11"/>
    <p:sldId id="282" r:id="rId12"/>
    <p:sldId id="275" r:id="rId13"/>
    <p:sldId id="280" r:id="rId14"/>
    <p:sldId id="266" r:id="rId15"/>
    <p:sldId id="267" r:id="rId16"/>
    <p:sldId id="270" r:id="rId17"/>
    <p:sldId id="279" r:id="rId18"/>
    <p:sldId id="261" r:id="rId19"/>
    <p:sldId id="276" r:id="rId20"/>
    <p:sldId id="277" r:id="rId21"/>
    <p:sldId id="269"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1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2DDA6-3322-4D82-B0D5-B34BFC71501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6C13CE1-F894-447B-A7F3-E449C1D06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A57F7F0-5662-4A07-BB60-EFF547594BC5}"/>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5" name="Platshållare för sidfot 4">
            <a:extLst>
              <a:ext uri="{FF2B5EF4-FFF2-40B4-BE49-F238E27FC236}">
                <a16:creationId xmlns:a16="http://schemas.microsoft.com/office/drawing/2014/main" id="{EC0782FF-CA96-45DF-AEC3-6915DD5888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E01D45-DE1A-4A22-BECB-1D8AC436B9AD}"/>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55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A9CF2-5107-4FFF-B008-BDE6AD50D0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A8DDD88-8339-4C2A-BD7D-8377AE00275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E55395-3ADA-4C93-98C0-2C5B52ACA837}"/>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5" name="Platshållare för sidfot 4">
            <a:extLst>
              <a:ext uri="{FF2B5EF4-FFF2-40B4-BE49-F238E27FC236}">
                <a16:creationId xmlns:a16="http://schemas.microsoft.com/office/drawing/2014/main" id="{4C58BB4D-FCF3-40FB-A247-AA65795229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B88412-8FFE-4BD2-B65F-0C27643D75A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90836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CBFEF29-6127-420D-8ACE-D26AA10F2CF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1B6F855-BE80-4933-9792-638BE3E08141}"/>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724730-C836-4996-A51E-401D2AD2763B}"/>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5" name="Platshållare för sidfot 4">
            <a:extLst>
              <a:ext uri="{FF2B5EF4-FFF2-40B4-BE49-F238E27FC236}">
                <a16:creationId xmlns:a16="http://schemas.microsoft.com/office/drawing/2014/main" id="{905706C1-9B68-4ED2-99F8-BAB1692FCA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56E9F9-BF68-48A3-A883-C7B7FC051C41}"/>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3001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9AE5A-34EA-4CC7-AB76-3B14046C436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6AD53D-3942-4907-9E7D-93EFA818539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E4F058-25BF-416B-A2CB-8070BEDAAFCA}"/>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5" name="Platshållare för sidfot 4">
            <a:extLst>
              <a:ext uri="{FF2B5EF4-FFF2-40B4-BE49-F238E27FC236}">
                <a16:creationId xmlns:a16="http://schemas.microsoft.com/office/drawing/2014/main" id="{13F4F70E-4826-4898-8659-0FF4F9A327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956E92-B657-4AC0-92CF-09A5D276BE2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1031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98B43-37C6-4CDC-AA56-558DA37CE29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0EF558D-763E-4C51-ADC8-0C9BCE897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80B1B7B-105F-496B-9A20-4F591C140671}"/>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5" name="Platshållare för sidfot 4">
            <a:extLst>
              <a:ext uri="{FF2B5EF4-FFF2-40B4-BE49-F238E27FC236}">
                <a16:creationId xmlns:a16="http://schemas.microsoft.com/office/drawing/2014/main" id="{656091DB-5702-4064-B20C-CE0897C209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024968-11B2-4F9E-91F9-C2A1422CC3C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4005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E0ED1-E218-4FC4-B9A0-AE2F1CFB7D1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8A550D-D2BF-42F5-99E0-68C854746BA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D5315CE-7F61-4EC3-AF13-9CAD41B24497}"/>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E57520-D3F1-4529-8A59-9D238FE06ADB}"/>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6" name="Platshållare för sidfot 5">
            <a:extLst>
              <a:ext uri="{FF2B5EF4-FFF2-40B4-BE49-F238E27FC236}">
                <a16:creationId xmlns:a16="http://schemas.microsoft.com/office/drawing/2014/main" id="{88E0CFCD-6C4F-4755-B3D6-9C8F4BC675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EED5E0-3AAB-4FF2-AEC2-2D68A142EA4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2043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1BE995-C29E-4BDE-996E-32A9B804CE9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49945F-7428-4547-A243-A25E7D454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4D7015A-5392-4826-B1EE-0852DB3B72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1711154-AA36-49E3-8484-2E203CC7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88AB747-9670-45B3-A12A-D2E62802F0E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A7977A8-8C92-4374-B67A-CC6166196A99}"/>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8" name="Platshållare för sidfot 7">
            <a:extLst>
              <a:ext uri="{FF2B5EF4-FFF2-40B4-BE49-F238E27FC236}">
                <a16:creationId xmlns:a16="http://schemas.microsoft.com/office/drawing/2014/main" id="{6EA82A93-F577-44C4-A5EE-2AB69FA627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F6E7CC-26AA-4D2F-BDB8-DB792768F58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99021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837517-C7E5-4BAC-9C4D-DDE703AEC4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462CCFB-D2C0-4F09-AAF2-FCD3C754D0B4}"/>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4" name="Platshållare för sidfot 3">
            <a:extLst>
              <a:ext uri="{FF2B5EF4-FFF2-40B4-BE49-F238E27FC236}">
                <a16:creationId xmlns:a16="http://schemas.microsoft.com/office/drawing/2014/main" id="{338E99FA-62E5-496A-9ED5-E82F09F6300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9D7588D-E8D2-4695-9CFC-C9BC9A0BAA3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893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633DF4-0057-4678-AB59-1C2623776DA0}"/>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3" name="Platshållare för sidfot 2">
            <a:extLst>
              <a:ext uri="{FF2B5EF4-FFF2-40B4-BE49-F238E27FC236}">
                <a16:creationId xmlns:a16="http://schemas.microsoft.com/office/drawing/2014/main" id="{A993FF2B-75DE-4330-AA4C-299F5565D9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456A05-9309-4BA4-832C-2CEB84C6AC54}"/>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4266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94B7C-B7BA-40D6-B549-28B7764B20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3CE7820-7CFF-4A2F-9977-0B257855B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67DC1D3-FA66-4325-9086-647F81191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81B93CC-F153-4A72-B4BE-DF413A334C53}"/>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6" name="Platshållare för sidfot 5">
            <a:extLst>
              <a:ext uri="{FF2B5EF4-FFF2-40B4-BE49-F238E27FC236}">
                <a16:creationId xmlns:a16="http://schemas.microsoft.com/office/drawing/2014/main" id="{55C9D5FB-7067-46E4-A193-4B7508FA91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51A6C6-B9E7-406C-849A-36CEC4032077}"/>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0526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11CA0-81DF-490F-9EDB-58BA92549AB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2C6A3FE-9E8E-4E27-B0CA-66F4A55AD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7FAAC2F-93A7-4D16-9F16-084659CD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175D7F1-0F94-4021-BC78-322739B2C9BB}"/>
              </a:ext>
            </a:extLst>
          </p:cNvPr>
          <p:cNvSpPr>
            <a:spLocks noGrp="1"/>
          </p:cNvSpPr>
          <p:nvPr>
            <p:ph type="dt" sz="half" idx="10"/>
          </p:nvPr>
        </p:nvSpPr>
        <p:spPr/>
        <p:txBody>
          <a:bodyPr/>
          <a:lstStyle/>
          <a:p>
            <a:fld id="{1E8BB6B9-F5A7-4EEF-A00F-A014A4DA6CE7}" type="datetimeFigureOut">
              <a:rPr lang="sv-SE" smtClean="0"/>
              <a:t>2023-05-07</a:t>
            </a:fld>
            <a:endParaRPr lang="sv-SE"/>
          </a:p>
        </p:txBody>
      </p:sp>
      <p:sp>
        <p:nvSpPr>
          <p:cNvPr id="6" name="Platshållare för sidfot 5">
            <a:extLst>
              <a:ext uri="{FF2B5EF4-FFF2-40B4-BE49-F238E27FC236}">
                <a16:creationId xmlns:a16="http://schemas.microsoft.com/office/drawing/2014/main" id="{1191625C-953A-4997-9215-4B3D23DBEE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085A46-A5CD-4455-BB3A-0916C78420F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21448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1FB5CC8-2E7E-4C4B-89E1-3697366CA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B388902-1F51-4E65-A0B5-BFEC01163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63B99D0-884F-44C5-B409-2D7032DD7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B6B9-F5A7-4EEF-A00F-A014A4DA6CE7}" type="datetimeFigureOut">
              <a:rPr lang="sv-SE" smtClean="0"/>
              <a:t>2023-05-07</a:t>
            </a:fld>
            <a:endParaRPr lang="sv-SE"/>
          </a:p>
        </p:txBody>
      </p:sp>
      <p:sp>
        <p:nvSpPr>
          <p:cNvPr id="5" name="Platshållare för sidfot 4">
            <a:extLst>
              <a:ext uri="{FF2B5EF4-FFF2-40B4-BE49-F238E27FC236}">
                <a16:creationId xmlns:a16="http://schemas.microsoft.com/office/drawing/2014/main" id="{1427B185-0AD3-4A59-BB1B-207E8D979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9131500-13D4-4C0B-ABA0-6D7878302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142F8-41DB-48B3-8D69-6DA50DBF5AED}" type="slidenum">
              <a:rPr lang="sv-SE" smtClean="0"/>
              <a:t>‹#›</a:t>
            </a:fld>
            <a:endParaRPr lang="sv-SE"/>
          </a:p>
        </p:txBody>
      </p:sp>
    </p:spTree>
    <p:extLst>
      <p:ext uri="{BB962C8B-B14F-4D97-AF65-F5344CB8AC3E}">
        <p14:creationId xmlns:p14="http://schemas.microsoft.com/office/powerpoint/2010/main" val="327152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mailto:medlemsavdelningen@grenna-ais.s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s://www.svt.se/sport/mastarnas-mastare/mastarn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utbildning.sisuidrottsbocker.se/LemonwhaleVideoDisplay/?id=a706d147-44a1-4cb6-8f64-d7c89cf20e2f"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5BCBA-DB6C-4F5E-8CB8-38025B038F31}"/>
              </a:ext>
            </a:extLst>
          </p:cNvPr>
          <p:cNvSpPr>
            <a:spLocks noGrp="1"/>
          </p:cNvSpPr>
          <p:nvPr>
            <p:ph type="ctrTitle"/>
          </p:nvPr>
        </p:nvSpPr>
        <p:spPr/>
        <p:txBody>
          <a:bodyPr>
            <a:normAutofit/>
          </a:bodyPr>
          <a:lstStyle/>
          <a:p>
            <a:pPr algn="l"/>
            <a:r>
              <a:rPr lang="sv-SE" dirty="0"/>
              <a:t>FÖRÄLDRAMÖTE</a:t>
            </a:r>
            <a:br>
              <a:rPr lang="sv-SE" dirty="0"/>
            </a:br>
            <a:r>
              <a:rPr lang="sv-SE" dirty="0"/>
              <a:t>PF - 14/15</a:t>
            </a:r>
          </a:p>
        </p:txBody>
      </p:sp>
      <p:sp>
        <p:nvSpPr>
          <p:cNvPr id="3" name="Underrubrik 2">
            <a:extLst>
              <a:ext uri="{FF2B5EF4-FFF2-40B4-BE49-F238E27FC236}">
                <a16:creationId xmlns:a16="http://schemas.microsoft.com/office/drawing/2014/main" id="{CBE5B184-E422-4D4E-8119-220E7129E544}"/>
              </a:ext>
            </a:extLst>
          </p:cNvPr>
          <p:cNvSpPr>
            <a:spLocks noGrp="1"/>
          </p:cNvSpPr>
          <p:nvPr>
            <p:ph type="subTitle" idx="1"/>
          </p:nvPr>
        </p:nvSpPr>
        <p:spPr/>
        <p:txBody>
          <a:bodyPr/>
          <a:lstStyle/>
          <a:p>
            <a:pPr algn="l"/>
            <a:r>
              <a:rPr lang="sv-SE" dirty="0"/>
              <a:t>GRÄNNA AIS</a:t>
            </a:r>
          </a:p>
        </p:txBody>
      </p:sp>
      <p:pic>
        <p:nvPicPr>
          <p:cNvPr id="9" name="Bildobjekt 8">
            <a:extLst>
              <a:ext uri="{FF2B5EF4-FFF2-40B4-BE49-F238E27FC236}">
                <a16:creationId xmlns:a16="http://schemas.microsoft.com/office/drawing/2014/main" id="{DBFF350F-6ACD-4034-AB6E-9C78B2264301}"/>
              </a:ext>
            </a:extLst>
          </p:cNvPr>
          <p:cNvPicPr>
            <a:picLocks noChangeAspect="1"/>
          </p:cNvPicPr>
          <p:nvPr/>
        </p:nvPicPr>
        <p:blipFill>
          <a:blip r:embed="rId2"/>
          <a:stretch>
            <a:fillRect/>
          </a:stretch>
        </p:blipFill>
        <p:spPr>
          <a:xfrm>
            <a:off x="0" y="6410325"/>
            <a:ext cx="12192000" cy="476250"/>
          </a:xfrm>
          <a:prstGeom prst="rect">
            <a:avLst/>
          </a:prstGeom>
        </p:spPr>
      </p:pic>
      <p:pic>
        <p:nvPicPr>
          <p:cNvPr id="10" name="Bildobjekt 9">
            <a:extLst>
              <a:ext uri="{FF2B5EF4-FFF2-40B4-BE49-F238E27FC236}">
                <a16:creationId xmlns:a16="http://schemas.microsoft.com/office/drawing/2014/main" id="{B918E0D4-97B8-417E-9820-0AA2C6AAE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291" y="1535305"/>
            <a:ext cx="2499667" cy="2894614"/>
          </a:xfrm>
          <a:prstGeom prst="rect">
            <a:avLst/>
          </a:prstGeom>
        </p:spPr>
      </p:pic>
    </p:spTree>
    <p:extLst>
      <p:ext uri="{BB962C8B-B14F-4D97-AF65-F5344CB8AC3E}">
        <p14:creationId xmlns:p14="http://schemas.microsoft.com/office/powerpoint/2010/main" val="179914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SzTx/>
              <a:buNone/>
            </a:pPr>
            <a:endParaRPr kumimoji="0" lang="sv-SE" altLang="sv-SE" sz="2400" b="0" i="0" u="none" strike="noStrike" cap="none" normalizeH="0" dirty="0">
              <a:ln>
                <a:noFill/>
              </a:ln>
              <a:solidFill>
                <a:schemeClr val="tx1"/>
              </a:solidFill>
              <a:effectLst/>
              <a:ea typeface="Times New Roman" panose="02020603050405020304" pitchFamily="18" charset="0"/>
              <a:cs typeface="Arial" panose="020B0604020202020204" pitchFamily="34" charset="0"/>
            </a:endParaRPr>
          </a:p>
        </p:txBody>
      </p:sp>
      <p:pic>
        <p:nvPicPr>
          <p:cNvPr id="5" name="Bildobjekt 4">
            <a:extLst>
              <a:ext uri="{FF2B5EF4-FFF2-40B4-BE49-F238E27FC236}">
                <a16:creationId xmlns:a16="http://schemas.microsoft.com/office/drawing/2014/main" id="{1B051A30-33F7-4A74-82A7-3A673BFE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2BDD7632-E457-4E8C-9D68-73BDF4A02B9B}"/>
              </a:ext>
            </a:extLst>
          </p:cNvPr>
          <p:cNvPicPr>
            <a:picLocks noChangeAspect="1"/>
          </p:cNvPicPr>
          <p:nvPr/>
        </p:nvPicPr>
        <p:blipFill>
          <a:blip r:embed="rId3"/>
          <a:stretch>
            <a:fillRect/>
          </a:stretch>
        </p:blipFill>
        <p:spPr>
          <a:xfrm>
            <a:off x="0" y="6410325"/>
            <a:ext cx="12192000" cy="476250"/>
          </a:xfrm>
          <a:prstGeom prst="rect">
            <a:avLst/>
          </a:prstGeom>
        </p:spPr>
      </p:pic>
      <p:sp>
        <p:nvSpPr>
          <p:cNvPr id="10" name="Rubrik 1">
            <a:extLst>
              <a:ext uri="{FF2B5EF4-FFF2-40B4-BE49-F238E27FC236}">
                <a16:creationId xmlns:a16="http://schemas.microsoft.com/office/drawing/2014/main" id="{9F774A6F-1B73-4A2B-92AA-717CBF457A07}"/>
              </a:ext>
            </a:extLst>
          </p:cNvPr>
          <p:cNvSpPr>
            <a:spLocks noGrp="1"/>
          </p:cNvSpPr>
          <p:nvPr>
            <p:ph type="title"/>
          </p:nvPr>
        </p:nvSpPr>
        <p:spPr>
          <a:xfrm>
            <a:off x="1066800" y="534485"/>
            <a:ext cx="10058400" cy="1450757"/>
          </a:xfrm>
        </p:spPr>
        <p:txBody>
          <a:bodyPr/>
          <a:lstStyle/>
          <a:p>
            <a:r>
              <a:rPr lang="sv-SE" dirty="0"/>
              <a:t>Matcher</a:t>
            </a:r>
          </a:p>
        </p:txBody>
      </p:sp>
      <p:sp>
        <p:nvSpPr>
          <p:cNvPr id="8" name="Rektangel 7">
            <a:extLst>
              <a:ext uri="{FF2B5EF4-FFF2-40B4-BE49-F238E27FC236}">
                <a16:creationId xmlns:a16="http://schemas.microsoft.com/office/drawing/2014/main" id="{3B638D15-EDAB-4D68-B53B-9C0EF596BF89}"/>
              </a:ext>
            </a:extLst>
          </p:cNvPr>
          <p:cNvSpPr/>
          <p:nvPr/>
        </p:nvSpPr>
        <p:spPr>
          <a:xfrm rot="19250935">
            <a:off x="186362" y="2921168"/>
            <a:ext cx="7325788" cy="1015663"/>
          </a:xfrm>
          <a:prstGeom prst="rect">
            <a:avLst/>
          </a:prstGeom>
          <a:noFill/>
        </p:spPr>
        <p:txBody>
          <a:bodyPr wrap="none" lIns="91440" tIns="45720" rIns="91440" bIns="45720">
            <a:spAutoFit/>
          </a:bodyPr>
          <a:lstStyle/>
          <a:p>
            <a:pPr algn="ctr"/>
            <a:r>
              <a:rPr lang="sv-SE" sz="6000" b="1" dirty="0">
                <a:ln w="22225">
                  <a:solidFill>
                    <a:schemeClr val="accent2"/>
                  </a:solidFill>
                  <a:prstDash val="solid"/>
                </a:ln>
                <a:solidFill>
                  <a:schemeClr val="accent2">
                    <a:lumMod val="40000"/>
                    <a:lumOff val="60000"/>
                  </a:schemeClr>
                </a:solidFill>
              </a:rPr>
              <a:t>Just nu inga planerade</a:t>
            </a:r>
          </a:p>
        </p:txBody>
      </p:sp>
      <p:sp>
        <p:nvSpPr>
          <p:cNvPr id="11" name="Platshållare för innehåll 2">
            <a:extLst>
              <a:ext uri="{FF2B5EF4-FFF2-40B4-BE49-F238E27FC236}">
                <a16:creationId xmlns:a16="http://schemas.microsoft.com/office/drawing/2014/main" id="{FCE20FB3-63AF-4C1D-82F9-2D09CAA0D1F8}"/>
              </a:ext>
            </a:extLst>
          </p:cNvPr>
          <p:cNvSpPr txBox="1">
            <a:spLocks/>
          </p:cNvSpPr>
          <p:nvPr/>
        </p:nvSpPr>
        <p:spPr>
          <a:xfrm>
            <a:off x="7896224" y="3228975"/>
            <a:ext cx="4114802" cy="2775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Matcher kommer importeras till Laget.se</a:t>
            </a:r>
          </a:p>
          <a:p>
            <a:pPr marL="0" indent="0">
              <a:buNone/>
            </a:pPr>
            <a:endParaRPr lang="sv-SE" sz="2000" dirty="0"/>
          </a:p>
          <a:p>
            <a:pPr marL="0" indent="0">
              <a:buNone/>
            </a:pPr>
            <a:r>
              <a:rPr lang="sv-SE" sz="2000" dirty="0"/>
              <a:t>Följ gärna kalendern så får ni löpande information om träningar och matcher</a:t>
            </a:r>
          </a:p>
          <a:p>
            <a:pPr lvl="1"/>
            <a:endParaRPr lang="sv-SE" sz="2000" dirty="0"/>
          </a:p>
        </p:txBody>
      </p:sp>
    </p:spTree>
    <p:extLst>
      <p:ext uri="{BB962C8B-B14F-4D97-AF65-F5344CB8AC3E}">
        <p14:creationId xmlns:p14="http://schemas.microsoft.com/office/powerpoint/2010/main" val="277974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Praktisk info - Matcher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2093616"/>
            <a:ext cx="10734675"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30 minuter innan matchstart för genomgång och uppvärmning</a:t>
            </a:r>
          </a:p>
          <a:p>
            <a:r>
              <a:rPr lang="sv-SE" sz="2400" dirty="0"/>
              <a:t>Matchställ delas ut på plats</a:t>
            </a:r>
          </a:p>
          <a:p>
            <a:pPr lvl="1"/>
            <a:r>
              <a:rPr lang="sv-SE" sz="2000" dirty="0"/>
              <a:t>Tvätt bestäms </a:t>
            </a:r>
            <a:r>
              <a:rPr lang="sv-SE" sz="2000" dirty="0" err="1"/>
              <a:t>isf</a:t>
            </a:r>
            <a:r>
              <a:rPr lang="sv-SE" sz="2000" dirty="0"/>
              <a:t> genom ett schema</a:t>
            </a:r>
          </a:p>
          <a:p>
            <a:r>
              <a:rPr lang="sv-SE" sz="2400" dirty="0"/>
              <a:t>Godkända benskydd är ett måste, har man inte benskydd tillåts man inte spela</a:t>
            </a:r>
          </a:p>
          <a:p>
            <a:r>
              <a:rPr lang="sv-SE" sz="2400" dirty="0"/>
              <a:t>Mobilen stannar hemma eller i bilen då vi spelar match</a:t>
            </a:r>
          </a:p>
          <a:p>
            <a:r>
              <a:rPr lang="sv-SE" sz="2400" dirty="0"/>
              <a:t>Stanna hemma vid sjukdom</a:t>
            </a:r>
          </a:p>
          <a:p>
            <a:endParaRPr lang="sv-SE" sz="24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E7419FE4-7F4F-412B-8256-CEEE652C17EF}"/>
              </a:ext>
            </a:extLst>
          </p:cNvPr>
          <p:cNvPicPr>
            <a:picLocks noChangeAspect="1"/>
          </p:cNvPicPr>
          <p:nvPr/>
        </p:nvPicPr>
        <p:blipFill>
          <a:blip r:embed="rId4"/>
          <a:stretch>
            <a:fillRect/>
          </a:stretch>
        </p:blipFill>
        <p:spPr>
          <a:xfrm>
            <a:off x="8731181" y="4105275"/>
            <a:ext cx="3460819" cy="2315210"/>
          </a:xfrm>
          <a:prstGeom prst="rect">
            <a:avLst/>
          </a:prstGeom>
        </p:spPr>
      </p:pic>
    </p:spTree>
    <p:extLst>
      <p:ext uri="{BB962C8B-B14F-4D97-AF65-F5344CB8AC3E}">
        <p14:creationId xmlns:p14="http://schemas.microsoft.com/office/powerpoint/2010/main" val="276059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Förväntningar föräldrar</a:t>
            </a:r>
          </a:p>
        </p:txBody>
      </p:sp>
      <p:sp>
        <p:nvSpPr>
          <p:cNvPr id="5" name="Platshållare för innehåll 2">
            <a:extLst>
              <a:ext uri="{FF2B5EF4-FFF2-40B4-BE49-F238E27FC236}">
                <a16:creationId xmlns:a16="http://schemas.microsoft.com/office/drawing/2014/main" id="{4CC1A526-93CF-46A9-962F-8487F23B82D4}"/>
              </a:ext>
            </a:extLst>
          </p:cNvPr>
          <p:cNvSpPr txBox="1">
            <a:spLocks/>
          </p:cNvSpPr>
          <p:nvPr/>
        </p:nvSpPr>
        <p:spPr>
          <a:xfrm>
            <a:off x="1066800" y="2293640"/>
            <a:ext cx="10725151" cy="395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Hjälpa barn/ungdomar att anmäla sig till träning och match via Laget.se (Närvaro &amp; frånvaro)</a:t>
            </a:r>
          </a:p>
          <a:p>
            <a:r>
              <a:rPr lang="sv-SE" sz="2000" dirty="0"/>
              <a:t>Hjälp barn/ungdomar att fylla på energi inför träning och match</a:t>
            </a:r>
          </a:p>
          <a:p>
            <a:r>
              <a:rPr lang="sv-SE" sz="2000" dirty="0"/>
              <a:t>Uppmuntra barn/ungdomar efter träning och match</a:t>
            </a:r>
          </a:p>
          <a:p>
            <a:r>
              <a:rPr lang="sv-SE" sz="2000" dirty="0"/>
              <a:t>Tona ner resultatfixering</a:t>
            </a:r>
          </a:p>
          <a:p>
            <a:r>
              <a:rPr lang="sv-SE" sz="2000" dirty="0"/>
              <a:t>Undvika coachning under matcher</a:t>
            </a:r>
          </a:p>
          <a:p>
            <a:pPr lvl="1"/>
            <a:r>
              <a:rPr lang="sv-SE" sz="1600" dirty="0"/>
              <a:t>Dubbla budskap skapar förvirring</a:t>
            </a:r>
          </a:p>
          <a:p>
            <a:r>
              <a:rPr lang="sv-SE" sz="2000" dirty="0"/>
              <a:t>Alltid stötta spelare och domare</a:t>
            </a:r>
          </a:p>
          <a:p>
            <a:r>
              <a:rPr lang="sv-SE" sz="2000" dirty="0"/>
              <a:t>Ta del av Gränna AIS värdegrund</a:t>
            </a:r>
          </a:p>
          <a:p>
            <a:pPr marL="0" indent="0">
              <a:buNone/>
            </a:pPr>
            <a:endParaRPr lang="sv-SE" sz="2400" b="1" dirty="0"/>
          </a:p>
        </p:txBody>
      </p:sp>
      <p:pic>
        <p:nvPicPr>
          <p:cNvPr id="9" name="Bildobjekt 8">
            <a:extLst>
              <a:ext uri="{FF2B5EF4-FFF2-40B4-BE49-F238E27FC236}">
                <a16:creationId xmlns:a16="http://schemas.microsoft.com/office/drawing/2014/main" id="{CD65595E-6C5C-4EB8-8239-704516395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AE0AFA6A-E48E-40FF-9652-A64221074062}"/>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FCA9328B-D42A-4663-8284-EDA4CAB98D49}"/>
              </a:ext>
            </a:extLst>
          </p:cNvPr>
          <p:cNvPicPr>
            <a:picLocks noChangeAspect="1"/>
          </p:cNvPicPr>
          <p:nvPr/>
        </p:nvPicPr>
        <p:blipFill>
          <a:blip r:embed="rId4"/>
          <a:stretch>
            <a:fillRect/>
          </a:stretch>
        </p:blipFill>
        <p:spPr>
          <a:xfrm>
            <a:off x="6019800" y="5295900"/>
            <a:ext cx="6172200" cy="1123950"/>
          </a:xfrm>
          <a:prstGeom prst="rect">
            <a:avLst/>
          </a:prstGeom>
        </p:spPr>
      </p:pic>
    </p:spTree>
    <p:extLst>
      <p:ext uri="{BB962C8B-B14F-4D97-AF65-F5344CB8AC3E}">
        <p14:creationId xmlns:p14="http://schemas.microsoft.com/office/powerpoint/2010/main" val="211412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Föräldraengagemang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6153150" cy="4316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Städa sporthallen </a:t>
            </a:r>
          </a:p>
          <a:p>
            <a:pPr lvl="1"/>
            <a:r>
              <a:rPr lang="sv-SE" sz="1600" b="1" dirty="0"/>
              <a:t>Fotbollen är ansvarig för att städa sporthallen April-Augusti, vårat lag är ansvariga för Juni. </a:t>
            </a:r>
          </a:p>
          <a:p>
            <a:r>
              <a:rPr lang="sv-SE" b="1" dirty="0"/>
              <a:t>Stå i kiosk</a:t>
            </a:r>
          </a:p>
          <a:p>
            <a:pPr lvl="1"/>
            <a:r>
              <a:rPr lang="sv-SE" sz="1600" b="1" dirty="0"/>
              <a:t>Ansvarig för kiosk och baka något när vi arrangerar poolspel.</a:t>
            </a:r>
          </a:p>
          <a:p>
            <a:endParaRPr lang="sv-SE" b="1" dirty="0"/>
          </a:p>
          <a:p>
            <a:pPr marL="0" indent="0">
              <a:buNone/>
            </a:pPr>
            <a:endParaRPr lang="sv-SE" dirty="0"/>
          </a:p>
          <a:p>
            <a:pPr marL="0" indent="0">
              <a:buNone/>
            </a:pPr>
            <a:endParaRPr lang="sv-SE" sz="1000" dirty="0"/>
          </a:p>
          <a:p>
            <a:pPr marL="0" indent="0">
              <a:buNone/>
            </a:pPr>
            <a:endParaRPr lang="sv-SE" sz="2600" dirty="0"/>
          </a:p>
        </p:txBody>
      </p:sp>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76618F4A-981C-4405-84B4-36EB9D598A72}"/>
              </a:ext>
            </a:extLst>
          </p:cNvPr>
          <p:cNvPicPr>
            <a:picLocks noChangeAspect="1"/>
          </p:cNvPicPr>
          <p:nvPr/>
        </p:nvPicPr>
        <p:blipFill>
          <a:blip r:embed="rId4"/>
          <a:stretch>
            <a:fillRect/>
          </a:stretch>
        </p:blipFill>
        <p:spPr>
          <a:xfrm>
            <a:off x="7411664" y="2375866"/>
            <a:ext cx="3932612" cy="2570045"/>
          </a:xfrm>
          <a:prstGeom prst="rect">
            <a:avLst/>
          </a:prstGeom>
        </p:spPr>
      </p:pic>
    </p:spTree>
    <p:extLst>
      <p:ext uri="{BB962C8B-B14F-4D97-AF65-F5344CB8AC3E}">
        <p14:creationId xmlns:p14="http://schemas.microsoft.com/office/powerpoint/2010/main" val="149764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graphicFrame>
        <p:nvGraphicFramePr>
          <p:cNvPr id="4" name="Tabell 3">
            <a:extLst>
              <a:ext uri="{FF2B5EF4-FFF2-40B4-BE49-F238E27FC236}">
                <a16:creationId xmlns:a16="http://schemas.microsoft.com/office/drawing/2014/main" id="{66867AAF-7BC4-16BB-4A72-F885A460FCB3}"/>
              </a:ext>
            </a:extLst>
          </p:cNvPr>
          <p:cNvGraphicFramePr>
            <a:graphicFrameLocks noGrp="1" noChangeAspect="1"/>
          </p:cNvGraphicFramePr>
          <p:nvPr>
            <p:extLst>
              <p:ext uri="{D42A27DB-BD31-4B8C-83A1-F6EECF244321}">
                <p14:modId xmlns:p14="http://schemas.microsoft.com/office/powerpoint/2010/main" val="1903856269"/>
              </p:ext>
            </p:extLst>
          </p:nvPr>
        </p:nvGraphicFramePr>
        <p:xfrm>
          <a:off x="800100" y="1144557"/>
          <a:ext cx="9639300" cy="4427568"/>
        </p:xfrm>
        <a:graphic>
          <a:graphicData uri="http://schemas.openxmlformats.org/drawingml/2006/table">
            <a:tbl>
              <a:tblPr>
                <a:tableStyleId>{5C22544A-7EE6-4342-B048-85BDC9FD1C3A}</a:tableStyleId>
              </a:tblPr>
              <a:tblGrid>
                <a:gridCol w="1862370">
                  <a:extLst>
                    <a:ext uri="{9D8B030D-6E8A-4147-A177-3AD203B41FA5}">
                      <a16:colId xmlns:a16="http://schemas.microsoft.com/office/drawing/2014/main" val="309776725"/>
                    </a:ext>
                  </a:extLst>
                </a:gridCol>
                <a:gridCol w="7776930">
                  <a:extLst>
                    <a:ext uri="{9D8B030D-6E8A-4147-A177-3AD203B41FA5}">
                      <a16:colId xmlns:a16="http://schemas.microsoft.com/office/drawing/2014/main" val="2819294872"/>
                    </a:ext>
                  </a:extLst>
                </a:gridCol>
              </a:tblGrid>
              <a:tr h="1145435">
                <a:tc>
                  <a:txBody>
                    <a:bodyPr/>
                    <a:lstStyle/>
                    <a:p>
                      <a:pPr algn="ctr">
                        <a:lnSpc>
                          <a:spcPct val="107000"/>
                        </a:lnSpc>
                      </a:pPr>
                      <a:endParaRPr lang="sv-SE" sz="2400" kern="100" dirty="0">
                        <a:effectLst/>
                      </a:endParaRPr>
                    </a:p>
                    <a:p>
                      <a:pPr algn="ctr">
                        <a:lnSpc>
                          <a:spcPct val="107000"/>
                        </a:lnSpc>
                      </a:pPr>
                      <a:r>
                        <a:rPr lang="sv-SE" sz="2400" kern="100" dirty="0">
                          <a:effectLst/>
                        </a:rPr>
                        <a:t>DATUM  </a:t>
                      </a:r>
                      <a:endParaRPr lang="sv-SE" sz="2000" kern="100" dirty="0">
                        <a:effectLst/>
                      </a:endParaRPr>
                    </a:p>
                    <a:p>
                      <a:pPr>
                        <a:lnSpc>
                          <a:spcPct val="107000"/>
                        </a:lnSpc>
                      </a:pPr>
                      <a:r>
                        <a:rPr lang="sv-SE" sz="1400" kern="100" dirty="0">
                          <a:effectLst/>
                        </a:rPr>
                        <a:t> </a:t>
                      </a:r>
                      <a:endParaRPr lang="sv-SE"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7000"/>
                        </a:lnSpc>
                      </a:pPr>
                      <a:endParaRPr lang="sv-SE" sz="2400" kern="100" dirty="0">
                        <a:effectLst/>
                      </a:endParaRPr>
                    </a:p>
                    <a:p>
                      <a:pPr algn="ctr">
                        <a:lnSpc>
                          <a:spcPct val="107000"/>
                        </a:lnSpc>
                      </a:pPr>
                      <a:r>
                        <a:rPr lang="sv-SE" sz="2400" kern="100" dirty="0">
                          <a:effectLst/>
                        </a:rPr>
                        <a:t>ANSVARIG NAMN+TEL</a:t>
                      </a:r>
                      <a:endParaRPr lang="sv-SE"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088430"/>
                  </a:ext>
                </a:extLst>
              </a:tr>
              <a:tr h="535589">
                <a:tc>
                  <a:txBody>
                    <a:bodyPr/>
                    <a:lstStyle/>
                    <a:p>
                      <a:pPr algn="ctr">
                        <a:lnSpc>
                          <a:spcPct val="150000"/>
                        </a:lnSpc>
                      </a:pPr>
                      <a:r>
                        <a:rPr lang="sv-SE" sz="1800" kern="100" dirty="0">
                          <a:effectLst/>
                        </a:rPr>
                        <a:t>Fredag - 2/6</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sv-SE" sz="1800" kern="100" dirty="0">
                          <a:effectLst/>
                        </a:rPr>
                        <a:t>(Tobias Gunnarsson), (Linus Östlund)</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596375"/>
                  </a:ext>
                </a:extLst>
              </a:tr>
              <a:tr h="500232">
                <a:tc>
                  <a:txBody>
                    <a:bodyPr/>
                    <a:lstStyle/>
                    <a:p>
                      <a:pPr algn="ctr">
                        <a:lnSpc>
                          <a:spcPct val="150000"/>
                        </a:lnSpc>
                      </a:pPr>
                      <a:r>
                        <a:rPr lang="sv-SE" sz="1800" kern="100" dirty="0">
                          <a:effectLst/>
                        </a:rPr>
                        <a:t>Lördag - 3/6 </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sv-SE" sz="1800" kern="100" dirty="0">
                          <a:effectLst/>
                        </a:rPr>
                        <a:t> (Sara Andersson)</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47726"/>
                  </a:ext>
                </a:extLst>
              </a:tr>
              <a:tr h="448928">
                <a:tc>
                  <a:txBody>
                    <a:bodyPr/>
                    <a:lstStyle/>
                    <a:p>
                      <a:pPr algn="ctr">
                        <a:lnSpc>
                          <a:spcPct val="150000"/>
                        </a:lnSpc>
                      </a:pPr>
                      <a:r>
                        <a:rPr lang="sv-SE" sz="1800" kern="100" dirty="0">
                          <a:effectLst/>
                        </a:rPr>
                        <a:t>Fredag - 9/6 </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sv-SE" sz="1800" kern="100" dirty="0">
                          <a:effectLst/>
                        </a:rPr>
                        <a:t> (Lydia/Daniel Krantz), (Sandra/Rickard Simonsson-Thörn)</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5492808"/>
                  </a:ext>
                </a:extLst>
              </a:tr>
              <a:tr h="487406">
                <a:tc>
                  <a:txBody>
                    <a:bodyPr/>
                    <a:lstStyle/>
                    <a:p>
                      <a:pPr algn="ctr">
                        <a:lnSpc>
                          <a:spcPct val="150000"/>
                        </a:lnSpc>
                      </a:pPr>
                      <a:r>
                        <a:rPr lang="sv-SE" sz="1800" kern="100" dirty="0">
                          <a:effectLst/>
                        </a:rPr>
                        <a:t>Lördag - 10/6 </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sv-SE" sz="1800" kern="100" dirty="0">
                          <a:effectLst/>
                        </a:rPr>
                        <a:t> (Ask), (Blomqvist)</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546656"/>
                  </a:ext>
                </a:extLst>
              </a:tr>
              <a:tr h="523603">
                <a:tc>
                  <a:txBody>
                    <a:bodyPr/>
                    <a:lstStyle/>
                    <a:p>
                      <a:pPr algn="ctr">
                        <a:lnSpc>
                          <a:spcPct val="150000"/>
                        </a:lnSpc>
                      </a:pPr>
                      <a:r>
                        <a:rPr lang="sv-SE" sz="1800" kern="100" dirty="0">
                          <a:effectLst/>
                        </a:rPr>
                        <a:t>Fredag - 16/6 </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sv-SE" sz="1800" kern="100" dirty="0">
                          <a:effectLst/>
                        </a:rPr>
                        <a:t> (</a:t>
                      </a:r>
                      <a:r>
                        <a:rPr lang="sv-SE" sz="1800" kern="100" dirty="0" err="1">
                          <a:effectLst/>
                        </a:rPr>
                        <a:t>Carthew</a:t>
                      </a:r>
                      <a:r>
                        <a:rPr lang="sv-SE" sz="1800" kern="100" dirty="0">
                          <a:effectLst/>
                        </a:rPr>
                        <a:t>)</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828505"/>
                  </a:ext>
                </a:extLst>
              </a:tr>
              <a:tr h="786375">
                <a:tc>
                  <a:txBody>
                    <a:bodyPr/>
                    <a:lstStyle/>
                    <a:p>
                      <a:pPr algn="ctr">
                        <a:lnSpc>
                          <a:spcPct val="150000"/>
                        </a:lnSpc>
                      </a:pPr>
                      <a:r>
                        <a:rPr lang="sv-SE" sz="1800" kern="100" dirty="0">
                          <a:effectLst/>
                        </a:rPr>
                        <a:t>Lördag - 17/6 </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pPr>
                      <a:r>
                        <a:rPr lang="sv-SE" sz="1800" kern="100" dirty="0">
                          <a:effectLst/>
                        </a:rPr>
                        <a:t> (Kalle Gustafsson)</a:t>
                      </a:r>
                      <a:endParaRPr lang="sv-SE"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05457"/>
                  </a:ext>
                </a:extLst>
              </a:tr>
            </a:tbl>
          </a:graphicData>
        </a:graphic>
      </p:graphicFrame>
      <p:sp>
        <p:nvSpPr>
          <p:cNvPr id="8" name="Rectangle 1">
            <a:extLst>
              <a:ext uri="{FF2B5EF4-FFF2-40B4-BE49-F238E27FC236}">
                <a16:creationId xmlns:a16="http://schemas.microsoft.com/office/drawing/2014/main" id="{1C4380E4-A321-D12F-5098-EF11C102B9AE}"/>
              </a:ext>
            </a:extLst>
          </p:cNvPr>
          <p:cNvSpPr>
            <a:spLocks noChangeArrowheads="1"/>
          </p:cNvSpPr>
          <p:nvPr/>
        </p:nvSpPr>
        <p:spPr bwMode="auto">
          <a:xfrm>
            <a:off x="1271588" y="6873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600" b="0" i="0" u="none" strike="noStrike" cap="none" normalizeH="0" baseline="0" dirty="0">
                <a:ln>
                  <a:noFill/>
                </a:ln>
                <a:solidFill>
                  <a:srgbClr val="313D4F"/>
                </a:solidFill>
                <a:effectLst/>
                <a:latin typeface="Arial" panose="020B0604020202020204" pitchFamily="34" charset="0"/>
                <a:ea typeface="Calibri" panose="020F0502020204030204" pitchFamily="34" charset="0"/>
              </a:rPr>
              <a:t>STÄD LISTA JUNI -23 FOTBOLL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86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80974" y="132522"/>
            <a:ext cx="10944226" cy="1450757"/>
          </a:xfrm>
        </p:spPr>
        <p:txBody>
          <a:bodyPr/>
          <a:lstStyle/>
          <a:p>
            <a:r>
              <a:rPr lang="sv-SE" dirty="0"/>
              <a:t>Avgifter</a:t>
            </a:r>
          </a:p>
        </p:txBody>
      </p:sp>
      <p:pic>
        <p:nvPicPr>
          <p:cNvPr id="5" name="Bildobjekt 4">
            <a:extLst>
              <a:ext uri="{FF2B5EF4-FFF2-40B4-BE49-F238E27FC236}">
                <a16:creationId xmlns:a16="http://schemas.microsoft.com/office/drawing/2014/main" id="{6BB60165-8A37-4D98-B25F-FAEA3FD1A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1263F37E-8CC8-492C-A033-EF239BB1F13C}"/>
              </a:ext>
            </a:extLst>
          </p:cNvPr>
          <p:cNvPicPr>
            <a:picLocks noChangeAspect="1"/>
          </p:cNvPicPr>
          <p:nvPr/>
        </p:nvPicPr>
        <p:blipFill>
          <a:blip r:embed="rId3"/>
          <a:stretch>
            <a:fillRect/>
          </a:stretch>
        </p:blipFill>
        <p:spPr>
          <a:xfrm>
            <a:off x="0" y="6410325"/>
            <a:ext cx="12192000" cy="476250"/>
          </a:xfrm>
          <a:prstGeom prst="rect">
            <a:avLst/>
          </a:prstGeom>
        </p:spPr>
      </p:pic>
      <p:sp>
        <p:nvSpPr>
          <p:cNvPr id="3" name="Rectangle 1">
            <a:extLst>
              <a:ext uri="{FF2B5EF4-FFF2-40B4-BE49-F238E27FC236}">
                <a16:creationId xmlns:a16="http://schemas.microsoft.com/office/drawing/2014/main" id="{D4883FF8-64CF-4229-95A3-989FC1A95B19}"/>
              </a:ext>
            </a:extLst>
          </p:cNvPr>
          <p:cNvSpPr>
            <a:spLocks noChangeArrowheads="1"/>
          </p:cNvSpPr>
          <p:nvPr/>
        </p:nvSpPr>
        <p:spPr bwMode="auto">
          <a:xfrm>
            <a:off x="7077076" y="3873133"/>
            <a:ext cx="511492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rPr>
              <a:t>I</a:t>
            </a:r>
            <a:r>
              <a:rPr kumimoji="0" lang="sv-SE" altLang="sv-SE" sz="1400" b="1" i="0" u="none" strike="noStrike" cap="none" normalizeH="0" baseline="0" dirty="0">
                <a:ln>
                  <a:noFill/>
                </a:ln>
                <a:solidFill>
                  <a:schemeClr val="tx1"/>
                </a:solidFill>
                <a:effectLst/>
                <a:latin typeface="Arial" panose="020B0604020202020204" pitchFamily="34" charset="0"/>
              </a:rPr>
              <a:t>nbetalning sker på Bankgiro 269-4008.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tx1"/>
                </a:solidFill>
                <a:effectLst/>
                <a:latin typeface="Arial" panose="020B0604020202020204" pitchFamily="34" charset="0"/>
              </a:rPr>
              <a:t>Vid internetbetalning finns inte alltid utrymme för all information, ange då namnet och skicka övrig info i ett mail till: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tx1"/>
                </a:solidFill>
                <a:effectLst/>
                <a:latin typeface="Arial" panose="020B0604020202020204" pitchFamily="34" charset="0"/>
                <a:hlinkClick r:id="rId4"/>
              </a:rPr>
              <a:t>medlemsavdelningen@grenna-ais.se</a:t>
            </a:r>
            <a:r>
              <a:rPr kumimoji="0" lang="sv-SE" altLang="sv-SE" sz="1400" b="0" i="0" u="none" strike="noStrike" cap="none" normalizeH="0" baseline="0" dirty="0">
                <a:ln>
                  <a:noFill/>
                </a:ln>
                <a:solidFill>
                  <a:schemeClr val="tx1"/>
                </a:solidFill>
                <a:effectLst/>
                <a:latin typeface="Arial" panose="020B0604020202020204" pitchFamily="34" charset="0"/>
              </a:rPr>
              <a:t>  </a:t>
            </a:r>
            <a:br>
              <a:rPr kumimoji="0" lang="sv-SE" altLang="sv-SE" sz="1400" b="0" i="0" u="none" strike="noStrike" cap="none" normalizeH="0" baseline="0" dirty="0">
                <a:ln>
                  <a:noFill/>
                </a:ln>
                <a:solidFill>
                  <a:schemeClr val="tx1"/>
                </a:solidFill>
                <a:effectLst/>
                <a:latin typeface="Arial" panose="020B0604020202020204" pitchFamily="34" charset="0"/>
              </a:rPr>
            </a:br>
            <a:endParaRPr kumimoji="0" lang="sv-SE" altLang="sv-S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FF0000"/>
                </a:solidFill>
                <a:effectLst/>
                <a:latin typeface="Arial" panose="020B0604020202020204" pitchFamily="34" charset="0"/>
              </a:rPr>
              <a:t>Betalning senast 3</a:t>
            </a:r>
            <a:r>
              <a:rPr lang="sv-SE" altLang="sv-SE" sz="1400" b="1" dirty="0">
                <a:solidFill>
                  <a:srgbClr val="FF0000"/>
                </a:solidFill>
                <a:latin typeface="Arial" panose="020B0604020202020204" pitchFamily="34" charset="0"/>
              </a:rPr>
              <a:t>é</a:t>
            </a:r>
            <a:r>
              <a:rPr kumimoji="0" lang="sv-SE" altLang="sv-SE" sz="1400" b="1" i="0" u="none" strike="noStrike" cap="none" normalizeH="0" baseline="0" dirty="0">
                <a:ln>
                  <a:noFill/>
                </a:ln>
                <a:solidFill>
                  <a:srgbClr val="FF0000"/>
                </a:solidFill>
                <a:effectLst/>
                <a:latin typeface="Arial" panose="020B0604020202020204" pitchFamily="34" charset="0"/>
              </a:rPr>
              <a:t> tillfället du deltar i någon aktivitet</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1400" b="1" dirty="0">
              <a:latin typeface="Arial" panose="020B0604020202020204" pitchFamily="34" charset="0"/>
            </a:endParaRPr>
          </a:p>
          <a:p>
            <a:pPr eaLnBrk="0" fontAlgn="base" hangingPunct="0">
              <a:spcBef>
                <a:spcPct val="0"/>
              </a:spcBef>
              <a:spcAft>
                <a:spcPct val="0"/>
              </a:spcAft>
            </a:pPr>
            <a:endParaRPr lang="sv-SE" altLang="sv-SE" sz="1000" b="1" dirty="0">
              <a:latin typeface="Arial" panose="020B0604020202020204" pitchFamily="34" charset="0"/>
            </a:endParaRPr>
          </a:p>
        </p:txBody>
      </p:sp>
      <p:sp>
        <p:nvSpPr>
          <p:cNvPr id="4" name="textruta 3">
            <a:extLst>
              <a:ext uri="{FF2B5EF4-FFF2-40B4-BE49-F238E27FC236}">
                <a16:creationId xmlns:a16="http://schemas.microsoft.com/office/drawing/2014/main" id="{079291B7-BE1D-1B1D-8045-D19D255B7E47}"/>
              </a:ext>
            </a:extLst>
          </p:cNvPr>
          <p:cNvSpPr txBox="1"/>
          <p:nvPr/>
        </p:nvSpPr>
        <p:spPr>
          <a:xfrm>
            <a:off x="180974" y="1583279"/>
            <a:ext cx="4849789" cy="1477328"/>
          </a:xfrm>
          <a:prstGeom prst="rect">
            <a:avLst/>
          </a:prstGeom>
          <a:noFill/>
        </p:spPr>
        <p:txBody>
          <a:bodyPr wrap="none" rtlCol="0">
            <a:spAutoFit/>
          </a:bodyPr>
          <a:lstStyle/>
          <a:p>
            <a:r>
              <a:rPr lang="sv-SE" b="1" i="0" u="sng" dirty="0">
                <a:solidFill>
                  <a:srgbClr val="000000"/>
                </a:solidFill>
                <a:effectLst/>
                <a:latin typeface="ProximaNova"/>
              </a:rPr>
              <a:t>Medlemspriser 2023:</a:t>
            </a:r>
            <a:br>
              <a:rPr lang="sv-SE" b="1" u="sng" dirty="0">
                <a:latin typeface="ProximaNova"/>
              </a:rPr>
            </a:br>
            <a:r>
              <a:rPr lang="sv-SE" b="0" i="0" dirty="0">
                <a:solidFill>
                  <a:srgbClr val="000000"/>
                </a:solidFill>
                <a:effectLst/>
                <a:latin typeface="ProximaNova"/>
              </a:rPr>
              <a:t>Barn/ungdom (upp till 19 år) - 350 kr/år</a:t>
            </a:r>
            <a:br>
              <a:rPr lang="sv-SE" dirty="0">
                <a:latin typeface="ProximaNova"/>
              </a:rPr>
            </a:br>
            <a:r>
              <a:rPr lang="sv-SE" b="0" i="0" dirty="0">
                <a:solidFill>
                  <a:srgbClr val="000000"/>
                </a:solidFill>
                <a:effectLst/>
                <a:latin typeface="ProximaNova"/>
              </a:rPr>
              <a:t>Vuxna (20-64 år) - 500 kr/år</a:t>
            </a:r>
            <a:br>
              <a:rPr lang="sv-SE" dirty="0">
                <a:latin typeface="ProximaNova"/>
              </a:rPr>
            </a:br>
            <a:r>
              <a:rPr lang="sv-SE" b="0" i="0" dirty="0">
                <a:solidFill>
                  <a:srgbClr val="000000"/>
                </a:solidFill>
                <a:effectLst/>
                <a:latin typeface="ProximaNova"/>
              </a:rPr>
              <a:t>Ålderspensionär - 400 kr/år</a:t>
            </a:r>
            <a:br>
              <a:rPr lang="sv-SE" dirty="0">
                <a:latin typeface="ProximaNova"/>
              </a:rPr>
            </a:br>
            <a:r>
              <a:rPr lang="sv-SE" b="0" i="0" dirty="0">
                <a:solidFill>
                  <a:srgbClr val="000000"/>
                </a:solidFill>
                <a:effectLst/>
                <a:latin typeface="ProximaNova"/>
              </a:rPr>
              <a:t>Stödmedlem (ej aktiv i någon aktivitet) - 200 kr/år</a:t>
            </a:r>
            <a:endParaRPr lang="sv-SE" dirty="0">
              <a:latin typeface="ProximaNova"/>
            </a:endParaRPr>
          </a:p>
        </p:txBody>
      </p:sp>
      <p:sp>
        <p:nvSpPr>
          <p:cNvPr id="7" name="textruta 6">
            <a:extLst>
              <a:ext uri="{FF2B5EF4-FFF2-40B4-BE49-F238E27FC236}">
                <a16:creationId xmlns:a16="http://schemas.microsoft.com/office/drawing/2014/main" id="{6AA645ED-C4B8-5835-F85C-9FE1C19703A4}"/>
              </a:ext>
            </a:extLst>
          </p:cNvPr>
          <p:cNvSpPr txBox="1"/>
          <p:nvPr/>
        </p:nvSpPr>
        <p:spPr>
          <a:xfrm>
            <a:off x="180974" y="3257580"/>
            <a:ext cx="6819901" cy="2862322"/>
          </a:xfrm>
          <a:prstGeom prst="rect">
            <a:avLst/>
          </a:prstGeom>
          <a:noFill/>
        </p:spPr>
        <p:txBody>
          <a:bodyPr wrap="square" rtlCol="0">
            <a:spAutoFit/>
          </a:bodyPr>
          <a:lstStyle/>
          <a:p>
            <a:r>
              <a:rPr lang="sv-SE" b="0" i="0" dirty="0">
                <a:solidFill>
                  <a:srgbClr val="000000"/>
                </a:solidFill>
                <a:effectLst/>
                <a:latin typeface="ProximaNova"/>
              </a:rPr>
              <a:t>Gympriser 2023 (gäller från betalningsdag och den tid framåt man betalar för):</a:t>
            </a:r>
            <a:br>
              <a:rPr lang="sv-SE" dirty="0"/>
            </a:br>
            <a:r>
              <a:rPr lang="sv-SE" b="0" i="0" dirty="0">
                <a:solidFill>
                  <a:srgbClr val="000000"/>
                </a:solidFill>
                <a:effectLst/>
                <a:latin typeface="ProximaNova"/>
              </a:rPr>
              <a:t>1 år - 1000 kr + medlemsavgift</a:t>
            </a:r>
            <a:br>
              <a:rPr lang="sv-SE" dirty="0"/>
            </a:br>
            <a:r>
              <a:rPr lang="sv-SE" b="0" i="0" dirty="0">
                <a:solidFill>
                  <a:srgbClr val="000000"/>
                </a:solidFill>
                <a:effectLst/>
                <a:latin typeface="ProximaNova"/>
              </a:rPr>
              <a:t>6 månader - 600 kr + medlemsavgift</a:t>
            </a:r>
            <a:br>
              <a:rPr lang="sv-SE" dirty="0"/>
            </a:br>
            <a:r>
              <a:rPr lang="sv-SE" b="0" i="0" dirty="0">
                <a:solidFill>
                  <a:srgbClr val="000000"/>
                </a:solidFill>
                <a:effectLst/>
                <a:latin typeface="ProximaNova"/>
              </a:rPr>
              <a:t>1 månad - 200 kr + medlemsavgift</a:t>
            </a:r>
            <a:br>
              <a:rPr lang="sv-SE" dirty="0"/>
            </a:br>
            <a:r>
              <a:rPr lang="sv-SE" b="0" i="0" dirty="0">
                <a:solidFill>
                  <a:srgbClr val="000000"/>
                </a:solidFill>
                <a:effectLst/>
                <a:latin typeface="ProximaNova"/>
              </a:rPr>
              <a:t>(medlemsavgift gäller per kalenderår så om gymavgiften sträcker sig över nyår ska ny medlemsavgift betalas även för det nya året)</a:t>
            </a:r>
            <a:br>
              <a:rPr lang="sv-SE" dirty="0"/>
            </a:br>
            <a:br>
              <a:rPr lang="sv-SE" dirty="0"/>
            </a:br>
            <a:r>
              <a:rPr lang="sv-SE" b="0" i="0" dirty="0" err="1">
                <a:solidFill>
                  <a:srgbClr val="000000"/>
                </a:solidFill>
                <a:effectLst/>
                <a:latin typeface="ProximaNova"/>
              </a:rPr>
              <a:t>Zumbapriser</a:t>
            </a:r>
            <a:r>
              <a:rPr lang="sv-SE" b="0" i="0" dirty="0">
                <a:solidFill>
                  <a:srgbClr val="000000"/>
                </a:solidFill>
                <a:effectLst/>
                <a:latin typeface="ProximaNova"/>
              </a:rPr>
              <a:t> 2023:</a:t>
            </a:r>
            <a:br>
              <a:rPr lang="sv-SE" dirty="0"/>
            </a:br>
            <a:r>
              <a:rPr lang="sv-SE" b="0" i="0" dirty="0">
                <a:solidFill>
                  <a:srgbClr val="000000"/>
                </a:solidFill>
                <a:effectLst/>
                <a:latin typeface="ProximaNova"/>
              </a:rPr>
              <a:t>150 kr/termin + medlemsavgift</a:t>
            </a:r>
            <a:endParaRPr lang="sv-SE" dirty="0"/>
          </a:p>
        </p:txBody>
      </p:sp>
    </p:spTree>
    <p:extLst>
      <p:ext uri="{BB962C8B-B14F-4D97-AF65-F5344CB8AC3E}">
        <p14:creationId xmlns:p14="http://schemas.microsoft.com/office/powerpoint/2010/main" val="66643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Laget.se</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11" name="Bildobjekt 10">
            <a:extLst>
              <a:ext uri="{FF2B5EF4-FFF2-40B4-BE49-F238E27FC236}">
                <a16:creationId xmlns:a16="http://schemas.microsoft.com/office/drawing/2014/main" id="{AB7F4E5C-973A-4A34-85F5-859578AF342A}"/>
              </a:ext>
            </a:extLst>
          </p:cNvPr>
          <p:cNvPicPr>
            <a:picLocks noChangeAspect="1"/>
          </p:cNvPicPr>
          <p:nvPr/>
        </p:nvPicPr>
        <p:blipFill>
          <a:blip r:embed="rId4"/>
          <a:stretch>
            <a:fillRect/>
          </a:stretch>
        </p:blipFill>
        <p:spPr>
          <a:xfrm>
            <a:off x="0" y="0"/>
            <a:ext cx="1485900" cy="788973"/>
          </a:xfrm>
          <a:prstGeom prst="rect">
            <a:avLst/>
          </a:prstGeom>
        </p:spPr>
      </p:pic>
      <p:pic>
        <p:nvPicPr>
          <p:cNvPr id="1026" name="A036D875-AB9E-441C-AEDE-7D1D59A280EF">
            <a:extLst>
              <a:ext uri="{FF2B5EF4-FFF2-40B4-BE49-F238E27FC236}">
                <a16:creationId xmlns:a16="http://schemas.microsoft.com/office/drawing/2014/main" id="{90AE4781-91AF-4EAC-9D90-D02C43578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0774" y="1861788"/>
            <a:ext cx="2333925"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190B6297-88C0-4C75-BA3E-903DB9F0BCED">
            <a:extLst>
              <a:ext uri="{FF2B5EF4-FFF2-40B4-BE49-F238E27FC236}">
                <a16:creationId xmlns:a16="http://schemas.microsoft.com/office/drawing/2014/main" id="{699EAE43-3748-4FC8-8E87-A26FBDF11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281" y="1861788"/>
            <a:ext cx="2826662"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09904734-5671-417B-B7DD-9595F268D711">
            <a:extLst>
              <a:ext uri="{FF2B5EF4-FFF2-40B4-BE49-F238E27FC236}">
                <a16:creationId xmlns:a16="http://schemas.microsoft.com/office/drawing/2014/main" id="{CD422EAC-7C53-4C00-A9CD-0488BE7E9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182" y="1865829"/>
            <a:ext cx="2059270"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l: höger 11">
            <a:extLst>
              <a:ext uri="{FF2B5EF4-FFF2-40B4-BE49-F238E27FC236}">
                <a16:creationId xmlns:a16="http://schemas.microsoft.com/office/drawing/2014/main" id="{6B9EC980-17BE-41AA-9659-138BC9945CC2}"/>
              </a:ext>
            </a:extLst>
          </p:cNvPr>
          <p:cNvSpPr/>
          <p:nvPr/>
        </p:nvSpPr>
        <p:spPr>
          <a:xfrm>
            <a:off x="5347199"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B8E9C8E6-B500-4848-A883-9081B9FF8AC4}"/>
              </a:ext>
            </a:extLst>
          </p:cNvPr>
          <p:cNvPicPr>
            <a:picLocks noChangeAspect="1"/>
          </p:cNvPicPr>
          <p:nvPr/>
        </p:nvPicPr>
        <p:blipFill>
          <a:blip r:embed="rId8"/>
          <a:stretch>
            <a:fillRect/>
          </a:stretch>
        </p:blipFill>
        <p:spPr>
          <a:xfrm>
            <a:off x="293740" y="1882716"/>
            <a:ext cx="2059270" cy="4436758"/>
          </a:xfrm>
          <a:prstGeom prst="rect">
            <a:avLst/>
          </a:prstGeom>
        </p:spPr>
      </p:pic>
      <p:sp>
        <p:nvSpPr>
          <p:cNvPr id="19" name="Pil: höger 18">
            <a:extLst>
              <a:ext uri="{FF2B5EF4-FFF2-40B4-BE49-F238E27FC236}">
                <a16:creationId xmlns:a16="http://schemas.microsoft.com/office/drawing/2014/main" id="{44CB8FDF-2BE3-4987-ADAD-702D7FB47E19}"/>
              </a:ext>
            </a:extLst>
          </p:cNvPr>
          <p:cNvSpPr/>
          <p:nvPr/>
        </p:nvSpPr>
        <p:spPr>
          <a:xfrm>
            <a:off x="8953131"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il: höger 19">
            <a:extLst>
              <a:ext uri="{FF2B5EF4-FFF2-40B4-BE49-F238E27FC236}">
                <a16:creationId xmlns:a16="http://schemas.microsoft.com/office/drawing/2014/main" id="{C3A662D1-7605-4A8F-99F8-ED57AA7D366B}"/>
              </a:ext>
            </a:extLst>
          </p:cNvPr>
          <p:cNvSpPr/>
          <p:nvPr/>
        </p:nvSpPr>
        <p:spPr>
          <a:xfrm>
            <a:off x="2463641"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238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Övriga frågor</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9" name="Bildobjekt 8">
            <a:extLst>
              <a:ext uri="{FF2B5EF4-FFF2-40B4-BE49-F238E27FC236}">
                <a16:creationId xmlns:a16="http://schemas.microsoft.com/office/drawing/2014/main" id="{C74FA0B7-62EC-4C2A-98C9-B11577645A5F}"/>
              </a:ext>
            </a:extLst>
          </p:cNvPr>
          <p:cNvPicPr>
            <a:picLocks noChangeAspect="1"/>
          </p:cNvPicPr>
          <p:nvPr/>
        </p:nvPicPr>
        <p:blipFill>
          <a:blip r:embed="rId4"/>
          <a:stretch>
            <a:fillRect/>
          </a:stretch>
        </p:blipFill>
        <p:spPr>
          <a:xfrm>
            <a:off x="5543550" y="2282144"/>
            <a:ext cx="6648450" cy="4137706"/>
          </a:xfrm>
          <a:prstGeom prst="rect">
            <a:avLst/>
          </a:prstGeom>
        </p:spPr>
      </p:pic>
    </p:spTree>
    <p:extLst>
      <p:ext uri="{BB962C8B-B14F-4D97-AF65-F5344CB8AC3E}">
        <p14:creationId xmlns:p14="http://schemas.microsoft.com/office/powerpoint/2010/main" val="40739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ubrik 1">
            <a:extLst>
              <a:ext uri="{FF2B5EF4-FFF2-40B4-BE49-F238E27FC236}">
                <a16:creationId xmlns:a16="http://schemas.microsoft.com/office/drawing/2014/main" id="{F7CFE0E4-266C-4920-BFE0-1C0BAC7096FE}"/>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Tack för visat intresse!</a:t>
            </a:r>
          </a:p>
        </p:txBody>
      </p:sp>
      <p:pic>
        <p:nvPicPr>
          <p:cNvPr id="3" name="Bildobjekt 2" descr="En bild som visar gräs, fotboll, person, boll&#10;&#10;Automatiskt genererad beskrivning">
            <a:extLst>
              <a:ext uri="{FF2B5EF4-FFF2-40B4-BE49-F238E27FC236}">
                <a16:creationId xmlns:a16="http://schemas.microsoft.com/office/drawing/2014/main" id="{79CC0350-CFAA-46DA-96C0-31596A7D37EA}"/>
              </a:ext>
            </a:extLst>
          </p:cNvPr>
          <p:cNvPicPr>
            <a:picLocks noChangeAspect="1"/>
          </p:cNvPicPr>
          <p:nvPr/>
        </p:nvPicPr>
        <p:blipFill rotWithShape="1">
          <a:blip r:embed="rId2"/>
          <a:srcRect l="8689" r="12030" b="-2"/>
          <a:stretch/>
        </p:blipFill>
        <p:spPr>
          <a:xfrm>
            <a:off x="20" y="10"/>
            <a:ext cx="6992881" cy="6857990"/>
          </a:xfrm>
          <a:prstGeom prst="rect">
            <a:avLst/>
          </a:prstGeom>
        </p:spPr>
      </p:pic>
    </p:spTree>
    <p:extLst>
      <p:ext uri="{BB962C8B-B14F-4D97-AF65-F5344CB8AC3E}">
        <p14:creationId xmlns:p14="http://schemas.microsoft.com/office/powerpoint/2010/main" val="69106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Agenda</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703091"/>
            <a:ext cx="10058400" cy="42595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Laget</a:t>
            </a:r>
          </a:p>
          <a:p>
            <a:r>
              <a:rPr lang="sv-SE" sz="2400" dirty="0"/>
              <a:t>Presentation Ledare</a:t>
            </a:r>
          </a:p>
          <a:p>
            <a:r>
              <a:rPr lang="sv-SE" sz="2400" dirty="0"/>
              <a:t>Gränna AIS värdegrund</a:t>
            </a:r>
          </a:p>
          <a:p>
            <a:r>
              <a:rPr lang="sv-SE" sz="2400" dirty="0"/>
              <a:t>Ledarfilosofi</a:t>
            </a:r>
          </a:p>
          <a:p>
            <a:r>
              <a:rPr lang="sv-SE" sz="2400" dirty="0"/>
              <a:t>Målsättningar</a:t>
            </a:r>
          </a:p>
          <a:p>
            <a:r>
              <a:rPr lang="sv-SE" sz="2400" dirty="0"/>
              <a:t>Träningstider</a:t>
            </a:r>
          </a:p>
          <a:p>
            <a:r>
              <a:rPr lang="sv-SE" sz="2400" dirty="0"/>
              <a:t>Matcher</a:t>
            </a:r>
          </a:p>
          <a:p>
            <a:r>
              <a:rPr lang="sv-SE" sz="2400" dirty="0"/>
              <a:t>Förväntningar föräldrar</a:t>
            </a:r>
          </a:p>
          <a:p>
            <a:r>
              <a:rPr lang="sv-SE" sz="2400" dirty="0"/>
              <a:t>Föräldraengagemang</a:t>
            </a:r>
          </a:p>
          <a:p>
            <a:r>
              <a:rPr lang="sv-SE" sz="2400" dirty="0"/>
              <a:t>Avgifter</a:t>
            </a:r>
          </a:p>
          <a:p>
            <a:r>
              <a:rPr lang="sv-SE" sz="2400" dirty="0"/>
              <a:t>Laget.se</a:t>
            </a:r>
          </a:p>
          <a:p>
            <a:r>
              <a:rPr lang="sv-SE" sz="2400" dirty="0"/>
              <a:t>Övriga frågor</a:t>
            </a:r>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68889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Laget</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2212227"/>
            <a:ext cx="10534651"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Säsongen 2023 består laget av spelare födda 2014 tom 2016</a:t>
            </a:r>
          </a:p>
          <a:p>
            <a:pPr marL="0" indent="0">
              <a:buNone/>
            </a:pPr>
            <a:endParaRPr lang="sv-SE" sz="100" dirty="0"/>
          </a:p>
          <a:p>
            <a:pPr marL="0" indent="0">
              <a:buNone/>
            </a:pPr>
            <a:r>
              <a:rPr lang="sv-SE" sz="2000" dirty="0"/>
              <a:t>Laget är inte anmält till någon serie. Men förhoppningarna är att kunna spela poolspel med andra föreningar runt om Gränna. </a:t>
            </a:r>
          </a:p>
          <a:p>
            <a:pPr marL="0" indent="0">
              <a:buNone/>
            </a:pPr>
            <a:endParaRPr lang="sv-SE" sz="100" dirty="0"/>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spTree>
    <p:extLst>
      <p:ext uri="{BB962C8B-B14F-4D97-AF65-F5344CB8AC3E}">
        <p14:creationId xmlns:p14="http://schemas.microsoft.com/office/powerpoint/2010/main" val="283504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Ledare</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50004"/>
            <a:ext cx="5029200" cy="4669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Tränare PF14-15:</a:t>
            </a:r>
          </a:p>
          <a:p>
            <a:pPr marL="0" indent="0">
              <a:buNone/>
            </a:pPr>
            <a:endParaRPr lang="sv-SE" sz="2400" dirty="0"/>
          </a:p>
          <a:p>
            <a:pPr marL="0" indent="0">
              <a:buNone/>
            </a:pPr>
            <a:r>
              <a:rPr lang="sv-SE" sz="2400" dirty="0"/>
              <a:t>Tobias Gunnarsson</a:t>
            </a:r>
          </a:p>
          <a:p>
            <a:pPr marL="0" indent="0">
              <a:buNone/>
            </a:pPr>
            <a:r>
              <a:rPr lang="sv-SE" sz="1700" dirty="0"/>
              <a:t>PF14/15/16</a:t>
            </a:r>
          </a:p>
          <a:p>
            <a:pPr marL="0" indent="0">
              <a:buNone/>
            </a:pPr>
            <a:r>
              <a:rPr lang="sv-SE" sz="1700" dirty="0">
                <a:solidFill>
                  <a:srgbClr val="0070C0"/>
                </a:solidFill>
              </a:rPr>
              <a:t>0761845084</a:t>
            </a:r>
          </a:p>
          <a:p>
            <a:pPr marL="0" indent="0">
              <a:buNone/>
            </a:pPr>
            <a:r>
              <a:rPr lang="sv-SE" sz="1700" dirty="0">
                <a:solidFill>
                  <a:srgbClr val="0070C0"/>
                </a:solidFill>
              </a:rPr>
              <a:t>Gunnarsson-tobias@hotmail.se</a:t>
            </a:r>
          </a:p>
          <a:p>
            <a:pPr marL="0" indent="0">
              <a:buNone/>
            </a:pPr>
            <a:r>
              <a:rPr lang="sv-SE" sz="2400" dirty="0"/>
              <a:t>Linus Östlund</a:t>
            </a:r>
          </a:p>
          <a:p>
            <a:pPr marL="0" indent="0">
              <a:buNone/>
            </a:pPr>
            <a:r>
              <a:rPr lang="sv-SE" sz="1700" dirty="0"/>
              <a:t>PF14/15/16</a:t>
            </a:r>
          </a:p>
          <a:p>
            <a:pPr marL="0" indent="0">
              <a:buNone/>
            </a:pPr>
            <a:r>
              <a:rPr lang="sv-SE" sz="1700" dirty="0">
                <a:solidFill>
                  <a:srgbClr val="0070C0"/>
                </a:solidFill>
              </a:rPr>
              <a:t>0702766199</a:t>
            </a:r>
            <a:endParaRPr lang="sv-SE" sz="1700" dirty="0"/>
          </a:p>
          <a:p>
            <a:pPr marL="0" indent="0">
              <a:buNone/>
            </a:pPr>
            <a:r>
              <a:rPr lang="sv-SE" sz="1700" dirty="0">
                <a:solidFill>
                  <a:srgbClr val="0070C0"/>
                </a:solidFill>
              </a:rPr>
              <a:t>Linus_Ostlund@outlook.com</a:t>
            </a:r>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pic>
        <p:nvPicPr>
          <p:cNvPr id="3" name="Bildobjekt 2">
            <a:extLst>
              <a:ext uri="{FF2B5EF4-FFF2-40B4-BE49-F238E27FC236}">
                <a16:creationId xmlns:a16="http://schemas.microsoft.com/office/drawing/2014/main" id="{AF346DD9-C69B-4770-AEC9-BF2F9BD9DBEE}"/>
              </a:ext>
            </a:extLst>
          </p:cNvPr>
          <p:cNvPicPr>
            <a:picLocks noChangeAspect="1"/>
          </p:cNvPicPr>
          <p:nvPr/>
        </p:nvPicPr>
        <p:blipFill>
          <a:blip r:embed="rId4"/>
          <a:stretch>
            <a:fillRect/>
          </a:stretch>
        </p:blipFill>
        <p:spPr>
          <a:xfrm>
            <a:off x="5550948" y="3838576"/>
            <a:ext cx="6641052" cy="2592092"/>
          </a:xfrm>
          <a:prstGeom prst="rect">
            <a:avLst/>
          </a:prstGeom>
        </p:spPr>
      </p:pic>
    </p:spTree>
    <p:extLst>
      <p:ext uri="{BB962C8B-B14F-4D97-AF65-F5344CB8AC3E}">
        <p14:creationId xmlns:p14="http://schemas.microsoft.com/office/powerpoint/2010/main" val="117980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solidFill>
                  <a:srgbClr val="00B050"/>
                </a:solidFill>
              </a:rPr>
              <a:t>G</a:t>
            </a:r>
            <a:r>
              <a:rPr lang="sv-SE" dirty="0"/>
              <a:t>ränna </a:t>
            </a:r>
            <a:r>
              <a:rPr lang="sv-SE" dirty="0">
                <a:solidFill>
                  <a:srgbClr val="00B050"/>
                </a:solidFill>
              </a:rPr>
              <a:t>AIS</a:t>
            </a:r>
            <a:r>
              <a:rPr lang="sv-SE" dirty="0"/>
              <a:t> värdegrund </a:t>
            </a:r>
            <a:br>
              <a:rPr lang="sv-SE" dirty="0"/>
            </a:br>
            <a:endParaRPr lang="sv-SE" b="1" dirty="0">
              <a:solidFill>
                <a:srgbClr val="00B050"/>
              </a:solidFill>
            </a:endParaRP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1" y="1458686"/>
            <a:ext cx="7200900" cy="495163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G</a:t>
            </a:r>
            <a:r>
              <a:rPr lang="sv-SE" sz="4000" b="1" i="1" dirty="0">
                <a:solidFill>
                  <a:srgbClr val="000000"/>
                </a:solidFill>
                <a:effectLst/>
                <a:latin typeface="Calibri" panose="020F0502020204030204" pitchFamily="34" charset="0"/>
                <a:ea typeface="Calibri" panose="020F0502020204030204" pitchFamily="34" charset="0"/>
                <a:cs typeface="Industry Book"/>
              </a:rPr>
              <a:t>emenskap </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latin typeface="Calibri" panose="020F0502020204030204" pitchFamily="34" charset="0"/>
                <a:ea typeface="Calibri" panose="020F0502020204030204" pitchFamily="34" charset="0"/>
                <a:cs typeface="Industry Book"/>
              </a:rPr>
              <a:t>Alla spelare ska</a:t>
            </a:r>
            <a:r>
              <a:rPr lang="sv-SE" sz="3500" dirty="0">
                <a:solidFill>
                  <a:srgbClr val="000000"/>
                </a:solidFill>
                <a:effectLst/>
                <a:latin typeface="Calibri" panose="020F0502020204030204" pitchFamily="34" charset="0"/>
                <a:ea typeface="Calibri" panose="020F0502020204030204" pitchFamily="34" charset="0"/>
                <a:cs typeface="Industry Book"/>
              </a:rPr>
              <a:t> känna tillhörighet vilket innebär att man är betydelsefull för laget, alla bidrar utifrån sin kompetens och ska känna sig uppskattade och bekräftade av ledare och medspelare </a:t>
            </a:r>
          </a:p>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A</a:t>
            </a:r>
            <a:r>
              <a:rPr lang="sv-SE" sz="4000" b="1" i="1" dirty="0">
                <a:solidFill>
                  <a:srgbClr val="000000"/>
                </a:solidFill>
                <a:effectLst/>
                <a:latin typeface="Calibri" panose="020F0502020204030204" pitchFamily="34" charset="0"/>
                <a:ea typeface="Calibri" panose="020F0502020204030204" pitchFamily="34" charset="0"/>
                <a:cs typeface="Industry Book"/>
              </a:rPr>
              <a:t>nsvar</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latin typeface="Calibri" panose="020F0502020204030204" pitchFamily="34" charset="0"/>
                <a:ea typeface="Calibri" panose="020F0502020204030204" pitchFamily="34" charset="0"/>
                <a:cs typeface="Industry Book"/>
              </a:rPr>
              <a:t>Vi ansvarar för att anmäla oss till träningar och matcher via Laget.se, vi peppar varandra och skapar en positiv attityd vid och på planen </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I</a:t>
            </a:r>
            <a:r>
              <a:rPr lang="sv-SE" sz="4000" b="1" dirty="0">
                <a:solidFill>
                  <a:srgbClr val="000000"/>
                </a:solidFill>
                <a:effectLst/>
                <a:latin typeface="Calibri" panose="020F0502020204030204" pitchFamily="34" charset="0"/>
                <a:ea typeface="Calibri" panose="020F0502020204030204" pitchFamily="34" charset="0"/>
                <a:cs typeface="Industry Book"/>
              </a:rPr>
              <a:t>nspireras</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Vi hjälper varandra att växa och utvecklas. </a:t>
            </a:r>
            <a:r>
              <a:rPr lang="sv-SE" sz="3500" dirty="0">
                <a:solidFill>
                  <a:srgbClr val="000000"/>
                </a:solidFill>
                <a:latin typeface="Calibri" panose="020F0502020204030204" pitchFamily="34" charset="0"/>
                <a:ea typeface="Calibri" panose="020F0502020204030204" pitchFamily="34" charset="0"/>
                <a:cs typeface="Industry Book"/>
              </a:rPr>
              <a:t>Att tärna och spela med P05 tom 08</a:t>
            </a:r>
            <a:r>
              <a:rPr lang="sv-SE" sz="3500" dirty="0">
                <a:solidFill>
                  <a:srgbClr val="000000"/>
                </a:solidFill>
                <a:effectLst/>
                <a:latin typeface="Calibri" panose="020F0502020204030204" pitchFamily="34" charset="0"/>
                <a:ea typeface="Calibri" panose="020F0502020204030204" pitchFamily="34" charset="0"/>
                <a:cs typeface="Industry Book"/>
              </a:rPr>
              <a:t> ska ge motivation och inspiration till nya möjligheter.</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S</a:t>
            </a:r>
            <a:r>
              <a:rPr lang="sv-SE" sz="4000" b="1" dirty="0">
                <a:solidFill>
                  <a:srgbClr val="000000"/>
                </a:solidFill>
                <a:effectLst/>
                <a:latin typeface="Calibri" panose="020F0502020204030204" pitchFamily="34" charset="0"/>
                <a:ea typeface="Calibri" panose="020F0502020204030204" pitchFamily="34" charset="0"/>
                <a:cs typeface="Industry Book"/>
              </a:rPr>
              <a:t>amhörighet</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Alla som önskar vara en del av Gränna AIS ska erbjudas möjlighet till det. Det kan vara som idrottsutövare, ledare, domare eller funktionär. Vi görs ingen skillnad på vad en person har för kön, religion, sexuell läg­gning, socialt ursprung och/-eller nationalitet. Alla bemöts med värdighet och respekt. Alla använder ett vårdat språk vilket innebär att vi tar bort svordomar, könsord, rasis­tiska uttalande, hån eller hot.</a:t>
            </a:r>
            <a:r>
              <a:rPr lang="sv-SE" sz="3500" strike="sngStrike" dirty="0">
                <a:solidFill>
                  <a:srgbClr val="000000"/>
                </a:solidFill>
                <a:effectLst/>
                <a:latin typeface="Calibri" panose="020F0502020204030204" pitchFamily="34" charset="0"/>
                <a:ea typeface="Calibri" panose="020F0502020204030204" pitchFamily="34" charset="0"/>
                <a:cs typeface="Industry Book"/>
              </a:rPr>
              <a:t> </a:t>
            </a:r>
            <a:endParaRPr lang="sv-SE"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dirty="0">
                <a:solidFill>
                  <a:srgbClr val="000000"/>
                </a:solidFill>
                <a:effectLst/>
                <a:latin typeface="Calibri" panose="020F0502020204030204" pitchFamily="34" charset="0"/>
                <a:ea typeface="Calibri" panose="020F0502020204030204" pitchFamily="34" charset="0"/>
                <a:cs typeface="Industry Book"/>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8" name="Bildobjekt 7">
            <a:extLst>
              <a:ext uri="{FF2B5EF4-FFF2-40B4-BE49-F238E27FC236}">
                <a16:creationId xmlns:a16="http://schemas.microsoft.com/office/drawing/2014/main" id="{42C7A4E6-38FE-4C54-AE64-9EDDF955E2E2}"/>
              </a:ext>
            </a:extLst>
          </p:cNvPr>
          <p:cNvPicPr>
            <a:picLocks noChangeAspect="1"/>
          </p:cNvPicPr>
          <p:nvPr/>
        </p:nvPicPr>
        <p:blipFill>
          <a:blip r:embed="rId4"/>
          <a:stretch>
            <a:fillRect/>
          </a:stretch>
        </p:blipFill>
        <p:spPr>
          <a:xfrm>
            <a:off x="8568296" y="3638549"/>
            <a:ext cx="3623703" cy="2787817"/>
          </a:xfrm>
          <a:prstGeom prst="rect">
            <a:avLst/>
          </a:prstGeom>
        </p:spPr>
      </p:pic>
    </p:spTree>
    <p:extLst>
      <p:ext uri="{BB962C8B-B14F-4D97-AF65-F5344CB8AC3E}">
        <p14:creationId xmlns:p14="http://schemas.microsoft.com/office/powerpoint/2010/main" val="306366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Ledarfilosofi</a:t>
            </a:r>
            <a:br>
              <a:rPr lang="sv-SE" dirty="0"/>
            </a:br>
            <a:r>
              <a:rPr lang="sv-SE" sz="1800" b="1" dirty="0"/>
              <a:t>Utgår från </a:t>
            </a:r>
            <a:r>
              <a:rPr lang="sv-SE" sz="1800" b="1" dirty="0">
                <a:solidFill>
                  <a:srgbClr val="00B050"/>
                </a:solidFill>
              </a:rPr>
              <a:t>G</a:t>
            </a:r>
            <a:r>
              <a:rPr lang="sv-SE" sz="1800" b="1" dirty="0"/>
              <a:t>ränna</a:t>
            </a:r>
            <a:r>
              <a:rPr lang="sv-SE" sz="1800" b="1" dirty="0">
                <a:solidFill>
                  <a:srgbClr val="00B050"/>
                </a:solidFill>
              </a:rPr>
              <a:t> AIS </a:t>
            </a:r>
            <a:r>
              <a:rPr lang="sv-SE" sz="1800" b="1" dirty="0"/>
              <a:t>värdegrund</a:t>
            </a:r>
            <a:endParaRPr lang="sv-SE" b="1" dirty="0"/>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941216"/>
            <a:ext cx="10058400" cy="4469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Skapa en miljö där kamratskap och god laganda sätt i fokus.</a:t>
            </a:r>
          </a:p>
          <a:p>
            <a:r>
              <a:rPr lang="sv-SE" sz="2400" dirty="0"/>
              <a:t>Aktivt prata med ungdomarna om vikten av att ha en bra attityd och en positiv inställning på och utanför idrottsarenan. </a:t>
            </a:r>
          </a:p>
          <a:p>
            <a:r>
              <a:rPr lang="sv-SE" sz="2400" dirty="0"/>
              <a:t>Uppträda som föredöme för de barn och ungdomar jag är ledare för.</a:t>
            </a:r>
          </a:p>
          <a:p>
            <a:r>
              <a:rPr lang="sv-SE" sz="2400" dirty="0"/>
              <a:t>Vara positivt uppmuntrande och undviker att påpeka om någon misslyckas.</a:t>
            </a:r>
          </a:p>
          <a:p>
            <a:r>
              <a:rPr lang="sv-SE" sz="2400" dirty="0"/>
              <a:t>Arbetar aktivt för att motverka mobbning, kränkningar och nedsättande kommentarer. </a:t>
            </a:r>
          </a:p>
          <a:p>
            <a:r>
              <a:rPr lang="sv-SE" sz="2400" dirty="0"/>
              <a:t>Anpassar träningar utifrån att våra ungdomar utvecklas och mognar olika fysiskt och mental.</a:t>
            </a:r>
          </a:p>
          <a:p>
            <a:r>
              <a:rPr lang="sv-SE" sz="2400" dirty="0"/>
              <a:t>Ställer krav på spelare utifrån de mål vi har för laget</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sp>
        <p:nvSpPr>
          <p:cNvPr id="2" name="Rektangel 1">
            <a:extLst>
              <a:ext uri="{FF2B5EF4-FFF2-40B4-BE49-F238E27FC236}">
                <a16:creationId xmlns:a16="http://schemas.microsoft.com/office/drawing/2014/main" id="{39B16EC5-9988-4D50-A1D3-BA126590383F}"/>
              </a:ext>
            </a:extLst>
          </p:cNvPr>
          <p:cNvSpPr/>
          <p:nvPr/>
        </p:nvSpPr>
        <p:spPr>
          <a:xfrm>
            <a:off x="180974" y="100127"/>
            <a:ext cx="4241369" cy="307777"/>
          </a:xfrm>
          <a:prstGeom prst="rect">
            <a:avLst/>
          </a:prstGeom>
        </p:spPr>
        <p:txBody>
          <a:bodyPr wrap="square">
            <a:spAutoFit/>
          </a:bodyPr>
          <a:lstStyle/>
          <a:p>
            <a:r>
              <a:rPr lang="sv-SE" sz="1400" dirty="0">
                <a:hlinkClick r:id="rId4"/>
              </a:rPr>
              <a:t>https://www.svt.se/sport/mastarnas-mastare/mastarna</a:t>
            </a:r>
            <a:endParaRPr lang="sv-SE" sz="1400" dirty="0"/>
          </a:p>
        </p:txBody>
      </p:sp>
    </p:spTree>
    <p:extLst>
      <p:ext uri="{BB962C8B-B14F-4D97-AF65-F5344CB8AC3E}">
        <p14:creationId xmlns:p14="http://schemas.microsoft.com/office/powerpoint/2010/main" val="426904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Målsättningar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8703375"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sv-SE" sz="2000" dirty="0"/>
          </a:p>
        </p:txBody>
      </p:sp>
      <p:pic>
        <p:nvPicPr>
          <p:cNvPr id="5" name="Bildobjekt 4">
            <a:extLst>
              <a:ext uri="{FF2B5EF4-FFF2-40B4-BE49-F238E27FC236}">
                <a16:creationId xmlns:a16="http://schemas.microsoft.com/office/drawing/2014/main" id="{2F3DD2B0-F347-4358-85FF-1697F6E79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1CEFF337-1DF8-4CDE-9343-3B21DE2A7068}"/>
              </a:ext>
            </a:extLst>
          </p:cNvPr>
          <p:cNvPicPr>
            <a:picLocks noChangeAspect="1"/>
          </p:cNvPicPr>
          <p:nvPr/>
        </p:nvPicPr>
        <p:blipFill>
          <a:blip r:embed="rId3"/>
          <a:stretch>
            <a:fillRect/>
          </a:stretch>
        </p:blipFill>
        <p:spPr>
          <a:xfrm>
            <a:off x="0" y="6410325"/>
            <a:ext cx="12192000" cy="476250"/>
          </a:xfrm>
          <a:prstGeom prst="rect">
            <a:avLst/>
          </a:prstGeom>
        </p:spPr>
      </p:pic>
      <p:pic>
        <p:nvPicPr>
          <p:cNvPr id="9" name="Bildobjekt 8">
            <a:extLst>
              <a:ext uri="{FF2B5EF4-FFF2-40B4-BE49-F238E27FC236}">
                <a16:creationId xmlns:a16="http://schemas.microsoft.com/office/drawing/2014/main" id="{38E8BBD1-88B3-4079-9B55-145F90905DE5}"/>
              </a:ext>
            </a:extLst>
          </p:cNvPr>
          <p:cNvPicPr>
            <a:picLocks noChangeAspect="1"/>
          </p:cNvPicPr>
          <p:nvPr/>
        </p:nvPicPr>
        <p:blipFill>
          <a:blip r:embed="rId4"/>
          <a:stretch>
            <a:fillRect/>
          </a:stretch>
        </p:blipFill>
        <p:spPr>
          <a:xfrm>
            <a:off x="10062168" y="2375866"/>
            <a:ext cx="2129831" cy="4043983"/>
          </a:xfrm>
          <a:prstGeom prst="rect">
            <a:avLst/>
          </a:prstGeom>
        </p:spPr>
      </p:pic>
      <p:pic>
        <p:nvPicPr>
          <p:cNvPr id="4" name="Bildobjekt 3">
            <a:extLst>
              <a:ext uri="{FF2B5EF4-FFF2-40B4-BE49-F238E27FC236}">
                <a16:creationId xmlns:a16="http://schemas.microsoft.com/office/drawing/2014/main" id="{D1099D34-2A89-44C8-A608-B92817A3C037}"/>
              </a:ext>
            </a:extLst>
          </p:cNvPr>
          <p:cNvPicPr>
            <a:picLocks noChangeAspect="1"/>
          </p:cNvPicPr>
          <p:nvPr/>
        </p:nvPicPr>
        <p:blipFill>
          <a:blip r:embed="rId5"/>
          <a:stretch>
            <a:fillRect/>
          </a:stretch>
        </p:blipFill>
        <p:spPr>
          <a:xfrm>
            <a:off x="7820025" y="1985242"/>
            <a:ext cx="1461751" cy="2626201"/>
          </a:xfrm>
          <a:prstGeom prst="rect">
            <a:avLst/>
          </a:prstGeom>
        </p:spPr>
      </p:pic>
      <p:sp>
        <p:nvSpPr>
          <p:cNvPr id="8" name="Rektangel 7">
            <a:extLst>
              <a:ext uri="{FF2B5EF4-FFF2-40B4-BE49-F238E27FC236}">
                <a16:creationId xmlns:a16="http://schemas.microsoft.com/office/drawing/2014/main" id="{75C44BA9-0507-40F9-AA29-09B909876507}"/>
              </a:ext>
            </a:extLst>
          </p:cNvPr>
          <p:cNvSpPr/>
          <p:nvPr/>
        </p:nvSpPr>
        <p:spPr>
          <a:xfrm>
            <a:off x="185978" y="102836"/>
            <a:ext cx="8363919" cy="307777"/>
          </a:xfrm>
          <a:prstGeom prst="rect">
            <a:avLst/>
          </a:prstGeom>
        </p:spPr>
        <p:txBody>
          <a:bodyPr wrap="square">
            <a:spAutoFit/>
          </a:bodyPr>
          <a:lstStyle/>
          <a:p>
            <a:r>
              <a:rPr lang="sv-SE" sz="1400" dirty="0">
                <a:hlinkClick r:id="rId6"/>
              </a:rPr>
              <a:t>https://utbildning.sisuidrottsbocker.se/LemonwhaleVideoDisplay/?id=a706d147-44a1-4cb6-8f64-d7c89cf20e2f</a:t>
            </a:r>
            <a:endParaRPr lang="sv-SE" sz="1400" dirty="0"/>
          </a:p>
        </p:txBody>
      </p:sp>
      <p:sp>
        <p:nvSpPr>
          <p:cNvPr id="3" name="textruta 2">
            <a:extLst>
              <a:ext uri="{FF2B5EF4-FFF2-40B4-BE49-F238E27FC236}">
                <a16:creationId xmlns:a16="http://schemas.microsoft.com/office/drawing/2014/main" id="{E114C436-9DE5-C271-0AAF-FEC5D6D3C037}"/>
              </a:ext>
            </a:extLst>
          </p:cNvPr>
          <p:cNvSpPr txBox="1"/>
          <p:nvPr/>
        </p:nvSpPr>
        <p:spPr>
          <a:xfrm>
            <a:off x="1069088" y="1985242"/>
            <a:ext cx="6096000" cy="3986476"/>
          </a:xfrm>
          <a:prstGeom prst="rect">
            <a:avLst/>
          </a:prstGeom>
          <a:noFill/>
        </p:spPr>
        <p:txBody>
          <a:bodyPr wrap="square">
            <a:spAutoFit/>
          </a:bodyPr>
          <a:lstStyle/>
          <a:p>
            <a:pPr>
              <a:lnSpc>
                <a:spcPct val="107000"/>
              </a:lnSpc>
              <a:spcAft>
                <a:spcPts val="800"/>
              </a:spcAft>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1. Alla ska ha roligt</a:t>
            </a:r>
          </a:p>
          <a:p>
            <a:pPr>
              <a:lnSpc>
                <a:spcPct val="107000"/>
              </a:lnSpc>
              <a:spcAft>
                <a:spcPts val="800"/>
              </a:spcAft>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2. Alltid göra sitt bästa</a:t>
            </a:r>
          </a:p>
          <a:p>
            <a:pPr marL="285750" indent="-285750">
              <a:lnSpc>
                <a:spcPct val="107000"/>
              </a:lnSpc>
              <a:spcAft>
                <a:spcPts val="800"/>
              </a:spcAft>
              <a:buFont typeface="Arial" panose="020B0604020202020204" pitchFamily="34" charset="0"/>
              <a:buChar char="•"/>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Alla ska anstränga sig så pass att man svettas och på så vis utveckla hjärta, hjärna och därigenom öka sin prestation.</a:t>
            </a:r>
          </a:p>
          <a:p>
            <a:pPr>
              <a:lnSpc>
                <a:spcPct val="107000"/>
              </a:lnSpc>
              <a:spcAft>
                <a:spcPts val="800"/>
              </a:spcAft>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3. Ingen ska sluta</a:t>
            </a:r>
          </a:p>
          <a:p>
            <a:pPr marL="285750" indent="-285750">
              <a:lnSpc>
                <a:spcPct val="107000"/>
              </a:lnSpc>
              <a:spcAft>
                <a:spcPts val="800"/>
              </a:spcAft>
              <a:buFont typeface="Arial" panose="020B0604020202020204" pitchFamily="34" charset="0"/>
              <a:buChar char="•"/>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Ingen spelare ska sluta under säsongen</a:t>
            </a:r>
          </a:p>
          <a:p>
            <a:pPr>
              <a:lnSpc>
                <a:spcPct val="107000"/>
              </a:lnSpc>
              <a:spcAft>
                <a:spcPts val="800"/>
              </a:spcAft>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4. Träningsnärvaro</a:t>
            </a:r>
          </a:p>
          <a:p>
            <a:pPr marL="285750" indent="-285750">
              <a:lnSpc>
                <a:spcPct val="107000"/>
              </a:lnSpc>
              <a:spcAft>
                <a:spcPts val="800"/>
              </a:spcAft>
              <a:buFont typeface="Arial" panose="020B0604020202020204" pitchFamily="34" charset="0"/>
              <a:buChar char="•"/>
            </a:pPr>
            <a:r>
              <a:rPr lang="sv-SE" sz="2000" kern="100" dirty="0">
                <a:effectLst/>
                <a:latin typeface="Calibri" panose="020F0502020204030204" pitchFamily="34" charset="0"/>
                <a:ea typeface="Calibri" panose="020F0502020204030204" pitchFamily="34" charset="0"/>
                <a:cs typeface="Times New Roman" panose="02020603050405020304" pitchFamily="18" charset="0"/>
              </a:rPr>
              <a:t>Samtliga spelare ska ha en träningsnärvaro på över 70%</a:t>
            </a:r>
          </a:p>
        </p:txBody>
      </p:sp>
    </p:spTree>
    <p:extLst>
      <p:ext uri="{BB962C8B-B14F-4D97-AF65-F5344CB8AC3E}">
        <p14:creationId xmlns:p14="http://schemas.microsoft.com/office/powerpoint/2010/main" val="57065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Träningar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8" y="2093617"/>
            <a:ext cx="11125201" cy="4316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Träningstider(Förslag)</a:t>
            </a:r>
          </a:p>
          <a:p>
            <a:r>
              <a:rPr lang="sv-SE" sz="2400" dirty="0"/>
              <a:t>Söndagar 	10.30 – 11.30			</a:t>
            </a:r>
            <a:endParaRPr lang="sv-SE" sz="2000" dirty="0"/>
          </a:p>
          <a:p>
            <a:endParaRPr lang="sv-SE" sz="2400" dirty="0"/>
          </a:p>
          <a:p>
            <a:r>
              <a:rPr lang="sv-SE" sz="2400" dirty="0"/>
              <a:t>Finns intresset för en träning till i veckan ?			</a:t>
            </a:r>
            <a:endParaRPr lang="sv-SE" sz="2000" dirty="0"/>
          </a:p>
          <a:p>
            <a:endParaRPr lang="sv-SE" dirty="0"/>
          </a:p>
          <a:p>
            <a:pPr marL="0" indent="0">
              <a:buNone/>
            </a:pPr>
            <a:endParaRPr lang="sv-SE" sz="2000" dirty="0"/>
          </a:p>
          <a:p>
            <a:pPr marL="0" indent="0">
              <a:buNone/>
            </a:pPr>
            <a:endParaRPr lang="sv-SE" sz="1500" dirty="0"/>
          </a:p>
          <a:p>
            <a:pPr marL="0" indent="0">
              <a:buNone/>
            </a:pPr>
            <a:endParaRPr lang="sv-SE" sz="1400" dirty="0"/>
          </a:p>
          <a:p>
            <a:pPr marL="0" indent="0">
              <a:buNone/>
            </a:pPr>
            <a:r>
              <a:rPr lang="sv-SE" sz="1400" dirty="0"/>
              <a:t>Träning genomförs på B – Plan (Ribbavallen) när vi tillåts beträda denna, kan vi ej träna på gräs genomförs träningarna på aktivitetsytan i hamnallén.</a:t>
            </a:r>
            <a:endParaRPr lang="sv-SE" sz="1200" dirty="0"/>
          </a:p>
        </p:txBody>
      </p:sp>
      <p:pic>
        <p:nvPicPr>
          <p:cNvPr id="5" name="Bildobjekt 4">
            <a:extLst>
              <a:ext uri="{FF2B5EF4-FFF2-40B4-BE49-F238E27FC236}">
                <a16:creationId xmlns:a16="http://schemas.microsoft.com/office/drawing/2014/main" id="{D41EFE59-E0F3-4C39-9C0D-B5490C95B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A65AA00F-6180-431B-9799-4A954A4E82AC}"/>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0617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Praktisk info - Träning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minst 5 minuter innan träning ombytt och redo för träning</a:t>
            </a:r>
          </a:p>
          <a:p>
            <a:r>
              <a:rPr lang="sv-SE" sz="2400" strike="sngStrike" dirty="0"/>
              <a:t>Förbered er på träning genom att ta del av träningsmanualen </a:t>
            </a:r>
          </a:p>
          <a:p>
            <a:r>
              <a:rPr lang="sv-SE" sz="2400" dirty="0"/>
              <a:t>Träningskläder efter väder </a:t>
            </a:r>
            <a:r>
              <a:rPr lang="sv-SE" sz="1800" dirty="0"/>
              <a:t>(Det kan bli väldigt kallt på Ribbavallen)</a:t>
            </a:r>
          </a:p>
          <a:p>
            <a:r>
              <a:rPr lang="sv-SE" sz="2400" dirty="0"/>
              <a:t>Övrig utrustning som ska användas</a:t>
            </a:r>
          </a:p>
          <a:p>
            <a:pPr lvl="1"/>
            <a:r>
              <a:rPr lang="sv-SE" sz="2000" dirty="0"/>
              <a:t>Fotbollsskor</a:t>
            </a:r>
          </a:p>
          <a:p>
            <a:pPr lvl="1"/>
            <a:r>
              <a:rPr lang="sv-SE" sz="2000" dirty="0"/>
              <a:t>Benskydd</a:t>
            </a:r>
          </a:p>
          <a:p>
            <a:pPr lvl="1"/>
            <a:r>
              <a:rPr lang="sv-SE" sz="2000" dirty="0"/>
              <a:t>Vattenflaska</a:t>
            </a:r>
          </a:p>
          <a:p>
            <a:r>
              <a:rPr lang="sv-SE" sz="2400" dirty="0"/>
              <a:t>Stanna hemma vid sjukdom</a:t>
            </a:r>
          </a:p>
          <a:p>
            <a:pPr lvl="1"/>
            <a:endParaRPr lang="sv-SE" sz="20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41A3684F-8057-4E20-8968-E2915BCAF061}"/>
              </a:ext>
            </a:extLst>
          </p:cNvPr>
          <p:cNvPicPr>
            <a:picLocks noChangeAspect="1"/>
          </p:cNvPicPr>
          <p:nvPr/>
        </p:nvPicPr>
        <p:blipFill>
          <a:blip r:embed="rId4"/>
          <a:stretch>
            <a:fillRect/>
          </a:stretch>
        </p:blipFill>
        <p:spPr>
          <a:xfrm>
            <a:off x="6306665" y="4257675"/>
            <a:ext cx="5885335" cy="2162809"/>
          </a:xfrm>
          <a:prstGeom prst="rect">
            <a:avLst/>
          </a:prstGeom>
        </p:spPr>
      </p:pic>
    </p:spTree>
    <p:extLst>
      <p:ext uri="{BB962C8B-B14F-4D97-AF65-F5344CB8AC3E}">
        <p14:creationId xmlns:p14="http://schemas.microsoft.com/office/powerpoint/2010/main" val="32451492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0A151C70F2414291A8FC25F8B4C462" ma:contentTypeVersion="11" ma:contentTypeDescription="Create a new document." ma:contentTypeScope="" ma:versionID="0e2292864cebf1a190fd57b67c956a6c">
  <xsd:schema xmlns:xsd="http://www.w3.org/2001/XMLSchema" xmlns:xs="http://www.w3.org/2001/XMLSchema" xmlns:p="http://schemas.microsoft.com/office/2006/metadata/properties" xmlns:ns3="73d5fe8c-a498-4a08-b847-fd3d088ea593" xmlns:ns4="e5f1102b-5e0b-45ce-9323-7193b3a64b04" targetNamespace="http://schemas.microsoft.com/office/2006/metadata/properties" ma:root="true" ma:fieldsID="fd9e24e75fc2a66ccc6bab256efa2e6f" ns3:_="" ns4:_="">
    <xsd:import namespace="73d5fe8c-a498-4a08-b847-fd3d088ea593"/>
    <xsd:import namespace="e5f1102b-5e0b-45ce-9323-7193b3a64b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5fe8c-a498-4a08-b847-fd3d088ea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1102b-5e0b-45ce-9323-7193b3a64b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FC1EDE-FA24-47B7-9555-ED1EED1C4364}">
  <ds:schemaRefs>
    <ds:schemaRef ds:uri="http://schemas.microsoft.com/sharepoint/v3/contenttype/forms"/>
  </ds:schemaRefs>
</ds:datastoreItem>
</file>

<file path=customXml/itemProps2.xml><?xml version="1.0" encoding="utf-8"?>
<ds:datastoreItem xmlns:ds="http://schemas.openxmlformats.org/officeDocument/2006/customXml" ds:itemID="{E2D41258-FC14-42A4-8054-C810D99031BF}">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E678E81F-EAE5-4504-850D-4B6FB01510C8}">
  <ds:schemaRefs>
    <ds:schemaRef ds:uri="http://schemas.microsoft.com/office/2006/metadata/contentType"/>
    <ds:schemaRef ds:uri="http://schemas.microsoft.com/office/2006/metadata/properties/metaAttributes"/>
    <ds:schemaRef ds:uri="http://www.w3.org/2000/xmlns/"/>
    <ds:schemaRef ds:uri="http://www.w3.org/2001/XMLSchema"/>
    <ds:schemaRef ds:uri="73d5fe8c-a498-4a08-b847-fd3d088ea593"/>
    <ds:schemaRef ds:uri="e5f1102b-5e0b-45ce-9323-7193b3a64b04"/>
  </ds:schemaRefs>
</ds:datastoreItem>
</file>

<file path=docProps/app.xml><?xml version="1.0" encoding="utf-8"?>
<Properties xmlns="http://schemas.openxmlformats.org/officeDocument/2006/extended-properties" xmlns:vt="http://schemas.openxmlformats.org/officeDocument/2006/docPropsVTypes">
  <TotalTime>9173</TotalTime>
  <Words>971</Words>
  <Application>Microsoft Office PowerPoint</Application>
  <PresentationFormat>Bredbild</PresentationFormat>
  <Paragraphs>135</Paragraphs>
  <Slides>18</Slides>
  <Notes>0</Notes>
  <HiddenSlides>0</HiddenSlides>
  <MMClips>0</MMClips>
  <ScaleCrop>false</ScaleCrop>
  <HeadingPairs>
    <vt:vector size="4" baseType="variant">
      <vt:variant>
        <vt:lpstr>Tema</vt:lpstr>
      </vt:variant>
      <vt:variant>
        <vt:i4>1</vt:i4>
      </vt:variant>
      <vt:variant>
        <vt:lpstr>Bildrubriker</vt:lpstr>
      </vt:variant>
      <vt:variant>
        <vt:i4>18</vt:i4>
      </vt:variant>
    </vt:vector>
  </HeadingPairs>
  <TitlesOfParts>
    <vt:vector size="19" baseType="lpstr">
      <vt:lpstr>Office-tema</vt:lpstr>
      <vt:lpstr>FÖRÄLDRAMÖTE PF - 14/15</vt:lpstr>
      <vt:lpstr>Agenda</vt:lpstr>
      <vt:lpstr>Laget</vt:lpstr>
      <vt:lpstr>Ledare</vt:lpstr>
      <vt:lpstr>Gränna AIS värdegrund  </vt:lpstr>
      <vt:lpstr>Ledarfilosofi Utgår från Gränna AIS värdegrund</vt:lpstr>
      <vt:lpstr>Målsättningar</vt:lpstr>
      <vt:lpstr>Träningar</vt:lpstr>
      <vt:lpstr>Praktisk info - Träning</vt:lpstr>
      <vt:lpstr>Matcher</vt:lpstr>
      <vt:lpstr>Praktisk info - Matcher</vt:lpstr>
      <vt:lpstr>Förväntningar föräldrar</vt:lpstr>
      <vt:lpstr>Föräldraengagemang</vt:lpstr>
      <vt:lpstr>PowerPoint-presentation</vt:lpstr>
      <vt:lpstr>Avgifter</vt:lpstr>
      <vt:lpstr>Laget.se</vt:lpstr>
      <vt:lpstr>Övriga frågor</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Ulf Brengdahl Sjöberg</dc:creator>
  <cp:lastModifiedBy>Tobias Gunnarsson</cp:lastModifiedBy>
  <cp:revision>14</cp:revision>
  <dcterms:created xsi:type="dcterms:W3CDTF">2021-01-11T19:42:35Z</dcterms:created>
  <dcterms:modified xsi:type="dcterms:W3CDTF">2023-05-07T06:25:52Z</dcterms:modified>
</cp:coreProperties>
</file>