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71" r:id="rId7"/>
    <p:sldId id="274" r:id="rId8"/>
    <p:sldId id="278" r:id="rId9"/>
    <p:sldId id="259" r:id="rId10"/>
    <p:sldId id="281" r:id="rId11"/>
    <p:sldId id="282" r:id="rId12"/>
    <p:sldId id="283" r:id="rId13"/>
    <p:sldId id="275" r:id="rId14"/>
    <p:sldId id="280" r:id="rId15"/>
    <p:sldId id="266" r:id="rId16"/>
    <p:sldId id="267" r:id="rId17"/>
    <p:sldId id="270" r:id="rId18"/>
    <p:sldId id="279" r:id="rId19"/>
    <p:sldId id="261" r:id="rId20"/>
    <p:sldId id="276" r:id="rId21"/>
    <p:sldId id="277" r:id="rId22"/>
    <p:sldId id="269" r:id="rId23"/>
    <p:sldId id="284" r:id="rId2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42DDA6-3322-4D82-B0D5-B34BFC715018}"/>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6C13CE1-F894-447B-A7F3-E449C1D067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FA57F7F0-5662-4A07-BB60-EFF547594BC5}"/>
              </a:ext>
            </a:extLst>
          </p:cNvPr>
          <p:cNvSpPr>
            <a:spLocks noGrp="1"/>
          </p:cNvSpPr>
          <p:nvPr>
            <p:ph type="dt" sz="half" idx="10"/>
          </p:nvPr>
        </p:nvSpPr>
        <p:spPr/>
        <p:txBody>
          <a:bodyPr/>
          <a:lstStyle/>
          <a:p>
            <a:fld id="{1E8BB6B9-F5A7-4EEF-A00F-A014A4DA6CE7}" type="datetimeFigureOut">
              <a:rPr lang="sv-SE" smtClean="0"/>
              <a:t>2025-02-21</a:t>
            </a:fld>
            <a:endParaRPr lang="sv-SE"/>
          </a:p>
        </p:txBody>
      </p:sp>
      <p:sp>
        <p:nvSpPr>
          <p:cNvPr id="5" name="Platshållare för sidfot 4">
            <a:extLst>
              <a:ext uri="{FF2B5EF4-FFF2-40B4-BE49-F238E27FC236}">
                <a16:creationId xmlns:a16="http://schemas.microsoft.com/office/drawing/2014/main" id="{EC0782FF-CA96-45DF-AEC3-6915DD5888F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5E01D45-DE1A-4A22-BECB-1D8AC436B9AD}"/>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2605504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BA9CF2-5107-4FFF-B008-BDE6AD50D038}"/>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A8DDD88-8339-4C2A-BD7D-8377AE00275D}"/>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7E55395-3ADA-4C93-98C0-2C5B52ACA837}"/>
              </a:ext>
            </a:extLst>
          </p:cNvPr>
          <p:cNvSpPr>
            <a:spLocks noGrp="1"/>
          </p:cNvSpPr>
          <p:nvPr>
            <p:ph type="dt" sz="half" idx="10"/>
          </p:nvPr>
        </p:nvSpPr>
        <p:spPr/>
        <p:txBody>
          <a:bodyPr/>
          <a:lstStyle/>
          <a:p>
            <a:fld id="{1E8BB6B9-F5A7-4EEF-A00F-A014A4DA6CE7}" type="datetimeFigureOut">
              <a:rPr lang="sv-SE" smtClean="0"/>
              <a:t>2025-02-21</a:t>
            </a:fld>
            <a:endParaRPr lang="sv-SE"/>
          </a:p>
        </p:txBody>
      </p:sp>
      <p:sp>
        <p:nvSpPr>
          <p:cNvPr id="5" name="Platshållare för sidfot 4">
            <a:extLst>
              <a:ext uri="{FF2B5EF4-FFF2-40B4-BE49-F238E27FC236}">
                <a16:creationId xmlns:a16="http://schemas.microsoft.com/office/drawing/2014/main" id="{4C58BB4D-FCF3-40FB-A247-AA657952294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0B88412-8FFE-4BD2-B65F-0C27643D75A5}"/>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3908369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FCBFEF29-6127-420D-8ACE-D26AA10F2CFA}"/>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1B6F855-BE80-4933-9792-638BE3E08141}"/>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6724730-C836-4996-A51E-401D2AD2763B}"/>
              </a:ext>
            </a:extLst>
          </p:cNvPr>
          <p:cNvSpPr>
            <a:spLocks noGrp="1"/>
          </p:cNvSpPr>
          <p:nvPr>
            <p:ph type="dt" sz="half" idx="10"/>
          </p:nvPr>
        </p:nvSpPr>
        <p:spPr/>
        <p:txBody>
          <a:bodyPr/>
          <a:lstStyle/>
          <a:p>
            <a:fld id="{1E8BB6B9-F5A7-4EEF-A00F-A014A4DA6CE7}" type="datetimeFigureOut">
              <a:rPr lang="sv-SE" smtClean="0"/>
              <a:t>2025-02-21</a:t>
            </a:fld>
            <a:endParaRPr lang="sv-SE"/>
          </a:p>
        </p:txBody>
      </p:sp>
      <p:sp>
        <p:nvSpPr>
          <p:cNvPr id="5" name="Platshållare för sidfot 4">
            <a:extLst>
              <a:ext uri="{FF2B5EF4-FFF2-40B4-BE49-F238E27FC236}">
                <a16:creationId xmlns:a16="http://schemas.microsoft.com/office/drawing/2014/main" id="{905706C1-9B68-4ED2-99F8-BAB1692FCAB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C56E9F9-BF68-48A3-A883-C7B7FC051C41}"/>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2300192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B9AE5A-34EA-4CC7-AB76-3B14046C436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06AD53D-3942-4907-9E7D-93EFA8185394}"/>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1E4F058-25BF-416B-A2CB-8070BEDAAFCA}"/>
              </a:ext>
            </a:extLst>
          </p:cNvPr>
          <p:cNvSpPr>
            <a:spLocks noGrp="1"/>
          </p:cNvSpPr>
          <p:nvPr>
            <p:ph type="dt" sz="half" idx="10"/>
          </p:nvPr>
        </p:nvSpPr>
        <p:spPr/>
        <p:txBody>
          <a:bodyPr/>
          <a:lstStyle/>
          <a:p>
            <a:fld id="{1E8BB6B9-F5A7-4EEF-A00F-A014A4DA6CE7}" type="datetimeFigureOut">
              <a:rPr lang="sv-SE" smtClean="0"/>
              <a:t>2025-02-21</a:t>
            </a:fld>
            <a:endParaRPr lang="sv-SE"/>
          </a:p>
        </p:txBody>
      </p:sp>
      <p:sp>
        <p:nvSpPr>
          <p:cNvPr id="5" name="Platshållare för sidfot 4">
            <a:extLst>
              <a:ext uri="{FF2B5EF4-FFF2-40B4-BE49-F238E27FC236}">
                <a16:creationId xmlns:a16="http://schemas.microsoft.com/office/drawing/2014/main" id="{13F4F70E-4826-4898-8659-0FF4F9A327D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1956E92-B657-4AC0-92CF-09A5D276BE25}"/>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4103195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798B43-37C6-4CDC-AA56-558DA37CE29E}"/>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10EF558D-763E-4C51-ADC8-0C9BCE8979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180B1B7B-105F-496B-9A20-4F591C140671}"/>
              </a:ext>
            </a:extLst>
          </p:cNvPr>
          <p:cNvSpPr>
            <a:spLocks noGrp="1"/>
          </p:cNvSpPr>
          <p:nvPr>
            <p:ph type="dt" sz="half" idx="10"/>
          </p:nvPr>
        </p:nvSpPr>
        <p:spPr/>
        <p:txBody>
          <a:bodyPr/>
          <a:lstStyle/>
          <a:p>
            <a:fld id="{1E8BB6B9-F5A7-4EEF-A00F-A014A4DA6CE7}" type="datetimeFigureOut">
              <a:rPr lang="sv-SE" smtClean="0"/>
              <a:t>2025-02-21</a:t>
            </a:fld>
            <a:endParaRPr lang="sv-SE"/>
          </a:p>
        </p:txBody>
      </p:sp>
      <p:sp>
        <p:nvSpPr>
          <p:cNvPr id="5" name="Platshållare för sidfot 4">
            <a:extLst>
              <a:ext uri="{FF2B5EF4-FFF2-40B4-BE49-F238E27FC236}">
                <a16:creationId xmlns:a16="http://schemas.microsoft.com/office/drawing/2014/main" id="{656091DB-5702-4064-B20C-CE0897C209C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D024968-11B2-4F9E-91F9-C2A1422CC3CC}"/>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1400526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DE0ED1-E218-4FC4-B9A0-AE2F1CFB7D1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78A550D-D2BF-42F5-99E0-68C854746BA7}"/>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D5315CE-7F61-4EC3-AF13-9CAD41B24497}"/>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14E57520-D3F1-4529-8A59-9D238FE06ADB}"/>
              </a:ext>
            </a:extLst>
          </p:cNvPr>
          <p:cNvSpPr>
            <a:spLocks noGrp="1"/>
          </p:cNvSpPr>
          <p:nvPr>
            <p:ph type="dt" sz="half" idx="10"/>
          </p:nvPr>
        </p:nvSpPr>
        <p:spPr/>
        <p:txBody>
          <a:bodyPr/>
          <a:lstStyle/>
          <a:p>
            <a:fld id="{1E8BB6B9-F5A7-4EEF-A00F-A014A4DA6CE7}" type="datetimeFigureOut">
              <a:rPr lang="sv-SE" smtClean="0"/>
              <a:t>2025-02-21</a:t>
            </a:fld>
            <a:endParaRPr lang="sv-SE"/>
          </a:p>
        </p:txBody>
      </p:sp>
      <p:sp>
        <p:nvSpPr>
          <p:cNvPr id="6" name="Platshållare för sidfot 5">
            <a:extLst>
              <a:ext uri="{FF2B5EF4-FFF2-40B4-BE49-F238E27FC236}">
                <a16:creationId xmlns:a16="http://schemas.microsoft.com/office/drawing/2014/main" id="{88E0CFCD-6C4F-4755-B3D6-9C8F4BC6755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0EED5E0-3AAB-4FF2-AEC2-2D68A142EA49}"/>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420431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1BE995-C29E-4BDE-996E-32A9B804CE92}"/>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049945F-7428-4547-A243-A25E7D4548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F4D7015A-5392-4826-B1EE-0852DB3B72B8}"/>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1711154-AA36-49E3-8484-2E203CC733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988AB747-9670-45B3-A12A-D2E62802F0E7}"/>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A7977A8-8C92-4374-B67A-CC6166196A99}"/>
              </a:ext>
            </a:extLst>
          </p:cNvPr>
          <p:cNvSpPr>
            <a:spLocks noGrp="1"/>
          </p:cNvSpPr>
          <p:nvPr>
            <p:ph type="dt" sz="half" idx="10"/>
          </p:nvPr>
        </p:nvSpPr>
        <p:spPr/>
        <p:txBody>
          <a:bodyPr/>
          <a:lstStyle/>
          <a:p>
            <a:fld id="{1E8BB6B9-F5A7-4EEF-A00F-A014A4DA6CE7}" type="datetimeFigureOut">
              <a:rPr lang="sv-SE" smtClean="0"/>
              <a:t>2025-02-21</a:t>
            </a:fld>
            <a:endParaRPr lang="sv-SE"/>
          </a:p>
        </p:txBody>
      </p:sp>
      <p:sp>
        <p:nvSpPr>
          <p:cNvPr id="8" name="Platshållare för sidfot 7">
            <a:extLst>
              <a:ext uri="{FF2B5EF4-FFF2-40B4-BE49-F238E27FC236}">
                <a16:creationId xmlns:a16="http://schemas.microsoft.com/office/drawing/2014/main" id="{6EA82A93-F577-44C4-A5EE-2AB69FA62736}"/>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1F6E7CC-26AA-4D2F-BDB8-DB792768F58C}"/>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2990213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837517-C7E5-4BAC-9C4D-DDE703AEC441}"/>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462CCFB-D2C0-4F09-AAF2-FCD3C754D0B4}"/>
              </a:ext>
            </a:extLst>
          </p:cNvPr>
          <p:cNvSpPr>
            <a:spLocks noGrp="1"/>
          </p:cNvSpPr>
          <p:nvPr>
            <p:ph type="dt" sz="half" idx="10"/>
          </p:nvPr>
        </p:nvSpPr>
        <p:spPr/>
        <p:txBody>
          <a:bodyPr/>
          <a:lstStyle/>
          <a:p>
            <a:fld id="{1E8BB6B9-F5A7-4EEF-A00F-A014A4DA6CE7}" type="datetimeFigureOut">
              <a:rPr lang="sv-SE" smtClean="0"/>
              <a:t>2025-02-21</a:t>
            </a:fld>
            <a:endParaRPr lang="sv-SE"/>
          </a:p>
        </p:txBody>
      </p:sp>
      <p:sp>
        <p:nvSpPr>
          <p:cNvPr id="4" name="Platshållare för sidfot 3">
            <a:extLst>
              <a:ext uri="{FF2B5EF4-FFF2-40B4-BE49-F238E27FC236}">
                <a16:creationId xmlns:a16="http://schemas.microsoft.com/office/drawing/2014/main" id="{338E99FA-62E5-496A-9ED5-E82F09F6300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B9D7588D-E8D2-4695-9CFC-C9BC9A0BAA39}"/>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2608934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D633DF4-0057-4678-AB59-1C2623776DA0}"/>
              </a:ext>
            </a:extLst>
          </p:cNvPr>
          <p:cNvSpPr>
            <a:spLocks noGrp="1"/>
          </p:cNvSpPr>
          <p:nvPr>
            <p:ph type="dt" sz="half" idx="10"/>
          </p:nvPr>
        </p:nvSpPr>
        <p:spPr/>
        <p:txBody>
          <a:bodyPr/>
          <a:lstStyle/>
          <a:p>
            <a:fld id="{1E8BB6B9-F5A7-4EEF-A00F-A014A4DA6CE7}" type="datetimeFigureOut">
              <a:rPr lang="sv-SE" smtClean="0"/>
              <a:t>2025-02-21</a:t>
            </a:fld>
            <a:endParaRPr lang="sv-SE"/>
          </a:p>
        </p:txBody>
      </p:sp>
      <p:sp>
        <p:nvSpPr>
          <p:cNvPr id="3" name="Platshållare för sidfot 2">
            <a:extLst>
              <a:ext uri="{FF2B5EF4-FFF2-40B4-BE49-F238E27FC236}">
                <a16:creationId xmlns:a16="http://schemas.microsoft.com/office/drawing/2014/main" id="{A993FF2B-75DE-4330-AA4C-299F5565D9E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6456A05-9309-4BA4-832C-2CEB84C6AC54}"/>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242669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A94B7C-B7BA-40D6-B549-28B7764B202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3CE7820-7CFF-4A2F-9977-0B257855B9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167DC1D3-FA66-4325-9086-647F811911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481B93CC-F153-4A72-B4BE-DF413A334C53}"/>
              </a:ext>
            </a:extLst>
          </p:cNvPr>
          <p:cNvSpPr>
            <a:spLocks noGrp="1"/>
          </p:cNvSpPr>
          <p:nvPr>
            <p:ph type="dt" sz="half" idx="10"/>
          </p:nvPr>
        </p:nvSpPr>
        <p:spPr/>
        <p:txBody>
          <a:bodyPr/>
          <a:lstStyle/>
          <a:p>
            <a:fld id="{1E8BB6B9-F5A7-4EEF-A00F-A014A4DA6CE7}" type="datetimeFigureOut">
              <a:rPr lang="sv-SE" smtClean="0"/>
              <a:t>2025-02-21</a:t>
            </a:fld>
            <a:endParaRPr lang="sv-SE"/>
          </a:p>
        </p:txBody>
      </p:sp>
      <p:sp>
        <p:nvSpPr>
          <p:cNvPr id="6" name="Platshållare för sidfot 5">
            <a:extLst>
              <a:ext uri="{FF2B5EF4-FFF2-40B4-BE49-F238E27FC236}">
                <a16:creationId xmlns:a16="http://schemas.microsoft.com/office/drawing/2014/main" id="{55C9D5FB-7067-46E4-A193-4B7508FA918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151A6C6-B9E7-406C-849A-36CEC4032077}"/>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3052624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A11CA0-81DF-490F-9EDB-58BA92549AB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2C6A3FE-9E8E-4E27-B0CA-66F4A55AD8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B7FAAC2F-93A7-4D16-9F16-084659CD09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6175D7F1-0F94-4021-BC78-322739B2C9BB}"/>
              </a:ext>
            </a:extLst>
          </p:cNvPr>
          <p:cNvSpPr>
            <a:spLocks noGrp="1"/>
          </p:cNvSpPr>
          <p:nvPr>
            <p:ph type="dt" sz="half" idx="10"/>
          </p:nvPr>
        </p:nvSpPr>
        <p:spPr/>
        <p:txBody>
          <a:bodyPr/>
          <a:lstStyle/>
          <a:p>
            <a:fld id="{1E8BB6B9-F5A7-4EEF-A00F-A014A4DA6CE7}" type="datetimeFigureOut">
              <a:rPr lang="sv-SE" smtClean="0"/>
              <a:t>2025-02-21</a:t>
            </a:fld>
            <a:endParaRPr lang="sv-SE"/>
          </a:p>
        </p:txBody>
      </p:sp>
      <p:sp>
        <p:nvSpPr>
          <p:cNvPr id="6" name="Platshållare för sidfot 5">
            <a:extLst>
              <a:ext uri="{FF2B5EF4-FFF2-40B4-BE49-F238E27FC236}">
                <a16:creationId xmlns:a16="http://schemas.microsoft.com/office/drawing/2014/main" id="{1191625C-953A-4997-9215-4B3D23DBEE9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2085A46-A5CD-4455-BB3A-0916C78420FC}"/>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1214487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1FB5CC8-2E7E-4C4B-89E1-3697366CAC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B388902-1F51-4E65-A0B5-BFEC011635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63B99D0-884F-44C5-B409-2D7032DD7F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BB6B9-F5A7-4EEF-A00F-A014A4DA6CE7}" type="datetimeFigureOut">
              <a:rPr lang="sv-SE" smtClean="0"/>
              <a:t>2025-02-21</a:t>
            </a:fld>
            <a:endParaRPr lang="sv-SE"/>
          </a:p>
        </p:txBody>
      </p:sp>
      <p:sp>
        <p:nvSpPr>
          <p:cNvPr id="5" name="Platshållare för sidfot 4">
            <a:extLst>
              <a:ext uri="{FF2B5EF4-FFF2-40B4-BE49-F238E27FC236}">
                <a16:creationId xmlns:a16="http://schemas.microsoft.com/office/drawing/2014/main" id="{1427B185-0AD3-4A59-BB1B-207E8D9793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E9131500-13D4-4C0B-ABA0-6D7878302F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142F8-41DB-48B3-8D69-6DA50DBF5AED}" type="slidenum">
              <a:rPr lang="sv-SE" smtClean="0"/>
              <a:t>‹#›</a:t>
            </a:fld>
            <a:endParaRPr lang="sv-SE"/>
          </a:p>
        </p:txBody>
      </p:sp>
    </p:spTree>
    <p:extLst>
      <p:ext uri="{BB962C8B-B14F-4D97-AF65-F5344CB8AC3E}">
        <p14:creationId xmlns:p14="http://schemas.microsoft.com/office/powerpoint/2010/main" val="3271520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hyperlink" Target="mailto:medlemsavdelningen@grenna-ais.se"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jpe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hyperlink" Target="https://www.svt.se/sport/mastarnas-mastare/mastarn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hyperlink" Target="https://utbildning.sisuidrottsbocker.se/LemonwhaleVideoDisplay/?id=a706d147-44a1-4cb6-8f64-d7c89cf20e2f"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F5BCBA-DB6C-4F5E-8CB8-38025B038F31}"/>
              </a:ext>
            </a:extLst>
          </p:cNvPr>
          <p:cNvSpPr>
            <a:spLocks noGrp="1"/>
          </p:cNvSpPr>
          <p:nvPr>
            <p:ph type="ctrTitle"/>
          </p:nvPr>
        </p:nvSpPr>
        <p:spPr/>
        <p:txBody>
          <a:bodyPr/>
          <a:lstStyle/>
          <a:p>
            <a:pPr algn="l"/>
            <a:r>
              <a:rPr lang="sv-SE" dirty="0"/>
              <a:t>FÖRÄLDRAMÖTE</a:t>
            </a:r>
            <a:br>
              <a:rPr lang="sv-SE" dirty="0"/>
            </a:br>
            <a:endParaRPr lang="sv-SE" dirty="0"/>
          </a:p>
        </p:txBody>
      </p:sp>
      <p:sp>
        <p:nvSpPr>
          <p:cNvPr id="3" name="Underrubrik 2">
            <a:extLst>
              <a:ext uri="{FF2B5EF4-FFF2-40B4-BE49-F238E27FC236}">
                <a16:creationId xmlns:a16="http://schemas.microsoft.com/office/drawing/2014/main" id="{CBE5B184-E422-4D4E-8119-220E7129E544}"/>
              </a:ext>
            </a:extLst>
          </p:cNvPr>
          <p:cNvSpPr>
            <a:spLocks noGrp="1"/>
          </p:cNvSpPr>
          <p:nvPr>
            <p:ph type="subTitle" idx="1"/>
          </p:nvPr>
        </p:nvSpPr>
        <p:spPr/>
        <p:txBody>
          <a:bodyPr/>
          <a:lstStyle/>
          <a:p>
            <a:pPr algn="l"/>
            <a:r>
              <a:rPr lang="sv-SE" dirty="0"/>
              <a:t>GRÄNNA AIS</a:t>
            </a:r>
          </a:p>
        </p:txBody>
      </p:sp>
      <p:pic>
        <p:nvPicPr>
          <p:cNvPr id="9" name="Bildobjekt 8">
            <a:extLst>
              <a:ext uri="{FF2B5EF4-FFF2-40B4-BE49-F238E27FC236}">
                <a16:creationId xmlns:a16="http://schemas.microsoft.com/office/drawing/2014/main" id="{DBFF350F-6ACD-4034-AB6E-9C78B2264301}"/>
              </a:ext>
            </a:extLst>
          </p:cNvPr>
          <p:cNvPicPr>
            <a:picLocks noChangeAspect="1"/>
          </p:cNvPicPr>
          <p:nvPr/>
        </p:nvPicPr>
        <p:blipFill>
          <a:blip r:embed="rId2"/>
          <a:stretch>
            <a:fillRect/>
          </a:stretch>
        </p:blipFill>
        <p:spPr>
          <a:xfrm>
            <a:off x="0" y="6410325"/>
            <a:ext cx="12192000" cy="476250"/>
          </a:xfrm>
          <a:prstGeom prst="rect">
            <a:avLst/>
          </a:prstGeom>
        </p:spPr>
      </p:pic>
      <p:pic>
        <p:nvPicPr>
          <p:cNvPr id="10" name="Bildobjekt 9">
            <a:extLst>
              <a:ext uri="{FF2B5EF4-FFF2-40B4-BE49-F238E27FC236}">
                <a16:creationId xmlns:a16="http://schemas.microsoft.com/office/drawing/2014/main" id="{B918E0D4-97B8-417E-9820-0AA2C6AAE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4291" y="1535305"/>
            <a:ext cx="2499667" cy="2894614"/>
          </a:xfrm>
          <a:prstGeom prst="rect">
            <a:avLst/>
          </a:prstGeom>
        </p:spPr>
      </p:pic>
    </p:spTree>
    <p:extLst>
      <p:ext uri="{BB962C8B-B14F-4D97-AF65-F5344CB8AC3E}">
        <p14:creationId xmlns:p14="http://schemas.microsoft.com/office/powerpoint/2010/main" val="1799144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Praktisk info - Träning</a:t>
            </a:r>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800" y="2093616"/>
            <a:ext cx="10058400" cy="47643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Samling minst 10 minuter innan träning ombytt och redo för träning</a:t>
            </a:r>
          </a:p>
          <a:p>
            <a:r>
              <a:rPr lang="sv-SE" sz="2400" dirty="0"/>
              <a:t>Träningskläder efter väder </a:t>
            </a:r>
            <a:r>
              <a:rPr lang="sv-SE" sz="1800" dirty="0"/>
              <a:t>(Det kan bli väldigt kallt på </a:t>
            </a:r>
            <a:r>
              <a:rPr lang="sv-SE" sz="1800" dirty="0" err="1"/>
              <a:t>Ribbavallen</a:t>
            </a:r>
            <a:r>
              <a:rPr lang="sv-SE" sz="1800" dirty="0"/>
              <a:t>)</a:t>
            </a:r>
          </a:p>
          <a:p>
            <a:r>
              <a:rPr lang="sv-SE" sz="2400" dirty="0"/>
              <a:t>Mobilen stannar hemma eller i omklädningsrummet då vi tränar</a:t>
            </a:r>
          </a:p>
          <a:p>
            <a:r>
              <a:rPr lang="sv-SE" sz="2400" dirty="0"/>
              <a:t>Övrig utrustning som måste användas</a:t>
            </a:r>
          </a:p>
          <a:p>
            <a:pPr lvl="1"/>
            <a:r>
              <a:rPr lang="sv-SE" sz="2000" dirty="0"/>
              <a:t>Fotbollsskor</a:t>
            </a:r>
          </a:p>
          <a:p>
            <a:pPr lvl="1"/>
            <a:r>
              <a:rPr lang="sv-SE" sz="2000" dirty="0"/>
              <a:t>Benskydd</a:t>
            </a:r>
          </a:p>
          <a:p>
            <a:r>
              <a:rPr lang="sv-SE" sz="2400" dirty="0"/>
              <a:t>Sjuk (för sjuk för att träna) eller skadad?</a:t>
            </a:r>
          </a:p>
          <a:p>
            <a:pPr marL="0" indent="0">
              <a:buNone/>
            </a:pPr>
            <a:r>
              <a:rPr lang="sv-SE" sz="2400" dirty="0"/>
              <a:t>Kom gärna och häng med laget ändå!</a:t>
            </a:r>
          </a:p>
          <a:p>
            <a:pPr marL="0" indent="0">
              <a:buNone/>
            </a:pPr>
            <a:r>
              <a:rPr lang="sv-SE" sz="2400" dirty="0"/>
              <a:t>PS. inget tvång!</a:t>
            </a:r>
          </a:p>
          <a:p>
            <a:pPr lvl="1"/>
            <a:endParaRPr lang="sv-SE" sz="2000" dirty="0"/>
          </a:p>
        </p:txBody>
      </p:sp>
      <p:pic>
        <p:nvPicPr>
          <p:cNvPr id="5" name="Bildobjekt 4">
            <a:extLst>
              <a:ext uri="{FF2B5EF4-FFF2-40B4-BE49-F238E27FC236}">
                <a16:creationId xmlns:a16="http://schemas.microsoft.com/office/drawing/2014/main" id="{D615AAA5-F4F4-4E5C-9332-4AB37F9D05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9" name="Bildobjekt 8">
            <a:extLst>
              <a:ext uri="{FF2B5EF4-FFF2-40B4-BE49-F238E27FC236}">
                <a16:creationId xmlns:a16="http://schemas.microsoft.com/office/drawing/2014/main" id="{085DDF47-B650-43F8-AFBD-600A5E4A06AD}"/>
              </a:ext>
            </a:extLst>
          </p:cNvPr>
          <p:cNvPicPr>
            <a:picLocks noChangeAspect="1"/>
          </p:cNvPicPr>
          <p:nvPr/>
        </p:nvPicPr>
        <p:blipFill>
          <a:blip r:embed="rId3"/>
          <a:stretch>
            <a:fillRect/>
          </a:stretch>
        </p:blipFill>
        <p:spPr>
          <a:xfrm>
            <a:off x="0" y="6410325"/>
            <a:ext cx="12192000" cy="476250"/>
          </a:xfrm>
          <a:prstGeom prst="rect">
            <a:avLst/>
          </a:prstGeom>
        </p:spPr>
      </p:pic>
      <p:pic>
        <p:nvPicPr>
          <p:cNvPr id="3" name="Bildobjekt 2">
            <a:extLst>
              <a:ext uri="{FF2B5EF4-FFF2-40B4-BE49-F238E27FC236}">
                <a16:creationId xmlns:a16="http://schemas.microsoft.com/office/drawing/2014/main" id="{41A3684F-8057-4E20-8968-E2915BCAF061}"/>
              </a:ext>
            </a:extLst>
          </p:cNvPr>
          <p:cNvPicPr>
            <a:picLocks noChangeAspect="1"/>
          </p:cNvPicPr>
          <p:nvPr/>
        </p:nvPicPr>
        <p:blipFill>
          <a:blip r:embed="rId4"/>
          <a:stretch>
            <a:fillRect/>
          </a:stretch>
        </p:blipFill>
        <p:spPr>
          <a:xfrm>
            <a:off x="6721369" y="4410075"/>
            <a:ext cx="5470631" cy="2010409"/>
          </a:xfrm>
          <a:prstGeom prst="rect">
            <a:avLst/>
          </a:prstGeom>
        </p:spPr>
      </p:pic>
    </p:spTree>
    <p:extLst>
      <p:ext uri="{BB962C8B-B14F-4D97-AF65-F5344CB8AC3E}">
        <p14:creationId xmlns:p14="http://schemas.microsoft.com/office/powerpoint/2010/main" val="3245149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C44B67C5-AA3D-4217-8DAB-0B5C251F2EE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64542" y="1684271"/>
            <a:ext cx="5329139" cy="4390402"/>
          </a:xfrm>
          <a:prstGeom prst="rect">
            <a:avLst/>
          </a:prstGeom>
        </p:spPr>
      </p:pic>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800" y="2093616"/>
            <a:ext cx="10058400" cy="47643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Tx/>
              <a:buSzTx/>
              <a:buNone/>
            </a:pPr>
            <a:endParaRPr kumimoji="0" lang="sv-SE" altLang="sv-SE" sz="2400" b="0" i="0" u="none" strike="noStrike" cap="none" normalizeH="0" dirty="0">
              <a:ln>
                <a:noFill/>
              </a:ln>
              <a:solidFill>
                <a:schemeClr val="tx1"/>
              </a:solidFill>
              <a:effectLst/>
              <a:ea typeface="Times New Roman" panose="02020603050405020304" pitchFamily="18" charset="0"/>
              <a:cs typeface="Arial" panose="020B0604020202020204" pitchFamily="34" charset="0"/>
            </a:endParaRPr>
          </a:p>
        </p:txBody>
      </p:sp>
      <p:pic>
        <p:nvPicPr>
          <p:cNvPr id="5" name="Bildobjekt 4">
            <a:extLst>
              <a:ext uri="{FF2B5EF4-FFF2-40B4-BE49-F238E27FC236}">
                <a16:creationId xmlns:a16="http://schemas.microsoft.com/office/drawing/2014/main" id="{1B051A30-33F7-4A74-82A7-3A673BFE0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9" name="Bildobjekt 8">
            <a:extLst>
              <a:ext uri="{FF2B5EF4-FFF2-40B4-BE49-F238E27FC236}">
                <a16:creationId xmlns:a16="http://schemas.microsoft.com/office/drawing/2014/main" id="{2BDD7632-E457-4E8C-9D68-73BDF4A02B9B}"/>
              </a:ext>
            </a:extLst>
          </p:cNvPr>
          <p:cNvPicPr>
            <a:picLocks noChangeAspect="1"/>
          </p:cNvPicPr>
          <p:nvPr/>
        </p:nvPicPr>
        <p:blipFill>
          <a:blip r:embed="rId4"/>
          <a:stretch>
            <a:fillRect/>
          </a:stretch>
        </p:blipFill>
        <p:spPr>
          <a:xfrm>
            <a:off x="0" y="6410325"/>
            <a:ext cx="12192000" cy="476250"/>
          </a:xfrm>
          <a:prstGeom prst="rect">
            <a:avLst/>
          </a:prstGeom>
        </p:spPr>
      </p:pic>
      <p:sp>
        <p:nvSpPr>
          <p:cNvPr id="10" name="Rubrik 1">
            <a:extLst>
              <a:ext uri="{FF2B5EF4-FFF2-40B4-BE49-F238E27FC236}">
                <a16:creationId xmlns:a16="http://schemas.microsoft.com/office/drawing/2014/main" id="{9F774A6F-1B73-4A2B-92AA-717CBF457A07}"/>
              </a:ext>
            </a:extLst>
          </p:cNvPr>
          <p:cNvSpPr>
            <a:spLocks noGrp="1"/>
          </p:cNvSpPr>
          <p:nvPr>
            <p:ph type="title"/>
          </p:nvPr>
        </p:nvSpPr>
        <p:spPr>
          <a:xfrm>
            <a:off x="1066800" y="534485"/>
            <a:ext cx="10058400" cy="1450757"/>
          </a:xfrm>
        </p:spPr>
        <p:txBody>
          <a:bodyPr/>
          <a:lstStyle/>
          <a:p>
            <a:r>
              <a:rPr lang="sv-SE" dirty="0"/>
              <a:t>Matcher</a:t>
            </a:r>
          </a:p>
        </p:txBody>
      </p:sp>
      <p:sp>
        <p:nvSpPr>
          <p:cNvPr id="11" name="Platshållare för innehåll 2">
            <a:extLst>
              <a:ext uri="{FF2B5EF4-FFF2-40B4-BE49-F238E27FC236}">
                <a16:creationId xmlns:a16="http://schemas.microsoft.com/office/drawing/2014/main" id="{FCE20FB3-63AF-4C1D-82F9-2D09CAA0D1F8}"/>
              </a:ext>
            </a:extLst>
          </p:cNvPr>
          <p:cNvSpPr txBox="1">
            <a:spLocks/>
          </p:cNvSpPr>
          <p:nvPr/>
        </p:nvSpPr>
        <p:spPr>
          <a:xfrm>
            <a:off x="7896224" y="3228975"/>
            <a:ext cx="4114802" cy="27757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t>Matcher kommer importeras till Laget.se</a:t>
            </a:r>
          </a:p>
          <a:p>
            <a:pPr marL="0" indent="0">
              <a:buNone/>
            </a:pPr>
            <a:endParaRPr lang="sv-SE" sz="2000" dirty="0"/>
          </a:p>
          <a:p>
            <a:pPr marL="0" indent="0">
              <a:buNone/>
            </a:pPr>
            <a:r>
              <a:rPr lang="sv-SE" sz="2000" dirty="0"/>
              <a:t>Följ gärna kalendern så får ni löpande information om träningar och matcher</a:t>
            </a:r>
          </a:p>
          <a:p>
            <a:pPr lvl="1"/>
            <a:endParaRPr lang="sv-SE" sz="2000" dirty="0"/>
          </a:p>
        </p:txBody>
      </p:sp>
    </p:spTree>
    <p:extLst>
      <p:ext uri="{BB962C8B-B14F-4D97-AF65-F5344CB8AC3E}">
        <p14:creationId xmlns:p14="http://schemas.microsoft.com/office/powerpoint/2010/main" val="2779745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Praktisk info - Matcher</a:t>
            </a:r>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799" y="2093616"/>
            <a:ext cx="10734675" cy="47643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Samling 30 minuter innan matchstart för genomgång och uppvärmning vid hemmamatcher</a:t>
            </a:r>
          </a:p>
          <a:p>
            <a:r>
              <a:rPr lang="sv-SE" sz="2400" dirty="0"/>
              <a:t>Vad gäller bortamatcher har vi inte bestämt hur vi gör med ännu samlingstid</a:t>
            </a:r>
          </a:p>
          <a:p>
            <a:r>
              <a:rPr lang="sv-SE" sz="2400" dirty="0"/>
              <a:t>Matchställ tas med </a:t>
            </a:r>
          </a:p>
          <a:p>
            <a:pPr lvl="1"/>
            <a:r>
              <a:rPr lang="sv-SE" sz="2000" dirty="0"/>
              <a:t>Gäller ej målvaktskläder, som tvättas och lämnas in på fredagens träningspass?</a:t>
            </a:r>
          </a:p>
          <a:p>
            <a:r>
              <a:rPr lang="sv-SE" sz="2400" dirty="0"/>
              <a:t>Godkända benskydd är ett måste, har man inte benskydd tillåts man inte spela</a:t>
            </a:r>
          </a:p>
          <a:p>
            <a:r>
              <a:rPr lang="sv-SE" sz="2400" dirty="0"/>
              <a:t>Mobilen stannar hemma eller i bilen då vi spelar match</a:t>
            </a:r>
          </a:p>
          <a:p>
            <a:r>
              <a:rPr lang="sv-SE" sz="2400" dirty="0"/>
              <a:t>Sjuk, inte uttagen eller skadad? Kom gärna och titta på laget ändå!</a:t>
            </a:r>
          </a:p>
          <a:p>
            <a:pPr marL="0" indent="0">
              <a:buNone/>
            </a:pPr>
            <a:r>
              <a:rPr lang="sv-SE" sz="2400" dirty="0"/>
              <a:t>PS. inget tvång!</a:t>
            </a:r>
          </a:p>
          <a:p>
            <a:r>
              <a:rPr lang="sv-SE" sz="2400" dirty="0"/>
              <a:t>Matcherna kommer vara 3X20 min (fria byten)</a:t>
            </a:r>
          </a:p>
          <a:p>
            <a:pPr marL="0" indent="0">
              <a:buNone/>
            </a:pPr>
            <a:endParaRPr lang="sv-SE" sz="2400" dirty="0"/>
          </a:p>
        </p:txBody>
      </p:sp>
      <p:pic>
        <p:nvPicPr>
          <p:cNvPr id="5" name="Bildobjekt 4">
            <a:extLst>
              <a:ext uri="{FF2B5EF4-FFF2-40B4-BE49-F238E27FC236}">
                <a16:creationId xmlns:a16="http://schemas.microsoft.com/office/drawing/2014/main" id="{D615AAA5-F4F4-4E5C-9332-4AB37F9D05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9" name="Bildobjekt 8">
            <a:extLst>
              <a:ext uri="{FF2B5EF4-FFF2-40B4-BE49-F238E27FC236}">
                <a16:creationId xmlns:a16="http://schemas.microsoft.com/office/drawing/2014/main" id="{085DDF47-B650-43F8-AFBD-600A5E4A06AD}"/>
              </a:ext>
            </a:extLst>
          </p:cNvPr>
          <p:cNvPicPr>
            <a:picLocks noChangeAspect="1"/>
          </p:cNvPicPr>
          <p:nvPr/>
        </p:nvPicPr>
        <p:blipFill>
          <a:blip r:embed="rId3"/>
          <a:stretch>
            <a:fillRect/>
          </a:stretch>
        </p:blipFill>
        <p:spPr>
          <a:xfrm>
            <a:off x="0" y="6410325"/>
            <a:ext cx="12192000" cy="476250"/>
          </a:xfrm>
          <a:prstGeom prst="rect">
            <a:avLst/>
          </a:prstGeom>
        </p:spPr>
      </p:pic>
      <p:pic>
        <p:nvPicPr>
          <p:cNvPr id="3" name="Bildobjekt 2">
            <a:extLst>
              <a:ext uri="{FF2B5EF4-FFF2-40B4-BE49-F238E27FC236}">
                <a16:creationId xmlns:a16="http://schemas.microsoft.com/office/drawing/2014/main" id="{E7419FE4-7F4F-412B-8256-CEEE652C17EF}"/>
              </a:ext>
            </a:extLst>
          </p:cNvPr>
          <p:cNvPicPr>
            <a:picLocks noChangeAspect="1"/>
          </p:cNvPicPr>
          <p:nvPr/>
        </p:nvPicPr>
        <p:blipFill>
          <a:blip r:embed="rId4"/>
          <a:stretch>
            <a:fillRect/>
          </a:stretch>
        </p:blipFill>
        <p:spPr>
          <a:xfrm>
            <a:off x="9448800" y="4585345"/>
            <a:ext cx="2743200" cy="1835139"/>
          </a:xfrm>
          <a:prstGeom prst="rect">
            <a:avLst/>
          </a:prstGeom>
        </p:spPr>
      </p:pic>
    </p:spTree>
    <p:extLst>
      <p:ext uri="{BB962C8B-B14F-4D97-AF65-F5344CB8AC3E}">
        <p14:creationId xmlns:p14="http://schemas.microsoft.com/office/powerpoint/2010/main" val="2760590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Förväntningar föräldrar</a:t>
            </a:r>
          </a:p>
        </p:txBody>
      </p:sp>
      <p:sp>
        <p:nvSpPr>
          <p:cNvPr id="5" name="Platshållare för innehåll 2">
            <a:extLst>
              <a:ext uri="{FF2B5EF4-FFF2-40B4-BE49-F238E27FC236}">
                <a16:creationId xmlns:a16="http://schemas.microsoft.com/office/drawing/2014/main" id="{4CC1A526-93CF-46A9-962F-8487F23B82D4}"/>
              </a:ext>
            </a:extLst>
          </p:cNvPr>
          <p:cNvSpPr txBox="1">
            <a:spLocks/>
          </p:cNvSpPr>
          <p:nvPr/>
        </p:nvSpPr>
        <p:spPr>
          <a:xfrm>
            <a:off x="1066800" y="1688054"/>
            <a:ext cx="10725151" cy="3954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t>Hjälpa barn/ungdomar att anmäla sig till träning och match via Laget.se (Närvaro &amp; frånvaro)</a:t>
            </a:r>
          </a:p>
          <a:p>
            <a:r>
              <a:rPr lang="sv-SE" sz="2000" dirty="0"/>
              <a:t>Hjälp barn/ungdomar att fylla på energi inför träning och match (Frasses hörna???)</a:t>
            </a:r>
          </a:p>
          <a:p>
            <a:r>
              <a:rPr lang="sv-SE" sz="2000" dirty="0"/>
              <a:t>Uppmuntra barn/ungdomar efter träning och match</a:t>
            </a:r>
          </a:p>
          <a:p>
            <a:r>
              <a:rPr lang="sv-SE" sz="2000" dirty="0"/>
              <a:t>Tona ner resultatfixering</a:t>
            </a:r>
          </a:p>
          <a:p>
            <a:r>
              <a:rPr lang="sv-SE" sz="2000" dirty="0"/>
              <a:t>Undvika coachning under matcher och ifrågasätt ALDRIG domaren</a:t>
            </a:r>
          </a:p>
          <a:p>
            <a:pPr lvl="1"/>
            <a:r>
              <a:rPr lang="sv-SE" sz="1600" dirty="0"/>
              <a:t>Dubbla budskap skapar förvirring</a:t>
            </a:r>
          </a:p>
          <a:p>
            <a:r>
              <a:rPr lang="sv-SE" sz="2000" dirty="0"/>
              <a:t>Alltid stötta spelare och domare</a:t>
            </a:r>
          </a:p>
          <a:p>
            <a:r>
              <a:rPr lang="sv-SE" sz="2000" dirty="0"/>
              <a:t>Använd dig av Gränna AIS värdegrund</a:t>
            </a:r>
          </a:p>
          <a:p>
            <a:r>
              <a:rPr lang="sv-SE" sz="2000" dirty="0"/>
              <a:t>Svara på mail, utskicka och sms från tränarna/GAIS</a:t>
            </a:r>
          </a:p>
          <a:p>
            <a:r>
              <a:rPr lang="sv-SE" sz="2000" dirty="0"/>
              <a:t>Ställa upp för laget i form av skjuts, försäljning, utrustning, match</a:t>
            </a:r>
          </a:p>
          <a:p>
            <a:pPr marL="0" indent="0">
              <a:buNone/>
            </a:pPr>
            <a:endParaRPr lang="sv-SE" sz="2400" b="1" dirty="0"/>
          </a:p>
        </p:txBody>
      </p:sp>
      <p:pic>
        <p:nvPicPr>
          <p:cNvPr id="9" name="Bildobjekt 8">
            <a:extLst>
              <a:ext uri="{FF2B5EF4-FFF2-40B4-BE49-F238E27FC236}">
                <a16:creationId xmlns:a16="http://schemas.microsoft.com/office/drawing/2014/main" id="{CD65595E-6C5C-4EB8-8239-704516395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10" name="Bildobjekt 9">
            <a:extLst>
              <a:ext uri="{FF2B5EF4-FFF2-40B4-BE49-F238E27FC236}">
                <a16:creationId xmlns:a16="http://schemas.microsoft.com/office/drawing/2014/main" id="{AE0AFA6A-E48E-40FF-9652-A64221074062}"/>
              </a:ext>
            </a:extLst>
          </p:cNvPr>
          <p:cNvPicPr>
            <a:picLocks noChangeAspect="1"/>
          </p:cNvPicPr>
          <p:nvPr/>
        </p:nvPicPr>
        <p:blipFill>
          <a:blip r:embed="rId3"/>
          <a:stretch>
            <a:fillRect/>
          </a:stretch>
        </p:blipFill>
        <p:spPr>
          <a:xfrm>
            <a:off x="0" y="6410325"/>
            <a:ext cx="12192000" cy="476250"/>
          </a:xfrm>
          <a:prstGeom prst="rect">
            <a:avLst/>
          </a:prstGeom>
        </p:spPr>
      </p:pic>
      <p:pic>
        <p:nvPicPr>
          <p:cNvPr id="3" name="Bildobjekt 2">
            <a:extLst>
              <a:ext uri="{FF2B5EF4-FFF2-40B4-BE49-F238E27FC236}">
                <a16:creationId xmlns:a16="http://schemas.microsoft.com/office/drawing/2014/main" id="{FCA9328B-D42A-4663-8284-EDA4CAB98D49}"/>
              </a:ext>
            </a:extLst>
          </p:cNvPr>
          <p:cNvPicPr>
            <a:picLocks noChangeAspect="1"/>
          </p:cNvPicPr>
          <p:nvPr/>
        </p:nvPicPr>
        <p:blipFill>
          <a:blip r:embed="rId4"/>
          <a:stretch>
            <a:fillRect/>
          </a:stretch>
        </p:blipFill>
        <p:spPr>
          <a:xfrm>
            <a:off x="7067550" y="5486694"/>
            <a:ext cx="5124450" cy="933156"/>
          </a:xfrm>
          <a:prstGeom prst="rect">
            <a:avLst/>
          </a:prstGeom>
        </p:spPr>
      </p:pic>
    </p:spTree>
    <p:extLst>
      <p:ext uri="{BB962C8B-B14F-4D97-AF65-F5344CB8AC3E}">
        <p14:creationId xmlns:p14="http://schemas.microsoft.com/office/powerpoint/2010/main" val="2114122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Föräldraengagemang</a:t>
            </a:r>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800" y="2093616"/>
            <a:ext cx="10277476" cy="431670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b="1" dirty="0"/>
              <a:t>Matchvärdsansvar 1st: </a:t>
            </a:r>
            <a:r>
              <a:rPr lang="sv-SE" dirty="0"/>
              <a:t>Max Bolt</a:t>
            </a:r>
          </a:p>
          <a:p>
            <a:pPr marL="0" indent="0">
              <a:buNone/>
            </a:pPr>
            <a:r>
              <a:rPr lang="sv-SE" sz="1900" dirty="0"/>
              <a:t>Håller samman praktiska detaljer i samband vid hemmamatch</a:t>
            </a:r>
          </a:p>
          <a:p>
            <a:pPr marL="0" indent="0">
              <a:buNone/>
            </a:pPr>
            <a:endParaRPr lang="sv-SE" sz="1100" dirty="0"/>
          </a:p>
          <a:p>
            <a:pPr marL="0" indent="0">
              <a:buNone/>
            </a:pPr>
            <a:r>
              <a:rPr lang="sv-SE" b="1" dirty="0"/>
              <a:t>Kioskansvarig 1st: </a:t>
            </a:r>
            <a:r>
              <a:rPr lang="sv-SE" dirty="0"/>
              <a:t>Petra Sundell</a:t>
            </a:r>
          </a:p>
          <a:p>
            <a:pPr marL="0" indent="0">
              <a:buNone/>
            </a:pPr>
            <a:r>
              <a:rPr lang="sv-SE" sz="1900" dirty="0"/>
              <a:t>Skapa kioskschema vid hemmamatcher, tillse att någon bakar</a:t>
            </a:r>
          </a:p>
          <a:p>
            <a:pPr marL="0" indent="0">
              <a:buNone/>
            </a:pPr>
            <a:r>
              <a:rPr lang="sv-SE" b="1" dirty="0"/>
              <a:t>Städansvarig 1st: </a:t>
            </a:r>
            <a:r>
              <a:rPr lang="sv-SE" dirty="0"/>
              <a:t>Marcus Berg</a:t>
            </a:r>
          </a:p>
          <a:p>
            <a:pPr marL="0" indent="0">
              <a:buNone/>
            </a:pPr>
            <a:r>
              <a:rPr lang="sv-SE" b="1" dirty="0"/>
              <a:t>Transportansvarig 1st: </a:t>
            </a:r>
            <a:r>
              <a:rPr lang="sv-SE" dirty="0"/>
              <a:t>Marie Hagbardsson</a:t>
            </a:r>
          </a:p>
          <a:p>
            <a:pPr marL="0" indent="0">
              <a:buNone/>
            </a:pPr>
            <a:r>
              <a:rPr lang="sv-SE" dirty="0"/>
              <a:t>Och en vakant</a:t>
            </a:r>
          </a:p>
          <a:p>
            <a:pPr marL="0" indent="0">
              <a:buNone/>
            </a:pPr>
            <a:r>
              <a:rPr lang="sv-SE" b="1" dirty="0"/>
              <a:t>Försäljningsansvarig 2st: </a:t>
            </a:r>
            <a:r>
              <a:rPr lang="sv-SE" dirty="0"/>
              <a:t>Förnamn Efternamn</a:t>
            </a:r>
          </a:p>
          <a:p>
            <a:pPr marL="0" indent="0">
              <a:buNone/>
            </a:pPr>
            <a:r>
              <a:rPr lang="sv-SE" sz="1900" dirty="0"/>
              <a:t>Sammanhåller försäljning av </a:t>
            </a:r>
            <a:r>
              <a:rPr lang="sv-SE" sz="1900" dirty="0" err="1"/>
              <a:t>NewBody</a:t>
            </a:r>
            <a:r>
              <a:rPr lang="sv-SE" sz="1900" dirty="0"/>
              <a:t>, Kakor </a:t>
            </a:r>
            <a:r>
              <a:rPr lang="sv-SE" sz="1900" dirty="0" err="1"/>
              <a:t>etc</a:t>
            </a:r>
            <a:r>
              <a:rPr lang="sv-SE" sz="1900" dirty="0"/>
              <a:t>… Vi lägger denna på is </a:t>
            </a:r>
            <a:r>
              <a:rPr lang="sv-SE" sz="1900" dirty="0">
                <a:sym typeface="Wingdings" panose="05000000000000000000" pitchFamily="2" charset="2"/>
              </a:rPr>
              <a:t></a:t>
            </a:r>
            <a:endParaRPr lang="sv-SE" sz="1900" dirty="0"/>
          </a:p>
          <a:p>
            <a:endParaRPr lang="sv-SE" sz="2600" dirty="0"/>
          </a:p>
          <a:p>
            <a:pPr marL="0" indent="0">
              <a:buNone/>
            </a:pPr>
            <a:endParaRPr lang="sv-SE" sz="2600" dirty="0"/>
          </a:p>
        </p:txBody>
      </p:sp>
      <p:pic>
        <p:nvPicPr>
          <p:cNvPr id="5" name="Bildobjekt 4">
            <a:extLst>
              <a:ext uri="{FF2B5EF4-FFF2-40B4-BE49-F238E27FC236}">
                <a16:creationId xmlns:a16="http://schemas.microsoft.com/office/drawing/2014/main" id="{683D819C-F96B-4358-8722-9E7057FA9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9" name="Bildobjekt 8">
            <a:extLst>
              <a:ext uri="{FF2B5EF4-FFF2-40B4-BE49-F238E27FC236}">
                <a16:creationId xmlns:a16="http://schemas.microsoft.com/office/drawing/2014/main" id="{D947B8E6-B77A-4264-A996-6C88175D5B04}"/>
              </a:ext>
            </a:extLst>
          </p:cNvPr>
          <p:cNvPicPr>
            <a:picLocks noChangeAspect="1"/>
          </p:cNvPicPr>
          <p:nvPr/>
        </p:nvPicPr>
        <p:blipFill>
          <a:blip r:embed="rId3"/>
          <a:stretch>
            <a:fillRect/>
          </a:stretch>
        </p:blipFill>
        <p:spPr>
          <a:xfrm>
            <a:off x="0" y="6410325"/>
            <a:ext cx="12192000" cy="476250"/>
          </a:xfrm>
          <a:prstGeom prst="rect">
            <a:avLst/>
          </a:prstGeom>
        </p:spPr>
      </p:pic>
      <p:pic>
        <p:nvPicPr>
          <p:cNvPr id="3" name="Bildobjekt 2">
            <a:extLst>
              <a:ext uri="{FF2B5EF4-FFF2-40B4-BE49-F238E27FC236}">
                <a16:creationId xmlns:a16="http://schemas.microsoft.com/office/drawing/2014/main" id="{76618F4A-981C-4405-84B4-36EB9D598A72}"/>
              </a:ext>
            </a:extLst>
          </p:cNvPr>
          <p:cNvPicPr>
            <a:picLocks noChangeAspect="1"/>
          </p:cNvPicPr>
          <p:nvPr/>
        </p:nvPicPr>
        <p:blipFill>
          <a:blip r:embed="rId4"/>
          <a:stretch>
            <a:fillRect/>
          </a:stretch>
        </p:blipFill>
        <p:spPr>
          <a:xfrm>
            <a:off x="7411664" y="2375866"/>
            <a:ext cx="3932612" cy="2570045"/>
          </a:xfrm>
          <a:prstGeom prst="rect">
            <a:avLst/>
          </a:prstGeom>
        </p:spPr>
      </p:pic>
    </p:spTree>
    <p:extLst>
      <p:ext uri="{BB962C8B-B14F-4D97-AF65-F5344CB8AC3E}">
        <p14:creationId xmlns:p14="http://schemas.microsoft.com/office/powerpoint/2010/main" val="1497645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err="1"/>
              <a:t>Städtider</a:t>
            </a:r>
            <a:r>
              <a:rPr lang="sv-SE" dirty="0"/>
              <a:t> Ribbahallen kommer </a:t>
            </a:r>
            <a:r>
              <a:rPr lang="sv-SE"/>
              <a:t>av Marcus Berg inom kort</a:t>
            </a:r>
            <a:endParaRPr lang="sv-SE" dirty="0"/>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800" y="2093616"/>
            <a:ext cx="10058400" cy="43167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err="1">
                <a:solidFill>
                  <a:srgbClr val="000000"/>
                </a:solidFill>
                <a:effectLst/>
                <a:latin typeface="Calibri" panose="020F0502020204030204" pitchFamily="34" charset="0"/>
                <a:ea typeface="Times New Roman" panose="02020603050405020304" pitchFamily="18" charset="0"/>
              </a:rPr>
              <a:t>Lör</a:t>
            </a:r>
            <a:r>
              <a:rPr lang="sv-SE" sz="2400" dirty="0">
                <a:solidFill>
                  <a:srgbClr val="000000"/>
                </a:solidFill>
                <a:effectLst/>
                <a:latin typeface="Calibri" panose="020F0502020204030204" pitchFamily="34" charset="0"/>
                <a:ea typeface="Times New Roman" panose="02020603050405020304" pitchFamily="18" charset="0"/>
              </a:rPr>
              <a:t> 17/5 		Förnamn Efternamn		Telefonnummer</a:t>
            </a:r>
            <a:endParaRPr lang="sv-SE" sz="2400" dirty="0">
              <a:effectLst/>
              <a:latin typeface="Calibri" panose="020F0502020204030204" pitchFamily="34" charset="0"/>
              <a:ea typeface="Calibri" panose="020F0502020204030204" pitchFamily="34" charset="0"/>
            </a:endParaRPr>
          </a:p>
          <a:p>
            <a:pPr marL="0" indent="0">
              <a:buNone/>
            </a:pPr>
            <a:r>
              <a:rPr lang="sv-SE" sz="2400" dirty="0" err="1">
                <a:solidFill>
                  <a:srgbClr val="000000"/>
                </a:solidFill>
                <a:latin typeface="Calibri" panose="020F0502020204030204" pitchFamily="34" charset="0"/>
                <a:ea typeface="Times New Roman" panose="02020603050405020304" pitchFamily="18" charset="0"/>
              </a:rPr>
              <a:t>Fre</a:t>
            </a:r>
            <a:r>
              <a:rPr lang="sv-SE" sz="2400" dirty="0">
                <a:solidFill>
                  <a:srgbClr val="000000"/>
                </a:solidFill>
                <a:effectLst/>
                <a:latin typeface="Calibri" panose="020F0502020204030204" pitchFamily="34" charset="0"/>
                <a:ea typeface="Times New Roman" panose="02020603050405020304" pitchFamily="18" charset="0"/>
              </a:rPr>
              <a:t> </a:t>
            </a:r>
            <a:r>
              <a:rPr lang="sv-SE" sz="2400" dirty="0">
                <a:solidFill>
                  <a:srgbClr val="000000"/>
                </a:solidFill>
                <a:latin typeface="Calibri" panose="020F0502020204030204" pitchFamily="34" charset="0"/>
                <a:ea typeface="Times New Roman" panose="02020603050405020304" pitchFamily="18" charset="0"/>
              </a:rPr>
              <a:t>23</a:t>
            </a:r>
            <a:r>
              <a:rPr lang="sv-SE" sz="2400" dirty="0">
                <a:solidFill>
                  <a:srgbClr val="000000"/>
                </a:solidFill>
                <a:effectLst/>
                <a:latin typeface="Calibri" panose="020F0502020204030204" pitchFamily="34" charset="0"/>
                <a:ea typeface="Times New Roman" panose="02020603050405020304" pitchFamily="18" charset="0"/>
              </a:rPr>
              <a:t>/5		Förnamn Efternamn 		Telefonnummer</a:t>
            </a:r>
            <a:endParaRPr lang="sv-SE" sz="2400" dirty="0">
              <a:effectLst/>
              <a:latin typeface="Calibri" panose="020F0502020204030204" pitchFamily="34" charset="0"/>
              <a:ea typeface="Calibri" panose="020F0502020204030204" pitchFamily="34" charset="0"/>
            </a:endParaRPr>
          </a:p>
          <a:p>
            <a:pPr marL="0" indent="0">
              <a:buNone/>
            </a:pPr>
            <a:r>
              <a:rPr lang="sv-SE" sz="2400" dirty="0" err="1">
                <a:solidFill>
                  <a:srgbClr val="000000"/>
                </a:solidFill>
                <a:effectLst/>
                <a:latin typeface="Calibri" panose="020F0502020204030204" pitchFamily="34" charset="0"/>
                <a:ea typeface="Times New Roman" panose="02020603050405020304" pitchFamily="18" charset="0"/>
              </a:rPr>
              <a:t>Lör</a:t>
            </a:r>
            <a:r>
              <a:rPr lang="sv-SE" sz="2400" dirty="0">
                <a:solidFill>
                  <a:srgbClr val="000000"/>
                </a:solidFill>
                <a:effectLst/>
                <a:latin typeface="Calibri" panose="020F0502020204030204" pitchFamily="34" charset="0"/>
                <a:ea typeface="Times New Roman" panose="02020603050405020304" pitchFamily="18" charset="0"/>
              </a:rPr>
              <a:t> </a:t>
            </a:r>
            <a:r>
              <a:rPr lang="sv-SE" sz="2400" dirty="0">
                <a:solidFill>
                  <a:srgbClr val="000000"/>
                </a:solidFill>
                <a:latin typeface="Calibri" panose="020F0502020204030204" pitchFamily="34" charset="0"/>
                <a:ea typeface="Times New Roman" panose="02020603050405020304" pitchFamily="18" charset="0"/>
              </a:rPr>
              <a:t>24</a:t>
            </a:r>
            <a:r>
              <a:rPr lang="sv-SE" sz="2400" dirty="0">
                <a:solidFill>
                  <a:srgbClr val="000000"/>
                </a:solidFill>
                <a:effectLst/>
                <a:latin typeface="Calibri" panose="020F0502020204030204" pitchFamily="34" charset="0"/>
                <a:ea typeface="Times New Roman" panose="02020603050405020304" pitchFamily="18" charset="0"/>
              </a:rPr>
              <a:t>/5		Förnamn Efternamn 		Telefonnummer</a:t>
            </a:r>
            <a:endParaRPr lang="sv-SE" sz="2400" dirty="0">
              <a:effectLst/>
              <a:latin typeface="Calibri" panose="020F0502020204030204" pitchFamily="34" charset="0"/>
              <a:ea typeface="Calibri" panose="020F0502020204030204" pitchFamily="34" charset="0"/>
            </a:endParaRPr>
          </a:p>
          <a:p>
            <a:pPr marL="0" indent="0">
              <a:buNone/>
            </a:pPr>
            <a:r>
              <a:rPr lang="sv-SE" sz="2400" dirty="0" err="1">
                <a:solidFill>
                  <a:srgbClr val="000000"/>
                </a:solidFill>
                <a:effectLst/>
                <a:latin typeface="Calibri" panose="020F0502020204030204" pitchFamily="34" charset="0"/>
                <a:ea typeface="Times New Roman" panose="02020603050405020304" pitchFamily="18" charset="0"/>
              </a:rPr>
              <a:t>Fre</a:t>
            </a:r>
            <a:r>
              <a:rPr lang="sv-SE" sz="2400" dirty="0">
                <a:solidFill>
                  <a:srgbClr val="000000"/>
                </a:solidFill>
                <a:effectLst/>
                <a:latin typeface="Calibri" panose="020F0502020204030204" pitchFamily="34" charset="0"/>
                <a:ea typeface="Times New Roman" panose="02020603050405020304" pitchFamily="18" charset="0"/>
              </a:rPr>
              <a:t> 30/5		Förnamn Efternamn 		Telefonnummer</a:t>
            </a:r>
          </a:p>
          <a:p>
            <a:pPr marL="0" indent="0">
              <a:buNone/>
            </a:pPr>
            <a:r>
              <a:rPr lang="sv-SE" sz="2400" dirty="0" err="1">
                <a:solidFill>
                  <a:srgbClr val="000000"/>
                </a:solidFill>
                <a:latin typeface="Calibri" panose="020F0502020204030204" pitchFamily="34" charset="0"/>
                <a:ea typeface="Times New Roman" panose="02020603050405020304" pitchFamily="18" charset="0"/>
              </a:rPr>
              <a:t>Lör</a:t>
            </a:r>
            <a:r>
              <a:rPr lang="sv-SE" sz="2400" dirty="0">
                <a:solidFill>
                  <a:srgbClr val="000000"/>
                </a:solidFill>
                <a:effectLst/>
                <a:latin typeface="Calibri" panose="020F0502020204030204" pitchFamily="34" charset="0"/>
                <a:ea typeface="Times New Roman" panose="02020603050405020304" pitchFamily="18" charset="0"/>
              </a:rPr>
              <a:t> 31/5		Förnamn Efternamn 		Telefonnummer</a:t>
            </a:r>
            <a:endParaRPr lang="sv-SE" sz="2400" dirty="0">
              <a:effectLst/>
              <a:latin typeface="Calibri" panose="020F0502020204030204" pitchFamily="34" charset="0"/>
              <a:ea typeface="Calibri" panose="020F0502020204030204" pitchFamily="34" charset="0"/>
            </a:endParaRPr>
          </a:p>
          <a:p>
            <a:pPr marL="0" indent="0">
              <a:buNone/>
            </a:pPr>
            <a:endParaRPr lang="sv-SE" sz="2400" dirty="0">
              <a:effectLst/>
              <a:latin typeface="Calibri" panose="020F0502020204030204" pitchFamily="34" charset="0"/>
              <a:ea typeface="Calibri" panose="020F0502020204030204" pitchFamily="34" charset="0"/>
            </a:endParaRPr>
          </a:p>
          <a:p>
            <a:pPr marL="0" indent="0">
              <a:buNone/>
            </a:pPr>
            <a:endParaRPr lang="sv-SE" sz="2600" dirty="0"/>
          </a:p>
          <a:p>
            <a:pPr marL="0" indent="0">
              <a:buNone/>
            </a:pPr>
            <a:endParaRPr lang="sv-SE" sz="2600" dirty="0"/>
          </a:p>
        </p:txBody>
      </p:sp>
      <p:pic>
        <p:nvPicPr>
          <p:cNvPr id="5" name="Bildobjekt 4">
            <a:extLst>
              <a:ext uri="{FF2B5EF4-FFF2-40B4-BE49-F238E27FC236}">
                <a16:creationId xmlns:a16="http://schemas.microsoft.com/office/drawing/2014/main" id="{683D819C-F96B-4358-8722-9E7057FA9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9" name="Bildobjekt 8">
            <a:extLst>
              <a:ext uri="{FF2B5EF4-FFF2-40B4-BE49-F238E27FC236}">
                <a16:creationId xmlns:a16="http://schemas.microsoft.com/office/drawing/2014/main" id="{D947B8E6-B77A-4264-A996-6C88175D5B04}"/>
              </a:ext>
            </a:extLst>
          </p:cNvPr>
          <p:cNvPicPr>
            <a:picLocks noChangeAspect="1"/>
          </p:cNvPicPr>
          <p:nvPr/>
        </p:nvPicPr>
        <p:blipFill>
          <a:blip r:embed="rId3"/>
          <a:stretch>
            <a:fillRect/>
          </a:stretch>
        </p:blipFill>
        <p:spPr>
          <a:xfrm>
            <a:off x="0" y="6410325"/>
            <a:ext cx="12192000" cy="476250"/>
          </a:xfrm>
          <a:prstGeom prst="rect">
            <a:avLst/>
          </a:prstGeom>
        </p:spPr>
      </p:pic>
    </p:spTree>
    <p:extLst>
      <p:ext uri="{BB962C8B-B14F-4D97-AF65-F5344CB8AC3E}">
        <p14:creationId xmlns:p14="http://schemas.microsoft.com/office/powerpoint/2010/main" val="97861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80974" y="132522"/>
            <a:ext cx="10944226" cy="1450757"/>
          </a:xfrm>
        </p:spPr>
        <p:txBody>
          <a:bodyPr/>
          <a:lstStyle/>
          <a:p>
            <a:r>
              <a:rPr lang="sv-SE" dirty="0"/>
              <a:t>Avgifter</a:t>
            </a:r>
          </a:p>
        </p:txBody>
      </p:sp>
      <p:pic>
        <p:nvPicPr>
          <p:cNvPr id="5" name="Bildobjekt 4">
            <a:extLst>
              <a:ext uri="{FF2B5EF4-FFF2-40B4-BE49-F238E27FC236}">
                <a16:creationId xmlns:a16="http://schemas.microsoft.com/office/drawing/2014/main" id="{6BB60165-8A37-4D98-B25F-FAEA3FD1A6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9" name="Bildobjekt 8">
            <a:extLst>
              <a:ext uri="{FF2B5EF4-FFF2-40B4-BE49-F238E27FC236}">
                <a16:creationId xmlns:a16="http://schemas.microsoft.com/office/drawing/2014/main" id="{1263F37E-8CC8-492C-A033-EF239BB1F13C}"/>
              </a:ext>
            </a:extLst>
          </p:cNvPr>
          <p:cNvPicPr>
            <a:picLocks noChangeAspect="1"/>
          </p:cNvPicPr>
          <p:nvPr/>
        </p:nvPicPr>
        <p:blipFill>
          <a:blip r:embed="rId3"/>
          <a:stretch>
            <a:fillRect/>
          </a:stretch>
        </p:blipFill>
        <p:spPr>
          <a:xfrm>
            <a:off x="0" y="6410325"/>
            <a:ext cx="12192000" cy="476250"/>
          </a:xfrm>
          <a:prstGeom prst="rect">
            <a:avLst/>
          </a:prstGeom>
        </p:spPr>
      </p:pic>
      <p:sp>
        <p:nvSpPr>
          <p:cNvPr id="3" name="Rectangle 1">
            <a:extLst>
              <a:ext uri="{FF2B5EF4-FFF2-40B4-BE49-F238E27FC236}">
                <a16:creationId xmlns:a16="http://schemas.microsoft.com/office/drawing/2014/main" id="{D4883FF8-64CF-4229-95A3-989FC1A95B19}"/>
              </a:ext>
            </a:extLst>
          </p:cNvPr>
          <p:cNvSpPr>
            <a:spLocks noChangeArrowheads="1"/>
          </p:cNvSpPr>
          <p:nvPr/>
        </p:nvSpPr>
        <p:spPr bwMode="auto">
          <a:xfrm>
            <a:off x="7077076" y="3688467"/>
            <a:ext cx="5114924"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800" b="0" i="0" u="none" strike="noStrike" cap="none" normalizeH="0" baseline="0" dirty="0">
                <a:ln>
                  <a:noFill/>
                </a:ln>
                <a:solidFill>
                  <a:schemeClr val="tx1"/>
                </a:solidFill>
                <a:effectLst/>
                <a:latin typeface="Arial" panose="020B0604020202020204" pitchFamily="34" charset="0"/>
              </a:rPr>
              <a:t>I</a:t>
            </a:r>
            <a:r>
              <a:rPr kumimoji="0" lang="sv-SE" altLang="sv-SE" sz="1400" b="1" i="0" u="none" strike="noStrike" cap="none" normalizeH="0" baseline="0" dirty="0">
                <a:ln>
                  <a:noFill/>
                </a:ln>
                <a:solidFill>
                  <a:schemeClr val="tx1"/>
                </a:solidFill>
                <a:effectLst/>
                <a:latin typeface="Arial" panose="020B0604020202020204" pitchFamily="34" charset="0"/>
              </a:rPr>
              <a:t>nbetalning sker på Bankgiro 269-4008.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400" b="0" i="0" u="none" strike="noStrike" cap="none" normalizeH="0" baseline="0" dirty="0">
                <a:ln>
                  <a:noFill/>
                </a:ln>
                <a:solidFill>
                  <a:schemeClr val="tx1"/>
                </a:solidFill>
                <a:effectLst/>
                <a:latin typeface="Arial" panose="020B0604020202020204" pitchFamily="34" charset="0"/>
              </a:rPr>
              <a:t>Vid internetbetalning finns inte alltid utrymme för all information, ange då namnet och skicka övrig info i ett mail till: </a:t>
            </a: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400" b="0" i="0" u="none" strike="noStrike" cap="none" normalizeH="0" baseline="0" dirty="0">
                <a:ln>
                  <a:noFill/>
                </a:ln>
                <a:solidFill>
                  <a:schemeClr val="tx1"/>
                </a:solidFill>
                <a:effectLst/>
                <a:latin typeface="Arial" panose="020B0604020202020204" pitchFamily="34" charset="0"/>
                <a:hlinkClick r:id="rId4"/>
              </a:rPr>
              <a:t>medlemsavdelningen@grenna-ais.se</a:t>
            </a:r>
            <a:r>
              <a:rPr kumimoji="0" lang="sv-SE" altLang="sv-SE" sz="1400" b="0" i="0" u="none" strike="noStrike" cap="none" normalizeH="0" baseline="0" dirty="0">
                <a:ln>
                  <a:noFill/>
                </a:ln>
                <a:solidFill>
                  <a:schemeClr val="tx1"/>
                </a:solidFill>
                <a:effectLst/>
                <a:latin typeface="Arial" panose="020B0604020202020204" pitchFamily="34" charset="0"/>
              </a:rPr>
              <a:t>  </a:t>
            </a:r>
            <a:br>
              <a:rPr kumimoji="0" lang="sv-SE" altLang="sv-SE" sz="1400" b="0" i="0" u="none" strike="noStrike" cap="none" normalizeH="0" baseline="0" dirty="0">
                <a:ln>
                  <a:noFill/>
                </a:ln>
                <a:solidFill>
                  <a:schemeClr val="tx1"/>
                </a:solidFill>
                <a:effectLst/>
                <a:latin typeface="Arial" panose="020B0604020202020204" pitchFamily="34" charset="0"/>
              </a:rPr>
            </a:br>
            <a:endParaRPr kumimoji="0" lang="sv-SE" altLang="sv-SE"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400" b="1" i="0" u="none" strike="noStrike" cap="none" normalizeH="0" baseline="0" dirty="0">
                <a:ln>
                  <a:noFill/>
                </a:ln>
                <a:solidFill>
                  <a:srgbClr val="FF0000"/>
                </a:solidFill>
                <a:effectLst/>
                <a:latin typeface="Arial" panose="020B0604020202020204" pitchFamily="34" charset="0"/>
              </a:rPr>
              <a:t>Betalning senast 3</a:t>
            </a:r>
            <a:r>
              <a:rPr lang="sv-SE" altLang="sv-SE" sz="1400" b="1" dirty="0">
                <a:solidFill>
                  <a:srgbClr val="FF0000"/>
                </a:solidFill>
                <a:latin typeface="Arial" panose="020B0604020202020204" pitchFamily="34" charset="0"/>
              </a:rPr>
              <a:t>é</a:t>
            </a:r>
            <a:r>
              <a:rPr kumimoji="0" lang="sv-SE" altLang="sv-SE" sz="1400" b="1" i="0" u="none" strike="noStrike" cap="none" normalizeH="0" baseline="0" dirty="0">
                <a:ln>
                  <a:noFill/>
                </a:ln>
                <a:solidFill>
                  <a:srgbClr val="FF0000"/>
                </a:solidFill>
                <a:effectLst/>
                <a:latin typeface="Arial" panose="020B0604020202020204" pitchFamily="34" charset="0"/>
              </a:rPr>
              <a:t> tillfället du deltar i någon aktivitet</a:t>
            </a:r>
          </a:p>
          <a:p>
            <a:pPr marL="0" marR="0" lvl="0" indent="0" algn="l" defTabSz="914400" rtl="0" eaLnBrk="0" fontAlgn="base" latinLnBrk="0" hangingPunct="0">
              <a:lnSpc>
                <a:spcPct val="100000"/>
              </a:lnSpc>
              <a:spcBef>
                <a:spcPct val="0"/>
              </a:spcBef>
              <a:spcAft>
                <a:spcPct val="0"/>
              </a:spcAft>
              <a:buClrTx/>
              <a:buSzTx/>
              <a:buFontTx/>
              <a:buNone/>
              <a:tabLst/>
            </a:pPr>
            <a:endParaRPr lang="sv-SE" altLang="sv-SE" sz="1400" b="1" dirty="0">
              <a:latin typeface="Arial" panose="020B0604020202020204" pitchFamily="34" charset="0"/>
            </a:endParaRPr>
          </a:p>
          <a:p>
            <a:pPr eaLnBrk="0" fontAlgn="base" hangingPunct="0">
              <a:spcBef>
                <a:spcPct val="0"/>
              </a:spcBef>
              <a:spcAft>
                <a:spcPct val="0"/>
              </a:spcAft>
            </a:pPr>
            <a:endParaRPr lang="sv-SE" altLang="sv-SE" sz="1000" b="1" dirty="0">
              <a:latin typeface="Arial" panose="020B0604020202020204" pitchFamily="34" charset="0"/>
            </a:endParaRPr>
          </a:p>
          <a:p>
            <a:pPr eaLnBrk="0" fontAlgn="base" hangingPunct="0">
              <a:spcBef>
                <a:spcPct val="0"/>
              </a:spcBef>
              <a:spcAft>
                <a:spcPct val="0"/>
              </a:spcAft>
            </a:pPr>
            <a:r>
              <a:rPr lang="sv-SE" altLang="sv-SE" sz="1200" b="1" dirty="0">
                <a:solidFill>
                  <a:srgbClr val="FF0000"/>
                </a:solidFill>
                <a:latin typeface="Arial" panose="020B0604020202020204" pitchFamily="34" charset="0"/>
              </a:rPr>
              <a:t>Obs. Viktigt att man uppger samtliga personnummer som ska ingå i familjekort (FA). </a:t>
            </a:r>
          </a:p>
        </p:txBody>
      </p:sp>
      <p:sp>
        <p:nvSpPr>
          <p:cNvPr id="4" name="textruta 3">
            <a:extLst>
              <a:ext uri="{FF2B5EF4-FFF2-40B4-BE49-F238E27FC236}">
                <a16:creationId xmlns:a16="http://schemas.microsoft.com/office/drawing/2014/main" id="{AEED9944-63E3-CE66-C024-42E83FED67A4}"/>
              </a:ext>
            </a:extLst>
          </p:cNvPr>
          <p:cNvSpPr txBox="1"/>
          <p:nvPr/>
        </p:nvSpPr>
        <p:spPr>
          <a:xfrm>
            <a:off x="180974" y="1059404"/>
            <a:ext cx="6896102" cy="5355312"/>
          </a:xfrm>
          <a:prstGeom prst="rect">
            <a:avLst/>
          </a:prstGeom>
          <a:noFill/>
        </p:spPr>
        <p:txBody>
          <a:bodyPr wrap="square" rtlCol="0">
            <a:spAutoFit/>
          </a:bodyPr>
          <a:lstStyle/>
          <a:p>
            <a:r>
              <a:rPr lang="sv-SE" b="0" i="0" dirty="0">
                <a:solidFill>
                  <a:srgbClr val="000000"/>
                </a:solidFill>
                <a:effectLst/>
                <a:latin typeface="ProximaNova"/>
              </a:rPr>
              <a:t>Medlemspriser 2025:</a:t>
            </a:r>
            <a:br>
              <a:rPr lang="sv-SE" dirty="0"/>
            </a:br>
            <a:r>
              <a:rPr lang="sv-SE" b="0" i="0" dirty="0">
                <a:solidFill>
                  <a:srgbClr val="000000"/>
                </a:solidFill>
                <a:effectLst/>
                <a:latin typeface="ProximaNova"/>
              </a:rPr>
              <a:t>Barn/ungdom (upp till 19 år) - 350 kr/år</a:t>
            </a:r>
            <a:br>
              <a:rPr lang="sv-SE" dirty="0"/>
            </a:br>
            <a:r>
              <a:rPr lang="sv-SE" b="0" i="0" dirty="0">
                <a:solidFill>
                  <a:srgbClr val="000000"/>
                </a:solidFill>
                <a:effectLst/>
                <a:latin typeface="ProximaNova"/>
              </a:rPr>
              <a:t>Vuxna (20-64 år) - 600 kr/år</a:t>
            </a:r>
            <a:br>
              <a:rPr lang="sv-SE" dirty="0"/>
            </a:br>
            <a:r>
              <a:rPr lang="sv-SE" b="0" i="0" dirty="0">
                <a:solidFill>
                  <a:srgbClr val="000000"/>
                </a:solidFill>
                <a:effectLst/>
                <a:latin typeface="ProximaNova"/>
              </a:rPr>
              <a:t>Ålderspensionär - 300 kr/år</a:t>
            </a:r>
            <a:br>
              <a:rPr lang="sv-SE" dirty="0"/>
            </a:br>
            <a:r>
              <a:rPr lang="sv-SE" b="0" i="0" dirty="0">
                <a:solidFill>
                  <a:srgbClr val="000000"/>
                </a:solidFill>
                <a:effectLst/>
                <a:latin typeface="ProximaNova"/>
              </a:rPr>
              <a:t>Stödmedlem (ej aktiv i någon aktivitet) - 200 kr/år</a:t>
            </a:r>
            <a:br>
              <a:rPr lang="sv-SE" dirty="0"/>
            </a:br>
            <a:r>
              <a:rPr lang="sv-SE" b="0" i="0" dirty="0">
                <a:solidFill>
                  <a:srgbClr val="000000"/>
                </a:solidFill>
                <a:effectLst/>
                <a:latin typeface="ProximaNova"/>
              </a:rPr>
              <a:t>Ledare, får vara med på GAIS alla aktiviteter - 250 kr/år</a:t>
            </a:r>
            <a:br>
              <a:rPr lang="sv-SE" dirty="0"/>
            </a:br>
            <a:r>
              <a:rPr lang="sv-SE" b="0" i="0" dirty="0">
                <a:solidFill>
                  <a:srgbClr val="000000"/>
                </a:solidFill>
                <a:effectLst/>
                <a:latin typeface="ProximaNova"/>
              </a:rPr>
              <a:t>Familj (1 vuxen + 2 barn) - 1 000 kr/år, fler barn 250 kr/barn</a:t>
            </a:r>
            <a:br>
              <a:rPr lang="sv-SE" dirty="0"/>
            </a:br>
            <a:r>
              <a:rPr lang="sv-SE" b="0" i="0" dirty="0">
                <a:solidFill>
                  <a:srgbClr val="000000"/>
                </a:solidFill>
                <a:effectLst/>
                <a:latin typeface="ProximaNova"/>
              </a:rPr>
              <a:t>Familj (2 </a:t>
            </a:r>
            <a:r>
              <a:rPr lang="sv-SE" b="0" i="0" dirty="0" err="1">
                <a:solidFill>
                  <a:srgbClr val="000000"/>
                </a:solidFill>
                <a:effectLst/>
                <a:latin typeface="ProximaNova"/>
              </a:rPr>
              <a:t>vuxena</a:t>
            </a:r>
            <a:r>
              <a:rPr lang="sv-SE" b="0" i="0" dirty="0">
                <a:solidFill>
                  <a:srgbClr val="000000"/>
                </a:solidFill>
                <a:effectLst/>
                <a:latin typeface="ProximaNova"/>
              </a:rPr>
              <a:t> + 2 barn) 1 500 kr/år, fler barn 250 kr/barn</a:t>
            </a:r>
            <a:br>
              <a:rPr lang="sv-SE" dirty="0"/>
            </a:br>
            <a:r>
              <a:rPr lang="sv-SE" b="0" i="0" dirty="0">
                <a:solidFill>
                  <a:srgbClr val="000000"/>
                </a:solidFill>
                <a:effectLst/>
                <a:latin typeface="ProximaNova"/>
              </a:rPr>
              <a:t>Gympriser 2025 (gäller från betalningsdag och den tid framåt man betalar för):</a:t>
            </a:r>
            <a:br>
              <a:rPr lang="sv-SE" dirty="0"/>
            </a:br>
            <a:r>
              <a:rPr lang="sv-SE" b="0" i="0" dirty="0">
                <a:solidFill>
                  <a:srgbClr val="000000"/>
                </a:solidFill>
                <a:effectLst/>
                <a:latin typeface="ProximaNova"/>
              </a:rPr>
              <a:t>1 år - 1 200 kr + medlemsavgift</a:t>
            </a:r>
            <a:br>
              <a:rPr lang="sv-SE" dirty="0"/>
            </a:br>
            <a:r>
              <a:rPr lang="sv-SE" b="0" i="0" dirty="0">
                <a:solidFill>
                  <a:srgbClr val="000000"/>
                </a:solidFill>
                <a:effectLst/>
                <a:latin typeface="ProximaNova"/>
              </a:rPr>
              <a:t>6 månader - 750 kr + medlemsavgift</a:t>
            </a:r>
            <a:br>
              <a:rPr lang="sv-SE" dirty="0"/>
            </a:br>
            <a:r>
              <a:rPr lang="sv-SE" b="0" i="0" dirty="0">
                <a:solidFill>
                  <a:srgbClr val="000000"/>
                </a:solidFill>
                <a:effectLst/>
                <a:latin typeface="ProximaNova"/>
              </a:rPr>
              <a:t>1 månad - 200 kr + medlemsavgift</a:t>
            </a:r>
            <a:br>
              <a:rPr lang="sv-SE" dirty="0"/>
            </a:br>
            <a:r>
              <a:rPr lang="sv-SE" b="0" i="0" dirty="0">
                <a:solidFill>
                  <a:srgbClr val="000000"/>
                </a:solidFill>
                <a:effectLst/>
                <a:latin typeface="ProximaNova"/>
              </a:rPr>
              <a:t>(medlemsavgift gäller per kalenderår så om gymavgiften sträcker sig över nyår ska ny medlemsavgift betalas även för det nya året)</a:t>
            </a:r>
            <a:br>
              <a:rPr lang="sv-SE" dirty="0"/>
            </a:br>
            <a:r>
              <a:rPr lang="sv-SE" b="0" i="0" dirty="0">
                <a:solidFill>
                  <a:srgbClr val="000000"/>
                </a:solidFill>
                <a:effectLst/>
                <a:latin typeface="ProximaNova"/>
              </a:rPr>
              <a:t>Spinningen 2025:</a:t>
            </a:r>
            <a:br>
              <a:rPr lang="sv-SE" dirty="0"/>
            </a:br>
            <a:r>
              <a:rPr lang="sv-SE" b="0" i="0" dirty="0">
                <a:solidFill>
                  <a:srgbClr val="000000"/>
                </a:solidFill>
                <a:effectLst/>
                <a:latin typeface="ProximaNova"/>
              </a:rPr>
              <a:t>Medlemsavgift + gymavgift</a:t>
            </a:r>
            <a:br>
              <a:rPr lang="sv-SE" dirty="0"/>
            </a:br>
            <a:r>
              <a:rPr lang="sv-SE" b="0" i="0" dirty="0" err="1">
                <a:solidFill>
                  <a:srgbClr val="000000"/>
                </a:solidFill>
                <a:effectLst/>
                <a:latin typeface="ProximaNova"/>
              </a:rPr>
              <a:t>Zumbapriser</a:t>
            </a:r>
            <a:r>
              <a:rPr lang="sv-SE" b="0" i="0" dirty="0">
                <a:solidFill>
                  <a:srgbClr val="000000"/>
                </a:solidFill>
                <a:effectLst/>
                <a:latin typeface="ProximaNova"/>
              </a:rPr>
              <a:t> 2025:</a:t>
            </a:r>
            <a:br>
              <a:rPr lang="sv-SE" dirty="0"/>
            </a:br>
            <a:r>
              <a:rPr lang="sv-SE" b="0" i="0" dirty="0">
                <a:solidFill>
                  <a:srgbClr val="000000"/>
                </a:solidFill>
                <a:effectLst/>
                <a:latin typeface="ProximaNova"/>
              </a:rPr>
              <a:t>150 kr/termin + medlemsavgift</a:t>
            </a:r>
            <a:endParaRPr lang="sv-SE" dirty="0"/>
          </a:p>
        </p:txBody>
      </p:sp>
    </p:spTree>
    <p:extLst>
      <p:ext uri="{BB962C8B-B14F-4D97-AF65-F5344CB8AC3E}">
        <p14:creationId xmlns:p14="http://schemas.microsoft.com/office/powerpoint/2010/main" val="666430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Laget.se</a:t>
            </a:r>
          </a:p>
        </p:txBody>
      </p:sp>
      <p:pic>
        <p:nvPicPr>
          <p:cNvPr id="5" name="Bildobjekt 4">
            <a:extLst>
              <a:ext uri="{FF2B5EF4-FFF2-40B4-BE49-F238E27FC236}">
                <a16:creationId xmlns:a16="http://schemas.microsoft.com/office/drawing/2014/main" id="{78428B0F-0500-44FB-AFC0-20DFD363F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10" name="Bildobjekt 9">
            <a:extLst>
              <a:ext uri="{FF2B5EF4-FFF2-40B4-BE49-F238E27FC236}">
                <a16:creationId xmlns:a16="http://schemas.microsoft.com/office/drawing/2014/main" id="{05254C26-A3A7-4456-8E85-0D90251D7852}"/>
              </a:ext>
            </a:extLst>
          </p:cNvPr>
          <p:cNvPicPr>
            <a:picLocks noChangeAspect="1"/>
          </p:cNvPicPr>
          <p:nvPr/>
        </p:nvPicPr>
        <p:blipFill>
          <a:blip r:embed="rId3"/>
          <a:stretch>
            <a:fillRect/>
          </a:stretch>
        </p:blipFill>
        <p:spPr>
          <a:xfrm>
            <a:off x="0" y="6410325"/>
            <a:ext cx="12192000" cy="476250"/>
          </a:xfrm>
          <a:prstGeom prst="rect">
            <a:avLst/>
          </a:prstGeom>
        </p:spPr>
      </p:pic>
      <p:pic>
        <p:nvPicPr>
          <p:cNvPr id="11" name="Bildobjekt 10">
            <a:extLst>
              <a:ext uri="{FF2B5EF4-FFF2-40B4-BE49-F238E27FC236}">
                <a16:creationId xmlns:a16="http://schemas.microsoft.com/office/drawing/2014/main" id="{AB7F4E5C-973A-4A34-85F5-859578AF342A}"/>
              </a:ext>
            </a:extLst>
          </p:cNvPr>
          <p:cNvPicPr>
            <a:picLocks noChangeAspect="1"/>
          </p:cNvPicPr>
          <p:nvPr/>
        </p:nvPicPr>
        <p:blipFill>
          <a:blip r:embed="rId4"/>
          <a:stretch>
            <a:fillRect/>
          </a:stretch>
        </p:blipFill>
        <p:spPr>
          <a:xfrm>
            <a:off x="0" y="0"/>
            <a:ext cx="1485900" cy="788973"/>
          </a:xfrm>
          <a:prstGeom prst="rect">
            <a:avLst/>
          </a:prstGeom>
        </p:spPr>
      </p:pic>
      <p:pic>
        <p:nvPicPr>
          <p:cNvPr id="1026" name="A036D875-AB9E-441C-AEDE-7D1D59A280EF">
            <a:extLst>
              <a:ext uri="{FF2B5EF4-FFF2-40B4-BE49-F238E27FC236}">
                <a16:creationId xmlns:a16="http://schemas.microsoft.com/office/drawing/2014/main" id="{90AE4781-91AF-4EAC-9D90-D02C43578A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0774" y="1861788"/>
            <a:ext cx="2333925" cy="44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190B6297-88C0-4C75-BA3E-903DB9F0BCED">
            <a:extLst>
              <a:ext uri="{FF2B5EF4-FFF2-40B4-BE49-F238E27FC236}">
                <a16:creationId xmlns:a16="http://schemas.microsoft.com/office/drawing/2014/main" id="{699EAE43-3748-4FC8-8E87-A26FBDF119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2281" y="1861788"/>
            <a:ext cx="2826662" cy="44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09904734-5671-417B-B7DD-9595F268D711">
            <a:extLst>
              <a:ext uri="{FF2B5EF4-FFF2-40B4-BE49-F238E27FC236}">
                <a16:creationId xmlns:a16="http://schemas.microsoft.com/office/drawing/2014/main" id="{CD422EAC-7C53-4C00-A9CD-0488BE7E9B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7182" y="1865829"/>
            <a:ext cx="2059270" cy="44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l: höger 11">
            <a:extLst>
              <a:ext uri="{FF2B5EF4-FFF2-40B4-BE49-F238E27FC236}">
                <a16:creationId xmlns:a16="http://schemas.microsoft.com/office/drawing/2014/main" id="{6B9EC980-17BE-41AA-9659-138BC9945CC2}"/>
              </a:ext>
            </a:extLst>
          </p:cNvPr>
          <p:cNvSpPr/>
          <p:nvPr/>
        </p:nvSpPr>
        <p:spPr>
          <a:xfrm>
            <a:off x="5347199" y="3981450"/>
            <a:ext cx="605251" cy="476250"/>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B8E9C8E6-B500-4848-A883-9081B9FF8AC4}"/>
              </a:ext>
            </a:extLst>
          </p:cNvPr>
          <p:cNvPicPr>
            <a:picLocks noChangeAspect="1"/>
          </p:cNvPicPr>
          <p:nvPr/>
        </p:nvPicPr>
        <p:blipFill>
          <a:blip r:embed="rId8"/>
          <a:stretch>
            <a:fillRect/>
          </a:stretch>
        </p:blipFill>
        <p:spPr>
          <a:xfrm>
            <a:off x="293740" y="1882716"/>
            <a:ext cx="2059270" cy="4436758"/>
          </a:xfrm>
          <a:prstGeom prst="rect">
            <a:avLst/>
          </a:prstGeom>
        </p:spPr>
      </p:pic>
      <p:sp>
        <p:nvSpPr>
          <p:cNvPr id="19" name="Pil: höger 18">
            <a:extLst>
              <a:ext uri="{FF2B5EF4-FFF2-40B4-BE49-F238E27FC236}">
                <a16:creationId xmlns:a16="http://schemas.microsoft.com/office/drawing/2014/main" id="{44CB8FDF-2BE3-4987-ADAD-702D7FB47E19}"/>
              </a:ext>
            </a:extLst>
          </p:cNvPr>
          <p:cNvSpPr/>
          <p:nvPr/>
        </p:nvSpPr>
        <p:spPr>
          <a:xfrm>
            <a:off x="8953131" y="3981450"/>
            <a:ext cx="605251" cy="476250"/>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Pil: höger 19">
            <a:extLst>
              <a:ext uri="{FF2B5EF4-FFF2-40B4-BE49-F238E27FC236}">
                <a16:creationId xmlns:a16="http://schemas.microsoft.com/office/drawing/2014/main" id="{C3A662D1-7605-4A8F-99F8-ED57AA7D366B}"/>
              </a:ext>
            </a:extLst>
          </p:cNvPr>
          <p:cNvSpPr/>
          <p:nvPr/>
        </p:nvSpPr>
        <p:spPr>
          <a:xfrm>
            <a:off x="2463641" y="3981450"/>
            <a:ext cx="605251" cy="476250"/>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42389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Övriga frågor</a:t>
            </a:r>
          </a:p>
        </p:txBody>
      </p:sp>
      <p:pic>
        <p:nvPicPr>
          <p:cNvPr id="5" name="Bildobjekt 4">
            <a:extLst>
              <a:ext uri="{FF2B5EF4-FFF2-40B4-BE49-F238E27FC236}">
                <a16:creationId xmlns:a16="http://schemas.microsoft.com/office/drawing/2014/main" id="{78428B0F-0500-44FB-AFC0-20DFD363F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10" name="Bildobjekt 9">
            <a:extLst>
              <a:ext uri="{FF2B5EF4-FFF2-40B4-BE49-F238E27FC236}">
                <a16:creationId xmlns:a16="http://schemas.microsoft.com/office/drawing/2014/main" id="{05254C26-A3A7-4456-8E85-0D90251D7852}"/>
              </a:ext>
            </a:extLst>
          </p:cNvPr>
          <p:cNvPicPr>
            <a:picLocks noChangeAspect="1"/>
          </p:cNvPicPr>
          <p:nvPr/>
        </p:nvPicPr>
        <p:blipFill>
          <a:blip r:embed="rId3"/>
          <a:stretch>
            <a:fillRect/>
          </a:stretch>
        </p:blipFill>
        <p:spPr>
          <a:xfrm>
            <a:off x="0" y="6410325"/>
            <a:ext cx="12192000" cy="476250"/>
          </a:xfrm>
          <a:prstGeom prst="rect">
            <a:avLst/>
          </a:prstGeom>
        </p:spPr>
      </p:pic>
      <p:pic>
        <p:nvPicPr>
          <p:cNvPr id="9" name="Bildobjekt 8">
            <a:extLst>
              <a:ext uri="{FF2B5EF4-FFF2-40B4-BE49-F238E27FC236}">
                <a16:creationId xmlns:a16="http://schemas.microsoft.com/office/drawing/2014/main" id="{C74FA0B7-62EC-4C2A-98C9-B11577645A5F}"/>
              </a:ext>
            </a:extLst>
          </p:cNvPr>
          <p:cNvPicPr>
            <a:picLocks noChangeAspect="1"/>
          </p:cNvPicPr>
          <p:nvPr/>
        </p:nvPicPr>
        <p:blipFill>
          <a:blip r:embed="rId4"/>
          <a:stretch>
            <a:fillRect/>
          </a:stretch>
        </p:blipFill>
        <p:spPr>
          <a:xfrm>
            <a:off x="5543550" y="2282144"/>
            <a:ext cx="6648450" cy="4137706"/>
          </a:xfrm>
          <a:prstGeom prst="rect">
            <a:avLst/>
          </a:prstGeom>
        </p:spPr>
      </p:pic>
      <p:sp>
        <p:nvSpPr>
          <p:cNvPr id="2" name="textruta 1">
            <a:extLst>
              <a:ext uri="{FF2B5EF4-FFF2-40B4-BE49-F238E27FC236}">
                <a16:creationId xmlns:a16="http://schemas.microsoft.com/office/drawing/2014/main" id="{BC74B5A5-FB3E-455A-E07F-03F3E0187C45}"/>
              </a:ext>
            </a:extLst>
          </p:cNvPr>
          <p:cNvSpPr txBox="1"/>
          <p:nvPr/>
        </p:nvSpPr>
        <p:spPr>
          <a:xfrm>
            <a:off x="1066800" y="2282144"/>
            <a:ext cx="4295775" cy="2862322"/>
          </a:xfrm>
          <a:prstGeom prst="rect">
            <a:avLst/>
          </a:prstGeom>
          <a:noFill/>
        </p:spPr>
        <p:txBody>
          <a:bodyPr wrap="square" rtlCol="0">
            <a:spAutoFit/>
          </a:bodyPr>
          <a:lstStyle/>
          <a:p>
            <a:pPr marL="285750" indent="-285750">
              <a:buFont typeface="Arial" panose="020B0604020202020204" pitchFamily="34" charset="0"/>
              <a:buChar char="•"/>
            </a:pPr>
            <a:r>
              <a:rPr lang="sv-SE" dirty="0"/>
              <a:t>Kommunikationsväg:</a:t>
            </a:r>
          </a:p>
          <a:p>
            <a:r>
              <a:rPr lang="sv-SE" dirty="0" err="1"/>
              <a:t>Supertext</a:t>
            </a:r>
            <a:r>
              <a:rPr lang="sv-SE" dirty="0"/>
              <a:t> kommer att användas för kommunikation samt Laget.se – håll er uppdaterade med hjälp av kalendern</a:t>
            </a:r>
          </a:p>
          <a:p>
            <a:pPr marL="285750" indent="-285750">
              <a:buFont typeface="Arial" panose="020B0604020202020204" pitchFamily="34" charset="0"/>
              <a:buChar char="•"/>
            </a:pPr>
            <a:r>
              <a:rPr lang="sv-SE" dirty="0"/>
              <a:t>Bilder på Laget.se</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Landslagsmatch 8 april Sverige-Wales i Göteborg. Hittills anmälda föräldrar:</a:t>
            </a:r>
          </a:p>
          <a:p>
            <a:endParaRPr lang="sv-SE" dirty="0"/>
          </a:p>
          <a:p>
            <a:r>
              <a:rPr lang="sv-SE" dirty="0"/>
              <a:t>Max, Niklas, (Emil), Niklas Sundell, Sandra, </a:t>
            </a:r>
          </a:p>
        </p:txBody>
      </p:sp>
    </p:spTree>
    <p:extLst>
      <p:ext uri="{BB962C8B-B14F-4D97-AF65-F5344CB8AC3E}">
        <p14:creationId xmlns:p14="http://schemas.microsoft.com/office/powerpoint/2010/main" val="407391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5">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objekt 5" descr="En bild som visar text, fotboll, boll, skärmbild&#10;&#10;AI-genererat innehåll kan vara felaktigt.">
            <a:extLst>
              <a:ext uri="{FF2B5EF4-FFF2-40B4-BE49-F238E27FC236}">
                <a16:creationId xmlns:a16="http://schemas.microsoft.com/office/drawing/2014/main" id="{EA0AA6BB-CABD-42D8-AAFE-9E879793BC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825" y="0"/>
            <a:ext cx="10042350" cy="6858000"/>
          </a:xfrm>
          <a:prstGeom prst="rect">
            <a:avLst/>
          </a:prstGeom>
        </p:spPr>
      </p:pic>
    </p:spTree>
    <p:extLst>
      <p:ext uri="{BB962C8B-B14F-4D97-AF65-F5344CB8AC3E}">
        <p14:creationId xmlns:p14="http://schemas.microsoft.com/office/powerpoint/2010/main" val="691060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Agenda</a:t>
            </a:r>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800" y="1703091"/>
            <a:ext cx="10058400" cy="425955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Laget</a:t>
            </a:r>
          </a:p>
          <a:p>
            <a:r>
              <a:rPr lang="sv-SE" sz="2400" dirty="0"/>
              <a:t>Presentation Ledare</a:t>
            </a:r>
          </a:p>
          <a:p>
            <a:r>
              <a:rPr lang="sv-SE" sz="2400" dirty="0"/>
              <a:t>Gränna AIS värdegrund</a:t>
            </a:r>
          </a:p>
          <a:p>
            <a:r>
              <a:rPr lang="sv-SE" sz="2400" dirty="0"/>
              <a:t>Ledarfilosofi</a:t>
            </a:r>
          </a:p>
          <a:p>
            <a:r>
              <a:rPr lang="sv-SE" sz="2400" dirty="0"/>
              <a:t>Målsättningar</a:t>
            </a:r>
          </a:p>
          <a:p>
            <a:r>
              <a:rPr lang="sv-SE" sz="2400" dirty="0"/>
              <a:t>Träningstider</a:t>
            </a:r>
          </a:p>
          <a:p>
            <a:r>
              <a:rPr lang="sv-SE" sz="2400" dirty="0"/>
              <a:t>Matcher</a:t>
            </a:r>
          </a:p>
          <a:p>
            <a:r>
              <a:rPr lang="sv-SE" sz="2400" dirty="0"/>
              <a:t>Förväntningar föräldrar</a:t>
            </a:r>
          </a:p>
          <a:p>
            <a:r>
              <a:rPr lang="sv-SE" sz="2400" dirty="0"/>
              <a:t>Föräldraengagemang</a:t>
            </a:r>
          </a:p>
          <a:p>
            <a:r>
              <a:rPr lang="sv-SE" sz="2400" dirty="0"/>
              <a:t>Avgifter</a:t>
            </a:r>
          </a:p>
          <a:p>
            <a:r>
              <a:rPr lang="sv-SE" sz="2400" dirty="0"/>
              <a:t>Laget.se</a:t>
            </a:r>
          </a:p>
          <a:p>
            <a:r>
              <a:rPr lang="sv-SE" sz="2400" dirty="0"/>
              <a:t>Övriga frågor</a:t>
            </a:r>
          </a:p>
        </p:txBody>
      </p:sp>
      <p:pic>
        <p:nvPicPr>
          <p:cNvPr id="11" name="Bildobjekt 10">
            <a:extLst>
              <a:ext uri="{FF2B5EF4-FFF2-40B4-BE49-F238E27FC236}">
                <a16:creationId xmlns:a16="http://schemas.microsoft.com/office/drawing/2014/main" id="{02F347D4-B29E-4491-9A5B-6519D5519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12" name="Bildobjekt 11">
            <a:extLst>
              <a:ext uri="{FF2B5EF4-FFF2-40B4-BE49-F238E27FC236}">
                <a16:creationId xmlns:a16="http://schemas.microsoft.com/office/drawing/2014/main" id="{4679D626-7930-47DF-B1F3-6AE13947BB13}"/>
              </a:ext>
            </a:extLst>
          </p:cNvPr>
          <p:cNvPicPr>
            <a:picLocks noChangeAspect="1"/>
          </p:cNvPicPr>
          <p:nvPr/>
        </p:nvPicPr>
        <p:blipFill>
          <a:blip r:embed="rId3"/>
          <a:stretch>
            <a:fillRect/>
          </a:stretch>
        </p:blipFill>
        <p:spPr>
          <a:xfrm>
            <a:off x="0" y="6410325"/>
            <a:ext cx="12192000" cy="476250"/>
          </a:xfrm>
          <a:prstGeom prst="rect">
            <a:avLst/>
          </a:prstGeom>
        </p:spPr>
      </p:pic>
    </p:spTree>
    <p:extLst>
      <p:ext uri="{BB962C8B-B14F-4D97-AF65-F5344CB8AC3E}">
        <p14:creationId xmlns:p14="http://schemas.microsoft.com/office/powerpoint/2010/main" val="2688891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5">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ubrik 1">
            <a:extLst>
              <a:ext uri="{FF2B5EF4-FFF2-40B4-BE49-F238E27FC236}">
                <a16:creationId xmlns:a16="http://schemas.microsoft.com/office/drawing/2014/main" id="{F7CFE0E4-266C-4920-BFE0-1C0BAC7096FE}"/>
              </a:ext>
            </a:extLst>
          </p:cNvPr>
          <p:cNvSpPr>
            <a:spLocks noGrp="1"/>
          </p:cNvSpPr>
          <p:nvPr>
            <p:ph type="title"/>
          </p:nvPr>
        </p:nvSpPr>
        <p:spPr>
          <a:xfrm>
            <a:off x="7380407" y="743447"/>
            <a:ext cx="3973385" cy="3692028"/>
          </a:xfrm>
          <a:noFill/>
        </p:spPr>
        <p:txBody>
          <a:bodyPr vert="horz" lIns="91440" tIns="45720" rIns="91440" bIns="45720" rtlCol="0" anchor="b">
            <a:normAutofit/>
          </a:bodyPr>
          <a:lstStyle/>
          <a:p>
            <a:r>
              <a:rPr lang="en-US" sz="5200"/>
              <a:t>Tack för visat intresse!</a:t>
            </a:r>
          </a:p>
        </p:txBody>
      </p:sp>
      <p:pic>
        <p:nvPicPr>
          <p:cNvPr id="3" name="Bildobjekt 2" descr="En bild som visar gräs, fotboll, person, boll&#10;&#10;Automatiskt genererad beskrivning">
            <a:extLst>
              <a:ext uri="{FF2B5EF4-FFF2-40B4-BE49-F238E27FC236}">
                <a16:creationId xmlns:a16="http://schemas.microsoft.com/office/drawing/2014/main" id="{79CC0350-CFAA-46DA-96C0-31596A7D37EA}"/>
              </a:ext>
            </a:extLst>
          </p:cNvPr>
          <p:cNvPicPr>
            <a:picLocks noChangeAspect="1"/>
          </p:cNvPicPr>
          <p:nvPr/>
        </p:nvPicPr>
        <p:blipFill rotWithShape="1">
          <a:blip r:embed="rId2"/>
          <a:srcRect l="8689" r="12030" b="-2"/>
          <a:stretch/>
        </p:blipFill>
        <p:spPr>
          <a:xfrm>
            <a:off x="20" y="10"/>
            <a:ext cx="6992881" cy="6857990"/>
          </a:xfrm>
          <a:prstGeom prst="rect">
            <a:avLst/>
          </a:prstGeom>
        </p:spPr>
      </p:pic>
    </p:spTree>
    <p:extLst>
      <p:ext uri="{BB962C8B-B14F-4D97-AF65-F5344CB8AC3E}">
        <p14:creationId xmlns:p14="http://schemas.microsoft.com/office/powerpoint/2010/main" val="2983663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Laget</a:t>
            </a:r>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799" y="1583779"/>
            <a:ext cx="10534651" cy="53928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t>Laget har varit fantastiskt roligt att lära känna och möta</a:t>
            </a:r>
          </a:p>
          <a:p>
            <a:endParaRPr lang="sv-SE" sz="2000" dirty="0"/>
          </a:p>
          <a:p>
            <a:r>
              <a:rPr lang="sv-SE" sz="2000" dirty="0"/>
              <a:t>Utvecklingen på dessa månaderna har varit otrolig – kul!</a:t>
            </a:r>
          </a:p>
          <a:p>
            <a:endParaRPr lang="sv-SE" sz="2000" dirty="0"/>
          </a:p>
          <a:p>
            <a:r>
              <a:rPr lang="sv-SE" sz="2000" dirty="0"/>
              <a:t>Säsongen 2025 består laget av spelare födda 2013-2015, främst med fokus på spelare från årskurs 4 och 5</a:t>
            </a:r>
          </a:p>
          <a:p>
            <a:endParaRPr lang="sv-SE" sz="2000" dirty="0"/>
          </a:p>
          <a:p>
            <a:endParaRPr lang="sv-SE" sz="100" dirty="0"/>
          </a:p>
          <a:p>
            <a:r>
              <a:rPr lang="sv-SE" sz="2000" dirty="0"/>
              <a:t>Laget är anmält till en F13-serie där de kommer spela 7 mot 7.</a:t>
            </a:r>
          </a:p>
          <a:p>
            <a:endParaRPr lang="sv-SE" sz="2000" dirty="0"/>
          </a:p>
          <a:p>
            <a:endParaRPr lang="sv-SE" sz="100" dirty="0"/>
          </a:p>
          <a:p>
            <a:r>
              <a:rPr lang="sv-SE" sz="2000" dirty="0"/>
              <a:t>I GAIS finns också ett annat lag F11/12 (med spelare födda 2010 och 2013) som vi kommer att samarbeta med, vi vet inte riktigt i vilken utsträckning dock. </a:t>
            </a:r>
          </a:p>
          <a:p>
            <a:endParaRPr lang="sv-SE" sz="2000" dirty="0"/>
          </a:p>
        </p:txBody>
      </p:sp>
      <p:pic>
        <p:nvPicPr>
          <p:cNvPr id="11" name="Bildobjekt 10">
            <a:extLst>
              <a:ext uri="{FF2B5EF4-FFF2-40B4-BE49-F238E27FC236}">
                <a16:creationId xmlns:a16="http://schemas.microsoft.com/office/drawing/2014/main" id="{02F347D4-B29E-4491-9A5B-6519D5519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12" name="Bildobjekt 11">
            <a:extLst>
              <a:ext uri="{FF2B5EF4-FFF2-40B4-BE49-F238E27FC236}">
                <a16:creationId xmlns:a16="http://schemas.microsoft.com/office/drawing/2014/main" id="{4679D626-7930-47DF-B1F3-6AE13947BB13}"/>
              </a:ext>
            </a:extLst>
          </p:cNvPr>
          <p:cNvPicPr>
            <a:picLocks noChangeAspect="1"/>
          </p:cNvPicPr>
          <p:nvPr/>
        </p:nvPicPr>
        <p:blipFill>
          <a:blip r:embed="rId3"/>
          <a:stretch>
            <a:fillRect/>
          </a:stretch>
        </p:blipFill>
        <p:spPr>
          <a:xfrm>
            <a:off x="0" y="6410325"/>
            <a:ext cx="12192000" cy="476250"/>
          </a:xfrm>
          <a:prstGeom prst="rect">
            <a:avLst/>
          </a:prstGeom>
        </p:spPr>
      </p:pic>
      <p:sp>
        <p:nvSpPr>
          <p:cNvPr id="8" name="Platshållare för innehåll 2">
            <a:extLst>
              <a:ext uri="{FF2B5EF4-FFF2-40B4-BE49-F238E27FC236}">
                <a16:creationId xmlns:a16="http://schemas.microsoft.com/office/drawing/2014/main" id="{1928B0D1-724A-49D7-A661-C288AE0AAC36}"/>
              </a:ext>
            </a:extLst>
          </p:cNvPr>
          <p:cNvSpPr txBox="1">
            <a:spLocks/>
          </p:cNvSpPr>
          <p:nvPr/>
        </p:nvSpPr>
        <p:spPr>
          <a:xfrm>
            <a:off x="6096000" y="1583779"/>
            <a:ext cx="5029200" cy="47643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sz="2400" dirty="0"/>
          </a:p>
        </p:txBody>
      </p:sp>
    </p:spTree>
    <p:extLst>
      <p:ext uri="{BB962C8B-B14F-4D97-AF65-F5344CB8AC3E}">
        <p14:creationId xmlns:p14="http://schemas.microsoft.com/office/powerpoint/2010/main" val="2835049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Ledare</a:t>
            </a:r>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800" y="2050004"/>
            <a:ext cx="5029200" cy="46694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Tränare F13/14:</a:t>
            </a:r>
          </a:p>
          <a:p>
            <a:pPr marL="0" indent="0">
              <a:buNone/>
            </a:pPr>
            <a:endParaRPr lang="sv-SE" sz="2400" dirty="0"/>
          </a:p>
          <a:p>
            <a:pPr marL="0" indent="0">
              <a:buNone/>
            </a:pPr>
            <a:r>
              <a:rPr lang="sv-SE" sz="2400" dirty="0"/>
              <a:t>Jimmi Törnebladh</a:t>
            </a:r>
          </a:p>
          <a:p>
            <a:pPr marL="0" indent="0">
              <a:buNone/>
            </a:pPr>
            <a:r>
              <a:rPr lang="sv-SE" sz="1700" dirty="0"/>
              <a:t>Huvudansvar </a:t>
            </a:r>
          </a:p>
          <a:p>
            <a:pPr marL="0" indent="0">
              <a:buNone/>
            </a:pPr>
            <a:r>
              <a:rPr lang="sv-SE" sz="1700" dirty="0">
                <a:solidFill>
                  <a:srgbClr val="0070C0"/>
                </a:solidFill>
              </a:rPr>
              <a:t>Jimmi_kjellberg7@hotmail.com</a:t>
            </a:r>
          </a:p>
          <a:p>
            <a:pPr marL="0" indent="0">
              <a:buNone/>
            </a:pPr>
            <a:r>
              <a:rPr lang="sv-SE" sz="1700" dirty="0">
                <a:solidFill>
                  <a:srgbClr val="0070C0"/>
                </a:solidFill>
              </a:rPr>
              <a:t>0708717578</a:t>
            </a:r>
            <a:endParaRPr lang="sv-SE" sz="1700" dirty="0"/>
          </a:p>
          <a:p>
            <a:pPr marL="0" indent="0">
              <a:buNone/>
            </a:pPr>
            <a:endParaRPr lang="sv-SE" sz="2400" dirty="0"/>
          </a:p>
          <a:p>
            <a:pPr marL="0" indent="0">
              <a:buNone/>
            </a:pPr>
            <a:r>
              <a:rPr lang="sv-SE" sz="2400" dirty="0"/>
              <a:t>Johan Levinsson</a:t>
            </a:r>
          </a:p>
          <a:p>
            <a:pPr marL="0" indent="0">
              <a:buNone/>
            </a:pPr>
            <a:r>
              <a:rPr lang="sv-SE" sz="1700" dirty="0"/>
              <a:t>Tränare </a:t>
            </a:r>
          </a:p>
          <a:p>
            <a:pPr marL="0" indent="0">
              <a:buNone/>
            </a:pPr>
            <a:r>
              <a:rPr lang="sv-SE" sz="1700" dirty="0">
                <a:solidFill>
                  <a:srgbClr val="0070C0"/>
                </a:solidFill>
              </a:rPr>
              <a:t>johan.levinsson@gmail.com</a:t>
            </a:r>
          </a:p>
          <a:p>
            <a:pPr marL="0" indent="0">
              <a:buNone/>
            </a:pPr>
            <a:r>
              <a:rPr lang="sv-SE" sz="1700" dirty="0">
                <a:solidFill>
                  <a:srgbClr val="0070C0"/>
                </a:solidFill>
              </a:rPr>
              <a:t>0736992724</a:t>
            </a:r>
            <a:endParaRPr lang="sv-SE" sz="1700" dirty="0"/>
          </a:p>
          <a:p>
            <a:pPr marL="0" indent="0">
              <a:buNone/>
            </a:pPr>
            <a:endParaRPr lang="sv-SE" sz="2400" dirty="0"/>
          </a:p>
        </p:txBody>
      </p:sp>
      <p:pic>
        <p:nvPicPr>
          <p:cNvPr id="11" name="Bildobjekt 10">
            <a:extLst>
              <a:ext uri="{FF2B5EF4-FFF2-40B4-BE49-F238E27FC236}">
                <a16:creationId xmlns:a16="http://schemas.microsoft.com/office/drawing/2014/main" id="{02F347D4-B29E-4491-9A5B-6519D5519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12" name="Bildobjekt 11">
            <a:extLst>
              <a:ext uri="{FF2B5EF4-FFF2-40B4-BE49-F238E27FC236}">
                <a16:creationId xmlns:a16="http://schemas.microsoft.com/office/drawing/2014/main" id="{4679D626-7930-47DF-B1F3-6AE13947BB13}"/>
              </a:ext>
            </a:extLst>
          </p:cNvPr>
          <p:cNvPicPr>
            <a:picLocks noChangeAspect="1"/>
          </p:cNvPicPr>
          <p:nvPr/>
        </p:nvPicPr>
        <p:blipFill>
          <a:blip r:embed="rId3"/>
          <a:stretch>
            <a:fillRect/>
          </a:stretch>
        </p:blipFill>
        <p:spPr>
          <a:xfrm>
            <a:off x="0" y="6410325"/>
            <a:ext cx="12192000" cy="476250"/>
          </a:xfrm>
          <a:prstGeom prst="rect">
            <a:avLst/>
          </a:prstGeom>
        </p:spPr>
      </p:pic>
      <p:sp>
        <p:nvSpPr>
          <p:cNvPr id="8" name="Platshållare för innehåll 2">
            <a:extLst>
              <a:ext uri="{FF2B5EF4-FFF2-40B4-BE49-F238E27FC236}">
                <a16:creationId xmlns:a16="http://schemas.microsoft.com/office/drawing/2014/main" id="{1928B0D1-724A-49D7-A661-C288AE0AAC36}"/>
              </a:ext>
            </a:extLst>
          </p:cNvPr>
          <p:cNvSpPr txBox="1">
            <a:spLocks/>
          </p:cNvSpPr>
          <p:nvPr/>
        </p:nvSpPr>
        <p:spPr>
          <a:xfrm>
            <a:off x="6096000" y="1583779"/>
            <a:ext cx="5029200" cy="47643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sz="2400" dirty="0"/>
          </a:p>
        </p:txBody>
      </p:sp>
      <p:sp>
        <p:nvSpPr>
          <p:cNvPr id="2" name="Platshållare för innehåll 2">
            <a:extLst>
              <a:ext uri="{FF2B5EF4-FFF2-40B4-BE49-F238E27FC236}">
                <a16:creationId xmlns:a16="http://schemas.microsoft.com/office/drawing/2014/main" id="{68A4AF0E-1F18-F0EC-D5B8-5FDBDB23BC12}"/>
              </a:ext>
            </a:extLst>
          </p:cNvPr>
          <p:cNvSpPr txBox="1">
            <a:spLocks/>
          </p:cNvSpPr>
          <p:nvPr/>
        </p:nvSpPr>
        <p:spPr>
          <a:xfrm>
            <a:off x="6981826" y="1979018"/>
            <a:ext cx="5029200" cy="46694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sz="2400" dirty="0"/>
          </a:p>
          <a:p>
            <a:pPr marL="0" indent="0">
              <a:buNone/>
            </a:pPr>
            <a:endParaRPr lang="sv-SE" sz="2400" dirty="0"/>
          </a:p>
          <a:p>
            <a:pPr marL="0" indent="0">
              <a:buNone/>
            </a:pPr>
            <a:r>
              <a:rPr lang="sv-SE" sz="2400" dirty="0"/>
              <a:t>Rebecka </a:t>
            </a:r>
            <a:r>
              <a:rPr lang="sv-SE" sz="2400" dirty="0" err="1"/>
              <a:t>Rittsél</a:t>
            </a:r>
            <a:r>
              <a:rPr lang="sv-SE" sz="2400" dirty="0"/>
              <a:t> Levinsson</a:t>
            </a:r>
          </a:p>
          <a:p>
            <a:pPr marL="0" indent="0">
              <a:buNone/>
            </a:pPr>
            <a:r>
              <a:rPr lang="sv-SE" sz="1700" dirty="0"/>
              <a:t>Tränare </a:t>
            </a:r>
          </a:p>
          <a:p>
            <a:pPr marL="0" indent="0">
              <a:buNone/>
            </a:pPr>
            <a:r>
              <a:rPr lang="sv-SE" sz="1700" dirty="0">
                <a:solidFill>
                  <a:srgbClr val="0070C0"/>
                </a:solidFill>
              </a:rPr>
              <a:t>rebecka.rittsel@gmail.com</a:t>
            </a:r>
          </a:p>
          <a:p>
            <a:pPr marL="0" indent="0">
              <a:buNone/>
            </a:pPr>
            <a:r>
              <a:rPr lang="sv-SE" sz="1700" dirty="0">
                <a:solidFill>
                  <a:srgbClr val="0070C0"/>
                </a:solidFill>
              </a:rPr>
              <a:t>0768587596</a:t>
            </a:r>
          </a:p>
          <a:p>
            <a:pPr marL="0" indent="0">
              <a:buNone/>
            </a:pPr>
            <a:endParaRPr lang="sv-SE" sz="2400" dirty="0"/>
          </a:p>
          <a:p>
            <a:pPr marL="0" indent="0">
              <a:buNone/>
            </a:pPr>
            <a:r>
              <a:rPr lang="sv-SE" sz="2400" dirty="0"/>
              <a:t>Lovisa Törnebladh</a:t>
            </a:r>
          </a:p>
          <a:p>
            <a:pPr marL="0" indent="0">
              <a:buNone/>
            </a:pPr>
            <a:r>
              <a:rPr lang="sv-SE" sz="1700" dirty="0"/>
              <a:t>Tränare </a:t>
            </a:r>
          </a:p>
          <a:p>
            <a:pPr marL="0" indent="0">
              <a:buNone/>
            </a:pPr>
            <a:r>
              <a:rPr lang="sv-SE" sz="1700" dirty="0">
                <a:solidFill>
                  <a:srgbClr val="0070C0"/>
                </a:solidFill>
              </a:rPr>
              <a:t>lollo.tr@hotmail.com</a:t>
            </a:r>
          </a:p>
          <a:p>
            <a:pPr marL="0" indent="0">
              <a:buNone/>
            </a:pPr>
            <a:r>
              <a:rPr lang="sv-SE" sz="1700" dirty="0">
                <a:solidFill>
                  <a:srgbClr val="0070C0"/>
                </a:solidFill>
              </a:rPr>
              <a:t>0733588656</a:t>
            </a:r>
            <a:endParaRPr lang="sv-SE" sz="2400" dirty="0"/>
          </a:p>
        </p:txBody>
      </p:sp>
    </p:spTree>
    <p:extLst>
      <p:ext uri="{BB962C8B-B14F-4D97-AF65-F5344CB8AC3E}">
        <p14:creationId xmlns:p14="http://schemas.microsoft.com/office/powerpoint/2010/main" val="1179802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solidFill>
                  <a:srgbClr val="00B050"/>
                </a:solidFill>
              </a:rPr>
              <a:t>G</a:t>
            </a:r>
            <a:r>
              <a:rPr lang="sv-SE" dirty="0"/>
              <a:t>ränna </a:t>
            </a:r>
            <a:r>
              <a:rPr lang="sv-SE" dirty="0">
                <a:solidFill>
                  <a:srgbClr val="00B050"/>
                </a:solidFill>
              </a:rPr>
              <a:t>AIS</a:t>
            </a:r>
            <a:r>
              <a:rPr lang="sv-SE" dirty="0"/>
              <a:t> värdegrund </a:t>
            </a:r>
            <a:br>
              <a:rPr lang="sv-SE" dirty="0"/>
            </a:br>
            <a:endParaRPr lang="sv-SE" b="1" dirty="0">
              <a:solidFill>
                <a:srgbClr val="00B050"/>
              </a:solidFill>
            </a:endParaRPr>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801" y="1458686"/>
            <a:ext cx="7200900" cy="4951639"/>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sv-SE" sz="4000" b="1" i="1" dirty="0">
                <a:solidFill>
                  <a:srgbClr val="00B050"/>
                </a:solidFill>
                <a:effectLst/>
                <a:latin typeface="Calibri" panose="020F0502020204030204" pitchFamily="34" charset="0"/>
                <a:ea typeface="Calibri" panose="020F0502020204030204" pitchFamily="34" charset="0"/>
                <a:cs typeface="Industry Book"/>
              </a:rPr>
              <a:t>G</a:t>
            </a:r>
            <a:r>
              <a:rPr lang="sv-SE" sz="4000" b="1" i="1" dirty="0">
                <a:solidFill>
                  <a:srgbClr val="000000"/>
                </a:solidFill>
                <a:effectLst/>
                <a:latin typeface="Calibri" panose="020F0502020204030204" pitchFamily="34" charset="0"/>
                <a:ea typeface="Calibri" panose="020F0502020204030204" pitchFamily="34" charset="0"/>
                <a:cs typeface="Industry Book"/>
              </a:rPr>
              <a:t>emenskap </a:t>
            </a:r>
            <a:endParaRPr lang="sv-SE"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v-SE" sz="3500" dirty="0">
                <a:solidFill>
                  <a:srgbClr val="000000"/>
                </a:solidFill>
                <a:latin typeface="Calibri" panose="020F0502020204030204" pitchFamily="34" charset="0"/>
                <a:ea typeface="Calibri" panose="020F0502020204030204" pitchFamily="34" charset="0"/>
                <a:cs typeface="Industry Book"/>
              </a:rPr>
              <a:t>Alla spelare ska</a:t>
            </a:r>
            <a:r>
              <a:rPr lang="sv-SE" sz="3500" dirty="0">
                <a:solidFill>
                  <a:srgbClr val="000000"/>
                </a:solidFill>
                <a:effectLst/>
                <a:latin typeface="Calibri" panose="020F0502020204030204" pitchFamily="34" charset="0"/>
                <a:ea typeface="Calibri" panose="020F0502020204030204" pitchFamily="34" charset="0"/>
                <a:cs typeface="Industry Book"/>
              </a:rPr>
              <a:t> känna tillhörighet vilket innebär att man är betydelsefull för laget, alla bidrar utifrån sin kompetens och ska känna sig uppskattade och bekräftade av ledare och medspelare </a:t>
            </a:r>
          </a:p>
          <a:p>
            <a:pPr marL="0" indent="0">
              <a:lnSpc>
                <a:spcPct val="107000"/>
              </a:lnSpc>
              <a:spcAft>
                <a:spcPts val="800"/>
              </a:spcAft>
              <a:buNone/>
            </a:pPr>
            <a:r>
              <a:rPr lang="sv-SE" sz="4000" b="1" i="1" dirty="0">
                <a:solidFill>
                  <a:srgbClr val="00B050"/>
                </a:solidFill>
                <a:effectLst/>
                <a:latin typeface="Calibri" panose="020F0502020204030204" pitchFamily="34" charset="0"/>
                <a:ea typeface="Calibri" panose="020F0502020204030204" pitchFamily="34" charset="0"/>
                <a:cs typeface="Industry Book"/>
              </a:rPr>
              <a:t>A</a:t>
            </a:r>
            <a:r>
              <a:rPr lang="sv-SE" sz="4000" b="1" i="1" dirty="0">
                <a:solidFill>
                  <a:srgbClr val="000000"/>
                </a:solidFill>
                <a:effectLst/>
                <a:latin typeface="Calibri" panose="020F0502020204030204" pitchFamily="34" charset="0"/>
                <a:ea typeface="Calibri" panose="020F0502020204030204" pitchFamily="34" charset="0"/>
                <a:cs typeface="Industry Book"/>
              </a:rPr>
              <a:t>nsvar</a:t>
            </a:r>
            <a:endParaRPr lang="sv-SE"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v-SE" sz="3500" dirty="0">
                <a:solidFill>
                  <a:srgbClr val="000000"/>
                </a:solidFill>
                <a:latin typeface="Calibri" panose="020F0502020204030204" pitchFamily="34" charset="0"/>
                <a:ea typeface="Calibri" panose="020F0502020204030204" pitchFamily="34" charset="0"/>
                <a:cs typeface="Industry Book"/>
              </a:rPr>
              <a:t>Vi ansvarar för att anmäla oss till träningar och matcher via Laget.se, vi peppar varandra och skapar en positiv attityd vid och på planen </a:t>
            </a:r>
          </a:p>
          <a:p>
            <a:pPr marL="0" indent="0">
              <a:lnSpc>
                <a:spcPct val="107000"/>
              </a:lnSpc>
              <a:spcAft>
                <a:spcPts val="800"/>
              </a:spcAft>
              <a:buNone/>
            </a:pPr>
            <a:r>
              <a:rPr lang="sv-SE" sz="4000" b="1" dirty="0">
                <a:solidFill>
                  <a:srgbClr val="00B050"/>
                </a:solidFill>
                <a:effectLst/>
                <a:latin typeface="Calibri" panose="020F0502020204030204" pitchFamily="34" charset="0"/>
                <a:ea typeface="Calibri" panose="020F0502020204030204" pitchFamily="34" charset="0"/>
                <a:cs typeface="Industry Book"/>
              </a:rPr>
              <a:t>I</a:t>
            </a:r>
            <a:r>
              <a:rPr lang="sv-SE" sz="4000" b="1" dirty="0">
                <a:solidFill>
                  <a:srgbClr val="000000"/>
                </a:solidFill>
                <a:effectLst/>
                <a:latin typeface="Calibri" panose="020F0502020204030204" pitchFamily="34" charset="0"/>
                <a:ea typeface="Calibri" panose="020F0502020204030204" pitchFamily="34" charset="0"/>
                <a:cs typeface="Industry Book"/>
              </a:rPr>
              <a:t>nspireras</a:t>
            </a:r>
            <a:endParaRPr lang="sv-SE"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v-SE" sz="3500" dirty="0">
                <a:solidFill>
                  <a:srgbClr val="000000"/>
                </a:solidFill>
                <a:effectLst/>
                <a:latin typeface="Calibri" panose="020F0502020204030204" pitchFamily="34" charset="0"/>
                <a:ea typeface="Calibri" panose="020F0502020204030204" pitchFamily="34" charset="0"/>
                <a:cs typeface="Industry Book"/>
              </a:rPr>
              <a:t>Vi hjälper varandra att växa och utvecklas. </a:t>
            </a:r>
            <a:r>
              <a:rPr lang="sv-SE" sz="3500" dirty="0">
                <a:solidFill>
                  <a:srgbClr val="000000"/>
                </a:solidFill>
                <a:latin typeface="Calibri" panose="020F0502020204030204" pitchFamily="34" charset="0"/>
                <a:ea typeface="Calibri" panose="020F0502020204030204" pitchFamily="34" charset="0"/>
                <a:cs typeface="Industry Book"/>
              </a:rPr>
              <a:t>Att träna och spela med GAIS</a:t>
            </a:r>
            <a:r>
              <a:rPr lang="sv-SE" sz="3500" dirty="0">
                <a:solidFill>
                  <a:srgbClr val="000000"/>
                </a:solidFill>
                <a:effectLst/>
                <a:latin typeface="Calibri" panose="020F0502020204030204" pitchFamily="34" charset="0"/>
                <a:ea typeface="Calibri" panose="020F0502020204030204" pitchFamily="34" charset="0"/>
                <a:cs typeface="Industry Book"/>
              </a:rPr>
              <a:t> ska ge motivation och inspiration till nya möjligheter.</a:t>
            </a:r>
          </a:p>
          <a:p>
            <a:pPr marL="0" indent="0">
              <a:lnSpc>
                <a:spcPct val="107000"/>
              </a:lnSpc>
              <a:spcAft>
                <a:spcPts val="800"/>
              </a:spcAft>
              <a:buNone/>
            </a:pPr>
            <a:r>
              <a:rPr lang="sv-SE" sz="4000" b="1" dirty="0">
                <a:solidFill>
                  <a:srgbClr val="00B050"/>
                </a:solidFill>
                <a:effectLst/>
                <a:latin typeface="Calibri" panose="020F0502020204030204" pitchFamily="34" charset="0"/>
                <a:ea typeface="Calibri" panose="020F0502020204030204" pitchFamily="34" charset="0"/>
                <a:cs typeface="Industry Book"/>
              </a:rPr>
              <a:t>S</a:t>
            </a:r>
            <a:r>
              <a:rPr lang="sv-SE" sz="4000" b="1" dirty="0">
                <a:solidFill>
                  <a:srgbClr val="000000"/>
                </a:solidFill>
                <a:effectLst/>
                <a:latin typeface="Calibri" panose="020F0502020204030204" pitchFamily="34" charset="0"/>
                <a:ea typeface="Calibri" panose="020F0502020204030204" pitchFamily="34" charset="0"/>
                <a:cs typeface="Industry Book"/>
              </a:rPr>
              <a:t>amhörighet</a:t>
            </a:r>
            <a:endParaRPr lang="sv-SE"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v-SE" sz="3500" dirty="0">
                <a:solidFill>
                  <a:srgbClr val="000000"/>
                </a:solidFill>
                <a:effectLst/>
                <a:latin typeface="Calibri" panose="020F0502020204030204" pitchFamily="34" charset="0"/>
                <a:ea typeface="Calibri" panose="020F0502020204030204" pitchFamily="34" charset="0"/>
                <a:cs typeface="Industry Book"/>
              </a:rPr>
              <a:t>Alla som önskar vara en del av Gränna AIS ska erbjudas möjlighet till det. Det kan vara som idrottsutövare, ledare, domare eller funktionär. Vi görs ingen skillnad på vad en person har för kön, religion, sexuell läg­gning, socialt ursprung och/-eller nationalitet. Alla bemöts med värdighet och respekt. Alla använder ett vårdat språk vilket innebär att vi tar bort svordomar, könsord, rasis­tiska uttalande, hån eller hot.</a:t>
            </a:r>
            <a:r>
              <a:rPr lang="sv-SE" sz="3500" strike="sngStrike" dirty="0">
                <a:solidFill>
                  <a:srgbClr val="000000"/>
                </a:solidFill>
                <a:effectLst/>
                <a:latin typeface="Calibri" panose="020F0502020204030204" pitchFamily="34" charset="0"/>
                <a:ea typeface="Calibri" panose="020F0502020204030204" pitchFamily="34" charset="0"/>
                <a:cs typeface="Industry Book"/>
              </a:rPr>
              <a:t> </a:t>
            </a:r>
            <a:endParaRPr lang="sv-SE" sz="3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v-SE" sz="1800" dirty="0">
                <a:solidFill>
                  <a:srgbClr val="000000"/>
                </a:solidFill>
                <a:effectLst/>
                <a:latin typeface="Calibri" panose="020F0502020204030204" pitchFamily="34" charset="0"/>
                <a:ea typeface="Calibri" panose="020F0502020204030204" pitchFamily="34" charset="0"/>
                <a:cs typeface="Industry Book"/>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Bildobjekt 4">
            <a:extLst>
              <a:ext uri="{FF2B5EF4-FFF2-40B4-BE49-F238E27FC236}">
                <a16:creationId xmlns:a16="http://schemas.microsoft.com/office/drawing/2014/main" id="{78428B0F-0500-44FB-AFC0-20DFD363F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10" name="Bildobjekt 9">
            <a:extLst>
              <a:ext uri="{FF2B5EF4-FFF2-40B4-BE49-F238E27FC236}">
                <a16:creationId xmlns:a16="http://schemas.microsoft.com/office/drawing/2014/main" id="{05254C26-A3A7-4456-8E85-0D90251D7852}"/>
              </a:ext>
            </a:extLst>
          </p:cNvPr>
          <p:cNvPicPr>
            <a:picLocks noChangeAspect="1"/>
          </p:cNvPicPr>
          <p:nvPr/>
        </p:nvPicPr>
        <p:blipFill>
          <a:blip r:embed="rId3"/>
          <a:stretch>
            <a:fillRect/>
          </a:stretch>
        </p:blipFill>
        <p:spPr>
          <a:xfrm>
            <a:off x="0" y="6410325"/>
            <a:ext cx="12192000" cy="476250"/>
          </a:xfrm>
          <a:prstGeom prst="rect">
            <a:avLst/>
          </a:prstGeom>
        </p:spPr>
      </p:pic>
      <p:pic>
        <p:nvPicPr>
          <p:cNvPr id="8" name="Bildobjekt 7">
            <a:extLst>
              <a:ext uri="{FF2B5EF4-FFF2-40B4-BE49-F238E27FC236}">
                <a16:creationId xmlns:a16="http://schemas.microsoft.com/office/drawing/2014/main" id="{42C7A4E6-38FE-4C54-AE64-9EDDF955E2E2}"/>
              </a:ext>
            </a:extLst>
          </p:cNvPr>
          <p:cNvPicPr>
            <a:picLocks noChangeAspect="1"/>
          </p:cNvPicPr>
          <p:nvPr/>
        </p:nvPicPr>
        <p:blipFill>
          <a:blip r:embed="rId4"/>
          <a:stretch>
            <a:fillRect/>
          </a:stretch>
        </p:blipFill>
        <p:spPr>
          <a:xfrm>
            <a:off x="8568296" y="3638549"/>
            <a:ext cx="3623703" cy="2787817"/>
          </a:xfrm>
          <a:prstGeom prst="rect">
            <a:avLst/>
          </a:prstGeom>
        </p:spPr>
      </p:pic>
    </p:spTree>
    <p:extLst>
      <p:ext uri="{BB962C8B-B14F-4D97-AF65-F5344CB8AC3E}">
        <p14:creationId xmlns:p14="http://schemas.microsoft.com/office/powerpoint/2010/main" val="3063666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Ledarfilosofi</a:t>
            </a:r>
            <a:br>
              <a:rPr lang="sv-SE" dirty="0"/>
            </a:br>
            <a:r>
              <a:rPr lang="sv-SE" sz="1800" b="1" dirty="0"/>
              <a:t>Utgår från </a:t>
            </a:r>
            <a:r>
              <a:rPr lang="sv-SE" sz="1800" b="1" dirty="0">
                <a:solidFill>
                  <a:srgbClr val="00B050"/>
                </a:solidFill>
              </a:rPr>
              <a:t>G</a:t>
            </a:r>
            <a:r>
              <a:rPr lang="sv-SE" sz="1800" b="1" dirty="0"/>
              <a:t>ränna</a:t>
            </a:r>
            <a:r>
              <a:rPr lang="sv-SE" sz="1800" b="1" dirty="0">
                <a:solidFill>
                  <a:srgbClr val="00B050"/>
                </a:solidFill>
              </a:rPr>
              <a:t> AIS </a:t>
            </a:r>
            <a:r>
              <a:rPr lang="sv-SE" sz="1800" b="1" dirty="0"/>
              <a:t>värdegrund</a:t>
            </a:r>
            <a:endParaRPr lang="sv-SE" b="1" dirty="0"/>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800" y="1941216"/>
            <a:ext cx="10058400" cy="446910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Skapa en miljö där kamratskap och god laganda sätt i fokus.</a:t>
            </a:r>
          </a:p>
          <a:p>
            <a:r>
              <a:rPr lang="sv-SE" sz="2400" dirty="0"/>
              <a:t>Aktivt prata med ungdomarna om vikten av att ha en bra attityd och en positiv inställning på och utanför idrottsarenan. </a:t>
            </a:r>
          </a:p>
          <a:p>
            <a:r>
              <a:rPr lang="sv-SE" sz="2400" dirty="0"/>
              <a:t>Uppträda som föredöme för de barn och ungdomar vi är ledare för.</a:t>
            </a:r>
          </a:p>
          <a:p>
            <a:r>
              <a:rPr lang="sv-SE" sz="2400" dirty="0"/>
              <a:t>Vara positivt uppmuntrande och undviker att påpeka om någon misslyckas.</a:t>
            </a:r>
          </a:p>
          <a:p>
            <a:r>
              <a:rPr lang="sv-SE" sz="2400" dirty="0"/>
              <a:t>Arbetar aktivt för att motverka mobbning, kränkningar och nedsättande kommentarer. </a:t>
            </a:r>
          </a:p>
          <a:p>
            <a:r>
              <a:rPr lang="sv-SE" sz="2400" dirty="0"/>
              <a:t>Anpassar träningar utifrån att våra ungdomar utvecklas och mognar olika fysiskt och mental.</a:t>
            </a:r>
          </a:p>
          <a:p>
            <a:r>
              <a:rPr lang="sv-SE" sz="2400" dirty="0"/>
              <a:t>Ställer krav på spelare utifrån de mål vi har för laget</a:t>
            </a:r>
          </a:p>
          <a:p>
            <a:r>
              <a:rPr lang="sv-SE" sz="2400" dirty="0"/>
              <a:t>Gåt tränarutbildning</a:t>
            </a:r>
          </a:p>
        </p:txBody>
      </p:sp>
      <p:pic>
        <p:nvPicPr>
          <p:cNvPr id="5" name="Bildobjekt 4">
            <a:extLst>
              <a:ext uri="{FF2B5EF4-FFF2-40B4-BE49-F238E27FC236}">
                <a16:creationId xmlns:a16="http://schemas.microsoft.com/office/drawing/2014/main" id="{78428B0F-0500-44FB-AFC0-20DFD363F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10" name="Bildobjekt 9">
            <a:extLst>
              <a:ext uri="{FF2B5EF4-FFF2-40B4-BE49-F238E27FC236}">
                <a16:creationId xmlns:a16="http://schemas.microsoft.com/office/drawing/2014/main" id="{05254C26-A3A7-4456-8E85-0D90251D7852}"/>
              </a:ext>
            </a:extLst>
          </p:cNvPr>
          <p:cNvPicPr>
            <a:picLocks noChangeAspect="1"/>
          </p:cNvPicPr>
          <p:nvPr/>
        </p:nvPicPr>
        <p:blipFill>
          <a:blip r:embed="rId3"/>
          <a:stretch>
            <a:fillRect/>
          </a:stretch>
        </p:blipFill>
        <p:spPr>
          <a:xfrm>
            <a:off x="0" y="6410325"/>
            <a:ext cx="12192000" cy="476250"/>
          </a:xfrm>
          <a:prstGeom prst="rect">
            <a:avLst/>
          </a:prstGeom>
        </p:spPr>
      </p:pic>
      <p:sp>
        <p:nvSpPr>
          <p:cNvPr id="2" name="Rektangel 1">
            <a:extLst>
              <a:ext uri="{FF2B5EF4-FFF2-40B4-BE49-F238E27FC236}">
                <a16:creationId xmlns:a16="http://schemas.microsoft.com/office/drawing/2014/main" id="{39B16EC5-9988-4D50-A1D3-BA126590383F}"/>
              </a:ext>
            </a:extLst>
          </p:cNvPr>
          <p:cNvSpPr/>
          <p:nvPr/>
        </p:nvSpPr>
        <p:spPr>
          <a:xfrm>
            <a:off x="180974" y="100127"/>
            <a:ext cx="4241369" cy="307777"/>
          </a:xfrm>
          <a:prstGeom prst="rect">
            <a:avLst/>
          </a:prstGeom>
        </p:spPr>
        <p:txBody>
          <a:bodyPr wrap="square">
            <a:spAutoFit/>
          </a:bodyPr>
          <a:lstStyle/>
          <a:p>
            <a:r>
              <a:rPr lang="sv-SE" sz="1400" dirty="0">
                <a:hlinkClick r:id="rId4"/>
              </a:rPr>
              <a:t>https://www.svt.se/sport/mastarnas-mastare/mastarna</a:t>
            </a:r>
            <a:endParaRPr lang="sv-SE" sz="1400" dirty="0"/>
          </a:p>
        </p:txBody>
      </p:sp>
    </p:spTree>
    <p:extLst>
      <p:ext uri="{BB962C8B-B14F-4D97-AF65-F5344CB8AC3E}">
        <p14:creationId xmlns:p14="http://schemas.microsoft.com/office/powerpoint/2010/main" val="4269042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Målsättningar</a:t>
            </a:r>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800" y="1609725"/>
            <a:ext cx="8703375" cy="5248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1. Bollen ska svettas</a:t>
            </a:r>
          </a:p>
          <a:p>
            <a:pPr lvl="1"/>
            <a:r>
              <a:rPr lang="sv-SE" sz="1800" dirty="0"/>
              <a:t>Samtliga spelare ska efter säsongen kunna slå 10 raka direktpassningar </a:t>
            </a:r>
          </a:p>
          <a:p>
            <a:pPr marL="0" indent="0">
              <a:buNone/>
            </a:pPr>
            <a:r>
              <a:rPr lang="sv-SE" sz="2400" dirty="0"/>
              <a:t>2. Matchspel</a:t>
            </a:r>
          </a:p>
          <a:p>
            <a:pPr lvl="1"/>
            <a:r>
              <a:rPr lang="sv-SE" sz="1800" dirty="0"/>
              <a:t>Att komma igång med matchspel och att spelarna känner sig trygga i det</a:t>
            </a:r>
          </a:p>
          <a:p>
            <a:pPr marL="457200" lvl="1" indent="0">
              <a:buNone/>
            </a:pPr>
            <a:r>
              <a:rPr lang="sv-SE" sz="1800" dirty="0"/>
              <a:t>och förhoppningsvis tycker det är kul!</a:t>
            </a:r>
          </a:p>
          <a:p>
            <a:pPr marL="0" indent="0">
              <a:buNone/>
            </a:pPr>
            <a:r>
              <a:rPr lang="sv-SE" sz="2400" dirty="0"/>
              <a:t>3. Alltid göra sitt bästa</a:t>
            </a:r>
          </a:p>
          <a:p>
            <a:pPr lvl="1"/>
            <a:r>
              <a:rPr lang="sv-SE" sz="1800" dirty="0"/>
              <a:t>Alla ska anstränga sig så pass att man svettas och på så vis utveckla hjärta, hjärna och därigenom öka sin prestation.</a:t>
            </a:r>
          </a:p>
          <a:p>
            <a:pPr marL="0" indent="0">
              <a:buNone/>
            </a:pPr>
            <a:r>
              <a:rPr lang="sv-SE" sz="2400" dirty="0"/>
              <a:t>4. Ingen ska sluta</a:t>
            </a:r>
          </a:p>
          <a:p>
            <a:pPr lvl="1"/>
            <a:r>
              <a:rPr lang="sv-SE" sz="1800" dirty="0"/>
              <a:t>Ingen spelare ska sluta under säsongen</a:t>
            </a:r>
          </a:p>
          <a:p>
            <a:pPr marL="0" indent="0">
              <a:buNone/>
            </a:pPr>
            <a:r>
              <a:rPr lang="sv-SE" sz="2400" dirty="0"/>
              <a:t>5. Lära sig att misslyckas</a:t>
            </a:r>
          </a:p>
          <a:p>
            <a:pPr lvl="1"/>
            <a:r>
              <a:rPr lang="sv-SE" sz="1800" dirty="0"/>
              <a:t>För att lära sig saker som man tidigare inte kunnat måste man ibland misslyckas. Vi vill lära spelarna (och oss tränare) att det är okej, kanske till och med bra ibland, att misslyckas då det betyder att man håller på att lära sig något nytt!</a:t>
            </a:r>
          </a:p>
          <a:p>
            <a:pPr marL="457200" lvl="1" indent="0">
              <a:buNone/>
            </a:pPr>
            <a:endParaRPr lang="sv-SE" sz="2000" dirty="0"/>
          </a:p>
        </p:txBody>
      </p:sp>
      <p:pic>
        <p:nvPicPr>
          <p:cNvPr id="5" name="Bildobjekt 4">
            <a:extLst>
              <a:ext uri="{FF2B5EF4-FFF2-40B4-BE49-F238E27FC236}">
                <a16:creationId xmlns:a16="http://schemas.microsoft.com/office/drawing/2014/main" id="{2F3DD2B0-F347-4358-85FF-1697F6E793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10" name="Bildobjekt 9">
            <a:extLst>
              <a:ext uri="{FF2B5EF4-FFF2-40B4-BE49-F238E27FC236}">
                <a16:creationId xmlns:a16="http://schemas.microsoft.com/office/drawing/2014/main" id="{1CEFF337-1DF8-4CDE-9343-3B21DE2A7068}"/>
              </a:ext>
            </a:extLst>
          </p:cNvPr>
          <p:cNvPicPr>
            <a:picLocks noChangeAspect="1"/>
          </p:cNvPicPr>
          <p:nvPr/>
        </p:nvPicPr>
        <p:blipFill>
          <a:blip r:embed="rId3"/>
          <a:stretch>
            <a:fillRect/>
          </a:stretch>
        </p:blipFill>
        <p:spPr>
          <a:xfrm>
            <a:off x="0" y="6410325"/>
            <a:ext cx="12192000" cy="476250"/>
          </a:xfrm>
          <a:prstGeom prst="rect">
            <a:avLst/>
          </a:prstGeom>
        </p:spPr>
      </p:pic>
      <p:pic>
        <p:nvPicPr>
          <p:cNvPr id="9" name="Bildobjekt 8">
            <a:extLst>
              <a:ext uri="{FF2B5EF4-FFF2-40B4-BE49-F238E27FC236}">
                <a16:creationId xmlns:a16="http://schemas.microsoft.com/office/drawing/2014/main" id="{38E8BBD1-88B3-4079-9B55-145F90905DE5}"/>
              </a:ext>
            </a:extLst>
          </p:cNvPr>
          <p:cNvPicPr>
            <a:picLocks noChangeAspect="1"/>
          </p:cNvPicPr>
          <p:nvPr/>
        </p:nvPicPr>
        <p:blipFill>
          <a:blip r:embed="rId4"/>
          <a:stretch>
            <a:fillRect/>
          </a:stretch>
        </p:blipFill>
        <p:spPr>
          <a:xfrm>
            <a:off x="10062168" y="2375866"/>
            <a:ext cx="2129831" cy="4043983"/>
          </a:xfrm>
          <a:prstGeom prst="rect">
            <a:avLst/>
          </a:prstGeom>
        </p:spPr>
      </p:pic>
      <p:pic>
        <p:nvPicPr>
          <p:cNvPr id="4" name="Bildobjekt 3">
            <a:extLst>
              <a:ext uri="{FF2B5EF4-FFF2-40B4-BE49-F238E27FC236}">
                <a16:creationId xmlns:a16="http://schemas.microsoft.com/office/drawing/2014/main" id="{D1099D34-2A89-44C8-A608-B92817A3C037}"/>
              </a:ext>
            </a:extLst>
          </p:cNvPr>
          <p:cNvPicPr>
            <a:picLocks noChangeAspect="1"/>
          </p:cNvPicPr>
          <p:nvPr/>
        </p:nvPicPr>
        <p:blipFill>
          <a:blip r:embed="rId5"/>
          <a:stretch>
            <a:fillRect/>
          </a:stretch>
        </p:blipFill>
        <p:spPr>
          <a:xfrm>
            <a:off x="8595317" y="1985242"/>
            <a:ext cx="686459" cy="1233301"/>
          </a:xfrm>
          <a:prstGeom prst="rect">
            <a:avLst/>
          </a:prstGeom>
        </p:spPr>
      </p:pic>
      <p:sp>
        <p:nvSpPr>
          <p:cNvPr id="8" name="Rektangel 7">
            <a:extLst>
              <a:ext uri="{FF2B5EF4-FFF2-40B4-BE49-F238E27FC236}">
                <a16:creationId xmlns:a16="http://schemas.microsoft.com/office/drawing/2014/main" id="{75C44BA9-0507-40F9-AA29-09B909876507}"/>
              </a:ext>
            </a:extLst>
          </p:cNvPr>
          <p:cNvSpPr/>
          <p:nvPr/>
        </p:nvSpPr>
        <p:spPr>
          <a:xfrm>
            <a:off x="185978" y="102836"/>
            <a:ext cx="8363919" cy="307777"/>
          </a:xfrm>
          <a:prstGeom prst="rect">
            <a:avLst/>
          </a:prstGeom>
        </p:spPr>
        <p:txBody>
          <a:bodyPr wrap="square">
            <a:spAutoFit/>
          </a:bodyPr>
          <a:lstStyle/>
          <a:p>
            <a:r>
              <a:rPr lang="sv-SE" sz="1400" dirty="0">
                <a:hlinkClick r:id="rId6"/>
              </a:rPr>
              <a:t>https://utbildning.sisuidrottsbocker.se/LemonwhaleVideoDisplay/?id=a706d147-44a1-4cb6-8f64-d7c89cf20e2f</a:t>
            </a:r>
            <a:endParaRPr lang="sv-SE" sz="1400" dirty="0"/>
          </a:p>
        </p:txBody>
      </p:sp>
    </p:spTree>
    <p:extLst>
      <p:ext uri="{BB962C8B-B14F-4D97-AF65-F5344CB8AC3E}">
        <p14:creationId xmlns:p14="http://schemas.microsoft.com/office/powerpoint/2010/main" val="570657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Träningar</a:t>
            </a:r>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798" y="2093617"/>
            <a:ext cx="11125201" cy="3878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b="1" dirty="0"/>
              <a:t>Träningstider</a:t>
            </a:r>
          </a:p>
          <a:p>
            <a:r>
              <a:rPr lang="sv-SE" sz="2400" dirty="0"/>
              <a:t>Onsdagar 	17.00 – 18:30			</a:t>
            </a:r>
            <a:r>
              <a:rPr lang="sv-SE" sz="2000" dirty="0"/>
              <a:t>Startar i April</a:t>
            </a:r>
          </a:p>
          <a:p>
            <a:endParaRPr lang="sv-SE" sz="2400" dirty="0"/>
          </a:p>
          <a:p>
            <a:r>
              <a:rPr lang="sv-SE" sz="2400" dirty="0"/>
              <a:t>Fredagar 	16.30 – 18.00			</a:t>
            </a:r>
            <a:r>
              <a:rPr lang="sv-SE" sz="2000" dirty="0"/>
              <a:t>Startar i April</a:t>
            </a:r>
          </a:p>
          <a:p>
            <a:endParaRPr lang="sv-SE" sz="2000" dirty="0"/>
          </a:p>
          <a:p>
            <a:r>
              <a:rPr lang="sv-SE" sz="2000" dirty="0"/>
              <a:t>Fram tills vi börjar träna utomhus gäller fortfarande tiden 16-17 i Ribbahallen på fredagar.</a:t>
            </a:r>
          </a:p>
          <a:p>
            <a:pPr marL="0" indent="0">
              <a:buNone/>
            </a:pPr>
            <a:endParaRPr lang="sv-SE" sz="2000" dirty="0"/>
          </a:p>
          <a:p>
            <a:pPr marL="0" indent="0">
              <a:buNone/>
            </a:pPr>
            <a:endParaRPr lang="sv-SE" sz="1400" dirty="0"/>
          </a:p>
          <a:p>
            <a:pPr marL="0" indent="0">
              <a:buNone/>
            </a:pPr>
            <a:r>
              <a:rPr lang="sv-SE" sz="1400" dirty="0"/>
              <a:t>Träning genomförs på B – Plan (Ribbavallen) när vi tillåts beträda denna, kan vi ej tärna på gräs genomförs träningarna på aktivitetsytan i hamnallén.</a:t>
            </a:r>
            <a:endParaRPr lang="sv-SE" sz="1200" dirty="0"/>
          </a:p>
        </p:txBody>
      </p:sp>
      <p:pic>
        <p:nvPicPr>
          <p:cNvPr id="5" name="Bildobjekt 4">
            <a:extLst>
              <a:ext uri="{FF2B5EF4-FFF2-40B4-BE49-F238E27FC236}">
                <a16:creationId xmlns:a16="http://schemas.microsoft.com/office/drawing/2014/main" id="{D41EFE59-E0F3-4C39-9C0D-B5490C95B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9" name="Bildobjekt 8">
            <a:extLst>
              <a:ext uri="{FF2B5EF4-FFF2-40B4-BE49-F238E27FC236}">
                <a16:creationId xmlns:a16="http://schemas.microsoft.com/office/drawing/2014/main" id="{A65AA00F-6180-431B-9799-4A954A4E82AC}"/>
              </a:ext>
            </a:extLst>
          </p:cNvPr>
          <p:cNvPicPr>
            <a:picLocks noChangeAspect="1"/>
          </p:cNvPicPr>
          <p:nvPr/>
        </p:nvPicPr>
        <p:blipFill>
          <a:blip r:embed="rId3"/>
          <a:stretch>
            <a:fillRect/>
          </a:stretch>
        </p:blipFill>
        <p:spPr>
          <a:xfrm>
            <a:off x="0" y="6410325"/>
            <a:ext cx="12192000" cy="476250"/>
          </a:xfrm>
          <a:prstGeom prst="rect">
            <a:avLst/>
          </a:prstGeom>
        </p:spPr>
      </p:pic>
    </p:spTree>
    <p:extLst>
      <p:ext uri="{BB962C8B-B14F-4D97-AF65-F5344CB8AC3E}">
        <p14:creationId xmlns:p14="http://schemas.microsoft.com/office/powerpoint/2010/main" val="206171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Matcher</a:t>
            </a:r>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798" y="2093617"/>
            <a:ext cx="11125201" cy="3878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sz="2000" dirty="0"/>
          </a:p>
          <a:p>
            <a:pPr marL="0" indent="0">
              <a:buNone/>
            </a:pPr>
            <a:r>
              <a:rPr lang="sv-SE" sz="2000" b="1" dirty="0"/>
              <a:t>Matchtider – hemmamatcher</a:t>
            </a:r>
          </a:p>
          <a:p>
            <a:pPr marL="0" indent="0">
              <a:buNone/>
            </a:pPr>
            <a:r>
              <a:rPr lang="sv-SE" sz="2400" dirty="0"/>
              <a:t>Söndagar 	12.30 – 13.30			</a:t>
            </a:r>
            <a:r>
              <a:rPr lang="sv-SE" sz="2000" dirty="0"/>
              <a:t>Startar i April</a:t>
            </a:r>
            <a:r>
              <a:rPr lang="sv-SE" sz="2400" dirty="0"/>
              <a:t> </a:t>
            </a:r>
          </a:p>
          <a:p>
            <a:pPr marL="0" indent="0">
              <a:buNone/>
            </a:pPr>
            <a:r>
              <a:rPr lang="sv-SE" sz="2400" dirty="0"/>
              <a:t>Det kommer vara andra lag som spelar innan och efter i Gränna.</a:t>
            </a:r>
          </a:p>
          <a:p>
            <a:pPr marL="0" indent="0">
              <a:buNone/>
            </a:pPr>
            <a:endParaRPr lang="sv-SE" sz="2400" dirty="0"/>
          </a:p>
          <a:p>
            <a:pPr marL="0" indent="0">
              <a:buNone/>
            </a:pPr>
            <a:r>
              <a:rPr lang="sv-SE" sz="2000" b="1" dirty="0"/>
              <a:t>Bortamatch vet vi ännu inte</a:t>
            </a:r>
          </a:p>
          <a:p>
            <a:pPr marL="0" indent="0">
              <a:buNone/>
            </a:pPr>
            <a:endParaRPr lang="sv-SE" sz="1500" dirty="0"/>
          </a:p>
          <a:p>
            <a:pPr marL="0" indent="0">
              <a:buNone/>
            </a:pPr>
            <a:endParaRPr lang="sv-SE" sz="1400" dirty="0"/>
          </a:p>
          <a:p>
            <a:pPr marL="0" indent="0">
              <a:buNone/>
            </a:pPr>
            <a:r>
              <a:rPr lang="sv-SE" sz="1400" dirty="0"/>
              <a:t>Träning genomförs på B – Plan (Ribbavallen) när vi tillåts beträda denna, kan vi ej tärna på gräs genomförs träningarna på aktivitetsytan i hamnallén.</a:t>
            </a:r>
            <a:endParaRPr lang="sv-SE" sz="1200" dirty="0"/>
          </a:p>
        </p:txBody>
      </p:sp>
      <p:pic>
        <p:nvPicPr>
          <p:cNvPr id="5" name="Bildobjekt 4">
            <a:extLst>
              <a:ext uri="{FF2B5EF4-FFF2-40B4-BE49-F238E27FC236}">
                <a16:creationId xmlns:a16="http://schemas.microsoft.com/office/drawing/2014/main" id="{D41EFE59-E0F3-4C39-9C0D-B5490C95B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9" name="Bildobjekt 8">
            <a:extLst>
              <a:ext uri="{FF2B5EF4-FFF2-40B4-BE49-F238E27FC236}">
                <a16:creationId xmlns:a16="http://schemas.microsoft.com/office/drawing/2014/main" id="{A65AA00F-6180-431B-9799-4A954A4E82AC}"/>
              </a:ext>
            </a:extLst>
          </p:cNvPr>
          <p:cNvPicPr>
            <a:picLocks noChangeAspect="1"/>
          </p:cNvPicPr>
          <p:nvPr/>
        </p:nvPicPr>
        <p:blipFill>
          <a:blip r:embed="rId3"/>
          <a:stretch>
            <a:fillRect/>
          </a:stretch>
        </p:blipFill>
        <p:spPr>
          <a:xfrm>
            <a:off x="0" y="6410325"/>
            <a:ext cx="12192000" cy="476250"/>
          </a:xfrm>
          <a:prstGeom prst="rect">
            <a:avLst/>
          </a:prstGeom>
        </p:spPr>
      </p:pic>
    </p:spTree>
    <p:extLst>
      <p:ext uri="{BB962C8B-B14F-4D97-AF65-F5344CB8AC3E}">
        <p14:creationId xmlns:p14="http://schemas.microsoft.com/office/powerpoint/2010/main" val="150781357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0A151C70F2414291A8FC25F8B4C462" ma:contentTypeVersion="11" ma:contentTypeDescription="Create a new document." ma:contentTypeScope="" ma:versionID="0e2292864cebf1a190fd57b67c956a6c">
  <xsd:schema xmlns:xsd="http://www.w3.org/2001/XMLSchema" xmlns:xs="http://www.w3.org/2001/XMLSchema" xmlns:p="http://schemas.microsoft.com/office/2006/metadata/properties" xmlns:ns3="73d5fe8c-a498-4a08-b847-fd3d088ea593" xmlns:ns4="e5f1102b-5e0b-45ce-9323-7193b3a64b04" targetNamespace="http://schemas.microsoft.com/office/2006/metadata/properties" ma:root="true" ma:fieldsID="fd9e24e75fc2a66ccc6bab256efa2e6f" ns3:_="" ns4:_="">
    <xsd:import namespace="73d5fe8c-a498-4a08-b847-fd3d088ea593"/>
    <xsd:import namespace="e5f1102b-5e0b-45ce-9323-7193b3a64b0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d5fe8c-a498-4a08-b847-fd3d088ea5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f1102b-5e0b-45ce-9323-7193b3a64b0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FC1EDE-FA24-47B7-9555-ED1EED1C4364}">
  <ds:schemaRefs>
    <ds:schemaRef ds:uri="http://schemas.microsoft.com/sharepoint/v3/contenttype/forms"/>
  </ds:schemaRefs>
</ds:datastoreItem>
</file>

<file path=customXml/itemProps2.xml><?xml version="1.0" encoding="utf-8"?>
<ds:datastoreItem xmlns:ds="http://schemas.openxmlformats.org/officeDocument/2006/customXml" ds:itemID="{E2D41258-FC14-42A4-8054-C810D99031BF}">
  <ds:schemaRefs>
    <ds:schemaRef ds:uri="http://schemas.openxmlformats.org/package/2006/metadata/core-properties"/>
    <ds:schemaRef ds:uri="e5f1102b-5e0b-45ce-9323-7193b3a64b04"/>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73d5fe8c-a498-4a08-b847-fd3d088ea593"/>
    <ds:schemaRef ds:uri="http://www.w3.org/XML/1998/namespace"/>
    <ds:schemaRef ds:uri="http://purl.org/dc/terms/"/>
  </ds:schemaRefs>
</ds:datastoreItem>
</file>

<file path=customXml/itemProps3.xml><?xml version="1.0" encoding="utf-8"?>
<ds:datastoreItem xmlns:ds="http://schemas.openxmlformats.org/officeDocument/2006/customXml" ds:itemID="{E678E81F-EAE5-4504-850D-4B6FB01510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d5fe8c-a498-4a08-b847-fd3d088ea593"/>
    <ds:schemaRef ds:uri="e5f1102b-5e0b-45ce-9323-7193b3a64b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12239</TotalTime>
  <Words>1428</Words>
  <Application>Microsoft Office PowerPoint</Application>
  <PresentationFormat>Bredbild</PresentationFormat>
  <Paragraphs>177</Paragraphs>
  <Slides>20</Slides>
  <Notes>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20</vt:i4>
      </vt:variant>
    </vt:vector>
  </HeadingPairs>
  <TitlesOfParts>
    <vt:vector size="27" baseType="lpstr">
      <vt:lpstr>Arial</vt:lpstr>
      <vt:lpstr>Calibri</vt:lpstr>
      <vt:lpstr>Calibri Light</vt:lpstr>
      <vt:lpstr>ProximaNova</vt:lpstr>
      <vt:lpstr>Times New Roman</vt:lpstr>
      <vt:lpstr>Wingdings</vt:lpstr>
      <vt:lpstr>Office-tema</vt:lpstr>
      <vt:lpstr>FÖRÄLDRAMÖTE </vt:lpstr>
      <vt:lpstr>Agenda</vt:lpstr>
      <vt:lpstr>Laget</vt:lpstr>
      <vt:lpstr>Ledare</vt:lpstr>
      <vt:lpstr>Gränna AIS värdegrund  </vt:lpstr>
      <vt:lpstr>Ledarfilosofi Utgår från Gränna AIS värdegrund</vt:lpstr>
      <vt:lpstr>Målsättningar</vt:lpstr>
      <vt:lpstr>Träningar</vt:lpstr>
      <vt:lpstr>Matcher</vt:lpstr>
      <vt:lpstr>Praktisk info - Träning</vt:lpstr>
      <vt:lpstr>Matcher</vt:lpstr>
      <vt:lpstr>Praktisk info - Matcher</vt:lpstr>
      <vt:lpstr>Förväntningar föräldrar</vt:lpstr>
      <vt:lpstr>Föräldraengagemang</vt:lpstr>
      <vt:lpstr>Städtider Ribbahallen kommer av Marcus Berg inom kort</vt:lpstr>
      <vt:lpstr>Avgifter</vt:lpstr>
      <vt:lpstr>Laget.se</vt:lpstr>
      <vt:lpstr>Övriga frågor</vt:lpstr>
      <vt:lpstr>PowerPoint-presentation</vt:lpstr>
      <vt:lpstr>Tack för visat intresse!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dc:title>
  <dc:creator>Ulf Brengdahl Sjöberg</dc:creator>
  <cp:lastModifiedBy>Jimmi Törnebladh</cp:lastModifiedBy>
  <cp:revision>15</cp:revision>
  <dcterms:created xsi:type="dcterms:W3CDTF">2021-01-11T19:42:35Z</dcterms:created>
  <dcterms:modified xsi:type="dcterms:W3CDTF">2025-02-23T12:05:27Z</dcterms:modified>
</cp:coreProperties>
</file>