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71" r:id="rId7"/>
    <p:sldId id="274" r:id="rId8"/>
    <p:sldId id="278" r:id="rId9"/>
    <p:sldId id="259" r:id="rId10"/>
    <p:sldId id="281" r:id="rId11"/>
    <p:sldId id="282" r:id="rId12"/>
    <p:sldId id="280" r:id="rId13"/>
    <p:sldId id="266" r:id="rId14"/>
    <p:sldId id="267" r:id="rId15"/>
    <p:sldId id="270" r:id="rId16"/>
    <p:sldId id="283" r:id="rId17"/>
    <p:sldId id="261" r:id="rId18"/>
    <p:sldId id="284" r:id="rId19"/>
    <p:sldId id="285" r:id="rId20"/>
    <p:sldId id="277" r:id="rId21"/>
    <p:sldId id="286" r:id="rId22"/>
    <p:sldId id="269" r:id="rId23"/>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042DDA6-3322-4D82-B0D5-B34BFC715018}"/>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66C13CE1-F894-447B-A7F3-E449C1D067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FA57F7F0-5662-4A07-BB60-EFF547594BC5}"/>
              </a:ext>
            </a:extLst>
          </p:cNvPr>
          <p:cNvSpPr>
            <a:spLocks noGrp="1"/>
          </p:cNvSpPr>
          <p:nvPr>
            <p:ph type="dt" sz="half" idx="10"/>
          </p:nvPr>
        </p:nvSpPr>
        <p:spPr/>
        <p:txBody>
          <a:bodyPr/>
          <a:lstStyle/>
          <a:p>
            <a:fld id="{1E8BB6B9-F5A7-4EEF-A00F-A014A4DA6CE7}" type="datetimeFigureOut">
              <a:rPr lang="sv-SE" smtClean="0"/>
              <a:t>2023-10-01</a:t>
            </a:fld>
            <a:endParaRPr lang="sv-SE"/>
          </a:p>
        </p:txBody>
      </p:sp>
      <p:sp>
        <p:nvSpPr>
          <p:cNvPr id="5" name="Platshållare för sidfot 4">
            <a:extLst>
              <a:ext uri="{FF2B5EF4-FFF2-40B4-BE49-F238E27FC236}">
                <a16:creationId xmlns:a16="http://schemas.microsoft.com/office/drawing/2014/main" id="{EC0782FF-CA96-45DF-AEC3-6915DD5888F6}"/>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5E01D45-DE1A-4A22-BECB-1D8AC436B9AD}"/>
              </a:ext>
            </a:extLst>
          </p:cNvPr>
          <p:cNvSpPr>
            <a:spLocks noGrp="1"/>
          </p:cNvSpPr>
          <p:nvPr>
            <p:ph type="sldNum" sz="quarter" idx="12"/>
          </p:nvPr>
        </p:nvSpPr>
        <p:spPr/>
        <p:txBody>
          <a:bodyPr/>
          <a:lstStyle/>
          <a:p>
            <a:fld id="{1DB142F8-41DB-48B3-8D69-6DA50DBF5AED}" type="slidenum">
              <a:rPr lang="sv-SE" smtClean="0"/>
              <a:t>‹#›</a:t>
            </a:fld>
            <a:endParaRPr lang="sv-SE"/>
          </a:p>
        </p:txBody>
      </p:sp>
    </p:spTree>
    <p:extLst>
      <p:ext uri="{BB962C8B-B14F-4D97-AF65-F5344CB8AC3E}">
        <p14:creationId xmlns:p14="http://schemas.microsoft.com/office/powerpoint/2010/main" val="2605504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FBA9CF2-5107-4FFF-B008-BDE6AD50D038}"/>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0A8DDD88-8339-4C2A-BD7D-8377AE00275D}"/>
              </a:ext>
            </a:extLst>
          </p:cNvPr>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57E55395-3ADA-4C93-98C0-2C5B52ACA837}"/>
              </a:ext>
            </a:extLst>
          </p:cNvPr>
          <p:cNvSpPr>
            <a:spLocks noGrp="1"/>
          </p:cNvSpPr>
          <p:nvPr>
            <p:ph type="dt" sz="half" idx="10"/>
          </p:nvPr>
        </p:nvSpPr>
        <p:spPr/>
        <p:txBody>
          <a:bodyPr/>
          <a:lstStyle/>
          <a:p>
            <a:fld id="{1E8BB6B9-F5A7-4EEF-A00F-A014A4DA6CE7}" type="datetimeFigureOut">
              <a:rPr lang="sv-SE" smtClean="0"/>
              <a:t>2023-10-01</a:t>
            </a:fld>
            <a:endParaRPr lang="sv-SE"/>
          </a:p>
        </p:txBody>
      </p:sp>
      <p:sp>
        <p:nvSpPr>
          <p:cNvPr id="5" name="Platshållare för sidfot 4">
            <a:extLst>
              <a:ext uri="{FF2B5EF4-FFF2-40B4-BE49-F238E27FC236}">
                <a16:creationId xmlns:a16="http://schemas.microsoft.com/office/drawing/2014/main" id="{4C58BB4D-FCF3-40FB-A247-AA657952294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0B88412-8FFE-4BD2-B65F-0C27643D75A5}"/>
              </a:ext>
            </a:extLst>
          </p:cNvPr>
          <p:cNvSpPr>
            <a:spLocks noGrp="1"/>
          </p:cNvSpPr>
          <p:nvPr>
            <p:ph type="sldNum" sz="quarter" idx="12"/>
          </p:nvPr>
        </p:nvSpPr>
        <p:spPr/>
        <p:txBody>
          <a:bodyPr/>
          <a:lstStyle/>
          <a:p>
            <a:fld id="{1DB142F8-41DB-48B3-8D69-6DA50DBF5AED}" type="slidenum">
              <a:rPr lang="sv-SE" smtClean="0"/>
              <a:t>‹#›</a:t>
            </a:fld>
            <a:endParaRPr lang="sv-SE"/>
          </a:p>
        </p:txBody>
      </p:sp>
    </p:spTree>
    <p:extLst>
      <p:ext uri="{BB962C8B-B14F-4D97-AF65-F5344CB8AC3E}">
        <p14:creationId xmlns:p14="http://schemas.microsoft.com/office/powerpoint/2010/main" val="3908369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FCBFEF29-6127-420D-8ACE-D26AA10F2CFA}"/>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81B6F855-BE80-4933-9792-638BE3E08141}"/>
              </a:ext>
            </a:extLst>
          </p:cNvPr>
          <p:cNvSpPr>
            <a:spLocks noGrp="1"/>
          </p:cNvSpPr>
          <p:nvPr>
            <p:ph type="body" orient="vert" idx="1"/>
          </p:nvPr>
        </p:nvSpPr>
        <p:spPr>
          <a:xfrm>
            <a:off x="838200" y="365125"/>
            <a:ext cx="7734300" cy="5811838"/>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C6724730-C836-4996-A51E-401D2AD2763B}"/>
              </a:ext>
            </a:extLst>
          </p:cNvPr>
          <p:cNvSpPr>
            <a:spLocks noGrp="1"/>
          </p:cNvSpPr>
          <p:nvPr>
            <p:ph type="dt" sz="half" idx="10"/>
          </p:nvPr>
        </p:nvSpPr>
        <p:spPr/>
        <p:txBody>
          <a:bodyPr/>
          <a:lstStyle/>
          <a:p>
            <a:fld id="{1E8BB6B9-F5A7-4EEF-A00F-A014A4DA6CE7}" type="datetimeFigureOut">
              <a:rPr lang="sv-SE" smtClean="0"/>
              <a:t>2023-10-01</a:t>
            </a:fld>
            <a:endParaRPr lang="sv-SE"/>
          </a:p>
        </p:txBody>
      </p:sp>
      <p:sp>
        <p:nvSpPr>
          <p:cNvPr id="5" name="Platshållare för sidfot 4">
            <a:extLst>
              <a:ext uri="{FF2B5EF4-FFF2-40B4-BE49-F238E27FC236}">
                <a16:creationId xmlns:a16="http://schemas.microsoft.com/office/drawing/2014/main" id="{905706C1-9B68-4ED2-99F8-BAB1692FCAB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C56E9F9-BF68-48A3-A883-C7B7FC051C41}"/>
              </a:ext>
            </a:extLst>
          </p:cNvPr>
          <p:cNvSpPr>
            <a:spLocks noGrp="1"/>
          </p:cNvSpPr>
          <p:nvPr>
            <p:ph type="sldNum" sz="quarter" idx="12"/>
          </p:nvPr>
        </p:nvSpPr>
        <p:spPr/>
        <p:txBody>
          <a:bodyPr/>
          <a:lstStyle/>
          <a:p>
            <a:fld id="{1DB142F8-41DB-48B3-8D69-6DA50DBF5AED}" type="slidenum">
              <a:rPr lang="sv-SE" smtClean="0"/>
              <a:t>‹#›</a:t>
            </a:fld>
            <a:endParaRPr lang="sv-SE"/>
          </a:p>
        </p:txBody>
      </p:sp>
    </p:spTree>
    <p:extLst>
      <p:ext uri="{BB962C8B-B14F-4D97-AF65-F5344CB8AC3E}">
        <p14:creationId xmlns:p14="http://schemas.microsoft.com/office/powerpoint/2010/main" val="2300192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0B9AE5A-34EA-4CC7-AB76-3B14046C4366}"/>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B06AD53D-3942-4907-9E7D-93EFA8185394}"/>
              </a:ext>
            </a:extLst>
          </p:cNvPr>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51E4F058-25BF-416B-A2CB-8070BEDAAFCA}"/>
              </a:ext>
            </a:extLst>
          </p:cNvPr>
          <p:cNvSpPr>
            <a:spLocks noGrp="1"/>
          </p:cNvSpPr>
          <p:nvPr>
            <p:ph type="dt" sz="half" idx="10"/>
          </p:nvPr>
        </p:nvSpPr>
        <p:spPr/>
        <p:txBody>
          <a:bodyPr/>
          <a:lstStyle/>
          <a:p>
            <a:fld id="{1E8BB6B9-F5A7-4EEF-A00F-A014A4DA6CE7}" type="datetimeFigureOut">
              <a:rPr lang="sv-SE" smtClean="0"/>
              <a:t>2023-10-01</a:t>
            </a:fld>
            <a:endParaRPr lang="sv-SE"/>
          </a:p>
        </p:txBody>
      </p:sp>
      <p:sp>
        <p:nvSpPr>
          <p:cNvPr id="5" name="Platshållare för sidfot 4">
            <a:extLst>
              <a:ext uri="{FF2B5EF4-FFF2-40B4-BE49-F238E27FC236}">
                <a16:creationId xmlns:a16="http://schemas.microsoft.com/office/drawing/2014/main" id="{13F4F70E-4826-4898-8659-0FF4F9A327D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1956E92-B657-4AC0-92CF-09A5D276BE25}"/>
              </a:ext>
            </a:extLst>
          </p:cNvPr>
          <p:cNvSpPr>
            <a:spLocks noGrp="1"/>
          </p:cNvSpPr>
          <p:nvPr>
            <p:ph type="sldNum" sz="quarter" idx="12"/>
          </p:nvPr>
        </p:nvSpPr>
        <p:spPr/>
        <p:txBody>
          <a:bodyPr/>
          <a:lstStyle/>
          <a:p>
            <a:fld id="{1DB142F8-41DB-48B3-8D69-6DA50DBF5AED}" type="slidenum">
              <a:rPr lang="sv-SE" smtClean="0"/>
              <a:t>‹#›</a:t>
            </a:fld>
            <a:endParaRPr lang="sv-SE"/>
          </a:p>
        </p:txBody>
      </p:sp>
    </p:spTree>
    <p:extLst>
      <p:ext uri="{BB962C8B-B14F-4D97-AF65-F5344CB8AC3E}">
        <p14:creationId xmlns:p14="http://schemas.microsoft.com/office/powerpoint/2010/main" val="4103195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0798B43-37C6-4CDC-AA56-558DA37CE29E}"/>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10EF558D-763E-4C51-ADC8-0C9BCE8979E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a:extLst>
              <a:ext uri="{FF2B5EF4-FFF2-40B4-BE49-F238E27FC236}">
                <a16:creationId xmlns:a16="http://schemas.microsoft.com/office/drawing/2014/main" id="{180B1B7B-105F-496B-9A20-4F591C140671}"/>
              </a:ext>
            </a:extLst>
          </p:cNvPr>
          <p:cNvSpPr>
            <a:spLocks noGrp="1"/>
          </p:cNvSpPr>
          <p:nvPr>
            <p:ph type="dt" sz="half" idx="10"/>
          </p:nvPr>
        </p:nvSpPr>
        <p:spPr/>
        <p:txBody>
          <a:bodyPr/>
          <a:lstStyle/>
          <a:p>
            <a:fld id="{1E8BB6B9-F5A7-4EEF-A00F-A014A4DA6CE7}" type="datetimeFigureOut">
              <a:rPr lang="sv-SE" smtClean="0"/>
              <a:t>2023-10-01</a:t>
            </a:fld>
            <a:endParaRPr lang="sv-SE"/>
          </a:p>
        </p:txBody>
      </p:sp>
      <p:sp>
        <p:nvSpPr>
          <p:cNvPr id="5" name="Platshållare för sidfot 4">
            <a:extLst>
              <a:ext uri="{FF2B5EF4-FFF2-40B4-BE49-F238E27FC236}">
                <a16:creationId xmlns:a16="http://schemas.microsoft.com/office/drawing/2014/main" id="{656091DB-5702-4064-B20C-CE0897C209CF}"/>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8D024968-11B2-4F9E-91F9-C2A1422CC3CC}"/>
              </a:ext>
            </a:extLst>
          </p:cNvPr>
          <p:cNvSpPr>
            <a:spLocks noGrp="1"/>
          </p:cNvSpPr>
          <p:nvPr>
            <p:ph type="sldNum" sz="quarter" idx="12"/>
          </p:nvPr>
        </p:nvSpPr>
        <p:spPr/>
        <p:txBody>
          <a:bodyPr/>
          <a:lstStyle/>
          <a:p>
            <a:fld id="{1DB142F8-41DB-48B3-8D69-6DA50DBF5AED}" type="slidenum">
              <a:rPr lang="sv-SE" smtClean="0"/>
              <a:t>‹#›</a:t>
            </a:fld>
            <a:endParaRPr lang="sv-SE"/>
          </a:p>
        </p:txBody>
      </p:sp>
    </p:spTree>
    <p:extLst>
      <p:ext uri="{BB962C8B-B14F-4D97-AF65-F5344CB8AC3E}">
        <p14:creationId xmlns:p14="http://schemas.microsoft.com/office/powerpoint/2010/main" val="1400526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8DE0ED1-E218-4FC4-B9A0-AE2F1CFB7D11}"/>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B78A550D-D2BF-42F5-99E0-68C854746BA7}"/>
              </a:ext>
            </a:extLst>
          </p:cNvPr>
          <p:cNvSpPr>
            <a:spLocks noGrp="1"/>
          </p:cNvSpPr>
          <p:nvPr>
            <p:ph sz="half" idx="1"/>
          </p:nvPr>
        </p:nvSpPr>
        <p:spPr>
          <a:xfrm>
            <a:off x="838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4D5315CE-7F61-4EC3-AF13-9CAD41B24497}"/>
              </a:ext>
            </a:extLst>
          </p:cNvPr>
          <p:cNvSpPr>
            <a:spLocks noGrp="1"/>
          </p:cNvSpPr>
          <p:nvPr>
            <p:ph sz="half" idx="2"/>
          </p:nvPr>
        </p:nvSpPr>
        <p:spPr>
          <a:xfrm>
            <a:off x="6172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14E57520-D3F1-4529-8A59-9D238FE06ADB}"/>
              </a:ext>
            </a:extLst>
          </p:cNvPr>
          <p:cNvSpPr>
            <a:spLocks noGrp="1"/>
          </p:cNvSpPr>
          <p:nvPr>
            <p:ph type="dt" sz="half" idx="10"/>
          </p:nvPr>
        </p:nvSpPr>
        <p:spPr/>
        <p:txBody>
          <a:bodyPr/>
          <a:lstStyle/>
          <a:p>
            <a:fld id="{1E8BB6B9-F5A7-4EEF-A00F-A014A4DA6CE7}" type="datetimeFigureOut">
              <a:rPr lang="sv-SE" smtClean="0"/>
              <a:t>2023-10-01</a:t>
            </a:fld>
            <a:endParaRPr lang="sv-SE"/>
          </a:p>
        </p:txBody>
      </p:sp>
      <p:sp>
        <p:nvSpPr>
          <p:cNvPr id="6" name="Platshållare för sidfot 5">
            <a:extLst>
              <a:ext uri="{FF2B5EF4-FFF2-40B4-BE49-F238E27FC236}">
                <a16:creationId xmlns:a16="http://schemas.microsoft.com/office/drawing/2014/main" id="{88E0CFCD-6C4F-4755-B3D6-9C8F4BC67552}"/>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E0EED5E0-3AAB-4FF2-AEC2-2D68A142EA49}"/>
              </a:ext>
            </a:extLst>
          </p:cNvPr>
          <p:cNvSpPr>
            <a:spLocks noGrp="1"/>
          </p:cNvSpPr>
          <p:nvPr>
            <p:ph type="sldNum" sz="quarter" idx="12"/>
          </p:nvPr>
        </p:nvSpPr>
        <p:spPr/>
        <p:txBody>
          <a:bodyPr/>
          <a:lstStyle/>
          <a:p>
            <a:fld id="{1DB142F8-41DB-48B3-8D69-6DA50DBF5AED}" type="slidenum">
              <a:rPr lang="sv-SE" smtClean="0"/>
              <a:t>‹#›</a:t>
            </a:fld>
            <a:endParaRPr lang="sv-SE"/>
          </a:p>
        </p:txBody>
      </p:sp>
    </p:spTree>
    <p:extLst>
      <p:ext uri="{BB962C8B-B14F-4D97-AF65-F5344CB8AC3E}">
        <p14:creationId xmlns:p14="http://schemas.microsoft.com/office/powerpoint/2010/main" val="4204316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A1BE995-C29E-4BDE-996E-32A9B804CE92}"/>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3049945F-7428-4547-A243-A25E7D4548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a:extLst>
              <a:ext uri="{FF2B5EF4-FFF2-40B4-BE49-F238E27FC236}">
                <a16:creationId xmlns:a16="http://schemas.microsoft.com/office/drawing/2014/main" id="{F4D7015A-5392-4826-B1EE-0852DB3B72B8}"/>
              </a:ext>
            </a:extLst>
          </p:cNvPr>
          <p:cNvSpPr>
            <a:spLocks noGrp="1"/>
          </p:cNvSpPr>
          <p:nvPr>
            <p:ph sz="half" idx="2"/>
          </p:nvPr>
        </p:nvSpPr>
        <p:spPr>
          <a:xfrm>
            <a:off x="839788" y="2505075"/>
            <a:ext cx="5157787"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F1711154-AA36-49E3-8484-2E203CC733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a:extLst>
              <a:ext uri="{FF2B5EF4-FFF2-40B4-BE49-F238E27FC236}">
                <a16:creationId xmlns:a16="http://schemas.microsoft.com/office/drawing/2014/main" id="{988AB747-9670-45B3-A12A-D2E62802F0E7}"/>
              </a:ext>
            </a:extLst>
          </p:cNvPr>
          <p:cNvSpPr>
            <a:spLocks noGrp="1"/>
          </p:cNvSpPr>
          <p:nvPr>
            <p:ph sz="quarter" idx="4"/>
          </p:nvPr>
        </p:nvSpPr>
        <p:spPr>
          <a:xfrm>
            <a:off x="6172200" y="2505075"/>
            <a:ext cx="5183188"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1A7977A8-8C92-4374-B67A-CC6166196A99}"/>
              </a:ext>
            </a:extLst>
          </p:cNvPr>
          <p:cNvSpPr>
            <a:spLocks noGrp="1"/>
          </p:cNvSpPr>
          <p:nvPr>
            <p:ph type="dt" sz="half" idx="10"/>
          </p:nvPr>
        </p:nvSpPr>
        <p:spPr/>
        <p:txBody>
          <a:bodyPr/>
          <a:lstStyle/>
          <a:p>
            <a:fld id="{1E8BB6B9-F5A7-4EEF-A00F-A014A4DA6CE7}" type="datetimeFigureOut">
              <a:rPr lang="sv-SE" smtClean="0"/>
              <a:t>2023-10-01</a:t>
            </a:fld>
            <a:endParaRPr lang="sv-SE"/>
          </a:p>
        </p:txBody>
      </p:sp>
      <p:sp>
        <p:nvSpPr>
          <p:cNvPr id="8" name="Platshållare för sidfot 7">
            <a:extLst>
              <a:ext uri="{FF2B5EF4-FFF2-40B4-BE49-F238E27FC236}">
                <a16:creationId xmlns:a16="http://schemas.microsoft.com/office/drawing/2014/main" id="{6EA82A93-F577-44C4-A5EE-2AB69FA62736}"/>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21F6E7CC-26AA-4D2F-BDB8-DB792768F58C}"/>
              </a:ext>
            </a:extLst>
          </p:cNvPr>
          <p:cNvSpPr>
            <a:spLocks noGrp="1"/>
          </p:cNvSpPr>
          <p:nvPr>
            <p:ph type="sldNum" sz="quarter" idx="12"/>
          </p:nvPr>
        </p:nvSpPr>
        <p:spPr/>
        <p:txBody>
          <a:bodyPr/>
          <a:lstStyle/>
          <a:p>
            <a:fld id="{1DB142F8-41DB-48B3-8D69-6DA50DBF5AED}" type="slidenum">
              <a:rPr lang="sv-SE" smtClean="0"/>
              <a:t>‹#›</a:t>
            </a:fld>
            <a:endParaRPr lang="sv-SE"/>
          </a:p>
        </p:txBody>
      </p:sp>
    </p:spTree>
    <p:extLst>
      <p:ext uri="{BB962C8B-B14F-4D97-AF65-F5344CB8AC3E}">
        <p14:creationId xmlns:p14="http://schemas.microsoft.com/office/powerpoint/2010/main" val="2990213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D837517-C7E5-4BAC-9C4D-DDE703AEC441}"/>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D462CCFB-D2C0-4F09-AAF2-FCD3C754D0B4}"/>
              </a:ext>
            </a:extLst>
          </p:cNvPr>
          <p:cNvSpPr>
            <a:spLocks noGrp="1"/>
          </p:cNvSpPr>
          <p:nvPr>
            <p:ph type="dt" sz="half" idx="10"/>
          </p:nvPr>
        </p:nvSpPr>
        <p:spPr/>
        <p:txBody>
          <a:bodyPr/>
          <a:lstStyle/>
          <a:p>
            <a:fld id="{1E8BB6B9-F5A7-4EEF-A00F-A014A4DA6CE7}" type="datetimeFigureOut">
              <a:rPr lang="sv-SE" smtClean="0"/>
              <a:t>2023-10-01</a:t>
            </a:fld>
            <a:endParaRPr lang="sv-SE"/>
          </a:p>
        </p:txBody>
      </p:sp>
      <p:sp>
        <p:nvSpPr>
          <p:cNvPr id="4" name="Platshållare för sidfot 3">
            <a:extLst>
              <a:ext uri="{FF2B5EF4-FFF2-40B4-BE49-F238E27FC236}">
                <a16:creationId xmlns:a16="http://schemas.microsoft.com/office/drawing/2014/main" id="{338E99FA-62E5-496A-9ED5-E82F09F63006}"/>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B9D7588D-E8D2-4695-9CFC-C9BC9A0BAA39}"/>
              </a:ext>
            </a:extLst>
          </p:cNvPr>
          <p:cNvSpPr>
            <a:spLocks noGrp="1"/>
          </p:cNvSpPr>
          <p:nvPr>
            <p:ph type="sldNum" sz="quarter" idx="12"/>
          </p:nvPr>
        </p:nvSpPr>
        <p:spPr/>
        <p:txBody>
          <a:bodyPr/>
          <a:lstStyle/>
          <a:p>
            <a:fld id="{1DB142F8-41DB-48B3-8D69-6DA50DBF5AED}" type="slidenum">
              <a:rPr lang="sv-SE" smtClean="0"/>
              <a:t>‹#›</a:t>
            </a:fld>
            <a:endParaRPr lang="sv-SE"/>
          </a:p>
        </p:txBody>
      </p:sp>
    </p:spTree>
    <p:extLst>
      <p:ext uri="{BB962C8B-B14F-4D97-AF65-F5344CB8AC3E}">
        <p14:creationId xmlns:p14="http://schemas.microsoft.com/office/powerpoint/2010/main" val="2608934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8D633DF4-0057-4678-AB59-1C2623776DA0}"/>
              </a:ext>
            </a:extLst>
          </p:cNvPr>
          <p:cNvSpPr>
            <a:spLocks noGrp="1"/>
          </p:cNvSpPr>
          <p:nvPr>
            <p:ph type="dt" sz="half" idx="10"/>
          </p:nvPr>
        </p:nvSpPr>
        <p:spPr/>
        <p:txBody>
          <a:bodyPr/>
          <a:lstStyle/>
          <a:p>
            <a:fld id="{1E8BB6B9-F5A7-4EEF-A00F-A014A4DA6CE7}" type="datetimeFigureOut">
              <a:rPr lang="sv-SE" smtClean="0"/>
              <a:t>2023-10-01</a:t>
            </a:fld>
            <a:endParaRPr lang="sv-SE"/>
          </a:p>
        </p:txBody>
      </p:sp>
      <p:sp>
        <p:nvSpPr>
          <p:cNvPr id="3" name="Platshållare för sidfot 2">
            <a:extLst>
              <a:ext uri="{FF2B5EF4-FFF2-40B4-BE49-F238E27FC236}">
                <a16:creationId xmlns:a16="http://schemas.microsoft.com/office/drawing/2014/main" id="{A993FF2B-75DE-4330-AA4C-299F5565D9EA}"/>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D6456A05-9309-4BA4-832C-2CEB84C6AC54}"/>
              </a:ext>
            </a:extLst>
          </p:cNvPr>
          <p:cNvSpPr>
            <a:spLocks noGrp="1"/>
          </p:cNvSpPr>
          <p:nvPr>
            <p:ph type="sldNum" sz="quarter" idx="12"/>
          </p:nvPr>
        </p:nvSpPr>
        <p:spPr/>
        <p:txBody>
          <a:bodyPr/>
          <a:lstStyle/>
          <a:p>
            <a:fld id="{1DB142F8-41DB-48B3-8D69-6DA50DBF5AED}" type="slidenum">
              <a:rPr lang="sv-SE" smtClean="0"/>
              <a:t>‹#›</a:t>
            </a:fld>
            <a:endParaRPr lang="sv-SE"/>
          </a:p>
        </p:txBody>
      </p:sp>
    </p:spTree>
    <p:extLst>
      <p:ext uri="{BB962C8B-B14F-4D97-AF65-F5344CB8AC3E}">
        <p14:creationId xmlns:p14="http://schemas.microsoft.com/office/powerpoint/2010/main" val="2426698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DA94B7C-B7BA-40D6-B549-28B7764B202B}"/>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E3CE7820-7CFF-4A2F-9977-0B257855B9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167DC1D3-FA66-4325-9086-647F811911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a:extLst>
              <a:ext uri="{FF2B5EF4-FFF2-40B4-BE49-F238E27FC236}">
                <a16:creationId xmlns:a16="http://schemas.microsoft.com/office/drawing/2014/main" id="{481B93CC-F153-4A72-B4BE-DF413A334C53}"/>
              </a:ext>
            </a:extLst>
          </p:cNvPr>
          <p:cNvSpPr>
            <a:spLocks noGrp="1"/>
          </p:cNvSpPr>
          <p:nvPr>
            <p:ph type="dt" sz="half" idx="10"/>
          </p:nvPr>
        </p:nvSpPr>
        <p:spPr/>
        <p:txBody>
          <a:bodyPr/>
          <a:lstStyle/>
          <a:p>
            <a:fld id="{1E8BB6B9-F5A7-4EEF-A00F-A014A4DA6CE7}" type="datetimeFigureOut">
              <a:rPr lang="sv-SE" smtClean="0"/>
              <a:t>2023-10-01</a:t>
            </a:fld>
            <a:endParaRPr lang="sv-SE"/>
          </a:p>
        </p:txBody>
      </p:sp>
      <p:sp>
        <p:nvSpPr>
          <p:cNvPr id="6" name="Platshållare för sidfot 5">
            <a:extLst>
              <a:ext uri="{FF2B5EF4-FFF2-40B4-BE49-F238E27FC236}">
                <a16:creationId xmlns:a16="http://schemas.microsoft.com/office/drawing/2014/main" id="{55C9D5FB-7067-46E4-A193-4B7508FA9187}"/>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2151A6C6-B9E7-406C-849A-36CEC4032077}"/>
              </a:ext>
            </a:extLst>
          </p:cNvPr>
          <p:cNvSpPr>
            <a:spLocks noGrp="1"/>
          </p:cNvSpPr>
          <p:nvPr>
            <p:ph type="sldNum" sz="quarter" idx="12"/>
          </p:nvPr>
        </p:nvSpPr>
        <p:spPr/>
        <p:txBody>
          <a:bodyPr/>
          <a:lstStyle/>
          <a:p>
            <a:fld id="{1DB142F8-41DB-48B3-8D69-6DA50DBF5AED}" type="slidenum">
              <a:rPr lang="sv-SE" smtClean="0"/>
              <a:t>‹#›</a:t>
            </a:fld>
            <a:endParaRPr lang="sv-SE"/>
          </a:p>
        </p:txBody>
      </p:sp>
    </p:spTree>
    <p:extLst>
      <p:ext uri="{BB962C8B-B14F-4D97-AF65-F5344CB8AC3E}">
        <p14:creationId xmlns:p14="http://schemas.microsoft.com/office/powerpoint/2010/main" val="3052624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A11CA0-81DF-490F-9EDB-58BA92549AB3}"/>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F2C6A3FE-9E8E-4E27-B0CA-66F4A55AD8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B7FAAC2F-93A7-4D16-9F16-084659CD09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a:extLst>
              <a:ext uri="{FF2B5EF4-FFF2-40B4-BE49-F238E27FC236}">
                <a16:creationId xmlns:a16="http://schemas.microsoft.com/office/drawing/2014/main" id="{6175D7F1-0F94-4021-BC78-322739B2C9BB}"/>
              </a:ext>
            </a:extLst>
          </p:cNvPr>
          <p:cNvSpPr>
            <a:spLocks noGrp="1"/>
          </p:cNvSpPr>
          <p:nvPr>
            <p:ph type="dt" sz="half" idx="10"/>
          </p:nvPr>
        </p:nvSpPr>
        <p:spPr/>
        <p:txBody>
          <a:bodyPr/>
          <a:lstStyle/>
          <a:p>
            <a:fld id="{1E8BB6B9-F5A7-4EEF-A00F-A014A4DA6CE7}" type="datetimeFigureOut">
              <a:rPr lang="sv-SE" smtClean="0"/>
              <a:t>2023-10-01</a:t>
            </a:fld>
            <a:endParaRPr lang="sv-SE"/>
          </a:p>
        </p:txBody>
      </p:sp>
      <p:sp>
        <p:nvSpPr>
          <p:cNvPr id="6" name="Platshållare för sidfot 5">
            <a:extLst>
              <a:ext uri="{FF2B5EF4-FFF2-40B4-BE49-F238E27FC236}">
                <a16:creationId xmlns:a16="http://schemas.microsoft.com/office/drawing/2014/main" id="{1191625C-953A-4997-9215-4B3D23DBEE99}"/>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62085A46-A5CD-4455-BB3A-0916C78420FC}"/>
              </a:ext>
            </a:extLst>
          </p:cNvPr>
          <p:cNvSpPr>
            <a:spLocks noGrp="1"/>
          </p:cNvSpPr>
          <p:nvPr>
            <p:ph type="sldNum" sz="quarter" idx="12"/>
          </p:nvPr>
        </p:nvSpPr>
        <p:spPr/>
        <p:txBody>
          <a:bodyPr/>
          <a:lstStyle/>
          <a:p>
            <a:fld id="{1DB142F8-41DB-48B3-8D69-6DA50DBF5AED}" type="slidenum">
              <a:rPr lang="sv-SE" smtClean="0"/>
              <a:t>‹#›</a:t>
            </a:fld>
            <a:endParaRPr lang="sv-SE"/>
          </a:p>
        </p:txBody>
      </p:sp>
    </p:spTree>
    <p:extLst>
      <p:ext uri="{BB962C8B-B14F-4D97-AF65-F5344CB8AC3E}">
        <p14:creationId xmlns:p14="http://schemas.microsoft.com/office/powerpoint/2010/main" val="1214487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C1FB5CC8-2E7E-4C4B-89E1-3697366CAC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8B388902-1F51-4E65-A0B5-BFEC011635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E63B99D0-884F-44C5-B409-2D7032DD7F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8BB6B9-F5A7-4EEF-A00F-A014A4DA6CE7}" type="datetimeFigureOut">
              <a:rPr lang="sv-SE" smtClean="0"/>
              <a:t>2023-10-01</a:t>
            </a:fld>
            <a:endParaRPr lang="sv-SE"/>
          </a:p>
        </p:txBody>
      </p:sp>
      <p:sp>
        <p:nvSpPr>
          <p:cNvPr id="5" name="Platshållare för sidfot 4">
            <a:extLst>
              <a:ext uri="{FF2B5EF4-FFF2-40B4-BE49-F238E27FC236}">
                <a16:creationId xmlns:a16="http://schemas.microsoft.com/office/drawing/2014/main" id="{1427B185-0AD3-4A59-BB1B-207E8D9793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E9131500-13D4-4C0B-ABA0-6D7878302F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B142F8-41DB-48B3-8D69-6DA50DBF5AED}" type="slidenum">
              <a:rPr lang="sv-SE" smtClean="0"/>
              <a:t>‹#›</a:t>
            </a:fld>
            <a:endParaRPr lang="sv-SE"/>
          </a:p>
        </p:txBody>
      </p:sp>
    </p:spTree>
    <p:extLst>
      <p:ext uri="{BB962C8B-B14F-4D97-AF65-F5344CB8AC3E}">
        <p14:creationId xmlns:p14="http://schemas.microsoft.com/office/powerpoint/2010/main" val="32715204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CF5BCBA-DB6C-4F5E-8CB8-38025B038F31}"/>
              </a:ext>
            </a:extLst>
          </p:cNvPr>
          <p:cNvSpPr>
            <a:spLocks noGrp="1"/>
          </p:cNvSpPr>
          <p:nvPr>
            <p:ph type="ctrTitle"/>
          </p:nvPr>
        </p:nvSpPr>
        <p:spPr/>
        <p:txBody>
          <a:bodyPr>
            <a:normAutofit fontScale="90000"/>
          </a:bodyPr>
          <a:lstStyle/>
          <a:p>
            <a:pPr algn="l"/>
            <a:r>
              <a:rPr lang="sv-SE" dirty="0"/>
              <a:t>FÖRÄLDRA OCH SPELARMÖTE </a:t>
            </a:r>
            <a:br>
              <a:rPr lang="sv-SE" dirty="0"/>
            </a:br>
            <a:endParaRPr lang="sv-SE" dirty="0"/>
          </a:p>
        </p:txBody>
      </p:sp>
      <p:sp>
        <p:nvSpPr>
          <p:cNvPr id="3" name="Underrubrik 2">
            <a:extLst>
              <a:ext uri="{FF2B5EF4-FFF2-40B4-BE49-F238E27FC236}">
                <a16:creationId xmlns:a16="http://schemas.microsoft.com/office/drawing/2014/main" id="{CBE5B184-E422-4D4E-8119-220E7129E544}"/>
              </a:ext>
            </a:extLst>
          </p:cNvPr>
          <p:cNvSpPr>
            <a:spLocks noGrp="1"/>
          </p:cNvSpPr>
          <p:nvPr>
            <p:ph type="subTitle" idx="1"/>
          </p:nvPr>
        </p:nvSpPr>
        <p:spPr/>
        <p:txBody>
          <a:bodyPr/>
          <a:lstStyle/>
          <a:p>
            <a:pPr algn="l"/>
            <a:r>
              <a:rPr lang="sv-SE" dirty="0"/>
              <a:t>Säsongen 2023-24</a:t>
            </a:r>
          </a:p>
          <a:p>
            <a:pPr algn="l"/>
            <a:r>
              <a:rPr lang="sv-SE" dirty="0"/>
              <a:t>GRÄNNA AIS Innebandy  P10/11</a:t>
            </a:r>
          </a:p>
        </p:txBody>
      </p:sp>
      <p:pic>
        <p:nvPicPr>
          <p:cNvPr id="9" name="Bildobjekt 8">
            <a:extLst>
              <a:ext uri="{FF2B5EF4-FFF2-40B4-BE49-F238E27FC236}">
                <a16:creationId xmlns:a16="http://schemas.microsoft.com/office/drawing/2014/main" id="{DBFF350F-6ACD-4034-AB6E-9C78B2264301}"/>
              </a:ext>
            </a:extLst>
          </p:cNvPr>
          <p:cNvPicPr>
            <a:picLocks noChangeAspect="1"/>
          </p:cNvPicPr>
          <p:nvPr/>
        </p:nvPicPr>
        <p:blipFill>
          <a:blip r:embed="rId2"/>
          <a:stretch>
            <a:fillRect/>
          </a:stretch>
        </p:blipFill>
        <p:spPr>
          <a:xfrm>
            <a:off x="0" y="6410325"/>
            <a:ext cx="12192000" cy="476250"/>
          </a:xfrm>
          <a:prstGeom prst="rect">
            <a:avLst/>
          </a:prstGeom>
        </p:spPr>
      </p:pic>
      <p:pic>
        <p:nvPicPr>
          <p:cNvPr id="10" name="Bildobjekt 9">
            <a:extLst>
              <a:ext uri="{FF2B5EF4-FFF2-40B4-BE49-F238E27FC236}">
                <a16:creationId xmlns:a16="http://schemas.microsoft.com/office/drawing/2014/main" id="{B918E0D4-97B8-417E-9820-0AA2C6AAE9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5147" y="502960"/>
            <a:ext cx="1895061" cy="2194480"/>
          </a:xfrm>
          <a:prstGeom prst="rect">
            <a:avLst/>
          </a:prstGeom>
        </p:spPr>
      </p:pic>
    </p:spTree>
    <p:extLst>
      <p:ext uri="{BB962C8B-B14F-4D97-AF65-F5344CB8AC3E}">
        <p14:creationId xmlns:p14="http://schemas.microsoft.com/office/powerpoint/2010/main" val="17991445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318459FE-BAC7-446A-9468-D7E18BE75788}"/>
              </a:ext>
            </a:extLst>
          </p:cNvPr>
          <p:cNvSpPr>
            <a:spLocks noGrp="1"/>
          </p:cNvSpPr>
          <p:nvPr>
            <p:ph type="title"/>
          </p:nvPr>
        </p:nvSpPr>
        <p:spPr>
          <a:xfrm>
            <a:off x="1066800" y="534485"/>
            <a:ext cx="10058400" cy="1450757"/>
          </a:xfrm>
        </p:spPr>
        <p:txBody>
          <a:bodyPr/>
          <a:lstStyle/>
          <a:p>
            <a:r>
              <a:rPr lang="sv-SE" dirty="0"/>
              <a:t>Matcher</a:t>
            </a:r>
          </a:p>
        </p:txBody>
      </p:sp>
      <p:sp>
        <p:nvSpPr>
          <p:cNvPr id="7" name="Platshållare för innehåll 2">
            <a:extLst>
              <a:ext uri="{FF2B5EF4-FFF2-40B4-BE49-F238E27FC236}">
                <a16:creationId xmlns:a16="http://schemas.microsoft.com/office/drawing/2014/main" id="{B4D3AD70-DBB7-4141-A1FC-0E89C5EE0DF9}"/>
              </a:ext>
            </a:extLst>
          </p:cNvPr>
          <p:cNvSpPr txBox="1">
            <a:spLocks/>
          </p:cNvSpPr>
          <p:nvPr/>
        </p:nvSpPr>
        <p:spPr>
          <a:xfrm>
            <a:off x="794115" y="1840079"/>
            <a:ext cx="8508912" cy="40968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2400" dirty="0"/>
              <a:t>Samling i hallen 45 minuter innan matchstart för genomgång och uppvärmning</a:t>
            </a:r>
          </a:p>
          <a:p>
            <a:r>
              <a:rPr lang="sv-SE" sz="2400" dirty="0"/>
              <a:t>Matchställ får man på plats</a:t>
            </a:r>
          </a:p>
          <a:p>
            <a:r>
              <a:rPr lang="sv-SE" sz="2400" dirty="0"/>
              <a:t>Godkända innebandyglasögon är ett måste, har man inte det tillåts man inte spela</a:t>
            </a:r>
          </a:p>
          <a:p>
            <a:pPr marL="0" indent="0">
              <a:buNone/>
            </a:pPr>
            <a:endParaRPr lang="sv-SE" sz="2400" dirty="0"/>
          </a:p>
          <a:p>
            <a:pPr marL="0" indent="0">
              <a:buNone/>
            </a:pPr>
            <a:r>
              <a:rPr lang="sv-SE" sz="2400" dirty="0"/>
              <a:t>Laguttagning baseras på träningsnärvaro. Eftersom vi är många i laget kommer man inte få spela alla matcher. Vi åker som mest med 15 utespelare och en målvakt. </a:t>
            </a:r>
          </a:p>
          <a:p>
            <a:endParaRPr lang="sv-SE" sz="2400" dirty="0"/>
          </a:p>
        </p:txBody>
      </p:sp>
      <p:pic>
        <p:nvPicPr>
          <p:cNvPr id="5" name="Bildobjekt 4">
            <a:extLst>
              <a:ext uri="{FF2B5EF4-FFF2-40B4-BE49-F238E27FC236}">
                <a16:creationId xmlns:a16="http://schemas.microsoft.com/office/drawing/2014/main" id="{D615AAA5-F4F4-4E5C-9332-4AB37F9D05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7526" y="143861"/>
            <a:ext cx="1333500" cy="1544193"/>
          </a:xfrm>
          <a:prstGeom prst="rect">
            <a:avLst/>
          </a:prstGeom>
        </p:spPr>
      </p:pic>
      <p:pic>
        <p:nvPicPr>
          <p:cNvPr id="9" name="Bildobjekt 8">
            <a:extLst>
              <a:ext uri="{FF2B5EF4-FFF2-40B4-BE49-F238E27FC236}">
                <a16:creationId xmlns:a16="http://schemas.microsoft.com/office/drawing/2014/main" id="{085DDF47-B650-43F8-AFBD-600A5E4A06AD}"/>
              </a:ext>
            </a:extLst>
          </p:cNvPr>
          <p:cNvPicPr>
            <a:picLocks noChangeAspect="1"/>
          </p:cNvPicPr>
          <p:nvPr/>
        </p:nvPicPr>
        <p:blipFill>
          <a:blip r:embed="rId3"/>
          <a:stretch>
            <a:fillRect/>
          </a:stretch>
        </p:blipFill>
        <p:spPr>
          <a:xfrm>
            <a:off x="0" y="6410325"/>
            <a:ext cx="12192000" cy="476250"/>
          </a:xfrm>
          <a:prstGeom prst="rect">
            <a:avLst/>
          </a:prstGeom>
        </p:spPr>
      </p:pic>
      <p:pic>
        <p:nvPicPr>
          <p:cNvPr id="3074" name="Picture 2" descr="Tumba GOIF - Flickor och pojkar 13-14 - Svenskalag.se">
            <a:extLst>
              <a:ext uri="{FF2B5EF4-FFF2-40B4-BE49-F238E27FC236}">
                <a16:creationId xmlns:a16="http://schemas.microsoft.com/office/drawing/2014/main" id="{E328C40A-078B-07B3-310B-342EE85C6D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93102" y="4866131"/>
            <a:ext cx="2205992" cy="1544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05908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318459FE-BAC7-446A-9468-D7E18BE75788}"/>
              </a:ext>
            </a:extLst>
          </p:cNvPr>
          <p:cNvSpPr>
            <a:spLocks noGrp="1"/>
          </p:cNvSpPr>
          <p:nvPr>
            <p:ph type="title"/>
          </p:nvPr>
        </p:nvSpPr>
        <p:spPr>
          <a:xfrm>
            <a:off x="1066800" y="534485"/>
            <a:ext cx="10058400" cy="1450757"/>
          </a:xfrm>
        </p:spPr>
        <p:txBody>
          <a:bodyPr/>
          <a:lstStyle/>
          <a:p>
            <a:r>
              <a:rPr lang="sv-SE" dirty="0"/>
              <a:t>Förväntningar föräldrar</a:t>
            </a:r>
          </a:p>
        </p:txBody>
      </p:sp>
      <p:sp>
        <p:nvSpPr>
          <p:cNvPr id="5" name="Platshållare för innehåll 2">
            <a:extLst>
              <a:ext uri="{FF2B5EF4-FFF2-40B4-BE49-F238E27FC236}">
                <a16:creationId xmlns:a16="http://schemas.microsoft.com/office/drawing/2014/main" id="{4CC1A526-93CF-46A9-962F-8487F23B82D4}"/>
              </a:ext>
            </a:extLst>
          </p:cNvPr>
          <p:cNvSpPr txBox="1">
            <a:spLocks/>
          </p:cNvSpPr>
          <p:nvPr/>
        </p:nvSpPr>
        <p:spPr>
          <a:xfrm>
            <a:off x="974034" y="1898353"/>
            <a:ext cx="10725151" cy="3954759"/>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2000" dirty="0"/>
              <a:t>Motivera och peppa ungdomarna inför kommande träning</a:t>
            </a:r>
          </a:p>
          <a:p>
            <a:r>
              <a:rPr lang="sv-SE" sz="2000" dirty="0"/>
              <a:t>Hjälp ungdomarna att fylla på med bra energi (ej energidryck, godis och choklad) inför träning och match. Hjälp dem att komma i säng i  en bra tid innan match. Många matcher är förmiddagsmatcher och vi kommer behöva kliva upp tidigt. </a:t>
            </a:r>
          </a:p>
          <a:p>
            <a:r>
              <a:rPr lang="sv-SE" sz="2000" dirty="0"/>
              <a:t>Uppmuntra ungdomarna efter träning och match</a:t>
            </a:r>
          </a:p>
          <a:p>
            <a:r>
              <a:rPr lang="sv-SE" sz="2000" dirty="0"/>
              <a:t>Hjälpa ungdomarna att kontakta tränarna om de är sjuka.</a:t>
            </a:r>
          </a:p>
          <a:p>
            <a:r>
              <a:rPr lang="sv-SE" sz="2000" dirty="0"/>
              <a:t>Hjälpa ungdomarna att anmäla sig till match.</a:t>
            </a:r>
          </a:p>
          <a:p>
            <a:r>
              <a:rPr lang="sv-SE" sz="2000" dirty="0"/>
              <a:t>Tona ner resultatfixering</a:t>
            </a:r>
          </a:p>
          <a:p>
            <a:r>
              <a:rPr lang="sv-SE" sz="2000" dirty="0"/>
              <a:t>Undvika coachning under matcher</a:t>
            </a:r>
          </a:p>
          <a:p>
            <a:pPr lvl="1"/>
            <a:r>
              <a:rPr lang="sv-SE" sz="1600" dirty="0"/>
              <a:t>Dubbla budskap skapar förvirring</a:t>
            </a:r>
          </a:p>
          <a:p>
            <a:r>
              <a:rPr lang="sv-SE" sz="2000" dirty="0"/>
              <a:t>Alltid stötta aktiva och domare</a:t>
            </a:r>
          </a:p>
          <a:p>
            <a:r>
              <a:rPr lang="sv-SE" sz="2000" dirty="0"/>
              <a:t>Ta del av Gränna AIS värdegrund</a:t>
            </a:r>
          </a:p>
          <a:p>
            <a:pPr marL="0" indent="0">
              <a:buNone/>
            </a:pPr>
            <a:endParaRPr lang="sv-SE" sz="2400" b="1" dirty="0"/>
          </a:p>
        </p:txBody>
      </p:sp>
      <p:pic>
        <p:nvPicPr>
          <p:cNvPr id="9" name="Bildobjekt 8">
            <a:extLst>
              <a:ext uri="{FF2B5EF4-FFF2-40B4-BE49-F238E27FC236}">
                <a16:creationId xmlns:a16="http://schemas.microsoft.com/office/drawing/2014/main" id="{CD65595E-6C5C-4EB8-8239-704516395F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7526" y="143861"/>
            <a:ext cx="1333500" cy="1544193"/>
          </a:xfrm>
          <a:prstGeom prst="rect">
            <a:avLst/>
          </a:prstGeom>
        </p:spPr>
      </p:pic>
      <p:pic>
        <p:nvPicPr>
          <p:cNvPr id="10" name="Bildobjekt 9">
            <a:extLst>
              <a:ext uri="{FF2B5EF4-FFF2-40B4-BE49-F238E27FC236}">
                <a16:creationId xmlns:a16="http://schemas.microsoft.com/office/drawing/2014/main" id="{AE0AFA6A-E48E-40FF-9652-A64221074062}"/>
              </a:ext>
            </a:extLst>
          </p:cNvPr>
          <p:cNvPicPr>
            <a:picLocks noChangeAspect="1"/>
          </p:cNvPicPr>
          <p:nvPr/>
        </p:nvPicPr>
        <p:blipFill>
          <a:blip r:embed="rId3"/>
          <a:stretch>
            <a:fillRect/>
          </a:stretch>
        </p:blipFill>
        <p:spPr>
          <a:xfrm>
            <a:off x="0" y="6410325"/>
            <a:ext cx="12192000" cy="476250"/>
          </a:xfrm>
          <a:prstGeom prst="rect">
            <a:avLst/>
          </a:prstGeom>
        </p:spPr>
      </p:pic>
      <p:pic>
        <p:nvPicPr>
          <p:cNvPr id="3" name="Bildobjekt 2">
            <a:extLst>
              <a:ext uri="{FF2B5EF4-FFF2-40B4-BE49-F238E27FC236}">
                <a16:creationId xmlns:a16="http://schemas.microsoft.com/office/drawing/2014/main" id="{FCA9328B-D42A-4663-8284-EDA4CAB98D49}"/>
              </a:ext>
            </a:extLst>
          </p:cNvPr>
          <p:cNvPicPr>
            <a:picLocks noChangeAspect="1"/>
          </p:cNvPicPr>
          <p:nvPr/>
        </p:nvPicPr>
        <p:blipFill>
          <a:blip r:embed="rId4"/>
          <a:stretch>
            <a:fillRect/>
          </a:stretch>
        </p:blipFill>
        <p:spPr>
          <a:xfrm>
            <a:off x="6019800" y="5295900"/>
            <a:ext cx="6172200" cy="1123950"/>
          </a:xfrm>
          <a:prstGeom prst="rect">
            <a:avLst/>
          </a:prstGeom>
        </p:spPr>
      </p:pic>
    </p:spTree>
    <p:extLst>
      <p:ext uri="{BB962C8B-B14F-4D97-AF65-F5344CB8AC3E}">
        <p14:creationId xmlns:p14="http://schemas.microsoft.com/office/powerpoint/2010/main" val="21141228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318459FE-BAC7-446A-9468-D7E18BE75788}"/>
              </a:ext>
            </a:extLst>
          </p:cNvPr>
          <p:cNvSpPr>
            <a:spLocks noGrp="1"/>
          </p:cNvSpPr>
          <p:nvPr>
            <p:ph type="title"/>
          </p:nvPr>
        </p:nvSpPr>
        <p:spPr>
          <a:xfrm>
            <a:off x="1066800" y="534485"/>
            <a:ext cx="10058400" cy="1450757"/>
          </a:xfrm>
        </p:spPr>
        <p:txBody>
          <a:bodyPr/>
          <a:lstStyle/>
          <a:p>
            <a:r>
              <a:rPr lang="sv-SE" dirty="0"/>
              <a:t>Föräldraengagemang</a:t>
            </a:r>
          </a:p>
        </p:txBody>
      </p:sp>
      <p:sp>
        <p:nvSpPr>
          <p:cNvPr id="7" name="Platshållare för innehåll 2">
            <a:extLst>
              <a:ext uri="{FF2B5EF4-FFF2-40B4-BE49-F238E27FC236}">
                <a16:creationId xmlns:a16="http://schemas.microsoft.com/office/drawing/2014/main" id="{B4D3AD70-DBB7-4141-A1FC-0E89C5EE0DF9}"/>
              </a:ext>
            </a:extLst>
          </p:cNvPr>
          <p:cNvSpPr txBox="1">
            <a:spLocks/>
          </p:cNvSpPr>
          <p:nvPr/>
        </p:nvSpPr>
        <p:spPr>
          <a:xfrm>
            <a:off x="1066800" y="1688054"/>
            <a:ext cx="10277476" cy="43167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1900" dirty="0"/>
              <a:t>Städ av Ribbhallen i oktober – vi tjänar 500 kr/städtillfälle till lagkassan</a:t>
            </a:r>
          </a:p>
          <a:p>
            <a:r>
              <a:rPr lang="sv-SE" sz="1900" dirty="0"/>
              <a:t>Kiosk vid hemmamatcher -2 personer</a:t>
            </a:r>
          </a:p>
          <a:p>
            <a:r>
              <a:rPr lang="sv-SE" sz="1900" dirty="0"/>
              <a:t>Sekretariat vid hemmamatcher – 2 personer  </a:t>
            </a:r>
          </a:p>
          <a:p>
            <a:endParaRPr lang="sv-SE" sz="1900" dirty="0"/>
          </a:p>
          <a:p>
            <a:r>
              <a:rPr lang="sv-SE" sz="1900" b="1" dirty="0"/>
              <a:t>Lista över vem som har ansvar när har mejlats ut och ligger även på Laget.se under fliken Mer och Dokument. Kan ni inte när ni har tilldelats tid är ni själva ansvariga att byta med någon. </a:t>
            </a:r>
          </a:p>
          <a:p>
            <a:pPr marL="0" indent="0">
              <a:buNone/>
            </a:pPr>
            <a:endParaRPr lang="sv-SE" sz="1900" dirty="0"/>
          </a:p>
          <a:p>
            <a:r>
              <a:rPr lang="sv-SE" sz="1900" dirty="0"/>
              <a:t>Sekretariatsutbildning för de som känner sig osäkra kan man gå via Teams måndag 9 oktober kl. 20.00 och torsdag 12 oktober kl. 20.00. Vi mejlar ut inbjudan så är det bara att ansluta till mötet om man är intresserad. </a:t>
            </a:r>
          </a:p>
          <a:p>
            <a:endParaRPr lang="sv-SE" sz="1900" dirty="0"/>
          </a:p>
          <a:p>
            <a:endParaRPr lang="sv-SE" sz="1900" dirty="0"/>
          </a:p>
          <a:p>
            <a:endParaRPr lang="sv-SE" sz="2600" dirty="0"/>
          </a:p>
          <a:p>
            <a:pPr marL="0" indent="0">
              <a:buNone/>
            </a:pPr>
            <a:endParaRPr lang="sv-SE" sz="2600" dirty="0"/>
          </a:p>
        </p:txBody>
      </p:sp>
      <p:pic>
        <p:nvPicPr>
          <p:cNvPr id="5" name="Bildobjekt 4">
            <a:extLst>
              <a:ext uri="{FF2B5EF4-FFF2-40B4-BE49-F238E27FC236}">
                <a16:creationId xmlns:a16="http://schemas.microsoft.com/office/drawing/2014/main" id="{683D819C-F96B-4358-8722-9E7057FA95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7526" y="143861"/>
            <a:ext cx="1333500" cy="1544193"/>
          </a:xfrm>
          <a:prstGeom prst="rect">
            <a:avLst/>
          </a:prstGeom>
        </p:spPr>
      </p:pic>
      <p:pic>
        <p:nvPicPr>
          <p:cNvPr id="9" name="Bildobjekt 8">
            <a:extLst>
              <a:ext uri="{FF2B5EF4-FFF2-40B4-BE49-F238E27FC236}">
                <a16:creationId xmlns:a16="http://schemas.microsoft.com/office/drawing/2014/main" id="{D947B8E6-B77A-4264-A996-6C88175D5B04}"/>
              </a:ext>
            </a:extLst>
          </p:cNvPr>
          <p:cNvPicPr>
            <a:picLocks noChangeAspect="1"/>
          </p:cNvPicPr>
          <p:nvPr/>
        </p:nvPicPr>
        <p:blipFill>
          <a:blip r:embed="rId3"/>
          <a:stretch>
            <a:fillRect/>
          </a:stretch>
        </p:blipFill>
        <p:spPr>
          <a:xfrm>
            <a:off x="0" y="6410325"/>
            <a:ext cx="12192000" cy="476250"/>
          </a:xfrm>
          <a:prstGeom prst="rect">
            <a:avLst/>
          </a:prstGeom>
        </p:spPr>
      </p:pic>
    </p:spTree>
    <p:extLst>
      <p:ext uri="{BB962C8B-B14F-4D97-AF65-F5344CB8AC3E}">
        <p14:creationId xmlns:p14="http://schemas.microsoft.com/office/powerpoint/2010/main" val="14976457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6C0D305-3BE2-E5C9-7C50-1BFC03E1CAC7}"/>
              </a:ext>
            </a:extLst>
          </p:cNvPr>
          <p:cNvSpPr>
            <a:spLocks noGrp="1"/>
          </p:cNvSpPr>
          <p:nvPr>
            <p:ph type="title"/>
          </p:nvPr>
        </p:nvSpPr>
        <p:spPr/>
        <p:txBody>
          <a:bodyPr/>
          <a:lstStyle/>
          <a:p>
            <a:r>
              <a:rPr lang="sv-SE" dirty="0"/>
              <a:t>Cup? </a:t>
            </a:r>
          </a:p>
        </p:txBody>
      </p:sp>
      <p:sp>
        <p:nvSpPr>
          <p:cNvPr id="3" name="Platshållare för innehåll 2">
            <a:extLst>
              <a:ext uri="{FF2B5EF4-FFF2-40B4-BE49-F238E27FC236}">
                <a16:creationId xmlns:a16="http://schemas.microsoft.com/office/drawing/2014/main" id="{8789FD31-21DA-FDAC-8CA7-3F1DD932E38B}"/>
              </a:ext>
            </a:extLst>
          </p:cNvPr>
          <p:cNvSpPr>
            <a:spLocks noGrp="1"/>
          </p:cNvSpPr>
          <p:nvPr>
            <p:ph idx="1"/>
          </p:nvPr>
        </p:nvSpPr>
        <p:spPr/>
        <p:txBody>
          <a:bodyPr/>
          <a:lstStyle/>
          <a:p>
            <a:r>
              <a:rPr lang="sv-SE" dirty="0"/>
              <a:t>Finns intresse för att åka på </a:t>
            </a:r>
            <a:r>
              <a:rPr lang="sv-SE" dirty="0" err="1"/>
              <a:t>Sibben</a:t>
            </a:r>
            <a:r>
              <a:rPr lang="sv-SE" dirty="0"/>
              <a:t> cup i Skövde den 5-7 januari?</a:t>
            </a:r>
          </a:p>
          <a:p>
            <a:endParaRPr lang="sv-SE" dirty="0"/>
          </a:p>
          <a:p>
            <a:r>
              <a:rPr lang="sv-SE" dirty="0"/>
              <a:t>Klubben står för anmälan på 2750 kr </a:t>
            </a:r>
          </a:p>
          <a:p>
            <a:r>
              <a:rPr lang="sv-SE" dirty="0"/>
              <a:t> Varje spelare måste själv skjuta till pengar för kost och logi, vi kommer att kunna använda pengar från vår lagkassa. </a:t>
            </a:r>
          </a:p>
          <a:p>
            <a:r>
              <a:rPr lang="sv-SE" dirty="0"/>
              <a:t>190kr/natt inklusive frukost</a:t>
            </a:r>
          </a:p>
          <a:p>
            <a:r>
              <a:rPr lang="sv-SE" dirty="0"/>
              <a:t>85 kr/måltid </a:t>
            </a:r>
          </a:p>
        </p:txBody>
      </p:sp>
      <p:pic>
        <p:nvPicPr>
          <p:cNvPr id="4" name="Bildobjekt 3">
            <a:extLst>
              <a:ext uri="{FF2B5EF4-FFF2-40B4-BE49-F238E27FC236}">
                <a16:creationId xmlns:a16="http://schemas.microsoft.com/office/drawing/2014/main" id="{D19C9DBD-DA10-01CC-8ED8-3D90598620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439" y="146495"/>
            <a:ext cx="1333500" cy="1544193"/>
          </a:xfrm>
          <a:prstGeom prst="rect">
            <a:avLst/>
          </a:prstGeom>
        </p:spPr>
      </p:pic>
    </p:spTree>
    <p:extLst>
      <p:ext uri="{BB962C8B-B14F-4D97-AF65-F5344CB8AC3E}">
        <p14:creationId xmlns:p14="http://schemas.microsoft.com/office/powerpoint/2010/main" val="20728529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318459FE-BAC7-446A-9468-D7E18BE75788}"/>
              </a:ext>
            </a:extLst>
          </p:cNvPr>
          <p:cNvSpPr>
            <a:spLocks noGrp="1"/>
          </p:cNvSpPr>
          <p:nvPr>
            <p:ph type="title"/>
          </p:nvPr>
        </p:nvSpPr>
        <p:spPr>
          <a:xfrm>
            <a:off x="180974" y="132522"/>
            <a:ext cx="10944226" cy="1450757"/>
          </a:xfrm>
        </p:spPr>
        <p:txBody>
          <a:bodyPr/>
          <a:lstStyle/>
          <a:p>
            <a:r>
              <a:rPr lang="sv-SE" dirty="0"/>
              <a:t>Avgifter</a:t>
            </a:r>
          </a:p>
        </p:txBody>
      </p:sp>
      <p:pic>
        <p:nvPicPr>
          <p:cNvPr id="5" name="Bildobjekt 4">
            <a:extLst>
              <a:ext uri="{FF2B5EF4-FFF2-40B4-BE49-F238E27FC236}">
                <a16:creationId xmlns:a16="http://schemas.microsoft.com/office/drawing/2014/main" id="{6BB60165-8A37-4D98-B25F-FAEA3FD1A6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7526" y="143861"/>
            <a:ext cx="1333500" cy="1544193"/>
          </a:xfrm>
          <a:prstGeom prst="rect">
            <a:avLst/>
          </a:prstGeom>
        </p:spPr>
      </p:pic>
      <p:pic>
        <p:nvPicPr>
          <p:cNvPr id="9" name="Bildobjekt 8">
            <a:extLst>
              <a:ext uri="{FF2B5EF4-FFF2-40B4-BE49-F238E27FC236}">
                <a16:creationId xmlns:a16="http://schemas.microsoft.com/office/drawing/2014/main" id="{1263F37E-8CC8-492C-A033-EF239BB1F13C}"/>
              </a:ext>
            </a:extLst>
          </p:cNvPr>
          <p:cNvPicPr>
            <a:picLocks noChangeAspect="1"/>
          </p:cNvPicPr>
          <p:nvPr/>
        </p:nvPicPr>
        <p:blipFill>
          <a:blip r:embed="rId3"/>
          <a:stretch>
            <a:fillRect/>
          </a:stretch>
        </p:blipFill>
        <p:spPr>
          <a:xfrm>
            <a:off x="0" y="6410325"/>
            <a:ext cx="12192000" cy="476250"/>
          </a:xfrm>
          <a:prstGeom prst="rect">
            <a:avLst/>
          </a:prstGeom>
        </p:spPr>
      </p:pic>
      <p:sp>
        <p:nvSpPr>
          <p:cNvPr id="7" name="textruta 6">
            <a:extLst>
              <a:ext uri="{FF2B5EF4-FFF2-40B4-BE49-F238E27FC236}">
                <a16:creationId xmlns:a16="http://schemas.microsoft.com/office/drawing/2014/main" id="{E0C2355D-0DA7-AB00-25CB-F8E7AB74D7D1}"/>
              </a:ext>
            </a:extLst>
          </p:cNvPr>
          <p:cNvSpPr txBox="1"/>
          <p:nvPr/>
        </p:nvSpPr>
        <p:spPr>
          <a:xfrm>
            <a:off x="291548" y="1583279"/>
            <a:ext cx="8845825" cy="2585323"/>
          </a:xfrm>
          <a:prstGeom prst="rect">
            <a:avLst/>
          </a:prstGeom>
          <a:noFill/>
        </p:spPr>
        <p:txBody>
          <a:bodyPr wrap="square">
            <a:spAutoFit/>
          </a:bodyPr>
          <a:lstStyle/>
          <a:p>
            <a:r>
              <a:rPr lang="sv-SE" b="0" i="0" dirty="0">
                <a:solidFill>
                  <a:srgbClr val="000000"/>
                </a:solidFill>
                <a:effectLst/>
                <a:latin typeface="ProximaNova"/>
              </a:rPr>
              <a:t>Medlemspriser 2023:</a:t>
            </a:r>
            <a:br>
              <a:rPr lang="sv-SE" dirty="0"/>
            </a:br>
            <a:r>
              <a:rPr lang="sv-SE" b="0" i="0" dirty="0">
                <a:solidFill>
                  <a:srgbClr val="000000"/>
                </a:solidFill>
                <a:effectLst/>
                <a:latin typeface="ProximaNova"/>
              </a:rPr>
              <a:t>Barn/ungdom (upp till 19 år) - 350 kr/år</a:t>
            </a:r>
            <a:br>
              <a:rPr lang="sv-SE" dirty="0"/>
            </a:br>
            <a:r>
              <a:rPr lang="sv-SE" b="0" i="0" dirty="0">
                <a:solidFill>
                  <a:srgbClr val="000000"/>
                </a:solidFill>
                <a:effectLst/>
                <a:latin typeface="ProximaNova"/>
              </a:rPr>
              <a:t>Ledare (ej aktiv i någon annan aktivitet än den man själv leder) - 250 kr/år</a:t>
            </a:r>
            <a:br>
              <a:rPr lang="sv-SE" dirty="0"/>
            </a:br>
            <a:br>
              <a:rPr lang="sv-SE" dirty="0"/>
            </a:br>
            <a:r>
              <a:rPr lang="sv-SE" b="0" i="0" dirty="0">
                <a:solidFill>
                  <a:srgbClr val="000000"/>
                </a:solidFill>
                <a:effectLst/>
                <a:latin typeface="ProximaNova"/>
              </a:rPr>
              <a:t>Avgifterna betalas till bankgiro 269-4008. Personnummer och mejl på den betalningen avser måste meddelas vid inbetalningen.</a:t>
            </a:r>
          </a:p>
          <a:p>
            <a:endParaRPr lang="sv-SE" dirty="0">
              <a:solidFill>
                <a:srgbClr val="000000"/>
              </a:solidFill>
              <a:latin typeface="ProximaNova"/>
            </a:endParaRPr>
          </a:p>
          <a:p>
            <a:r>
              <a:rPr lang="sv-SE" dirty="0">
                <a:solidFill>
                  <a:srgbClr val="000000"/>
                </a:solidFill>
                <a:latin typeface="ProximaNova"/>
              </a:rPr>
              <a:t>OBS! Ni som börjar  i laget  under hösten 2023 betalar halv avgift för 2023. </a:t>
            </a:r>
            <a:br>
              <a:rPr lang="sv-SE" dirty="0"/>
            </a:br>
            <a:endParaRPr lang="sv-SE" dirty="0"/>
          </a:p>
        </p:txBody>
      </p:sp>
    </p:spTree>
    <p:extLst>
      <p:ext uri="{BB962C8B-B14F-4D97-AF65-F5344CB8AC3E}">
        <p14:creationId xmlns:p14="http://schemas.microsoft.com/office/powerpoint/2010/main" val="6664307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5" name="Slide Background">
            <a:extLst>
              <a:ext uri="{FF2B5EF4-FFF2-40B4-BE49-F238E27FC236}">
                <a16:creationId xmlns:a16="http://schemas.microsoft.com/office/drawing/2014/main" id="{AF6CB648-9554-488A-B457-99CAAD1DA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177" name="Rectangle 7176">
            <a:extLst>
              <a:ext uri="{FF2B5EF4-FFF2-40B4-BE49-F238E27FC236}">
                <a16:creationId xmlns:a16="http://schemas.microsoft.com/office/drawing/2014/main" id="{E3ADCBE7-9330-1CDA-00EB-CDD12DB722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290"/>
            <a:ext cx="12192000" cy="1733407"/>
          </a:xfrm>
          <a:prstGeom prst="rect">
            <a:avLst/>
          </a:prstGeom>
          <a:ln>
            <a:noFill/>
          </a:ln>
          <a:effectLst>
            <a:outerShdw blurRad="254000" dist="38100" dir="5460000" sx="94000" sy="94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6260B4CF-5DAB-AA4A-7CE8-C4C29E1D9DCE}"/>
              </a:ext>
            </a:extLst>
          </p:cNvPr>
          <p:cNvSpPr>
            <a:spLocks noGrp="1"/>
          </p:cNvSpPr>
          <p:nvPr>
            <p:ph type="title"/>
          </p:nvPr>
        </p:nvSpPr>
        <p:spPr>
          <a:xfrm>
            <a:off x="761802" y="240241"/>
            <a:ext cx="10760054" cy="1228299"/>
          </a:xfrm>
        </p:spPr>
        <p:txBody>
          <a:bodyPr>
            <a:normAutofit/>
          </a:bodyPr>
          <a:lstStyle/>
          <a:p>
            <a:r>
              <a:rPr lang="sv-SE" sz="4000"/>
              <a:t>Råd och vård vid idrottsskador</a:t>
            </a:r>
          </a:p>
        </p:txBody>
      </p:sp>
      <p:sp>
        <p:nvSpPr>
          <p:cNvPr id="3" name="Platshållare för innehåll 2">
            <a:extLst>
              <a:ext uri="{FF2B5EF4-FFF2-40B4-BE49-F238E27FC236}">
                <a16:creationId xmlns:a16="http://schemas.microsoft.com/office/drawing/2014/main" id="{F47FD75C-43EC-DB07-EC42-EF896959F563}"/>
              </a:ext>
            </a:extLst>
          </p:cNvPr>
          <p:cNvSpPr>
            <a:spLocks noGrp="1"/>
          </p:cNvSpPr>
          <p:nvPr>
            <p:ph idx="1"/>
          </p:nvPr>
        </p:nvSpPr>
        <p:spPr>
          <a:xfrm>
            <a:off x="761802" y="2321476"/>
            <a:ext cx="4864875" cy="3850724"/>
          </a:xfrm>
        </p:spPr>
        <p:txBody>
          <a:bodyPr anchor="ctr">
            <a:normAutofit/>
          </a:bodyPr>
          <a:lstStyle/>
          <a:p>
            <a:pPr marL="0" indent="0">
              <a:buNone/>
            </a:pPr>
            <a:r>
              <a:rPr lang="sv-SE" sz="2000" b="0" i="0">
                <a:effectLst/>
                <a:latin typeface="Sanchez"/>
              </a:rPr>
              <a:t>Råd och Vård för idrottsskador är en tjänst som ingår i idrottsförsäkringen. Ring till Råd och Vård för idrottsskador och prata med fysioterapeuter som är experter på idrottsskador:</a:t>
            </a:r>
          </a:p>
          <a:p>
            <a:pPr>
              <a:buFont typeface="Arial" panose="020B0604020202020204" pitchFamily="34" charset="0"/>
              <a:buChar char="•"/>
            </a:pPr>
            <a:r>
              <a:rPr lang="sv-SE" sz="2000" b="0" i="0">
                <a:effectLst/>
                <a:latin typeface="Sanchez"/>
              </a:rPr>
              <a:t>Bedömer skadan och anmäler den till oss</a:t>
            </a:r>
          </a:p>
          <a:p>
            <a:pPr>
              <a:buFont typeface="Arial" panose="020B0604020202020204" pitchFamily="34" charset="0"/>
              <a:buChar char="•"/>
            </a:pPr>
            <a:r>
              <a:rPr lang="sv-SE" sz="2000" b="0" i="0">
                <a:effectLst/>
                <a:latin typeface="Sanchez"/>
              </a:rPr>
              <a:t>Ger råd om vidare behandling</a:t>
            </a:r>
          </a:p>
          <a:p>
            <a:pPr>
              <a:buFont typeface="Arial" panose="020B0604020202020204" pitchFamily="34" charset="0"/>
              <a:buChar char="•"/>
            </a:pPr>
            <a:r>
              <a:rPr lang="sv-SE" sz="2000" b="0" i="0">
                <a:effectLst/>
                <a:latin typeface="Sanchez"/>
              </a:rPr>
              <a:t>Tipsar om skadeförebyggande övningar</a:t>
            </a:r>
          </a:p>
          <a:p>
            <a:pPr marL="0" indent="0">
              <a:buNone/>
            </a:pPr>
            <a:endParaRPr lang="sv-SE" sz="2000"/>
          </a:p>
        </p:txBody>
      </p:sp>
      <p:pic>
        <p:nvPicPr>
          <p:cNvPr id="7170" name="Picture 2" descr="Idrottsförsäkringar Svenska Fotbollförbundet - Folksam">
            <a:extLst>
              <a:ext uri="{FF2B5EF4-FFF2-40B4-BE49-F238E27FC236}">
                <a16:creationId xmlns:a16="http://schemas.microsoft.com/office/drawing/2014/main" id="{CE9EF0F9-E7E6-22C9-2D4B-C4EC1D5A815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343650" y="2724252"/>
            <a:ext cx="5178206" cy="3001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79188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AF6CB648-9554-488A-B457-99CAAD1DA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E3ADCBE7-9330-1CDA-00EB-CDD12DB722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290"/>
            <a:ext cx="12192000" cy="1733407"/>
          </a:xfrm>
          <a:prstGeom prst="rect">
            <a:avLst/>
          </a:prstGeom>
          <a:ln>
            <a:noFill/>
          </a:ln>
          <a:effectLst>
            <a:outerShdw blurRad="254000" dist="38100" dir="5460000" sx="94000" sy="94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44636FAC-1986-8503-D2C3-2362AA050E25}"/>
              </a:ext>
            </a:extLst>
          </p:cNvPr>
          <p:cNvSpPr>
            <a:spLocks noGrp="1"/>
          </p:cNvSpPr>
          <p:nvPr>
            <p:ph type="title"/>
          </p:nvPr>
        </p:nvSpPr>
        <p:spPr>
          <a:xfrm>
            <a:off x="761802" y="240241"/>
            <a:ext cx="10760054" cy="1228299"/>
          </a:xfrm>
        </p:spPr>
        <p:txBody>
          <a:bodyPr>
            <a:normAutofit/>
          </a:bodyPr>
          <a:lstStyle/>
          <a:p>
            <a:r>
              <a:rPr lang="sv-SE" sz="4000" dirty="0"/>
              <a:t>Träningskläder </a:t>
            </a:r>
          </a:p>
        </p:txBody>
      </p:sp>
      <p:sp>
        <p:nvSpPr>
          <p:cNvPr id="3" name="Platshållare för innehåll 2">
            <a:extLst>
              <a:ext uri="{FF2B5EF4-FFF2-40B4-BE49-F238E27FC236}">
                <a16:creationId xmlns:a16="http://schemas.microsoft.com/office/drawing/2014/main" id="{4759E62D-CA9D-1ED4-2B62-1A88FA9C1D80}"/>
              </a:ext>
            </a:extLst>
          </p:cNvPr>
          <p:cNvSpPr>
            <a:spLocks noGrp="1"/>
          </p:cNvSpPr>
          <p:nvPr>
            <p:ph idx="1"/>
          </p:nvPr>
        </p:nvSpPr>
        <p:spPr>
          <a:xfrm>
            <a:off x="-1" y="1969358"/>
            <a:ext cx="4377233" cy="3024673"/>
          </a:xfrm>
        </p:spPr>
        <p:txBody>
          <a:bodyPr anchor="ctr">
            <a:normAutofit fontScale="92500"/>
          </a:bodyPr>
          <a:lstStyle/>
          <a:p>
            <a:r>
              <a:rPr lang="sv-SE" dirty="0"/>
              <a:t>Föreningen har avtal med Stadium där ni som medlemmar kan köpa kläder med GAIS föreningsprofil. </a:t>
            </a:r>
          </a:p>
          <a:p>
            <a:r>
              <a:rPr lang="sv-SE" dirty="0"/>
              <a:t>Klicka på Föreningar</a:t>
            </a:r>
          </a:p>
          <a:p>
            <a:r>
              <a:rPr lang="sv-SE" dirty="0"/>
              <a:t>Sök Gränna och välj sen Gränna AIS innebandy. </a:t>
            </a:r>
          </a:p>
        </p:txBody>
      </p:sp>
      <p:pic>
        <p:nvPicPr>
          <p:cNvPr id="5" name="Bildobjekt 4">
            <a:extLst>
              <a:ext uri="{FF2B5EF4-FFF2-40B4-BE49-F238E27FC236}">
                <a16:creationId xmlns:a16="http://schemas.microsoft.com/office/drawing/2014/main" id="{8B01E27D-86BF-4FC5-B9FF-3C219ABE5E16}"/>
              </a:ext>
            </a:extLst>
          </p:cNvPr>
          <p:cNvPicPr>
            <a:picLocks noChangeAspect="1"/>
          </p:cNvPicPr>
          <p:nvPr/>
        </p:nvPicPr>
        <p:blipFill>
          <a:blip r:embed="rId2"/>
          <a:stretch>
            <a:fillRect/>
          </a:stretch>
        </p:blipFill>
        <p:spPr>
          <a:xfrm>
            <a:off x="4529797" y="2591508"/>
            <a:ext cx="7509638" cy="4224170"/>
          </a:xfrm>
          <a:prstGeom prst="rect">
            <a:avLst/>
          </a:prstGeom>
        </p:spPr>
      </p:pic>
    </p:spTree>
    <p:extLst>
      <p:ext uri="{BB962C8B-B14F-4D97-AF65-F5344CB8AC3E}">
        <p14:creationId xmlns:p14="http://schemas.microsoft.com/office/powerpoint/2010/main" val="17852253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318459FE-BAC7-446A-9468-D7E18BE75788}"/>
              </a:ext>
            </a:extLst>
          </p:cNvPr>
          <p:cNvSpPr>
            <a:spLocks noGrp="1"/>
          </p:cNvSpPr>
          <p:nvPr>
            <p:ph type="title"/>
          </p:nvPr>
        </p:nvSpPr>
        <p:spPr>
          <a:xfrm>
            <a:off x="914399" y="356100"/>
            <a:ext cx="10058400" cy="1450757"/>
          </a:xfrm>
        </p:spPr>
        <p:txBody>
          <a:bodyPr/>
          <a:lstStyle/>
          <a:p>
            <a:r>
              <a:rPr lang="sv-SE" dirty="0"/>
              <a:t>Bilar till matcher </a:t>
            </a:r>
          </a:p>
        </p:txBody>
      </p:sp>
      <p:pic>
        <p:nvPicPr>
          <p:cNvPr id="5" name="Bildobjekt 4">
            <a:extLst>
              <a:ext uri="{FF2B5EF4-FFF2-40B4-BE49-F238E27FC236}">
                <a16:creationId xmlns:a16="http://schemas.microsoft.com/office/drawing/2014/main" id="{78428B0F-0500-44FB-AFC0-20DFD363F7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7526" y="143861"/>
            <a:ext cx="1333500" cy="1544193"/>
          </a:xfrm>
          <a:prstGeom prst="rect">
            <a:avLst/>
          </a:prstGeom>
        </p:spPr>
      </p:pic>
      <p:pic>
        <p:nvPicPr>
          <p:cNvPr id="10" name="Bildobjekt 9">
            <a:extLst>
              <a:ext uri="{FF2B5EF4-FFF2-40B4-BE49-F238E27FC236}">
                <a16:creationId xmlns:a16="http://schemas.microsoft.com/office/drawing/2014/main" id="{05254C26-A3A7-4456-8E85-0D90251D7852}"/>
              </a:ext>
            </a:extLst>
          </p:cNvPr>
          <p:cNvPicPr>
            <a:picLocks noChangeAspect="1"/>
          </p:cNvPicPr>
          <p:nvPr/>
        </p:nvPicPr>
        <p:blipFill>
          <a:blip r:embed="rId3"/>
          <a:stretch>
            <a:fillRect/>
          </a:stretch>
        </p:blipFill>
        <p:spPr>
          <a:xfrm>
            <a:off x="0" y="6410325"/>
            <a:ext cx="12192000" cy="476250"/>
          </a:xfrm>
          <a:prstGeom prst="rect">
            <a:avLst/>
          </a:prstGeom>
        </p:spPr>
      </p:pic>
      <p:pic>
        <p:nvPicPr>
          <p:cNvPr id="4098" name="Picture 2" descr="130+ illustrationer, royaltyfri vektorgrafik och clip art med Innebandy -  iStock | Handboll, Fotboll, Basket">
            <a:extLst>
              <a:ext uri="{FF2B5EF4-FFF2-40B4-BE49-F238E27FC236}">
                <a16:creationId xmlns:a16="http://schemas.microsoft.com/office/drawing/2014/main" id="{4D6204E5-AE57-7889-0409-176B4E51DC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45516" y="3849118"/>
            <a:ext cx="2264019" cy="2264019"/>
          </a:xfrm>
          <a:prstGeom prst="rect">
            <a:avLst/>
          </a:prstGeom>
          <a:noFill/>
          <a:extLst>
            <a:ext uri="{909E8E84-426E-40DD-AFC4-6F175D3DCCD1}">
              <a14:hiddenFill xmlns:a14="http://schemas.microsoft.com/office/drawing/2010/main">
                <a:solidFill>
                  <a:srgbClr val="FFFFFF"/>
                </a:solidFill>
              </a14:hiddenFill>
            </a:ext>
          </a:extLst>
        </p:spPr>
      </p:pic>
      <p:sp>
        <p:nvSpPr>
          <p:cNvPr id="2" name="textruta 1">
            <a:extLst>
              <a:ext uri="{FF2B5EF4-FFF2-40B4-BE49-F238E27FC236}">
                <a16:creationId xmlns:a16="http://schemas.microsoft.com/office/drawing/2014/main" id="{07F329BB-7F62-1E18-29BF-EB71066A52D2}"/>
              </a:ext>
            </a:extLst>
          </p:cNvPr>
          <p:cNvSpPr txBox="1"/>
          <p:nvPr/>
        </p:nvSpPr>
        <p:spPr>
          <a:xfrm>
            <a:off x="914399" y="1817793"/>
            <a:ext cx="10663311" cy="2492990"/>
          </a:xfrm>
          <a:prstGeom prst="rect">
            <a:avLst/>
          </a:prstGeom>
          <a:noFill/>
        </p:spPr>
        <p:txBody>
          <a:bodyPr wrap="square" rtlCol="0">
            <a:spAutoFit/>
          </a:bodyPr>
          <a:lstStyle/>
          <a:p>
            <a:r>
              <a:rPr lang="sv-SE" sz="2000" dirty="0"/>
              <a:t>Bilar vid bortamatcher</a:t>
            </a:r>
          </a:p>
          <a:p>
            <a:r>
              <a:rPr lang="sv-SE" sz="2000" dirty="0"/>
              <a:t>När vi anmäler sig till match kommer man också att kunna uppge om man har bil och hur många platser. Sen får vi planera varje match utifrån det. Beroende på hur många spelare vi åker med så kommer vi behöva  upp till fyra bilar på matcherna. Vi brukar samlas i </a:t>
            </a:r>
            <a:r>
              <a:rPr lang="sv-SE" sz="2000" dirty="0" err="1"/>
              <a:t>Ölmstad</a:t>
            </a:r>
            <a:r>
              <a:rPr lang="sv-SE" sz="2000" dirty="0"/>
              <a:t> på samåkningsplatsen men har också möjlighet att plocka upp spelare utmed vägen om vi åker mot Jönköping. </a:t>
            </a:r>
          </a:p>
          <a:p>
            <a:r>
              <a:rPr lang="sv-SE" sz="2000" dirty="0"/>
              <a:t>Reseersättning utgår vid matcher som det är längre än 20 mil till </a:t>
            </a:r>
            <a:r>
              <a:rPr lang="sv-SE" sz="2000" dirty="0" err="1"/>
              <a:t>t.o.r</a:t>
            </a:r>
            <a:endParaRPr lang="sv-SE" sz="2000" dirty="0"/>
          </a:p>
          <a:p>
            <a:endParaRPr lang="sv-SE" dirty="0"/>
          </a:p>
          <a:p>
            <a:r>
              <a:rPr lang="sv-SE" dirty="0"/>
              <a:t> </a:t>
            </a:r>
          </a:p>
        </p:txBody>
      </p:sp>
    </p:spTree>
    <p:extLst>
      <p:ext uri="{BB962C8B-B14F-4D97-AF65-F5344CB8AC3E}">
        <p14:creationId xmlns:p14="http://schemas.microsoft.com/office/powerpoint/2010/main" val="4073917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CA700DF-2D9F-C363-FAB7-5F76E382CE49}"/>
              </a:ext>
            </a:extLst>
          </p:cNvPr>
          <p:cNvSpPr>
            <a:spLocks noGrp="1"/>
          </p:cNvSpPr>
          <p:nvPr>
            <p:ph type="title"/>
          </p:nvPr>
        </p:nvSpPr>
        <p:spPr/>
        <p:txBody>
          <a:bodyPr/>
          <a:lstStyle/>
          <a:p>
            <a:r>
              <a:rPr lang="sv-SE" dirty="0"/>
              <a:t>Övriga frågor </a:t>
            </a:r>
          </a:p>
        </p:txBody>
      </p:sp>
      <p:pic>
        <p:nvPicPr>
          <p:cNvPr id="4" name="Bildobjekt 3">
            <a:extLst>
              <a:ext uri="{FF2B5EF4-FFF2-40B4-BE49-F238E27FC236}">
                <a16:creationId xmlns:a16="http://schemas.microsoft.com/office/drawing/2014/main" id="{80F796F3-0D0D-746F-F7D9-DDBE52A93D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7526" y="143861"/>
            <a:ext cx="1333500" cy="1544193"/>
          </a:xfrm>
          <a:prstGeom prst="rect">
            <a:avLst/>
          </a:prstGeom>
        </p:spPr>
      </p:pic>
    </p:spTree>
    <p:extLst>
      <p:ext uri="{BB962C8B-B14F-4D97-AF65-F5344CB8AC3E}">
        <p14:creationId xmlns:p14="http://schemas.microsoft.com/office/powerpoint/2010/main" val="23089256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15">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ubrik 1">
            <a:extLst>
              <a:ext uri="{FF2B5EF4-FFF2-40B4-BE49-F238E27FC236}">
                <a16:creationId xmlns:a16="http://schemas.microsoft.com/office/drawing/2014/main" id="{F7CFE0E4-266C-4920-BFE0-1C0BAC7096FE}"/>
              </a:ext>
            </a:extLst>
          </p:cNvPr>
          <p:cNvSpPr>
            <a:spLocks noGrp="1"/>
          </p:cNvSpPr>
          <p:nvPr>
            <p:ph type="title"/>
          </p:nvPr>
        </p:nvSpPr>
        <p:spPr>
          <a:xfrm>
            <a:off x="7380407" y="743447"/>
            <a:ext cx="3973385" cy="3692028"/>
          </a:xfrm>
          <a:noFill/>
        </p:spPr>
        <p:txBody>
          <a:bodyPr vert="horz" lIns="91440" tIns="45720" rIns="91440" bIns="45720" rtlCol="0" anchor="b">
            <a:normAutofit/>
          </a:bodyPr>
          <a:lstStyle/>
          <a:p>
            <a:r>
              <a:rPr lang="en-US" sz="5200"/>
              <a:t>Tack för visat intresse!</a:t>
            </a:r>
          </a:p>
        </p:txBody>
      </p:sp>
      <p:pic>
        <p:nvPicPr>
          <p:cNvPr id="5122" name="Picture 2" descr="Antidoping - Svenska IBF">
            <a:extLst>
              <a:ext uri="{FF2B5EF4-FFF2-40B4-BE49-F238E27FC236}">
                <a16:creationId xmlns:a16="http://schemas.microsoft.com/office/drawing/2014/main" id="{71C31CA0-0E49-2129-00A1-C26EF6AF3E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390" y="1187548"/>
            <a:ext cx="5953858" cy="4763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1060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318459FE-BAC7-446A-9468-D7E18BE75788}"/>
              </a:ext>
            </a:extLst>
          </p:cNvPr>
          <p:cNvSpPr>
            <a:spLocks noGrp="1"/>
          </p:cNvSpPr>
          <p:nvPr>
            <p:ph type="title"/>
          </p:nvPr>
        </p:nvSpPr>
        <p:spPr>
          <a:xfrm>
            <a:off x="1066800" y="534485"/>
            <a:ext cx="10058400" cy="1450757"/>
          </a:xfrm>
        </p:spPr>
        <p:txBody>
          <a:bodyPr/>
          <a:lstStyle/>
          <a:p>
            <a:r>
              <a:rPr lang="sv-SE" dirty="0"/>
              <a:t>Agenda</a:t>
            </a:r>
          </a:p>
        </p:txBody>
      </p:sp>
      <p:sp>
        <p:nvSpPr>
          <p:cNvPr id="7" name="Platshållare för innehåll 2">
            <a:extLst>
              <a:ext uri="{FF2B5EF4-FFF2-40B4-BE49-F238E27FC236}">
                <a16:creationId xmlns:a16="http://schemas.microsoft.com/office/drawing/2014/main" id="{B4D3AD70-DBB7-4141-A1FC-0E89C5EE0DF9}"/>
              </a:ext>
            </a:extLst>
          </p:cNvPr>
          <p:cNvSpPr txBox="1">
            <a:spLocks/>
          </p:cNvSpPr>
          <p:nvPr/>
        </p:nvSpPr>
        <p:spPr>
          <a:xfrm>
            <a:off x="1066800" y="1703091"/>
            <a:ext cx="10058400" cy="4259559"/>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2400" dirty="0"/>
              <a:t>Laget P10/11</a:t>
            </a:r>
          </a:p>
          <a:p>
            <a:r>
              <a:rPr lang="sv-SE" sz="2400" dirty="0"/>
              <a:t>Presentation Ledare</a:t>
            </a:r>
          </a:p>
          <a:p>
            <a:r>
              <a:rPr lang="sv-SE" sz="2400" dirty="0"/>
              <a:t>Gränna AIS värdegrund</a:t>
            </a:r>
          </a:p>
          <a:p>
            <a:r>
              <a:rPr lang="sv-SE" sz="2400" dirty="0"/>
              <a:t>Ledarfilosofi</a:t>
            </a:r>
          </a:p>
          <a:p>
            <a:r>
              <a:rPr lang="sv-SE" sz="2400" dirty="0"/>
              <a:t>Målsättningar</a:t>
            </a:r>
          </a:p>
          <a:p>
            <a:r>
              <a:rPr lang="sv-SE" sz="2400" dirty="0"/>
              <a:t>Träningstider</a:t>
            </a:r>
          </a:p>
          <a:p>
            <a:r>
              <a:rPr lang="sv-SE" sz="2400" dirty="0"/>
              <a:t>Matcher</a:t>
            </a:r>
          </a:p>
          <a:p>
            <a:r>
              <a:rPr lang="sv-SE" sz="2400" dirty="0"/>
              <a:t>Förväntningar föräldrar</a:t>
            </a:r>
          </a:p>
          <a:p>
            <a:r>
              <a:rPr lang="sv-SE" sz="2400" dirty="0"/>
              <a:t>Föräldraengagemang</a:t>
            </a:r>
          </a:p>
          <a:p>
            <a:r>
              <a:rPr lang="sv-SE" sz="2400" dirty="0"/>
              <a:t>Cup</a:t>
            </a:r>
          </a:p>
          <a:p>
            <a:r>
              <a:rPr lang="sv-SE" sz="2400" dirty="0"/>
              <a:t>Råd och vård idrottsskador </a:t>
            </a:r>
          </a:p>
          <a:p>
            <a:r>
              <a:rPr lang="sv-SE" sz="2400" dirty="0"/>
              <a:t>Avgifter</a:t>
            </a:r>
          </a:p>
          <a:p>
            <a:r>
              <a:rPr lang="sv-SE" sz="2400" dirty="0"/>
              <a:t>Laget.se</a:t>
            </a:r>
          </a:p>
          <a:p>
            <a:r>
              <a:rPr lang="sv-SE" sz="2400" dirty="0"/>
              <a:t>Övriga frågor</a:t>
            </a:r>
          </a:p>
        </p:txBody>
      </p:sp>
      <p:pic>
        <p:nvPicPr>
          <p:cNvPr id="11" name="Bildobjekt 10">
            <a:extLst>
              <a:ext uri="{FF2B5EF4-FFF2-40B4-BE49-F238E27FC236}">
                <a16:creationId xmlns:a16="http://schemas.microsoft.com/office/drawing/2014/main" id="{02F347D4-B29E-4491-9A5B-6519D5519F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7526" y="143861"/>
            <a:ext cx="1333500" cy="1544193"/>
          </a:xfrm>
          <a:prstGeom prst="rect">
            <a:avLst/>
          </a:prstGeom>
        </p:spPr>
      </p:pic>
      <p:pic>
        <p:nvPicPr>
          <p:cNvPr id="12" name="Bildobjekt 11">
            <a:extLst>
              <a:ext uri="{FF2B5EF4-FFF2-40B4-BE49-F238E27FC236}">
                <a16:creationId xmlns:a16="http://schemas.microsoft.com/office/drawing/2014/main" id="{4679D626-7930-47DF-B1F3-6AE13947BB13}"/>
              </a:ext>
            </a:extLst>
          </p:cNvPr>
          <p:cNvPicPr>
            <a:picLocks noChangeAspect="1"/>
          </p:cNvPicPr>
          <p:nvPr/>
        </p:nvPicPr>
        <p:blipFill>
          <a:blip r:embed="rId3"/>
          <a:stretch>
            <a:fillRect/>
          </a:stretch>
        </p:blipFill>
        <p:spPr>
          <a:xfrm>
            <a:off x="0" y="6410325"/>
            <a:ext cx="12192000" cy="476250"/>
          </a:xfrm>
          <a:prstGeom prst="rect">
            <a:avLst/>
          </a:prstGeom>
        </p:spPr>
      </p:pic>
      <p:pic>
        <p:nvPicPr>
          <p:cNvPr id="6146" name="Picture 2" descr="Innebandy - Gymnasieval Växjö">
            <a:extLst>
              <a:ext uri="{FF2B5EF4-FFF2-40B4-BE49-F238E27FC236}">
                <a16:creationId xmlns:a16="http://schemas.microsoft.com/office/drawing/2014/main" id="{CDCCC9A0-D75C-0923-51C9-632F253A30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2243" y="2113931"/>
            <a:ext cx="7818783" cy="3040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8891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318459FE-BAC7-446A-9468-D7E18BE75788}"/>
              </a:ext>
            </a:extLst>
          </p:cNvPr>
          <p:cNvSpPr>
            <a:spLocks noGrp="1"/>
          </p:cNvSpPr>
          <p:nvPr>
            <p:ph type="title"/>
          </p:nvPr>
        </p:nvSpPr>
        <p:spPr>
          <a:xfrm>
            <a:off x="1066800" y="534485"/>
            <a:ext cx="10058400" cy="1450757"/>
          </a:xfrm>
        </p:spPr>
        <p:txBody>
          <a:bodyPr/>
          <a:lstStyle/>
          <a:p>
            <a:r>
              <a:rPr lang="sv-SE" dirty="0"/>
              <a:t>IB P10/11</a:t>
            </a:r>
          </a:p>
        </p:txBody>
      </p:sp>
      <p:sp>
        <p:nvSpPr>
          <p:cNvPr id="7" name="Platshållare för innehåll 2">
            <a:extLst>
              <a:ext uri="{FF2B5EF4-FFF2-40B4-BE49-F238E27FC236}">
                <a16:creationId xmlns:a16="http://schemas.microsoft.com/office/drawing/2014/main" id="{B4D3AD70-DBB7-4141-A1FC-0E89C5EE0DF9}"/>
              </a:ext>
            </a:extLst>
          </p:cNvPr>
          <p:cNvSpPr txBox="1">
            <a:spLocks/>
          </p:cNvSpPr>
          <p:nvPr/>
        </p:nvSpPr>
        <p:spPr>
          <a:xfrm>
            <a:off x="1066799" y="2212227"/>
            <a:ext cx="10534651" cy="47643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000" dirty="0"/>
              <a:t>P10/11 är ett kombinationslag för killar födda 2010 och 2011. Vi är anmälda i en serie på Röd nivå. Indelningen i serien sker i stor grad efter lagets gemensamma innebandymognad och kunnande baserat på tidigare säsongs resultat samt utifrån geografisk placering. </a:t>
            </a:r>
          </a:p>
          <a:p>
            <a:pPr marL="0" indent="0">
              <a:buNone/>
            </a:pPr>
            <a:endParaRPr lang="sv-SE" sz="100" dirty="0"/>
          </a:p>
          <a:p>
            <a:pPr marL="0" indent="0">
              <a:buNone/>
            </a:pPr>
            <a:r>
              <a:rPr lang="sv-SE" sz="2000" dirty="0"/>
              <a:t>Vi kommer att spela fem mot fem på fullstor plan och med fullstora mål. Serien spelas i år med resultat rapportering med serietabell och poängräkning. Detta är nytt för vårt lag den här säsongen.  </a:t>
            </a:r>
          </a:p>
          <a:p>
            <a:pPr marL="0" indent="0">
              <a:buNone/>
            </a:pPr>
            <a:r>
              <a:rPr lang="sv-SE" sz="2000" dirty="0"/>
              <a:t>Stommen i laget har spelat med varandra i flera år men vi är glada att nya spelare hela tiden kommer och vill vara med i laget. Vi har 18 spelare inskrivna men vi kan landa på runt 22 spelare om alla nya som provtränar väljer att börja. </a:t>
            </a:r>
          </a:p>
          <a:p>
            <a:pPr marL="0" indent="0">
              <a:buNone/>
            </a:pPr>
            <a:endParaRPr lang="sv-SE" sz="100" dirty="0"/>
          </a:p>
        </p:txBody>
      </p:sp>
      <p:pic>
        <p:nvPicPr>
          <p:cNvPr id="11" name="Bildobjekt 10">
            <a:extLst>
              <a:ext uri="{FF2B5EF4-FFF2-40B4-BE49-F238E27FC236}">
                <a16:creationId xmlns:a16="http://schemas.microsoft.com/office/drawing/2014/main" id="{02F347D4-B29E-4491-9A5B-6519D5519F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7526" y="143861"/>
            <a:ext cx="1333500" cy="1544193"/>
          </a:xfrm>
          <a:prstGeom prst="rect">
            <a:avLst/>
          </a:prstGeom>
        </p:spPr>
      </p:pic>
      <p:pic>
        <p:nvPicPr>
          <p:cNvPr id="12" name="Bildobjekt 11">
            <a:extLst>
              <a:ext uri="{FF2B5EF4-FFF2-40B4-BE49-F238E27FC236}">
                <a16:creationId xmlns:a16="http://schemas.microsoft.com/office/drawing/2014/main" id="{4679D626-7930-47DF-B1F3-6AE13947BB13}"/>
              </a:ext>
            </a:extLst>
          </p:cNvPr>
          <p:cNvPicPr>
            <a:picLocks noChangeAspect="1"/>
          </p:cNvPicPr>
          <p:nvPr/>
        </p:nvPicPr>
        <p:blipFill>
          <a:blip r:embed="rId3"/>
          <a:stretch>
            <a:fillRect/>
          </a:stretch>
        </p:blipFill>
        <p:spPr>
          <a:xfrm>
            <a:off x="0" y="6410325"/>
            <a:ext cx="12192000" cy="476250"/>
          </a:xfrm>
          <a:prstGeom prst="rect">
            <a:avLst/>
          </a:prstGeom>
        </p:spPr>
      </p:pic>
      <p:sp>
        <p:nvSpPr>
          <p:cNvPr id="8" name="Platshållare för innehåll 2">
            <a:extLst>
              <a:ext uri="{FF2B5EF4-FFF2-40B4-BE49-F238E27FC236}">
                <a16:creationId xmlns:a16="http://schemas.microsoft.com/office/drawing/2014/main" id="{1928B0D1-724A-49D7-A661-C288AE0AAC36}"/>
              </a:ext>
            </a:extLst>
          </p:cNvPr>
          <p:cNvSpPr txBox="1">
            <a:spLocks/>
          </p:cNvSpPr>
          <p:nvPr/>
        </p:nvSpPr>
        <p:spPr>
          <a:xfrm>
            <a:off x="6096000" y="1583779"/>
            <a:ext cx="5029200" cy="47643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sv-SE" sz="2400" dirty="0"/>
          </a:p>
        </p:txBody>
      </p:sp>
    </p:spTree>
    <p:extLst>
      <p:ext uri="{BB962C8B-B14F-4D97-AF65-F5344CB8AC3E}">
        <p14:creationId xmlns:p14="http://schemas.microsoft.com/office/powerpoint/2010/main" val="2835049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318459FE-BAC7-446A-9468-D7E18BE75788}"/>
              </a:ext>
            </a:extLst>
          </p:cNvPr>
          <p:cNvSpPr>
            <a:spLocks noGrp="1"/>
          </p:cNvSpPr>
          <p:nvPr>
            <p:ph type="title"/>
          </p:nvPr>
        </p:nvSpPr>
        <p:spPr>
          <a:xfrm>
            <a:off x="1066800" y="534485"/>
            <a:ext cx="10058400" cy="1450757"/>
          </a:xfrm>
        </p:spPr>
        <p:txBody>
          <a:bodyPr/>
          <a:lstStyle/>
          <a:p>
            <a:r>
              <a:rPr lang="sv-SE" dirty="0"/>
              <a:t>Ledare</a:t>
            </a:r>
          </a:p>
        </p:txBody>
      </p:sp>
      <p:sp>
        <p:nvSpPr>
          <p:cNvPr id="7" name="Platshållare för innehåll 2">
            <a:extLst>
              <a:ext uri="{FF2B5EF4-FFF2-40B4-BE49-F238E27FC236}">
                <a16:creationId xmlns:a16="http://schemas.microsoft.com/office/drawing/2014/main" id="{B4D3AD70-DBB7-4141-A1FC-0E89C5EE0DF9}"/>
              </a:ext>
            </a:extLst>
          </p:cNvPr>
          <p:cNvSpPr txBox="1">
            <a:spLocks/>
          </p:cNvSpPr>
          <p:nvPr/>
        </p:nvSpPr>
        <p:spPr>
          <a:xfrm>
            <a:off x="842963" y="1631255"/>
            <a:ext cx="5029200" cy="46694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400" b="1" dirty="0"/>
              <a:t>Tränare</a:t>
            </a:r>
            <a:r>
              <a:rPr lang="sv-SE" sz="2400" dirty="0"/>
              <a:t> </a:t>
            </a:r>
          </a:p>
          <a:p>
            <a:pPr marL="0" indent="0">
              <a:buNone/>
            </a:pPr>
            <a:r>
              <a:rPr lang="sv-SE" sz="2400" dirty="0"/>
              <a:t>Martin Sandqvist</a:t>
            </a:r>
          </a:p>
          <a:p>
            <a:pPr marL="0" indent="0">
              <a:buNone/>
            </a:pPr>
            <a:r>
              <a:rPr lang="sv-SE" sz="2400" dirty="0"/>
              <a:t>Alexandra Brengdahl</a:t>
            </a:r>
          </a:p>
          <a:p>
            <a:pPr marL="0" indent="0">
              <a:buNone/>
            </a:pPr>
            <a:r>
              <a:rPr lang="sv-SE" sz="2400" dirty="0"/>
              <a:t>Anders Björklund</a:t>
            </a:r>
          </a:p>
          <a:p>
            <a:pPr marL="0" indent="0">
              <a:buNone/>
            </a:pPr>
            <a:r>
              <a:rPr lang="sv-SE" sz="2400" dirty="0" err="1"/>
              <a:t>Cevin</a:t>
            </a:r>
            <a:r>
              <a:rPr lang="sv-SE" sz="2400" dirty="0"/>
              <a:t> Pettersson </a:t>
            </a:r>
          </a:p>
          <a:p>
            <a:pPr marL="0" indent="0">
              <a:buNone/>
            </a:pPr>
            <a:r>
              <a:rPr lang="sv-SE" sz="1600" dirty="0"/>
              <a:t> </a:t>
            </a:r>
          </a:p>
          <a:p>
            <a:pPr marL="0" indent="0">
              <a:buNone/>
            </a:pPr>
            <a:r>
              <a:rPr lang="sv-SE" sz="2400" b="1" dirty="0"/>
              <a:t>Lagföräldrar </a:t>
            </a:r>
          </a:p>
          <a:p>
            <a:pPr marL="0" indent="0">
              <a:buNone/>
            </a:pPr>
            <a:r>
              <a:rPr lang="sv-SE" sz="2400" dirty="0"/>
              <a:t>Julia Conradsson</a:t>
            </a:r>
          </a:p>
          <a:p>
            <a:pPr marL="0" indent="0">
              <a:buNone/>
            </a:pPr>
            <a:r>
              <a:rPr lang="sv-SE" sz="2400" dirty="0"/>
              <a:t>Cecilia </a:t>
            </a:r>
            <a:r>
              <a:rPr lang="sv-SE" sz="2400" dirty="0" err="1"/>
              <a:t>Kaverén</a:t>
            </a:r>
            <a:endParaRPr lang="sv-SE" sz="2400" dirty="0"/>
          </a:p>
          <a:p>
            <a:pPr marL="0" indent="0">
              <a:buNone/>
            </a:pPr>
            <a:r>
              <a:rPr lang="sv-SE" sz="1600" dirty="0"/>
              <a:t>Kontaktuppgifter till oss finns på vår Laget.se sida</a:t>
            </a:r>
            <a:r>
              <a:rPr lang="sv-SE" sz="2400" dirty="0"/>
              <a:t>.</a:t>
            </a:r>
          </a:p>
          <a:p>
            <a:pPr marL="0" indent="0">
              <a:buNone/>
            </a:pPr>
            <a:endParaRPr lang="sv-SE" sz="1700" dirty="0"/>
          </a:p>
          <a:p>
            <a:pPr marL="0" indent="0">
              <a:buNone/>
            </a:pPr>
            <a:endParaRPr lang="sv-SE" sz="2400" dirty="0"/>
          </a:p>
        </p:txBody>
      </p:sp>
      <p:pic>
        <p:nvPicPr>
          <p:cNvPr id="11" name="Bildobjekt 10">
            <a:extLst>
              <a:ext uri="{FF2B5EF4-FFF2-40B4-BE49-F238E27FC236}">
                <a16:creationId xmlns:a16="http://schemas.microsoft.com/office/drawing/2014/main" id="{02F347D4-B29E-4491-9A5B-6519D5519F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7526" y="143861"/>
            <a:ext cx="1333500" cy="1544193"/>
          </a:xfrm>
          <a:prstGeom prst="rect">
            <a:avLst/>
          </a:prstGeom>
        </p:spPr>
      </p:pic>
      <p:pic>
        <p:nvPicPr>
          <p:cNvPr id="12" name="Bildobjekt 11">
            <a:extLst>
              <a:ext uri="{FF2B5EF4-FFF2-40B4-BE49-F238E27FC236}">
                <a16:creationId xmlns:a16="http://schemas.microsoft.com/office/drawing/2014/main" id="{4679D626-7930-47DF-B1F3-6AE13947BB13}"/>
              </a:ext>
            </a:extLst>
          </p:cNvPr>
          <p:cNvPicPr>
            <a:picLocks noChangeAspect="1"/>
          </p:cNvPicPr>
          <p:nvPr/>
        </p:nvPicPr>
        <p:blipFill>
          <a:blip r:embed="rId3"/>
          <a:stretch>
            <a:fillRect/>
          </a:stretch>
        </p:blipFill>
        <p:spPr>
          <a:xfrm>
            <a:off x="0" y="6410325"/>
            <a:ext cx="12192000" cy="476250"/>
          </a:xfrm>
          <a:prstGeom prst="rect">
            <a:avLst/>
          </a:prstGeom>
        </p:spPr>
      </p:pic>
      <p:sp>
        <p:nvSpPr>
          <p:cNvPr id="8" name="Platshållare för innehåll 2">
            <a:extLst>
              <a:ext uri="{FF2B5EF4-FFF2-40B4-BE49-F238E27FC236}">
                <a16:creationId xmlns:a16="http://schemas.microsoft.com/office/drawing/2014/main" id="{1928B0D1-724A-49D7-A661-C288AE0AAC36}"/>
              </a:ext>
            </a:extLst>
          </p:cNvPr>
          <p:cNvSpPr txBox="1">
            <a:spLocks/>
          </p:cNvSpPr>
          <p:nvPr/>
        </p:nvSpPr>
        <p:spPr>
          <a:xfrm>
            <a:off x="6096000" y="1583779"/>
            <a:ext cx="5029200" cy="47643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sv-SE" sz="2400" dirty="0"/>
          </a:p>
        </p:txBody>
      </p:sp>
      <p:pic>
        <p:nvPicPr>
          <p:cNvPr id="1026" name="Picture 2" descr="Svensk Innebandy gör om sin seriestruktur – Örebro Tribune">
            <a:extLst>
              <a:ext uri="{FF2B5EF4-FFF2-40B4-BE49-F238E27FC236}">
                <a16:creationId xmlns:a16="http://schemas.microsoft.com/office/drawing/2014/main" id="{14D89758-3C1D-C733-B405-F884123ACD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7426497" y="3285917"/>
            <a:ext cx="4141616" cy="2762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9802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318459FE-BAC7-446A-9468-D7E18BE75788}"/>
              </a:ext>
            </a:extLst>
          </p:cNvPr>
          <p:cNvSpPr>
            <a:spLocks noGrp="1"/>
          </p:cNvSpPr>
          <p:nvPr>
            <p:ph type="title"/>
          </p:nvPr>
        </p:nvSpPr>
        <p:spPr>
          <a:xfrm>
            <a:off x="1066800" y="534485"/>
            <a:ext cx="10058400" cy="1450757"/>
          </a:xfrm>
        </p:spPr>
        <p:txBody>
          <a:bodyPr/>
          <a:lstStyle/>
          <a:p>
            <a:r>
              <a:rPr lang="sv-SE" dirty="0">
                <a:solidFill>
                  <a:srgbClr val="00B050"/>
                </a:solidFill>
              </a:rPr>
              <a:t>G</a:t>
            </a:r>
            <a:r>
              <a:rPr lang="sv-SE" dirty="0"/>
              <a:t>ränna </a:t>
            </a:r>
            <a:r>
              <a:rPr lang="sv-SE" dirty="0">
                <a:solidFill>
                  <a:srgbClr val="00B050"/>
                </a:solidFill>
              </a:rPr>
              <a:t>AIS</a:t>
            </a:r>
            <a:r>
              <a:rPr lang="sv-SE" dirty="0"/>
              <a:t> värdegrund </a:t>
            </a:r>
            <a:br>
              <a:rPr lang="sv-SE" dirty="0"/>
            </a:br>
            <a:endParaRPr lang="sv-SE" b="1" dirty="0">
              <a:solidFill>
                <a:srgbClr val="00B050"/>
              </a:solidFill>
            </a:endParaRPr>
          </a:p>
        </p:txBody>
      </p:sp>
      <p:sp>
        <p:nvSpPr>
          <p:cNvPr id="7" name="Platshållare för innehåll 2">
            <a:extLst>
              <a:ext uri="{FF2B5EF4-FFF2-40B4-BE49-F238E27FC236}">
                <a16:creationId xmlns:a16="http://schemas.microsoft.com/office/drawing/2014/main" id="{B4D3AD70-DBB7-4141-A1FC-0E89C5EE0DF9}"/>
              </a:ext>
            </a:extLst>
          </p:cNvPr>
          <p:cNvSpPr txBox="1">
            <a:spLocks/>
          </p:cNvSpPr>
          <p:nvPr/>
        </p:nvSpPr>
        <p:spPr>
          <a:xfrm>
            <a:off x="1066801" y="1458686"/>
            <a:ext cx="7200900" cy="4951639"/>
          </a:xfrm>
          <a:prstGeom prst="rect">
            <a:avLst/>
          </a:prstGeom>
        </p:spPr>
        <p:txBody>
          <a:bodyPr vert="horz" lIns="91440" tIns="45720" rIns="91440" bIns="45720" rtlCol="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Aft>
                <a:spcPts val="800"/>
              </a:spcAft>
              <a:buNone/>
            </a:pPr>
            <a:r>
              <a:rPr lang="sv-SE" sz="4000" b="1" i="1" dirty="0">
                <a:solidFill>
                  <a:srgbClr val="00B050"/>
                </a:solidFill>
                <a:effectLst/>
                <a:latin typeface="Calibri" panose="020F0502020204030204" pitchFamily="34" charset="0"/>
                <a:ea typeface="Calibri" panose="020F0502020204030204" pitchFamily="34" charset="0"/>
                <a:cs typeface="Industry Book"/>
              </a:rPr>
              <a:t>G</a:t>
            </a:r>
            <a:r>
              <a:rPr lang="sv-SE" sz="4000" b="1" i="1" dirty="0">
                <a:solidFill>
                  <a:srgbClr val="000000"/>
                </a:solidFill>
                <a:effectLst/>
                <a:latin typeface="Calibri" panose="020F0502020204030204" pitchFamily="34" charset="0"/>
                <a:ea typeface="Calibri" panose="020F0502020204030204" pitchFamily="34" charset="0"/>
                <a:cs typeface="Industry Book"/>
              </a:rPr>
              <a:t>emenskap </a:t>
            </a:r>
            <a:r>
              <a:rPr lang="sv-SE" sz="3500" dirty="0">
                <a:solidFill>
                  <a:srgbClr val="000000"/>
                </a:solidFill>
                <a:latin typeface="Calibri" panose="020F0502020204030204" pitchFamily="34" charset="0"/>
                <a:ea typeface="Calibri" panose="020F0502020204030204" pitchFamily="34" charset="0"/>
                <a:cs typeface="Industry Book"/>
              </a:rPr>
              <a:t>Alla spelare ska</a:t>
            </a:r>
            <a:r>
              <a:rPr lang="sv-SE" sz="3500" dirty="0">
                <a:solidFill>
                  <a:srgbClr val="000000"/>
                </a:solidFill>
                <a:effectLst/>
                <a:latin typeface="Calibri" panose="020F0502020204030204" pitchFamily="34" charset="0"/>
                <a:ea typeface="Calibri" panose="020F0502020204030204" pitchFamily="34" charset="0"/>
                <a:cs typeface="Industry Book"/>
              </a:rPr>
              <a:t> känna tillhörighet vilket innebär att man är betydelsefull för laget, alla bidrar utifrån sin kompetens och ska känna sig uppskattade och bekräftade av ledare och medspelare</a:t>
            </a:r>
          </a:p>
          <a:p>
            <a:pPr marL="0" indent="0">
              <a:lnSpc>
                <a:spcPct val="107000"/>
              </a:lnSpc>
              <a:spcAft>
                <a:spcPts val="800"/>
              </a:spcAft>
              <a:buNone/>
            </a:pPr>
            <a:r>
              <a:rPr lang="sv-SE" sz="3500" dirty="0">
                <a:solidFill>
                  <a:srgbClr val="000000"/>
                </a:solidFill>
                <a:effectLst/>
                <a:latin typeface="Calibri" panose="020F0502020204030204" pitchFamily="34" charset="0"/>
                <a:ea typeface="Calibri" panose="020F0502020204030204" pitchFamily="34" charset="0"/>
                <a:cs typeface="Industry Book"/>
              </a:rPr>
              <a:t> </a:t>
            </a:r>
            <a:r>
              <a:rPr lang="sv-SE" sz="4000" b="1" i="1" dirty="0">
                <a:solidFill>
                  <a:srgbClr val="00B050"/>
                </a:solidFill>
                <a:effectLst/>
                <a:latin typeface="Calibri" panose="020F0502020204030204" pitchFamily="34" charset="0"/>
                <a:ea typeface="Calibri" panose="020F0502020204030204" pitchFamily="34" charset="0"/>
                <a:cs typeface="Industry Book"/>
              </a:rPr>
              <a:t>A</a:t>
            </a:r>
            <a:r>
              <a:rPr lang="sv-SE" sz="4000" b="1" i="1" dirty="0">
                <a:solidFill>
                  <a:srgbClr val="000000"/>
                </a:solidFill>
                <a:effectLst/>
                <a:latin typeface="Calibri" panose="020F0502020204030204" pitchFamily="34" charset="0"/>
                <a:ea typeface="Calibri" panose="020F0502020204030204" pitchFamily="34" charset="0"/>
                <a:cs typeface="Industry Book"/>
              </a:rPr>
              <a:t>nsvar </a:t>
            </a:r>
            <a:r>
              <a:rPr lang="sv-SE" sz="3500" dirty="0">
                <a:solidFill>
                  <a:srgbClr val="000000"/>
                </a:solidFill>
                <a:latin typeface="Calibri" panose="020F0502020204030204" pitchFamily="34" charset="0"/>
                <a:ea typeface="Calibri" panose="020F0502020204030204" pitchFamily="34" charset="0"/>
                <a:cs typeface="Industry Book"/>
              </a:rPr>
              <a:t>Vi ansvarar för att komma på träningar oavsett om man är sliten efter en dag i skolan eller om en kompis hör av sig och har något annat kul på gång. Vi peppar varandra och skapar en positiv attityd vid och på planen. Vi ansvarar för att anmäla oss till matcher via Laget.se</a:t>
            </a:r>
          </a:p>
          <a:p>
            <a:pPr marL="0" indent="0">
              <a:lnSpc>
                <a:spcPct val="107000"/>
              </a:lnSpc>
              <a:spcAft>
                <a:spcPts val="800"/>
              </a:spcAft>
              <a:buNone/>
            </a:pPr>
            <a:r>
              <a:rPr lang="sv-SE" sz="4000" b="1" dirty="0">
                <a:solidFill>
                  <a:srgbClr val="00B050"/>
                </a:solidFill>
                <a:effectLst/>
                <a:latin typeface="Calibri" panose="020F0502020204030204" pitchFamily="34" charset="0"/>
                <a:ea typeface="Calibri" panose="020F0502020204030204" pitchFamily="34" charset="0"/>
                <a:cs typeface="Industry Book"/>
              </a:rPr>
              <a:t>I</a:t>
            </a:r>
            <a:r>
              <a:rPr lang="sv-SE" sz="4000" b="1" dirty="0">
                <a:solidFill>
                  <a:srgbClr val="000000"/>
                </a:solidFill>
                <a:effectLst/>
                <a:latin typeface="Calibri" panose="020F0502020204030204" pitchFamily="34" charset="0"/>
                <a:ea typeface="Calibri" panose="020F0502020204030204" pitchFamily="34" charset="0"/>
                <a:cs typeface="Industry Book"/>
              </a:rPr>
              <a:t>nspireras</a:t>
            </a:r>
            <a:r>
              <a:rPr lang="sv-SE" sz="4000" b="1" dirty="0">
                <a:latin typeface="Calibri" panose="020F0502020204030204" pitchFamily="34" charset="0"/>
                <a:ea typeface="Calibri" panose="020F0502020204030204" pitchFamily="34" charset="0"/>
                <a:cs typeface="Times New Roman" panose="02020603050405020304" pitchFamily="18" charset="0"/>
              </a:rPr>
              <a:t> </a:t>
            </a:r>
            <a:r>
              <a:rPr lang="sv-SE" sz="3500" dirty="0">
                <a:solidFill>
                  <a:srgbClr val="000000"/>
                </a:solidFill>
                <a:effectLst/>
                <a:latin typeface="Calibri" panose="020F0502020204030204" pitchFamily="34" charset="0"/>
                <a:ea typeface="Calibri" panose="020F0502020204030204" pitchFamily="34" charset="0"/>
                <a:cs typeface="Industry Book"/>
              </a:rPr>
              <a:t>Vi hjälper varandra att växa och utvecklas. </a:t>
            </a:r>
            <a:r>
              <a:rPr lang="sv-SE" sz="3500" dirty="0">
                <a:solidFill>
                  <a:srgbClr val="000000"/>
                </a:solidFill>
                <a:latin typeface="Calibri" panose="020F0502020204030204" pitchFamily="34" charset="0"/>
                <a:ea typeface="Calibri" panose="020F0502020204030204" pitchFamily="34" charset="0"/>
                <a:cs typeface="Industry Book"/>
              </a:rPr>
              <a:t>Att tärna och spela med P10/11 s</a:t>
            </a:r>
            <a:r>
              <a:rPr lang="sv-SE" sz="3500" dirty="0">
                <a:solidFill>
                  <a:srgbClr val="000000"/>
                </a:solidFill>
                <a:effectLst/>
                <a:latin typeface="Calibri" panose="020F0502020204030204" pitchFamily="34" charset="0"/>
                <a:ea typeface="Calibri" panose="020F0502020204030204" pitchFamily="34" charset="0"/>
                <a:cs typeface="Industry Book"/>
              </a:rPr>
              <a:t>ka ge motivation och inspiration till nya möjligheter.</a:t>
            </a:r>
          </a:p>
          <a:p>
            <a:pPr marL="0" indent="0">
              <a:lnSpc>
                <a:spcPct val="107000"/>
              </a:lnSpc>
              <a:spcAft>
                <a:spcPts val="800"/>
              </a:spcAft>
              <a:buNone/>
            </a:pPr>
            <a:r>
              <a:rPr lang="sv-SE" sz="4000" b="1" dirty="0">
                <a:solidFill>
                  <a:srgbClr val="00B050"/>
                </a:solidFill>
                <a:effectLst/>
                <a:latin typeface="Calibri" panose="020F0502020204030204" pitchFamily="34" charset="0"/>
                <a:ea typeface="Calibri" panose="020F0502020204030204" pitchFamily="34" charset="0"/>
                <a:cs typeface="Industry Book"/>
              </a:rPr>
              <a:t>S</a:t>
            </a:r>
            <a:r>
              <a:rPr lang="sv-SE" sz="4000" b="1" dirty="0">
                <a:solidFill>
                  <a:srgbClr val="000000"/>
                </a:solidFill>
                <a:effectLst/>
                <a:latin typeface="Calibri" panose="020F0502020204030204" pitchFamily="34" charset="0"/>
                <a:ea typeface="Calibri" panose="020F0502020204030204" pitchFamily="34" charset="0"/>
                <a:cs typeface="Industry Book"/>
              </a:rPr>
              <a:t>amhörighet </a:t>
            </a:r>
            <a:r>
              <a:rPr lang="sv-SE" sz="3500" dirty="0">
                <a:solidFill>
                  <a:srgbClr val="000000"/>
                </a:solidFill>
                <a:effectLst/>
                <a:latin typeface="Calibri" panose="020F0502020204030204" pitchFamily="34" charset="0"/>
                <a:ea typeface="Calibri" panose="020F0502020204030204" pitchFamily="34" charset="0"/>
                <a:cs typeface="Industry Book"/>
              </a:rPr>
              <a:t>Alla som önskar vara en del av Gränna AIS ska erbjudas möjlighet till det. Det kan vara som idrottsutövare, ledare, domare eller funktionär. Vi görs ingen skillnad på vad en person har för kön, religion, sexuell läg­gning, socialt ursprung och/-eller nationalitet. Alla bemöts med värdighet och respekt. Alla använder ett vårdat språk vilket innebär att vi tar bort svordomar, könsord, rasis­tiska uttalande, hån eller hot.</a:t>
            </a:r>
            <a:r>
              <a:rPr lang="sv-SE" sz="3500" strike="sngStrike" dirty="0">
                <a:solidFill>
                  <a:srgbClr val="000000"/>
                </a:solidFill>
                <a:effectLst/>
                <a:latin typeface="Calibri" panose="020F0502020204030204" pitchFamily="34" charset="0"/>
                <a:ea typeface="Calibri" panose="020F0502020204030204" pitchFamily="34" charset="0"/>
                <a:cs typeface="Industry Book"/>
              </a:rPr>
              <a:t> </a:t>
            </a:r>
            <a:endParaRPr lang="sv-SE" sz="35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sv-SE" sz="1800" dirty="0">
                <a:solidFill>
                  <a:srgbClr val="000000"/>
                </a:solidFill>
                <a:effectLst/>
                <a:latin typeface="Calibri" panose="020F0502020204030204" pitchFamily="34" charset="0"/>
                <a:ea typeface="Calibri" panose="020F0502020204030204" pitchFamily="34" charset="0"/>
                <a:cs typeface="Industry Book"/>
              </a:rPr>
              <a: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Bildobjekt 4">
            <a:extLst>
              <a:ext uri="{FF2B5EF4-FFF2-40B4-BE49-F238E27FC236}">
                <a16:creationId xmlns:a16="http://schemas.microsoft.com/office/drawing/2014/main" id="{78428B0F-0500-44FB-AFC0-20DFD363F7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7526" y="143861"/>
            <a:ext cx="1333500" cy="1544193"/>
          </a:xfrm>
          <a:prstGeom prst="rect">
            <a:avLst/>
          </a:prstGeom>
        </p:spPr>
      </p:pic>
      <p:pic>
        <p:nvPicPr>
          <p:cNvPr id="10" name="Bildobjekt 9">
            <a:extLst>
              <a:ext uri="{FF2B5EF4-FFF2-40B4-BE49-F238E27FC236}">
                <a16:creationId xmlns:a16="http://schemas.microsoft.com/office/drawing/2014/main" id="{05254C26-A3A7-4456-8E85-0D90251D7852}"/>
              </a:ext>
            </a:extLst>
          </p:cNvPr>
          <p:cNvPicPr>
            <a:picLocks noChangeAspect="1"/>
          </p:cNvPicPr>
          <p:nvPr/>
        </p:nvPicPr>
        <p:blipFill>
          <a:blip r:embed="rId3"/>
          <a:stretch>
            <a:fillRect/>
          </a:stretch>
        </p:blipFill>
        <p:spPr>
          <a:xfrm>
            <a:off x="0" y="6410325"/>
            <a:ext cx="12192000" cy="476250"/>
          </a:xfrm>
          <a:prstGeom prst="rect">
            <a:avLst/>
          </a:prstGeom>
        </p:spPr>
      </p:pic>
      <p:pic>
        <p:nvPicPr>
          <p:cNvPr id="8" name="Bildobjekt 7">
            <a:extLst>
              <a:ext uri="{FF2B5EF4-FFF2-40B4-BE49-F238E27FC236}">
                <a16:creationId xmlns:a16="http://schemas.microsoft.com/office/drawing/2014/main" id="{42C7A4E6-38FE-4C54-AE64-9EDDF955E2E2}"/>
              </a:ext>
            </a:extLst>
          </p:cNvPr>
          <p:cNvPicPr>
            <a:picLocks noChangeAspect="1"/>
          </p:cNvPicPr>
          <p:nvPr/>
        </p:nvPicPr>
        <p:blipFill>
          <a:blip r:embed="rId4"/>
          <a:stretch>
            <a:fillRect/>
          </a:stretch>
        </p:blipFill>
        <p:spPr>
          <a:xfrm>
            <a:off x="8568296" y="3638549"/>
            <a:ext cx="3623703" cy="2787817"/>
          </a:xfrm>
          <a:prstGeom prst="rect">
            <a:avLst/>
          </a:prstGeom>
        </p:spPr>
      </p:pic>
    </p:spTree>
    <p:extLst>
      <p:ext uri="{BB962C8B-B14F-4D97-AF65-F5344CB8AC3E}">
        <p14:creationId xmlns:p14="http://schemas.microsoft.com/office/powerpoint/2010/main" val="3063666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318459FE-BAC7-446A-9468-D7E18BE75788}"/>
              </a:ext>
            </a:extLst>
          </p:cNvPr>
          <p:cNvSpPr>
            <a:spLocks noGrp="1"/>
          </p:cNvSpPr>
          <p:nvPr>
            <p:ph type="title"/>
          </p:nvPr>
        </p:nvSpPr>
        <p:spPr>
          <a:xfrm>
            <a:off x="1066800" y="534485"/>
            <a:ext cx="10058400" cy="1450757"/>
          </a:xfrm>
        </p:spPr>
        <p:txBody>
          <a:bodyPr/>
          <a:lstStyle/>
          <a:p>
            <a:r>
              <a:rPr lang="sv-SE" dirty="0"/>
              <a:t>Ledarfilosofi</a:t>
            </a:r>
            <a:br>
              <a:rPr lang="sv-SE" dirty="0"/>
            </a:br>
            <a:r>
              <a:rPr lang="sv-SE" sz="1800" b="1" dirty="0"/>
              <a:t>Utgår från </a:t>
            </a:r>
            <a:r>
              <a:rPr lang="sv-SE" sz="1800" b="1" dirty="0">
                <a:solidFill>
                  <a:srgbClr val="00B050"/>
                </a:solidFill>
              </a:rPr>
              <a:t>G</a:t>
            </a:r>
            <a:r>
              <a:rPr lang="sv-SE" sz="1800" b="1" dirty="0"/>
              <a:t>ränna</a:t>
            </a:r>
            <a:r>
              <a:rPr lang="sv-SE" sz="1800" b="1" dirty="0">
                <a:solidFill>
                  <a:srgbClr val="00B050"/>
                </a:solidFill>
              </a:rPr>
              <a:t> AIS </a:t>
            </a:r>
            <a:r>
              <a:rPr lang="sv-SE" sz="1800" b="1" dirty="0"/>
              <a:t>värdegrund</a:t>
            </a:r>
            <a:endParaRPr lang="sv-SE" b="1" dirty="0"/>
          </a:p>
        </p:txBody>
      </p:sp>
      <p:sp>
        <p:nvSpPr>
          <p:cNvPr id="7" name="Platshållare för innehåll 2">
            <a:extLst>
              <a:ext uri="{FF2B5EF4-FFF2-40B4-BE49-F238E27FC236}">
                <a16:creationId xmlns:a16="http://schemas.microsoft.com/office/drawing/2014/main" id="{B4D3AD70-DBB7-4141-A1FC-0E89C5EE0DF9}"/>
              </a:ext>
            </a:extLst>
          </p:cNvPr>
          <p:cNvSpPr txBox="1">
            <a:spLocks/>
          </p:cNvSpPr>
          <p:nvPr/>
        </p:nvSpPr>
        <p:spPr>
          <a:xfrm>
            <a:off x="1066800" y="1941216"/>
            <a:ext cx="10058400" cy="44691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2400" dirty="0"/>
              <a:t>Skapa en miljö där kamratskap och god laganda sätt i fokus.</a:t>
            </a:r>
          </a:p>
          <a:p>
            <a:r>
              <a:rPr lang="sv-SE" sz="2400" dirty="0"/>
              <a:t>Aktivt prata med ungdomarna om vikten av att ha en bra attityd och en positiv inställning på och utanför idrottsarenan. </a:t>
            </a:r>
          </a:p>
          <a:p>
            <a:r>
              <a:rPr lang="sv-SE" sz="2400" dirty="0"/>
              <a:t>Uppträda som föredöme för de barn och ungdomar jag är ledare för.</a:t>
            </a:r>
          </a:p>
          <a:p>
            <a:r>
              <a:rPr lang="sv-SE" sz="2400" dirty="0"/>
              <a:t>Vara positivt uppmuntrande och undviker att påpeka om någon misslyckas.</a:t>
            </a:r>
          </a:p>
          <a:p>
            <a:r>
              <a:rPr lang="sv-SE" sz="2400" dirty="0"/>
              <a:t>Arbetar aktivt för att motverka mobbning, kränkningar och nedsättande kommentarer. </a:t>
            </a:r>
          </a:p>
          <a:p>
            <a:r>
              <a:rPr lang="sv-SE" sz="2400" dirty="0"/>
              <a:t>Anpassar träningar utifrån att våra ungdomar utvecklas och mognar olika fysiskt och mental.</a:t>
            </a:r>
          </a:p>
          <a:p>
            <a:r>
              <a:rPr lang="sv-SE" sz="2400" dirty="0"/>
              <a:t>Ställer krav på spelare utifrån de mål vi har för laget</a:t>
            </a:r>
          </a:p>
        </p:txBody>
      </p:sp>
      <p:pic>
        <p:nvPicPr>
          <p:cNvPr id="5" name="Bildobjekt 4">
            <a:extLst>
              <a:ext uri="{FF2B5EF4-FFF2-40B4-BE49-F238E27FC236}">
                <a16:creationId xmlns:a16="http://schemas.microsoft.com/office/drawing/2014/main" id="{78428B0F-0500-44FB-AFC0-20DFD363F7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7526" y="143861"/>
            <a:ext cx="1333500" cy="1544193"/>
          </a:xfrm>
          <a:prstGeom prst="rect">
            <a:avLst/>
          </a:prstGeom>
        </p:spPr>
      </p:pic>
      <p:pic>
        <p:nvPicPr>
          <p:cNvPr id="10" name="Bildobjekt 9">
            <a:extLst>
              <a:ext uri="{FF2B5EF4-FFF2-40B4-BE49-F238E27FC236}">
                <a16:creationId xmlns:a16="http://schemas.microsoft.com/office/drawing/2014/main" id="{05254C26-A3A7-4456-8E85-0D90251D7852}"/>
              </a:ext>
            </a:extLst>
          </p:cNvPr>
          <p:cNvPicPr>
            <a:picLocks noChangeAspect="1"/>
          </p:cNvPicPr>
          <p:nvPr/>
        </p:nvPicPr>
        <p:blipFill>
          <a:blip r:embed="rId3"/>
          <a:stretch>
            <a:fillRect/>
          </a:stretch>
        </p:blipFill>
        <p:spPr>
          <a:xfrm>
            <a:off x="0" y="6410325"/>
            <a:ext cx="12192000" cy="476250"/>
          </a:xfrm>
          <a:prstGeom prst="rect">
            <a:avLst/>
          </a:prstGeom>
        </p:spPr>
      </p:pic>
    </p:spTree>
    <p:extLst>
      <p:ext uri="{BB962C8B-B14F-4D97-AF65-F5344CB8AC3E}">
        <p14:creationId xmlns:p14="http://schemas.microsoft.com/office/powerpoint/2010/main" val="42690424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318459FE-BAC7-446A-9468-D7E18BE75788}"/>
              </a:ext>
            </a:extLst>
          </p:cNvPr>
          <p:cNvSpPr>
            <a:spLocks noGrp="1"/>
          </p:cNvSpPr>
          <p:nvPr>
            <p:ph type="title"/>
          </p:nvPr>
        </p:nvSpPr>
        <p:spPr>
          <a:xfrm>
            <a:off x="1066800" y="534485"/>
            <a:ext cx="10058400" cy="1450757"/>
          </a:xfrm>
        </p:spPr>
        <p:txBody>
          <a:bodyPr/>
          <a:lstStyle/>
          <a:p>
            <a:r>
              <a:rPr lang="sv-SE" dirty="0"/>
              <a:t>Målsättningar</a:t>
            </a:r>
          </a:p>
        </p:txBody>
      </p:sp>
      <p:sp>
        <p:nvSpPr>
          <p:cNvPr id="7" name="Platshållare för innehåll 2">
            <a:extLst>
              <a:ext uri="{FF2B5EF4-FFF2-40B4-BE49-F238E27FC236}">
                <a16:creationId xmlns:a16="http://schemas.microsoft.com/office/drawing/2014/main" id="{B4D3AD70-DBB7-4141-A1FC-0E89C5EE0DF9}"/>
              </a:ext>
            </a:extLst>
          </p:cNvPr>
          <p:cNvSpPr txBox="1">
            <a:spLocks/>
          </p:cNvSpPr>
          <p:nvPr/>
        </p:nvSpPr>
        <p:spPr>
          <a:xfrm>
            <a:off x="298174" y="1688054"/>
            <a:ext cx="8703375" cy="47643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400" dirty="0"/>
              <a:t>1. Bollen ska svettas</a:t>
            </a:r>
          </a:p>
          <a:p>
            <a:pPr lvl="1"/>
            <a:r>
              <a:rPr lang="sv-SE" sz="1800" dirty="0"/>
              <a:t>Vårt lag ska spela ett spel som bygger på ett bra passningsspel där alla spelare är delaktiga.   </a:t>
            </a:r>
          </a:p>
          <a:p>
            <a:pPr marL="0" indent="0">
              <a:buNone/>
            </a:pPr>
            <a:r>
              <a:rPr lang="sv-SE" sz="2400" dirty="0"/>
              <a:t>2. Träningsnärvaro</a:t>
            </a:r>
          </a:p>
          <a:p>
            <a:pPr lvl="1"/>
            <a:r>
              <a:rPr lang="sv-SE" sz="1800" dirty="0"/>
              <a:t>Samtliga spelare ska ha en träningsnärvaro på över 70%. Viktigt för att kunna ha träningar med kvalité där killarna utvecklas innebandymässigt. </a:t>
            </a:r>
          </a:p>
          <a:p>
            <a:pPr marL="0" indent="0">
              <a:buNone/>
            </a:pPr>
            <a:r>
              <a:rPr lang="sv-SE" sz="2400" dirty="0"/>
              <a:t>3. Alltid göra sitt bästa på träning och match</a:t>
            </a:r>
          </a:p>
          <a:p>
            <a:pPr lvl="1"/>
            <a:r>
              <a:rPr lang="sv-SE" sz="1800" dirty="0"/>
              <a:t>Alla ska anstränga sig så pass att man svettas och på så vis utveckla hjärta, hjärna och därigenom öka sin prestation.</a:t>
            </a:r>
          </a:p>
          <a:p>
            <a:pPr marL="0" indent="0">
              <a:buNone/>
            </a:pPr>
            <a:r>
              <a:rPr lang="sv-SE" sz="2400" dirty="0"/>
              <a:t>4. Ingen ska sluta- vi ska ha roligt tillsammans</a:t>
            </a:r>
          </a:p>
          <a:p>
            <a:pPr lvl="1"/>
            <a:r>
              <a:rPr lang="sv-SE" sz="1800" dirty="0"/>
              <a:t>Ingen spelare ska sluta under säsongen</a:t>
            </a:r>
          </a:p>
          <a:p>
            <a:pPr lvl="1"/>
            <a:r>
              <a:rPr lang="sv-SE" sz="1800" dirty="0"/>
              <a:t>Vi ska spela som ett lag där hela laget är involverade i försvar och anfallsspel, då blir det roligt att spela. Vi peppar och stöttar varandra oavsett resultat. </a:t>
            </a:r>
          </a:p>
          <a:p>
            <a:pPr marL="457200" lvl="1" indent="0">
              <a:buNone/>
            </a:pPr>
            <a:endParaRPr lang="sv-SE" sz="2000" dirty="0"/>
          </a:p>
        </p:txBody>
      </p:sp>
      <p:pic>
        <p:nvPicPr>
          <p:cNvPr id="5" name="Bildobjekt 4">
            <a:extLst>
              <a:ext uri="{FF2B5EF4-FFF2-40B4-BE49-F238E27FC236}">
                <a16:creationId xmlns:a16="http://schemas.microsoft.com/office/drawing/2014/main" id="{2F3DD2B0-F347-4358-85FF-1697F6E793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7526" y="143861"/>
            <a:ext cx="1333500" cy="1544193"/>
          </a:xfrm>
          <a:prstGeom prst="rect">
            <a:avLst/>
          </a:prstGeom>
        </p:spPr>
      </p:pic>
      <p:pic>
        <p:nvPicPr>
          <p:cNvPr id="10" name="Bildobjekt 9">
            <a:extLst>
              <a:ext uri="{FF2B5EF4-FFF2-40B4-BE49-F238E27FC236}">
                <a16:creationId xmlns:a16="http://schemas.microsoft.com/office/drawing/2014/main" id="{1CEFF337-1DF8-4CDE-9343-3B21DE2A7068}"/>
              </a:ext>
            </a:extLst>
          </p:cNvPr>
          <p:cNvPicPr>
            <a:picLocks noChangeAspect="1"/>
          </p:cNvPicPr>
          <p:nvPr/>
        </p:nvPicPr>
        <p:blipFill>
          <a:blip r:embed="rId3"/>
          <a:stretch>
            <a:fillRect/>
          </a:stretch>
        </p:blipFill>
        <p:spPr>
          <a:xfrm>
            <a:off x="0" y="6410325"/>
            <a:ext cx="12192000" cy="476250"/>
          </a:xfrm>
          <a:prstGeom prst="rect">
            <a:avLst/>
          </a:prstGeom>
        </p:spPr>
      </p:pic>
      <p:pic>
        <p:nvPicPr>
          <p:cNvPr id="2050" name="Picture 2" descr="INNEBANDY - Aspero Idrottsgymnasium">
            <a:extLst>
              <a:ext uri="{FF2B5EF4-FFF2-40B4-BE49-F238E27FC236}">
                <a16:creationId xmlns:a16="http://schemas.microsoft.com/office/drawing/2014/main" id="{36696775-FBD2-F836-F0FD-852C11AB52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84312" y="4028661"/>
            <a:ext cx="3126714" cy="2084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0657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318459FE-BAC7-446A-9468-D7E18BE75788}"/>
              </a:ext>
            </a:extLst>
          </p:cNvPr>
          <p:cNvSpPr>
            <a:spLocks noGrp="1"/>
          </p:cNvSpPr>
          <p:nvPr>
            <p:ph type="title"/>
          </p:nvPr>
        </p:nvSpPr>
        <p:spPr>
          <a:xfrm>
            <a:off x="1066800" y="534485"/>
            <a:ext cx="10058400" cy="1450757"/>
          </a:xfrm>
        </p:spPr>
        <p:txBody>
          <a:bodyPr/>
          <a:lstStyle/>
          <a:p>
            <a:r>
              <a:rPr lang="sv-SE" dirty="0"/>
              <a:t>Träningar</a:t>
            </a:r>
          </a:p>
        </p:txBody>
      </p:sp>
      <p:sp>
        <p:nvSpPr>
          <p:cNvPr id="7" name="Platshållare för innehåll 2">
            <a:extLst>
              <a:ext uri="{FF2B5EF4-FFF2-40B4-BE49-F238E27FC236}">
                <a16:creationId xmlns:a16="http://schemas.microsoft.com/office/drawing/2014/main" id="{B4D3AD70-DBB7-4141-A1FC-0E89C5EE0DF9}"/>
              </a:ext>
            </a:extLst>
          </p:cNvPr>
          <p:cNvSpPr txBox="1">
            <a:spLocks/>
          </p:cNvSpPr>
          <p:nvPr/>
        </p:nvSpPr>
        <p:spPr>
          <a:xfrm>
            <a:off x="1066798" y="2093617"/>
            <a:ext cx="11125201" cy="4316708"/>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400" b="1" dirty="0"/>
              <a:t>Träningstider</a:t>
            </a:r>
          </a:p>
          <a:p>
            <a:r>
              <a:rPr lang="sv-SE" sz="2400" dirty="0"/>
              <a:t>Måndagar 	17- 18.30			</a:t>
            </a:r>
          </a:p>
          <a:p>
            <a:r>
              <a:rPr lang="sv-SE" sz="2400" dirty="0"/>
              <a:t>Torsdagar 	17 -18.30</a:t>
            </a:r>
          </a:p>
          <a:p>
            <a:endParaRPr lang="sv-SE" sz="2400" dirty="0"/>
          </a:p>
          <a:p>
            <a:pPr marL="0" indent="0">
              <a:buNone/>
            </a:pPr>
            <a:r>
              <a:rPr lang="sv-SE" sz="2400" dirty="0"/>
              <a:t>Vi samlas 16.45 för att sätta upp sargen tillsammans. </a:t>
            </a:r>
          </a:p>
          <a:p>
            <a:pPr marL="0" indent="0">
              <a:buNone/>
            </a:pPr>
            <a:r>
              <a:rPr lang="sv-SE" sz="2400" dirty="0"/>
              <a:t>Innebandy glasögon är obligatoriskt. Ta med vattenflaska. </a:t>
            </a:r>
          </a:p>
          <a:p>
            <a:pPr marL="0" indent="0">
              <a:buNone/>
            </a:pPr>
            <a:endParaRPr lang="sv-SE" sz="2400" dirty="0"/>
          </a:p>
          <a:p>
            <a:pPr marL="0" indent="0">
              <a:buNone/>
            </a:pPr>
            <a:r>
              <a:rPr lang="sv-SE" sz="2400" dirty="0"/>
              <a:t>Vi kommer fortsättningsvis inte att kalla till träningarna. Vi räknar med att alla killar prioriterar träningen. Om man är sjuk så ringer man eller sms:ar till någon av ledarna. Våra telefonnummer hittar man om man går in i aktiviteten på Laget. Se eller i appen. </a:t>
            </a:r>
          </a:p>
          <a:p>
            <a:pPr marL="0" indent="0">
              <a:buNone/>
            </a:pPr>
            <a:endParaRPr lang="sv-SE" sz="2400" dirty="0"/>
          </a:p>
          <a:p>
            <a:pPr marL="0" indent="0">
              <a:buNone/>
            </a:pPr>
            <a:r>
              <a:rPr lang="sv-SE" b="1" dirty="0"/>
              <a:t>Innebandyfritids på måndagar i Frasses –finns intresse för detta? 	</a:t>
            </a:r>
            <a:r>
              <a:rPr lang="sv-SE" sz="2400" dirty="0"/>
              <a:t>		</a:t>
            </a:r>
            <a:endParaRPr lang="sv-SE" sz="2000" dirty="0"/>
          </a:p>
          <a:p>
            <a:pPr marL="0" indent="0">
              <a:buNone/>
            </a:pPr>
            <a:endParaRPr lang="sv-SE" sz="1200" dirty="0"/>
          </a:p>
        </p:txBody>
      </p:sp>
      <p:pic>
        <p:nvPicPr>
          <p:cNvPr id="5" name="Bildobjekt 4">
            <a:extLst>
              <a:ext uri="{FF2B5EF4-FFF2-40B4-BE49-F238E27FC236}">
                <a16:creationId xmlns:a16="http://schemas.microsoft.com/office/drawing/2014/main" id="{D41EFE59-E0F3-4C39-9C0D-B5490C95B2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7526" y="143861"/>
            <a:ext cx="1333500" cy="1544193"/>
          </a:xfrm>
          <a:prstGeom prst="rect">
            <a:avLst/>
          </a:prstGeom>
        </p:spPr>
      </p:pic>
      <p:pic>
        <p:nvPicPr>
          <p:cNvPr id="9" name="Bildobjekt 8">
            <a:extLst>
              <a:ext uri="{FF2B5EF4-FFF2-40B4-BE49-F238E27FC236}">
                <a16:creationId xmlns:a16="http://schemas.microsoft.com/office/drawing/2014/main" id="{A65AA00F-6180-431B-9799-4A954A4E82AC}"/>
              </a:ext>
            </a:extLst>
          </p:cNvPr>
          <p:cNvPicPr>
            <a:picLocks noChangeAspect="1"/>
          </p:cNvPicPr>
          <p:nvPr/>
        </p:nvPicPr>
        <p:blipFill>
          <a:blip r:embed="rId3"/>
          <a:stretch>
            <a:fillRect/>
          </a:stretch>
        </p:blipFill>
        <p:spPr>
          <a:xfrm>
            <a:off x="0" y="6410325"/>
            <a:ext cx="12192000" cy="476250"/>
          </a:xfrm>
          <a:prstGeom prst="rect">
            <a:avLst/>
          </a:prstGeom>
        </p:spPr>
      </p:pic>
    </p:spTree>
    <p:extLst>
      <p:ext uri="{BB962C8B-B14F-4D97-AF65-F5344CB8AC3E}">
        <p14:creationId xmlns:p14="http://schemas.microsoft.com/office/powerpoint/2010/main" val="206171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tshållare för innehåll 2">
            <a:extLst>
              <a:ext uri="{FF2B5EF4-FFF2-40B4-BE49-F238E27FC236}">
                <a16:creationId xmlns:a16="http://schemas.microsoft.com/office/drawing/2014/main" id="{B4D3AD70-DBB7-4141-A1FC-0E89C5EE0DF9}"/>
              </a:ext>
            </a:extLst>
          </p:cNvPr>
          <p:cNvSpPr txBox="1">
            <a:spLocks/>
          </p:cNvSpPr>
          <p:nvPr/>
        </p:nvSpPr>
        <p:spPr>
          <a:xfrm>
            <a:off x="1066800" y="2093616"/>
            <a:ext cx="10058400" cy="47643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ClrTx/>
              <a:buSzTx/>
              <a:buNone/>
            </a:pPr>
            <a:endParaRPr kumimoji="0" lang="sv-SE" altLang="sv-SE" sz="2400" b="0" i="0" u="none" strike="noStrike" cap="none" normalizeH="0" dirty="0">
              <a:ln>
                <a:noFill/>
              </a:ln>
              <a:solidFill>
                <a:schemeClr val="tx1"/>
              </a:solidFill>
              <a:effectLst/>
              <a:ea typeface="Times New Roman" panose="02020603050405020304" pitchFamily="18" charset="0"/>
              <a:cs typeface="Arial" panose="020B0604020202020204" pitchFamily="34" charset="0"/>
            </a:endParaRPr>
          </a:p>
        </p:txBody>
      </p:sp>
      <p:pic>
        <p:nvPicPr>
          <p:cNvPr id="5" name="Bildobjekt 4">
            <a:extLst>
              <a:ext uri="{FF2B5EF4-FFF2-40B4-BE49-F238E27FC236}">
                <a16:creationId xmlns:a16="http://schemas.microsoft.com/office/drawing/2014/main" id="{1B051A30-33F7-4A74-82A7-3A673BFE07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7526" y="143861"/>
            <a:ext cx="1333500" cy="1544193"/>
          </a:xfrm>
          <a:prstGeom prst="rect">
            <a:avLst/>
          </a:prstGeom>
        </p:spPr>
      </p:pic>
      <p:pic>
        <p:nvPicPr>
          <p:cNvPr id="9" name="Bildobjekt 8">
            <a:extLst>
              <a:ext uri="{FF2B5EF4-FFF2-40B4-BE49-F238E27FC236}">
                <a16:creationId xmlns:a16="http://schemas.microsoft.com/office/drawing/2014/main" id="{2BDD7632-E457-4E8C-9D68-73BDF4A02B9B}"/>
              </a:ext>
            </a:extLst>
          </p:cNvPr>
          <p:cNvPicPr>
            <a:picLocks noChangeAspect="1"/>
          </p:cNvPicPr>
          <p:nvPr/>
        </p:nvPicPr>
        <p:blipFill>
          <a:blip r:embed="rId3"/>
          <a:stretch>
            <a:fillRect/>
          </a:stretch>
        </p:blipFill>
        <p:spPr>
          <a:xfrm>
            <a:off x="0" y="6410325"/>
            <a:ext cx="12192000" cy="476250"/>
          </a:xfrm>
          <a:prstGeom prst="rect">
            <a:avLst/>
          </a:prstGeom>
        </p:spPr>
      </p:pic>
      <p:sp>
        <p:nvSpPr>
          <p:cNvPr id="10" name="Rubrik 1">
            <a:extLst>
              <a:ext uri="{FF2B5EF4-FFF2-40B4-BE49-F238E27FC236}">
                <a16:creationId xmlns:a16="http://schemas.microsoft.com/office/drawing/2014/main" id="{9F774A6F-1B73-4A2B-92AA-717CBF457A07}"/>
              </a:ext>
            </a:extLst>
          </p:cNvPr>
          <p:cNvSpPr>
            <a:spLocks noGrp="1"/>
          </p:cNvSpPr>
          <p:nvPr>
            <p:ph type="title"/>
          </p:nvPr>
        </p:nvSpPr>
        <p:spPr>
          <a:xfrm>
            <a:off x="921026" y="290078"/>
            <a:ext cx="10058400" cy="1450757"/>
          </a:xfrm>
        </p:spPr>
        <p:txBody>
          <a:bodyPr/>
          <a:lstStyle/>
          <a:p>
            <a:r>
              <a:rPr lang="sv-SE" dirty="0"/>
              <a:t>Kalendern på Laget.se</a:t>
            </a:r>
          </a:p>
        </p:txBody>
      </p:sp>
      <p:sp>
        <p:nvSpPr>
          <p:cNvPr id="2" name="textruta 1">
            <a:extLst>
              <a:ext uri="{FF2B5EF4-FFF2-40B4-BE49-F238E27FC236}">
                <a16:creationId xmlns:a16="http://schemas.microsoft.com/office/drawing/2014/main" id="{A1EADA44-168B-A160-2E2D-3A99E57BB90D}"/>
              </a:ext>
            </a:extLst>
          </p:cNvPr>
          <p:cNvSpPr txBox="1"/>
          <p:nvPr/>
        </p:nvSpPr>
        <p:spPr>
          <a:xfrm>
            <a:off x="655983" y="1887052"/>
            <a:ext cx="10323443" cy="3939540"/>
          </a:xfrm>
          <a:prstGeom prst="rect">
            <a:avLst/>
          </a:prstGeom>
          <a:noFill/>
        </p:spPr>
        <p:txBody>
          <a:bodyPr wrap="square" rtlCol="0">
            <a:spAutoFit/>
          </a:bodyPr>
          <a:lstStyle/>
          <a:p>
            <a:r>
              <a:rPr lang="sv-SE" sz="2800" dirty="0"/>
              <a:t>Datum och tider för träningar och matcher finns i kalendern på Laget.se. </a:t>
            </a:r>
          </a:p>
          <a:p>
            <a:endParaRPr lang="sv-SE" sz="2800" dirty="0"/>
          </a:p>
          <a:p>
            <a:r>
              <a:rPr lang="sv-SE" sz="2800" dirty="0"/>
              <a:t>Följ gärna kalendern så får ni löpande information om träningar och matcher. Det är bra om killarna själva laddar ner Laget.se appen och följer P10/11:as sida. För att kunna göra det krävs att  man lägger till sin mejladress. Prata med oss om detta så hjälper vi till att fixa det. </a:t>
            </a:r>
          </a:p>
          <a:p>
            <a:endParaRPr lang="sv-SE" dirty="0"/>
          </a:p>
          <a:p>
            <a:endParaRPr lang="sv-SE" dirty="0"/>
          </a:p>
          <a:p>
            <a:endParaRPr lang="sv-SE" dirty="0"/>
          </a:p>
        </p:txBody>
      </p:sp>
    </p:spTree>
    <p:extLst>
      <p:ext uri="{BB962C8B-B14F-4D97-AF65-F5344CB8AC3E}">
        <p14:creationId xmlns:p14="http://schemas.microsoft.com/office/powerpoint/2010/main" val="2779745386"/>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30A151C70F2414291A8FC25F8B4C462" ma:contentTypeVersion="11" ma:contentTypeDescription="Create a new document." ma:contentTypeScope="" ma:versionID="0e2292864cebf1a190fd57b67c956a6c">
  <xsd:schema xmlns:xsd="http://www.w3.org/2001/XMLSchema" xmlns:xs="http://www.w3.org/2001/XMLSchema" xmlns:p="http://schemas.microsoft.com/office/2006/metadata/properties" xmlns:ns3="73d5fe8c-a498-4a08-b847-fd3d088ea593" xmlns:ns4="e5f1102b-5e0b-45ce-9323-7193b3a64b04" targetNamespace="http://schemas.microsoft.com/office/2006/metadata/properties" ma:root="true" ma:fieldsID="fd9e24e75fc2a66ccc6bab256efa2e6f" ns3:_="" ns4:_="">
    <xsd:import namespace="73d5fe8c-a498-4a08-b847-fd3d088ea593"/>
    <xsd:import namespace="e5f1102b-5e0b-45ce-9323-7193b3a64b04"/>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d5fe8c-a498-4a08-b847-fd3d088ea5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5f1102b-5e0b-45ce-9323-7193b3a64b0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678E81F-EAE5-4504-850D-4B6FB01510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3d5fe8c-a498-4a08-b847-fd3d088ea593"/>
    <ds:schemaRef ds:uri="e5f1102b-5e0b-45ce-9323-7193b3a64b0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2D41258-FC14-42A4-8054-C810D99031BF}">
  <ds:schemaRefs>
    <ds:schemaRef ds:uri="http://schemas.openxmlformats.org/package/2006/metadata/core-properties"/>
    <ds:schemaRef ds:uri="e5f1102b-5e0b-45ce-9323-7193b3a64b04"/>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73d5fe8c-a498-4a08-b847-fd3d088ea593"/>
    <ds:schemaRef ds:uri="http://www.w3.org/XML/1998/namespace"/>
    <ds:schemaRef ds:uri="http://purl.org/dc/terms/"/>
  </ds:schemaRefs>
</ds:datastoreItem>
</file>

<file path=customXml/itemProps3.xml><?xml version="1.0" encoding="utf-8"?>
<ds:datastoreItem xmlns:ds="http://schemas.openxmlformats.org/officeDocument/2006/customXml" ds:itemID="{FEFC1EDE-FA24-47B7-9555-ED1EED1C436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9044</TotalTime>
  <Words>1394</Words>
  <Application>Microsoft Office PowerPoint</Application>
  <PresentationFormat>Bredbild</PresentationFormat>
  <Paragraphs>129</Paragraphs>
  <Slides>19</Slides>
  <Notes>0</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19</vt:i4>
      </vt:variant>
    </vt:vector>
  </HeadingPairs>
  <TitlesOfParts>
    <vt:vector size="25" baseType="lpstr">
      <vt:lpstr>Arial</vt:lpstr>
      <vt:lpstr>Calibri</vt:lpstr>
      <vt:lpstr>Calibri Light</vt:lpstr>
      <vt:lpstr>ProximaNova</vt:lpstr>
      <vt:lpstr>Sanchez</vt:lpstr>
      <vt:lpstr>Office-tema</vt:lpstr>
      <vt:lpstr>FÖRÄLDRA OCH SPELARMÖTE  </vt:lpstr>
      <vt:lpstr>Agenda</vt:lpstr>
      <vt:lpstr>IB P10/11</vt:lpstr>
      <vt:lpstr>Ledare</vt:lpstr>
      <vt:lpstr>Gränna AIS värdegrund  </vt:lpstr>
      <vt:lpstr>Ledarfilosofi Utgår från Gränna AIS värdegrund</vt:lpstr>
      <vt:lpstr>Målsättningar</vt:lpstr>
      <vt:lpstr>Träningar</vt:lpstr>
      <vt:lpstr>Kalendern på Laget.se</vt:lpstr>
      <vt:lpstr>Matcher</vt:lpstr>
      <vt:lpstr>Förväntningar föräldrar</vt:lpstr>
      <vt:lpstr>Föräldraengagemang</vt:lpstr>
      <vt:lpstr>Cup? </vt:lpstr>
      <vt:lpstr>Avgifter</vt:lpstr>
      <vt:lpstr>Råd och vård vid idrottsskador</vt:lpstr>
      <vt:lpstr>Träningskläder </vt:lpstr>
      <vt:lpstr>Bilar till matcher </vt:lpstr>
      <vt:lpstr>Övriga frågor </vt:lpstr>
      <vt:lpstr>Tack för visat intresse!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FÖRÄLDRAMÖTE</dc:title>
  <dc:creator>Ulf Brengdahl Sjöberg</dc:creator>
  <cp:lastModifiedBy>Alexandra Brengdahl</cp:lastModifiedBy>
  <cp:revision>12</cp:revision>
  <dcterms:created xsi:type="dcterms:W3CDTF">2021-01-11T19:42:35Z</dcterms:created>
  <dcterms:modified xsi:type="dcterms:W3CDTF">2023-10-01T13:11:15Z</dcterms:modified>
</cp:coreProperties>
</file>