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74" r:id="rId8"/>
    <p:sldId id="278" r:id="rId9"/>
    <p:sldId id="259" r:id="rId10"/>
    <p:sldId id="281" r:id="rId11"/>
    <p:sldId id="282" r:id="rId12"/>
    <p:sldId id="275" r:id="rId13"/>
    <p:sldId id="280" r:id="rId14"/>
    <p:sldId id="266" r:id="rId15"/>
    <p:sldId id="267" r:id="rId16"/>
    <p:sldId id="270" r:id="rId17"/>
    <p:sldId id="279" r:id="rId18"/>
    <p:sldId id="261" r:id="rId19"/>
    <p:sldId id="276" r:id="rId20"/>
    <p:sldId id="277" r:id="rId21"/>
    <p:sldId id="269"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f Brengdahl Sjöberg" userId="e0cae87b-7652-4fa6-bee1-d2a6e78a8819" providerId="ADAL" clId="{A7D84709-67C0-49B3-A89D-3B819FB99A6F}"/>
    <pc:docChg chg="undo custSel delSld modSld">
      <pc:chgData name="Ulf Brengdahl Sjöberg" userId="e0cae87b-7652-4fa6-bee1-d2a6e78a8819" providerId="ADAL" clId="{A7D84709-67C0-49B3-A89D-3B819FB99A6F}" dt="2021-04-21T08:24:24.001" v="566" actId="20577"/>
      <pc:docMkLst>
        <pc:docMk/>
      </pc:docMkLst>
      <pc:sldChg chg="modSp mod">
        <pc:chgData name="Ulf Brengdahl Sjöberg" userId="e0cae87b-7652-4fa6-bee1-d2a6e78a8819" providerId="ADAL" clId="{A7D84709-67C0-49B3-A89D-3B819FB99A6F}" dt="2021-04-21T08:15:40.005" v="8" actId="20577"/>
        <pc:sldMkLst>
          <pc:docMk/>
          <pc:sldMk cId="1799144520" sldId="256"/>
        </pc:sldMkLst>
        <pc:spChg chg="mod">
          <ac:chgData name="Ulf Brengdahl Sjöberg" userId="e0cae87b-7652-4fa6-bee1-d2a6e78a8819" providerId="ADAL" clId="{A7D84709-67C0-49B3-A89D-3B819FB99A6F}" dt="2021-04-21T08:15:40.005" v="8" actId="20577"/>
          <ac:spMkLst>
            <pc:docMk/>
            <pc:sldMk cId="1799144520" sldId="256"/>
            <ac:spMk id="3" creationId="{CBE5B184-E422-4D4E-8119-220E7129E544}"/>
          </ac:spMkLst>
        </pc:spChg>
      </pc:sldChg>
      <pc:sldChg chg="modSp mod">
        <pc:chgData name="Ulf Brengdahl Sjöberg" userId="e0cae87b-7652-4fa6-bee1-d2a6e78a8819" providerId="ADAL" clId="{A7D84709-67C0-49B3-A89D-3B819FB99A6F}" dt="2021-04-21T08:21:35.978" v="410" actId="27636"/>
        <pc:sldMkLst>
          <pc:docMk/>
          <pc:sldMk cId="2688891305" sldId="257"/>
        </pc:sldMkLst>
        <pc:spChg chg="mod">
          <ac:chgData name="Ulf Brengdahl Sjöberg" userId="e0cae87b-7652-4fa6-bee1-d2a6e78a8819" providerId="ADAL" clId="{A7D84709-67C0-49B3-A89D-3B819FB99A6F}" dt="2021-04-21T08:21:35.978" v="410" actId="27636"/>
          <ac:spMkLst>
            <pc:docMk/>
            <pc:sldMk cId="2688891305" sldId="257"/>
            <ac:spMk id="7" creationId="{B4D3AD70-DBB7-4141-A1FC-0E89C5EE0DF9}"/>
          </ac:spMkLst>
        </pc:spChg>
      </pc:sldChg>
      <pc:sldChg chg="modSp mod">
        <pc:chgData name="Ulf Brengdahl Sjöberg" userId="e0cae87b-7652-4fa6-bee1-d2a6e78a8819" providerId="ADAL" clId="{A7D84709-67C0-49B3-A89D-3B819FB99A6F}" dt="2021-04-21T08:22:02.293" v="445" actId="20577"/>
        <pc:sldMkLst>
          <pc:docMk/>
          <pc:sldMk cId="2114122861" sldId="267"/>
        </pc:sldMkLst>
        <pc:spChg chg="mod">
          <ac:chgData name="Ulf Brengdahl Sjöberg" userId="e0cae87b-7652-4fa6-bee1-d2a6e78a8819" providerId="ADAL" clId="{A7D84709-67C0-49B3-A89D-3B819FB99A6F}" dt="2021-04-21T08:22:02.293" v="445" actId="20577"/>
          <ac:spMkLst>
            <pc:docMk/>
            <pc:sldMk cId="2114122861" sldId="267"/>
            <ac:spMk id="5" creationId="{4CC1A526-93CF-46A9-962F-8487F23B82D4}"/>
          </ac:spMkLst>
        </pc:spChg>
      </pc:sldChg>
      <pc:sldChg chg="modSp mod">
        <pc:chgData name="Ulf Brengdahl Sjöberg" userId="e0cae87b-7652-4fa6-bee1-d2a6e78a8819" providerId="ADAL" clId="{A7D84709-67C0-49B3-A89D-3B819FB99A6F}" dt="2021-04-21T08:22:44.628" v="514" actId="20577"/>
        <pc:sldMkLst>
          <pc:docMk/>
          <pc:sldMk cId="1497645722" sldId="270"/>
        </pc:sldMkLst>
        <pc:spChg chg="mod">
          <ac:chgData name="Ulf Brengdahl Sjöberg" userId="e0cae87b-7652-4fa6-bee1-d2a6e78a8819" providerId="ADAL" clId="{A7D84709-67C0-49B3-A89D-3B819FB99A6F}" dt="2021-04-21T08:22:15.596" v="446" actId="20577"/>
          <ac:spMkLst>
            <pc:docMk/>
            <pc:sldMk cId="1497645722" sldId="270"/>
            <ac:spMk id="6" creationId="{318459FE-BAC7-446A-9468-D7E18BE75788}"/>
          </ac:spMkLst>
        </pc:spChg>
        <pc:spChg chg="mod">
          <ac:chgData name="Ulf Brengdahl Sjöberg" userId="e0cae87b-7652-4fa6-bee1-d2a6e78a8819" providerId="ADAL" clId="{A7D84709-67C0-49B3-A89D-3B819FB99A6F}" dt="2021-04-21T08:22:44.628" v="514" actId="20577"/>
          <ac:spMkLst>
            <pc:docMk/>
            <pc:sldMk cId="1497645722" sldId="270"/>
            <ac:spMk id="7" creationId="{B4D3AD70-DBB7-4141-A1FC-0E89C5EE0DF9}"/>
          </ac:spMkLst>
        </pc:spChg>
      </pc:sldChg>
      <pc:sldChg chg="modSp mod">
        <pc:chgData name="Ulf Brengdahl Sjöberg" userId="e0cae87b-7652-4fa6-bee1-d2a6e78a8819" providerId="ADAL" clId="{A7D84709-67C0-49B3-A89D-3B819FB99A6F}" dt="2021-04-21T08:18:14.362" v="362" actId="20577"/>
        <pc:sldMkLst>
          <pc:docMk/>
          <pc:sldMk cId="2835049186" sldId="271"/>
        </pc:sldMkLst>
        <pc:spChg chg="mod">
          <ac:chgData name="Ulf Brengdahl Sjöberg" userId="e0cae87b-7652-4fa6-bee1-d2a6e78a8819" providerId="ADAL" clId="{A7D84709-67C0-49B3-A89D-3B819FB99A6F}" dt="2021-04-21T08:18:14.362" v="362" actId="20577"/>
          <ac:spMkLst>
            <pc:docMk/>
            <pc:sldMk cId="2835049186" sldId="271"/>
            <ac:spMk id="7" creationId="{B4D3AD70-DBB7-4141-A1FC-0E89C5EE0DF9}"/>
          </ac:spMkLst>
        </pc:spChg>
      </pc:sldChg>
      <pc:sldChg chg="del">
        <pc:chgData name="Ulf Brengdahl Sjöberg" userId="e0cae87b-7652-4fa6-bee1-d2a6e78a8819" providerId="ADAL" clId="{A7D84709-67C0-49B3-A89D-3B819FB99A6F}" dt="2021-04-21T08:21:26.983" v="406" actId="47"/>
        <pc:sldMkLst>
          <pc:docMk/>
          <pc:sldMk cId="959441333" sldId="273"/>
        </pc:sldMkLst>
      </pc:sldChg>
      <pc:sldChg chg="modSp mod">
        <pc:chgData name="Ulf Brengdahl Sjöberg" userId="e0cae87b-7652-4fa6-bee1-d2a6e78a8819" providerId="ADAL" clId="{A7D84709-67C0-49B3-A89D-3B819FB99A6F}" dt="2021-04-21T08:18:44.382" v="386"/>
        <pc:sldMkLst>
          <pc:docMk/>
          <pc:sldMk cId="1179802709" sldId="274"/>
        </pc:sldMkLst>
        <pc:spChg chg="mod">
          <ac:chgData name="Ulf Brengdahl Sjöberg" userId="e0cae87b-7652-4fa6-bee1-d2a6e78a8819" providerId="ADAL" clId="{A7D84709-67C0-49B3-A89D-3B819FB99A6F}" dt="2021-04-21T08:18:44.382" v="386"/>
          <ac:spMkLst>
            <pc:docMk/>
            <pc:sldMk cId="1179802709" sldId="274"/>
            <ac:spMk id="7" creationId="{B4D3AD70-DBB7-4141-A1FC-0E89C5EE0DF9}"/>
          </ac:spMkLst>
        </pc:spChg>
      </pc:sldChg>
      <pc:sldChg chg="modSp mod">
        <pc:chgData name="Ulf Brengdahl Sjöberg" userId="e0cae87b-7652-4fa6-bee1-d2a6e78a8819" providerId="ADAL" clId="{A7D84709-67C0-49B3-A89D-3B819FB99A6F}" dt="2021-04-21T08:23:16.996" v="518" actId="1036"/>
        <pc:sldMkLst>
          <pc:docMk/>
          <pc:sldMk cId="407391775" sldId="277"/>
        </pc:sldMkLst>
        <pc:picChg chg="mod">
          <ac:chgData name="Ulf Brengdahl Sjöberg" userId="e0cae87b-7652-4fa6-bee1-d2a6e78a8819" providerId="ADAL" clId="{A7D84709-67C0-49B3-A89D-3B819FB99A6F}" dt="2021-04-21T08:23:16.996" v="518" actId="1036"/>
          <ac:picMkLst>
            <pc:docMk/>
            <pc:sldMk cId="407391775" sldId="277"/>
            <ac:picMk id="9" creationId="{C74FA0B7-62EC-4C2A-98C9-B11577645A5F}"/>
          </ac:picMkLst>
        </pc:picChg>
      </pc:sldChg>
      <pc:sldChg chg="modSp mod">
        <pc:chgData name="Ulf Brengdahl Sjöberg" userId="e0cae87b-7652-4fa6-bee1-d2a6e78a8819" providerId="ADAL" clId="{A7D84709-67C0-49B3-A89D-3B819FB99A6F}" dt="2021-04-21T08:19:06.188" v="394" actId="20577"/>
        <pc:sldMkLst>
          <pc:docMk/>
          <pc:sldMk cId="3063666903" sldId="278"/>
        </pc:sldMkLst>
        <pc:spChg chg="mod">
          <ac:chgData name="Ulf Brengdahl Sjöberg" userId="e0cae87b-7652-4fa6-bee1-d2a6e78a8819" providerId="ADAL" clId="{A7D84709-67C0-49B3-A89D-3B819FB99A6F}" dt="2021-04-21T08:19:06.188" v="394" actId="20577"/>
          <ac:spMkLst>
            <pc:docMk/>
            <pc:sldMk cId="3063666903" sldId="278"/>
            <ac:spMk id="7" creationId="{B4D3AD70-DBB7-4141-A1FC-0E89C5EE0DF9}"/>
          </ac:spMkLst>
        </pc:spChg>
      </pc:sldChg>
      <pc:sldChg chg="modSp mod">
        <pc:chgData name="Ulf Brengdahl Sjöberg" userId="e0cae87b-7652-4fa6-bee1-d2a6e78a8819" providerId="ADAL" clId="{A7D84709-67C0-49B3-A89D-3B819FB99A6F}" dt="2021-04-21T08:24:24.001" v="566" actId="20577"/>
        <pc:sldMkLst>
          <pc:docMk/>
          <pc:sldMk cId="97861060" sldId="279"/>
        </pc:sldMkLst>
        <pc:spChg chg="mod">
          <ac:chgData name="Ulf Brengdahl Sjöberg" userId="e0cae87b-7652-4fa6-bee1-d2a6e78a8819" providerId="ADAL" clId="{A7D84709-67C0-49B3-A89D-3B819FB99A6F}" dt="2021-04-21T08:24:24.001" v="566" actId="20577"/>
          <ac:spMkLst>
            <pc:docMk/>
            <pc:sldMk cId="97861060" sldId="279"/>
            <ac:spMk id="7" creationId="{B4D3AD70-DBB7-4141-A1FC-0E89C5EE0DF9}"/>
          </ac:spMkLst>
        </pc:spChg>
      </pc:sldChg>
      <pc:sldChg chg="modSp mod">
        <pc:chgData name="Ulf Brengdahl Sjöberg" userId="e0cae87b-7652-4fa6-bee1-d2a6e78a8819" providerId="ADAL" clId="{A7D84709-67C0-49B3-A89D-3B819FB99A6F}" dt="2021-04-21T08:20:40.328" v="405" actId="20577"/>
        <pc:sldMkLst>
          <pc:docMk/>
          <pc:sldMk cId="206171639" sldId="282"/>
        </pc:sldMkLst>
        <pc:spChg chg="mod">
          <ac:chgData name="Ulf Brengdahl Sjöberg" userId="e0cae87b-7652-4fa6-bee1-d2a6e78a8819" providerId="ADAL" clId="{A7D84709-67C0-49B3-A89D-3B819FB99A6F}" dt="2021-04-21T08:20:40.328" v="405" actId="20577"/>
          <ac:spMkLst>
            <pc:docMk/>
            <pc:sldMk cId="206171639" sldId="282"/>
            <ac:spMk id="7" creationId="{B4D3AD70-DBB7-4141-A1FC-0E89C5EE0D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2DDA6-3322-4D82-B0D5-B34BFC71501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6C13CE1-F894-447B-A7F3-E449C1D06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A57F7F0-5662-4A07-BB60-EFF547594BC5}"/>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5" name="Platshållare för sidfot 4">
            <a:extLst>
              <a:ext uri="{FF2B5EF4-FFF2-40B4-BE49-F238E27FC236}">
                <a16:creationId xmlns:a16="http://schemas.microsoft.com/office/drawing/2014/main" id="{EC0782FF-CA96-45DF-AEC3-6915DD5888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E01D45-DE1A-4A22-BECB-1D8AC436B9AD}"/>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55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A9CF2-5107-4FFF-B008-BDE6AD50D0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A8DDD88-8339-4C2A-BD7D-8377AE00275D}"/>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E55395-3ADA-4C93-98C0-2C5B52ACA837}"/>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5" name="Platshållare för sidfot 4">
            <a:extLst>
              <a:ext uri="{FF2B5EF4-FFF2-40B4-BE49-F238E27FC236}">
                <a16:creationId xmlns:a16="http://schemas.microsoft.com/office/drawing/2014/main" id="{4C58BB4D-FCF3-40FB-A247-AA65795229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B88412-8FFE-4BD2-B65F-0C27643D75A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90836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CBFEF29-6127-420D-8ACE-D26AA10F2CF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1B6F855-BE80-4933-9792-638BE3E08141}"/>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724730-C836-4996-A51E-401D2AD2763B}"/>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5" name="Platshållare för sidfot 4">
            <a:extLst>
              <a:ext uri="{FF2B5EF4-FFF2-40B4-BE49-F238E27FC236}">
                <a16:creationId xmlns:a16="http://schemas.microsoft.com/office/drawing/2014/main" id="{905706C1-9B68-4ED2-99F8-BAB1692FCA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56E9F9-BF68-48A3-A883-C7B7FC051C41}"/>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3001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9AE5A-34EA-4CC7-AB76-3B14046C436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6AD53D-3942-4907-9E7D-93EFA818539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E4F058-25BF-416B-A2CB-8070BEDAAFCA}"/>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5" name="Platshållare för sidfot 4">
            <a:extLst>
              <a:ext uri="{FF2B5EF4-FFF2-40B4-BE49-F238E27FC236}">
                <a16:creationId xmlns:a16="http://schemas.microsoft.com/office/drawing/2014/main" id="{13F4F70E-4826-4898-8659-0FF4F9A327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956E92-B657-4AC0-92CF-09A5D276BE25}"/>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1031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98B43-37C6-4CDC-AA56-558DA37CE29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0EF558D-763E-4C51-ADC8-0C9BCE897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80B1B7B-105F-496B-9A20-4F591C140671}"/>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5" name="Platshållare för sidfot 4">
            <a:extLst>
              <a:ext uri="{FF2B5EF4-FFF2-40B4-BE49-F238E27FC236}">
                <a16:creationId xmlns:a16="http://schemas.microsoft.com/office/drawing/2014/main" id="{656091DB-5702-4064-B20C-CE0897C209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024968-11B2-4F9E-91F9-C2A1422CC3C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4005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E0ED1-E218-4FC4-B9A0-AE2F1CFB7D1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8A550D-D2BF-42F5-99E0-68C854746BA7}"/>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D5315CE-7F61-4EC3-AF13-9CAD41B24497}"/>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4E57520-D3F1-4529-8A59-9D238FE06ADB}"/>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6" name="Platshållare för sidfot 5">
            <a:extLst>
              <a:ext uri="{FF2B5EF4-FFF2-40B4-BE49-F238E27FC236}">
                <a16:creationId xmlns:a16="http://schemas.microsoft.com/office/drawing/2014/main" id="{88E0CFCD-6C4F-4755-B3D6-9C8F4BC6755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EED5E0-3AAB-4FF2-AEC2-2D68A142EA4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42043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1BE995-C29E-4BDE-996E-32A9B804CE9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49945F-7428-4547-A243-A25E7D454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4D7015A-5392-4826-B1EE-0852DB3B72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1711154-AA36-49E3-8484-2E203CC7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88AB747-9670-45B3-A12A-D2E62802F0E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A7977A8-8C92-4374-B67A-CC6166196A99}"/>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8" name="Platshållare för sidfot 7">
            <a:extLst>
              <a:ext uri="{FF2B5EF4-FFF2-40B4-BE49-F238E27FC236}">
                <a16:creationId xmlns:a16="http://schemas.microsoft.com/office/drawing/2014/main" id="{6EA82A93-F577-44C4-A5EE-2AB69FA627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F6E7CC-26AA-4D2F-BDB8-DB792768F58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99021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837517-C7E5-4BAC-9C4D-DDE703AEC44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462CCFB-D2C0-4F09-AAF2-FCD3C754D0B4}"/>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4" name="Platshållare för sidfot 3">
            <a:extLst>
              <a:ext uri="{FF2B5EF4-FFF2-40B4-BE49-F238E27FC236}">
                <a16:creationId xmlns:a16="http://schemas.microsoft.com/office/drawing/2014/main" id="{338E99FA-62E5-496A-9ED5-E82F09F6300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9D7588D-E8D2-4695-9CFC-C9BC9A0BAA39}"/>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60893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633DF4-0057-4678-AB59-1C2623776DA0}"/>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3" name="Platshållare för sidfot 2">
            <a:extLst>
              <a:ext uri="{FF2B5EF4-FFF2-40B4-BE49-F238E27FC236}">
                <a16:creationId xmlns:a16="http://schemas.microsoft.com/office/drawing/2014/main" id="{A993FF2B-75DE-4330-AA4C-299F5565D9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456A05-9309-4BA4-832C-2CEB84C6AC54}"/>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24266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94B7C-B7BA-40D6-B549-28B7764B20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3CE7820-7CFF-4A2F-9977-0B257855B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67DC1D3-FA66-4325-9086-647F81191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81B93CC-F153-4A72-B4BE-DF413A334C53}"/>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6" name="Platshållare för sidfot 5">
            <a:extLst>
              <a:ext uri="{FF2B5EF4-FFF2-40B4-BE49-F238E27FC236}">
                <a16:creationId xmlns:a16="http://schemas.microsoft.com/office/drawing/2014/main" id="{55C9D5FB-7067-46E4-A193-4B7508FA91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51A6C6-B9E7-406C-849A-36CEC4032077}"/>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30526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11CA0-81DF-490F-9EDB-58BA92549AB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2C6A3FE-9E8E-4E27-B0CA-66F4A55AD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7FAAC2F-93A7-4D16-9F16-084659CD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175D7F1-0F94-4021-BC78-322739B2C9BB}"/>
              </a:ext>
            </a:extLst>
          </p:cNvPr>
          <p:cNvSpPr>
            <a:spLocks noGrp="1"/>
          </p:cNvSpPr>
          <p:nvPr>
            <p:ph type="dt" sz="half" idx="10"/>
          </p:nvPr>
        </p:nvSpPr>
        <p:spPr/>
        <p:txBody>
          <a:bodyPr/>
          <a:lstStyle/>
          <a:p>
            <a:fld id="{1E8BB6B9-F5A7-4EEF-A00F-A014A4DA6CE7}" type="datetimeFigureOut">
              <a:rPr lang="sv-SE" smtClean="0"/>
              <a:t>2021-04-21</a:t>
            </a:fld>
            <a:endParaRPr lang="sv-SE"/>
          </a:p>
        </p:txBody>
      </p:sp>
      <p:sp>
        <p:nvSpPr>
          <p:cNvPr id="6" name="Platshållare för sidfot 5">
            <a:extLst>
              <a:ext uri="{FF2B5EF4-FFF2-40B4-BE49-F238E27FC236}">
                <a16:creationId xmlns:a16="http://schemas.microsoft.com/office/drawing/2014/main" id="{1191625C-953A-4997-9215-4B3D23DBEE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085A46-A5CD-4455-BB3A-0916C78420FC}"/>
              </a:ext>
            </a:extLst>
          </p:cNvPr>
          <p:cNvSpPr>
            <a:spLocks noGrp="1"/>
          </p:cNvSpPr>
          <p:nvPr>
            <p:ph type="sldNum" sz="quarter" idx="12"/>
          </p:nvPr>
        </p:nvSpPr>
        <p:spPr/>
        <p:txBody>
          <a:bodyPr/>
          <a:lstStyle/>
          <a:p>
            <a:fld id="{1DB142F8-41DB-48B3-8D69-6DA50DBF5AED}" type="slidenum">
              <a:rPr lang="sv-SE" smtClean="0"/>
              <a:t>‹#›</a:t>
            </a:fld>
            <a:endParaRPr lang="sv-SE"/>
          </a:p>
        </p:txBody>
      </p:sp>
    </p:spTree>
    <p:extLst>
      <p:ext uri="{BB962C8B-B14F-4D97-AF65-F5344CB8AC3E}">
        <p14:creationId xmlns:p14="http://schemas.microsoft.com/office/powerpoint/2010/main" val="121448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1FB5CC8-2E7E-4C4B-89E1-3697366CA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B388902-1F51-4E65-A0B5-BFEC01163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63B99D0-884F-44C5-B409-2D7032DD7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B6B9-F5A7-4EEF-A00F-A014A4DA6CE7}" type="datetimeFigureOut">
              <a:rPr lang="sv-SE" smtClean="0"/>
              <a:t>2021-04-21</a:t>
            </a:fld>
            <a:endParaRPr lang="sv-SE"/>
          </a:p>
        </p:txBody>
      </p:sp>
      <p:sp>
        <p:nvSpPr>
          <p:cNvPr id="5" name="Platshållare för sidfot 4">
            <a:extLst>
              <a:ext uri="{FF2B5EF4-FFF2-40B4-BE49-F238E27FC236}">
                <a16:creationId xmlns:a16="http://schemas.microsoft.com/office/drawing/2014/main" id="{1427B185-0AD3-4A59-BB1B-207E8D979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9131500-13D4-4C0B-ABA0-6D7878302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142F8-41DB-48B3-8D69-6DA50DBF5AED}" type="slidenum">
              <a:rPr lang="sv-SE" smtClean="0"/>
              <a:t>‹#›</a:t>
            </a:fld>
            <a:endParaRPr lang="sv-SE"/>
          </a:p>
        </p:txBody>
      </p:sp>
    </p:spTree>
    <p:extLst>
      <p:ext uri="{BB962C8B-B14F-4D97-AF65-F5344CB8AC3E}">
        <p14:creationId xmlns:p14="http://schemas.microsoft.com/office/powerpoint/2010/main" val="327152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mailto:medlemsavdelningen@grenna-ais.s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s://www.svt.se/sport/mastarnas-mastare/mastarn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utbildning.sisuidrottsbocker.se/LemonwhaleVideoDisplay/?id=a706d147-44a1-4cb6-8f64-d7c89cf20e2f"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5BCBA-DB6C-4F5E-8CB8-38025B038F31}"/>
              </a:ext>
            </a:extLst>
          </p:cNvPr>
          <p:cNvSpPr>
            <a:spLocks noGrp="1"/>
          </p:cNvSpPr>
          <p:nvPr>
            <p:ph type="ctrTitle"/>
          </p:nvPr>
        </p:nvSpPr>
        <p:spPr/>
        <p:txBody>
          <a:bodyPr/>
          <a:lstStyle/>
          <a:p>
            <a:pPr algn="l"/>
            <a:r>
              <a:rPr lang="sv-SE" dirty="0"/>
              <a:t>FÖRÄLDRAMÖTE</a:t>
            </a:r>
            <a:br>
              <a:rPr lang="sv-SE" dirty="0"/>
            </a:br>
            <a:endParaRPr lang="sv-SE" dirty="0"/>
          </a:p>
        </p:txBody>
      </p:sp>
      <p:sp>
        <p:nvSpPr>
          <p:cNvPr id="3" name="Underrubrik 2">
            <a:extLst>
              <a:ext uri="{FF2B5EF4-FFF2-40B4-BE49-F238E27FC236}">
                <a16:creationId xmlns:a16="http://schemas.microsoft.com/office/drawing/2014/main" id="{CBE5B184-E422-4D4E-8119-220E7129E544}"/>
              </a:ext>
            </a:extLst>
          </p:cNvPr>
          <p:cNvSpPr>
            <a:spLocks noGrp="1"/>
          </p:cNvSpPr>
          <p:nvPr>
            <p:ph type="subTitle" idx="1"/>
          </p:nvPr>
        </p:nvSpPr>
        <p:spPr/>
        <p:txBody>
          <a:bodyPr/>
          <a:lstStyle/>
          <a:p>
            <a:pPr algn="l"/>
            <a:r>
              <a:rPr lang="sv-SE" dirty="0"/>
              <a:t>GRÄNNA AIS</a:t>
            </a:r>
          </a:p>
        </p:txBody>
      </p:sp>
      <p:pic>
        <p:nvPicPr>
          <p:cNvPr id="9" name="Bildobjekt 8">
            <a:extLst>
              <a:ext uri="{FF2B5EF4-FFF2-40B4-BE49-F238E27FC236}">
                <a16:creationId xmlns:a16="http://schemas.microsoft.com/office/drawing/2014/main" id="{DBFF350F-6ACD-4034-AB6E-9C78B2264301}"/>
              </a:ext>
            </a:extLst>
          </p:cNvPr>
          <p:cNvPicPr>
            <a:picLocks noChangeAspect="1"/>
          </p:cNvPicPr>
          <p:nvPr/>
        </p:nvPicPr>
        <p:blipFill>
          <a:blip r:embed="rId2"/>
          <a:stretch>
            <a:fillRect/>
          </a:stretch>
        </p:blipFill>
        <p:spPr>
          <a:xfrm>
            <a:off x="0" y="6410325"/>
            <a:ext cx="12192000" cy="476250"/>
          </a:xfrm>
          <a:prstGeom prst="rect">
            <a:avLst/>
          </a:prstGeom>
        </p:spPr>
      </p:pic>
      <p:pic>
        <p:nvPicPr>
          <p:cNvPr id="10" name="Bildobjekt 9">
            <a:extLst>
              <a:ext uri="{FF2B5EF4-FFF2-40B4-BE49-F238E27FC236}">
                <a16:creationId xmlns:a16="http://schemas.microsoft.com/office/drawing/2014/main" id="{B918E0D4-97B8-417E-9820-0AA2C6AAE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291" y="1535305"/>
            <a:ext cx="2499667" cy="2894614"/>
          </a:xfrm>
          <a:prstGeom prst="rect">
            <a:avLst/>
          </a:prstGeom>
        </p:spPr>
      </p:pic>
    </p:spTree>
    <p:extLst>
      <p:ext uri="{BB962C8B-B14F-4D97-AF65-F5344CB8AC3E}">
        <p14:creationId xmlns:p14="http://schemas.microsoft.com/office/powerpoint/2010/main" val="179914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44B67C5-AA3D-4217-8DAB-0B5C251F2EED}"/>
              </a:ext>
            </a:extLst>
          </p:cNvPr>
          <p:cNvPicPr>
            <a:picLocks noChangeAspect="1"/>
          </p:cNvPicPr>
          <p:nvPr/>
        </p:nvPicPr>
        <p:blipFill>
          <a:blip r:embed="rId2"/>
          <a:stretch>
            <a:fillRect/>
          </a:stretch>
        </p:blipFill>
        <p:spPr>
          <a:xfrm>
            <a:off x="1066799" y="1684271"/>
            <a:ext cx="6524626" cy="4390402"/>
          </a:xfrm>
          <a:prstGeom prst="rect">
            <a:avLst/>
          </a:prstGeom>
        </p:spPr>
      </p:pic>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Tx/>
              <a:buSzTx/>
              <a:buNone/>
            </a:pPr>
            <a:endParaRPr kumimoji="0" lang="sv-SE" altLang="sv-SE" sz="2400" b="0" i="0" u="none" strike="noStrike" cap="none" normalizeH="0" dirty="0">
              <a:ln>
                <a:noFill/>
              </a:ln>
              <a:solidFill>
                <a:schemeClr val="tx1"/>
              </a:solidFill>
              <a:effectLst/>
              <a:ea typeface="Times New Roman" panose="02020603050405020304" pitchFamily="18" charset="0"/>
              <a:cs typeface="Arial" panose="020B0604020202020204" pitchFamily="34" charset="0"/>
            </a:endParaRPr>
          </a:p>
        </p:txBody>
      </p:sp>
      <p:pic>
        <p:nvPicPr>
          <p:cNvPr id="5" name="Bildobjekt 4">
            <a:extLst>
              <a:ext uri="{FF2B5EF4-FFF2-40B4-BE49-F238E27FC236}">
                <a16:creationId xmlns:a16="http://schemas.microsoft.com/office/drawing/2014/main" id="{1B051A30-33F7-4A74-82A7-3A673BFE0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2BDD7632-E457-4E8C-9D68-73BDF4A02B9B}"/>
              </a:ext>
            </a:extLst>
          </p:cNvPr>
          <p:cNvPicPr>
            <a:picLocks noChangeAspect="1"/>
          </p:cNvPicPr>
          <p:nvPr/>
        </p:nvPicPr>
        <p:blipFill>
          <a:blip r:embed="rId4"/>
          <a:stretch>
            <a:fillRect/>
          </a:stretch>
        </p:blipFill>
        <p:spPr>
          <a:xfrm>
            <a:off x="0" y="6410325"/>
            <a:ext cx="12192000" cy="476250"/>
          </a:xfrm>
          <a:prstGeom prst="rect">
            <a:avLst/>
          </a:prstGeom>
        </p:spPr>
      </p:pic>
      <p:sp>
        <p:nvSpPr>
          <p:cNvPr id="10" name="Rubrik 1">
            <a:extLst>
              <a:ext uri="{FF2B5EF4-FFF2-40B4-BE49-F238E27FC236}">
                <a16:creationId xmlns:a16="http://schemas.microsoft.com/office/drawing/2014/main" id="{9F774A6F-1B73-4A2B-92AA-717CBF457A07}"/>
              </a:ext>
            </a:extLst>
          </p:cNvPr>
          <p:cNvSpPr>
            <a:spLocks noGrp="1"/>
          </p:cNvSpPr>
          <p:nvPr>
            <p:ph type="title"/>
          </p:nvPr>
        </p:nvSpPr>
        <p:spPr>
          <a:xfrm>
            <a:off x="1066800" y="534485"/>
            <a:ext cx="10058400" cy="1450757"/>
          </a:xfrm>
        </p:spPr>
        <p:txBody>
          <a:bodyPr/>
          <a:lstStyle/>
          <a:p>
            <a:r>
              <a:rPr lang="sv-SE" dirty="0"/>
              <a:t>Matcher</a:t>
            </a:r>
          </a:p>
        </p:txBody>
      </p:sp>
      <p:sp>
        <p:nvSpPr>
          <p:cNvPr id="8" name="Rektangel 7">
            <a:extLst>
              <a:ext uri="{FF2B5EF4-FFF2-40B4-BE49-F238E27FC236}">
                <a16:creationId xmlns:a16="http://schemas.microsoft.com/office/drawing/2014/main" id="{3B638D15-EDAB-4D68-B53B-9C0EF596BF89}"/>
              </a:ext>
            </a:extLst>
          </p:cNvPr>
          <p:cNvSpPr/>
          <p:nvPr/>
        </p:nvSpPr>
        <p:spPr>
          <a:xfrm rot="19250935">
            <a:off x="1134935" y="2634658"/>
            <a:ext cx="8202245" cy="1015663"/>
          </a:xfrm>
          <a:prstGeom prst="rect">
            <a:avLst/>
          </a:prstGeom>
          <a:noFill/>
        </p:spPr>
        <p:txBody>
          <a:bodyPr wrap="none" lIns="91440" tIns="45720" rIns="91440" bIns="45720">
            <a:spAutoFit/>
          </a:bodyPr>
          <a:lstStyle/>
          <a:p>
            <a:pPr algn="ctr"/>
            <a:r>
              <a:rPr lang="sv-SE" sz="6000" b="1" dirty="0">
                <a:ln w="22225">
                  <a:solidFill>
                    <a:schemeClr val="accent2"/>
                  </a:solidFill>
                  <a:prstDash val="solid"/>
                </a:ln>
                <a:solidFill>
                  <a:schemeClr val="accent2">
                    <a:lumMod val="40000"/>
                    <a:lumOff val="60000"/>
                  </a:schemeClr>
                </a:solidFill>
              </a:rPr>
              <a:t>Preliminär serieindelning</a:t>
            </a:r>
          </a:p>
        </p:txBody>
      </p:sp>
      <p:sp>
        <p:nvSpPr>
          <p:cNvPr id="11" name="Platshållare för innehåll 2">
            <a:extLst>
              <a:ext uri="{FF2B5EF4-FFF2-40B4-BE49-F238E27FC236}">
                <a16:creationId xmlns:a16="http://schemas.microsoft.com/office/drawing/2014/main" id="{FCE20FB3-63AF-4C1D-82F9-2D09CAA0D1F8}"/>
              </a:ext>
            </a:extLst>
          </p:cNvPr>
          <p:cNvSpPr txBox="1">
            <a:spLocks/>
          </p:cNvSpPr>
          <p:nvPr/>
        </p:nvSpPr>
        <p:spPr>
          <a:xfrm>
            <a:off x="7896224" y="3228975"/>
            <a:ext cx="4114802" cy="2775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Matcher kommer importeras till Laget.se</a:t>
            </a:r>
          </a:p>
          <a:p>
            <a:pPr marL="0" indent="0">
              <a:buNone/>
            </a:pPr>
            <a:endParaRPr lang="sv-SE" sz="2000" dirty="0"/>
          </a:p>
          <a:p>
            <a:pPr marL="0" indent="0">
              <a:buNone/>
            </a:pPr>
            <a:r>
              <a:rPr lang="sv-SE" sz="2000" dirty="0"/>
              <a:t>Följ gärna kalendern så får ni löpande information om träningar och matcher</a:t>
            </a:r>
          </a:p>
          <a:p>
            <a:pPr lvl="1"/>
            <a:endParaRPr lang="sv-SE" sz="2000" dirty="0"/>
          </a:p>
        </p:txBody>
      </p:sp>
    </p:spTree>
    <p:extLst>
      <p:ext uri="{BB962C8B-B14F-4D97-AF65-F5344CB8AC3E}">
        <p14:creationId xmlns:p14="http://schemas.microsoft.com/office/powerpoint/2010/main" val="277974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Praktisk info - Matcher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2093616"/>
            <a:ext cx="10734675"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30 minuter innan matchstart för genomgång och uppvärmning</a:t>
            </a:r>
          </a:p>
          <a:p>
            <a:r>
              <a:rPr lang="sv-SE" sz="2400" dirty="0"/>
              <a:t>Matchställ tas med </a:t>
            </a:r>
          </a:p>
          <a:p>
            <a:pPr lvl="1"/>
            <a:r>
              <a:rPr lang="sv-SE" sz="2000" dirty="0"/>
              <a:t>Gäller ej målvaktskläder, som tvättas och lämnas in på Torsdagens träningspass</a:t>
            </a:r>
          </a:p>
          <a:p>
            <a:r>
              <a:rPr lang="sv-SE" sz="2400" dirty="0"/>
              <a:t>Godkända benskydd är ett måste, har man inte benskydd tillåts man inte spela</a:t>
            </a:r>
          </a:p>
          <a:p>
            <a:r>
              <a:rPr lang="sv-SE" sz="2400" dirty="0"/>
              <a:t>Mobilen stannar hemma eller i bilen då vi spelar match</a:t>
            </a:r>
          </a:p>
          <a:p>
            <a:r>
              <a:rPr lang="sv-SE" sz="2400" dirty="0"/>
              <a:t>Stanna hemma vid sjukdom</a:t>
            </a:r>
          </a:p>
          <a:p>
            <a:endParaRPr lang="sv-SE" sz="24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E7419FE4-7F4F-412B-8256-CEEE652C17EF}"/>
              </a:ext>
            </a:extLst>
          </p:cNvPr>
          <p:cNvPicPr>
            <a:picLocks noChangeAspect="1"/>
          </p:cNvPicPr>
          <p:nvPr/>
        </p:nvPicPr>
        <p:blipFill>
          <a:blip r:embed="rId4"/>
          <a:stretch>
            <a:fillRect/>
          </a:stretch>
        </p:blipFill>
        <p:spPr>
          <a:xfrm>
            <a:off x="8731181" y="4105275"/>
            <a:ext cx="3460819" cy="2315210"/>
          </a:xfrm>
          <a:prstGeom prst="rect">
            <a:avLst/>
          </a:prstGeom>
        </p:spPr>
      </p:pic>
    </p:spTree>
    <p:extLst>
      <p:ext uri="{BB962C8B-B14F-4D97-AF65-F5344CB8AC3E}">
        <p14:creationId xmlns:p14="http://schemas.microsoft.com/office/powerpoint/2010/main" val="276059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Förväntningar föräldrar</a:t>
            </a:r>
          </a:p>
        </p:txBody>
      </p:sp>
      <p:sp>
        <p:nvSpPr>
          <p:cNvPr id="5" name="Platshållare för innehåll 2">
            <a:extLst>
              <a:ext uri="{FF2B5EF4-FFF2-40B4-BE49-F238E27FC236}">
                <a16:creationId xmlns:a16="http://schemas.microsoft.com/office/drawing/2014/main" id="{4CC1A526-93CF-46A9-962F-8487F23B82D4}"/>
              </a:ext>
            </a:extLst>
          </p:cNvPr>
          <p:cNvSpPr txBox="1">
            <a:spLocks/>
          </p:cNvSpPr>
          <p:nvPr/>
        </p:nvSpPr>
        <p:spPr>
          <a:xfrm>
            <a:off x="1066800" y="2293640"/>
            <a:ext cx="10725151" cy="395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Hjälpa barn/ungdomar att anmäla sig till träning och match via Laget.se (Närvaro &amp; frånvaro)</a:t>
            </a:r>
          </a:p>
          <a:p>
            <a:r>
              <a:rPr lang="sv-SE" sz="2000" dirty="0"/>
              <a:t>Hjälp barn/ungdomar att fylla på energi inför träning och match</a:t>
            </a:r>
          </a:p>
          <a:p>
            <a:r>
              <a:rPr lang="sv-SE" sz="2000" dirty="0"/>
              <a:t>Uppmuntra barn/ungdomar efter träning och match</a:t>
            </a:r>
          </a:p>
          <a:p>
            <a:r>
              <a:rPr lang="sv-SE" sz="2000" dirty="0"/>
              <a:t>Tona ner resultatfixering</a:t>
            </a:r>
          </a:p>
          <a:p>
            <a:r>
              <a:rPr lang="sv-SE" sz="2000" dirty="0"/>
              <a:t>Undvika coachning under matcher</a:t>
            </a:r>
          </a:p>
          <a:p>
            <a:pPr lvl="1"/>
            <a:r>
              <a:rPr lang="sv-SE" sz="1600" dirty="0"/>
              <a:t>Dubbla budskap skapar förvirring</a:t>
            </a:r>
          </a:p>
          <a:p>
            <a:r>
              <a:rPr lang="sv-SE" sz="2000" dirty="0"/>
              <a:t>Alltid stötta spelare och domare</a:t>
            </a:r>
          </a:p>
          <a:p>
            <a:r>
              <a:rPr lang="sv-SE" sz="2000" dirty="0"/>
              <a:t>Ta del av Gränna AIS värdegrund</a:t>
            </a:r>
          </a:p>
          <a:p>
            <a:pPr marL="0" indent="0">
              <a:buNone/>
            </a:pPr>
            <a:endParaRPr lang="sv-SE" sz="2400" b="1" dirty="0"/>
          </a:p>
        </p:txBody>
      </p:sp>
      <p:pic>
        <p:nvPicPr>
          <p:cNvPr id="9" name="Bildobjekt 8">
            <a:extLst>
              <a:ext uri="{FF2B5EF4-FFF2-40B4-BE49-F238E27FC236}">
                <a16:creationId xmlns:a16="http://schemas.microsoft.com/office/drawing/2014/main" id="{CD65595E-6C5C-4EB8-8239-704516395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AE0AFA6A-E48E-40FF-9652-A64221074062}"/>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FCA9328B-D42A-4663-8284-EDA4CAB98D49}"/>
              </a:ext>
            </a:extLst>
          </p:cNvPr>
          <p:cNvPicPr>
            <a:picLocks noChangeAspect="1"/>
          </p:cNvPicPr>
          <p:nvPr/>
        </p:nvPicPr>
        <p:blipFill>
          <a:blip r:embed="rId4"/>
          <a:stretch>
            <a:fillRect/>
          </a:stretch>
        </p:blipFill>
        <p:spPr>
          <a:xfrm>
            <a:off x="6019800" y="5295900"/>
            <a:ext cx="6172200" cy="1123950"/>
          </a:xfrm>
          <a:prstGeom prst="rect">
            <a:avLst/>
          </a:prstGeom>
        </p:spPr>
      </p:pic>
    </p:spTree>
    <p:extLst>
      <p:ext uri="{BB962C8B-B14F-4D97-AF65-F5344CB8AC3E}">
        <p14:creationId xmlns:p14="http://schemas.microsoft.com/office/powerpoint/2010/main" val="211412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Föräldraengagemang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277476" cy="4316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Cupansvarig 1st: </a:t>
            </a:r>
            <a:r>
              <a:rPr lang="sv-SE" dirty="0"/>
              <a:t>Förnamn Efternamn</a:t>
            </a:r>
          </a:p>
          <a:p>
            <a:pPr marL="0" indent="0">
              <a:buNone/>
            </a:pPr>
            <a:r>
              <a:rPr lang="sv-SE" sz="1900" dirty="0"/>
              <a:t>Håller samman praktiska detaljer i samband med ev. Cup</a:t>
            </a:r>
          </a:p>
          <a:p>
            <a:pPr marL="0" indent="0">
              <a:buNone/>
            </a:pPr>
            <a:endParaRPr lang="sv-SE" sz="1100" dirty="0"/>
          </a:p>
          <a:p>
            <a:pPr marL="0" indent="0">
              <a:buNone/>
            </a:pPr>
            <a:r>
              <a:rPr lang="sv-SE" b="1" dirty="0"/>
              <a:t>Kioskansvarig 1st: </a:t>
            </a:r>
            <a:r>
              <a:rPr lang="sv-SE" dirty="0"/>
              <a:t>Förnamn Efternamn</a:t>
            </a:r>
          </a:p>
          <a:p>
            <a:pPr marL="0" indent="0">
              <a:buNone/>
            </a:pPr>
            <a:r>
              <a:rPr lang="sv-SE" sz="1900" dirty="0"/>
              <a:t>Skapa kioskschema vid hemmamatcher, tillse att någon bakar</a:t>
            </a:r>
          </a:p>
          <a:p>
            <a:pPr marL="0" indent="0">
              <a:buNone/>
            </a:pPr>
            <a:endParaRPr lang="sv-SE" sz="1050" dirty="0"/>
          </a:p>
          <a:p>
            <a:pPr marL="0" indent="0">
              <a:buNone/>
            </a:pPr>
            <a:r>
              <a:rPr lang="sv-SE" b="1" dirty="0"/>
              <a:t>Städansvarig 1st: </a:t>
            </a:r>
            <a:r>
              <a:rPr lang="sv-SE" dirty="0"/>
              <a:t>Förnamn Efternamn</a:t>
            </a:r>
          </a:p>
          <a:p>
            <a:pPr marL="0" indent="0">
              <a:buNone/>
            </a:pPr>
            <a:endParaRPr lang="sv-SE" sz="1000" dirty="0"/>
          </a:p>
          <a:p>
            <a:pPr marL="0" indent="0">
              <a:buNone/>
            </a:pPr>
            <a:r>
              <a:rPr lang="sv-SE" b="1" dirty="0"/>
              <a:t>Försäljningsansvarig 2st: </a:t>
            </a:r>
            <a:r>
              <a:rPr lang="sv-SE" dirty="0"/>
              <a:t>Förnamn Efternamn</a:t>
            </a:r>
          </a:p>
          <a:p>
            <a:pPr marL="0" indent="0">
              <a:buNone/>
            </a:pPr>
            <a:r>
              <a:rPr lang="sv-SE" sz="1900" dirty="0"/>
              <a:t>Sammanhåller försäljning av </a:t>
            </a:r>
            <a:r>
              <a:rPr lang="sv-SE" sz="1900" dirty="0" err="1"/>
              <a:t>NewBody</a:t>
            </a:r>
            <a:r>
              <a:rPr lang="sv-SE" sz="1900" dirty="0"/>
              <a:t>, Kakor </a:t>
            </a:r>
            <a:r>
              <a:rPr lang="sv-SE" sz="1900" dirty="0" err="1"/>
              <a:t>etc</a:t>
            </a:r>
            <a:r>
              <a:rPr lang="sv-SE" sz="1900" dirty="0"/>
              <a:t>…</a:t>
            </a:r>
          </a:p>
          <a:p>
            <a:endParaRPr lang="sv-SE" sz="2600" dirty="0"/>
          </a:p>
          <a:p>
            <a:pPr marL="0" indent="0">
              <a:buNone/>
            </a:pPr>
            <a:endParaRPr lang="sv-SE" sz="2600" dirty="0"/>
          </a:p>
        </p:txBody>
      </p:sp>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76618F4A-981C-4405-84B4-36EB9D598A72}"/>
              </a:ext>
            </a:extLst>
          </p:cNvPr>
          <p:cNvPicPr>
            <a:picLocks noChangeAspect="1"/>
          </p:cNvPicPr>
          <p:nvPr/>
        </p:nvPicPr>
        <p:blipFill>
          <a:blip r:embed="rId4"/>
          <a:stretch>
            <a:fillRect/>
          </a:stretch>
        </p:blipFill>
        <p:spPr>
          <a:xfrm>
            <a:off x="7411664" y="2375866"/>
            <a:ext cx="3932612" cy="2570045"/>
          </a:xfrm>
          <a:prstGeom prst="rect">
            <a:avLst/>
          </a:prstGeom>
        </p:spPr>
      </p:pic>
    </p:spTree>
    <p:extLst>
      <p:ext uri="{BB962C8B-B14F-4D97-AF65-F5344CB8AC3E}">
        <p14:creationId xmlns:p14="http://schemas.microsoft.com/office/powerpoint/2010/main" val="149764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Städtider Ribbahallen</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316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Fre</a:t>
            </a:r>
            <a:r>
              <a:rPr lang="sv-SE" sz="2400" dirty="0">
                <a:solidFill>
                  <a:srgbClr val="000000"/>
                </a:solidFill>
                <a:effectLst/>
                <a:latin typeface="Calibri" panose="020F0502020204030204" pitchFamily="34" charset="0"/>
                <a:ea typeface="Times New Roman" panose="02020603050405020304" pitchFamily="18" charset="0"/>
              </a:rPr>
              <a:t> 9/4 		Förnamn Efternamn		Telefonnummer</a:t>
            </a:r>
            <a:endParaRPr lang="sv-SE" sz="2400" dirty="0">
              <a:effectLst/>
              <a:latin typeface="Calibri" panose="020F0502020204030204" pitchFamily="34" charset="0"/>
              <a:ea typeface="Calibri" panose="020F0502020204030204" pitchFamily="34" charset="0"/>
            </a:endParaRPr>
          </a:p>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Lör</a:t>
            </a:r>
            <a:r>
              <a:rPr lang="sv-SE" sz="2400" dirty="0">
                <a:solidFill>
                  <a:srgbClr val="000000"/>
                </a:solidFill>
                <a:effectLst/>
                <a:latin typeface="Calibri" panose="020F0502020204030204" pitchFamily="34" charset="0"/>
                <a:ea typeface="Times New Roman" panose="02020603050405020304" pitchFamily="18" charset="0"/>
              </a:rPr>
              <a:t> 10/4		Förnamn Efternamn 		Telefonnummer</a:t>
            </a:r>
            <a:endParaRPr lang="sv-SE" sz="2400" dirty="0">
              <a:effectLst/>
              <a:latin typeface="Calibri" panose="020F0502020204030204" pitchFamily="34" charset="0"/>
              <a:ea typeface="Calibri" panose="020F0502020204030204" pitchFamily="34" charset="0"/>
            </a:endParaRPr>
          </a:p>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Lör</a:t>
            </a:r>
            <a:r>
              <a:rPr lang="sv-SE" sz="2400" dirty="0">
                <a:solidFill>
                  <a:srgbClr val="000000"/>
                </a:solidFill>
                <a:effectLst/>
                <a:latin typeface="Calibri" panose="020F0502020204030204" pitchFamily="34" charset="0"/>
                <a:ea typeface="Times New Roman" panose="02020603050405020304" pitchFamily="18" charset="0"/>
              </a:rPr>
              <a:t> 15/5		Förnamn Efternamn 		Telefonnummer</a:t>
            </a:r>
            <a:endParaRPr lang="sv-SE" sz="2400" dirty="0">
              <a:effectLst/>
              <a:latin typeface="Calibri" panose="020F0502020204030204" pitchFamily="34" charset="0"/>
              <a:ea typeface="Calibri" panose="020F0502020204030204" pitchFamily="34" charset="0"/>
            </a:endParaRPr>
          </a:p>
          <a:p>
            <a:pPr marL="0" indent="0">
              <a:buNone/>
            </a:pPr>
            <a:r>
              <a:rPr lang="sv-SE" sz="2400" dirty="0" err="1">
                <a:solidFill>
                  <a:srgbClr val="000000"/>
                </a:solidFill>
                <a:effectLst/>
                <a:latin typeface="Calibri" panose="020F0502020204030204" pitchFamily="34" charset="0"/>
                <a:ea typeface="Times New Roman" panose="02020603050405020304" pitchFamily="18" charset="0"/>
              </a:rPr>
              <a:t>Fre</a:t>
            </a:r>
            <a:r>
              <a:rPr lang="sv-SE" sz="2400" dirty="0">
                <a:solidFill>
                  <a:srgbClr val="000000"/>
                </a:solidFill>
                <a:effectLst/>
                <a:latin typeface="Calibri" panose="020F0502020204030204" pitchFamily="34" charset="0"/>
                <a:ea typeface="Times New Roman" panose="02020603050405020304" pitchFamily="18" charset="0"/>
              </a:rPr>
              <a:t> 4/6			Förnamn Efternamn 		Telefonnummer</a:t>
            </a:r>
            <a:endParaRPr lang="sv-SE" sz="2400" dirty="0">
              <a:effectLst/>
              <a:latin typeface="Calibri" panose="020F0502020204030204" pitchFamily="34" charset="0"/>
              <a:ea typeface="Calibri" panose="020F0502020204030204" pitchFamily="34" charset="0"/>
            </a:endParaRPr>
          </a:p>
          <a:p>
            <a:pPr marL="0" indent="0">
              <a:buNone/>
            </a:pPr>
            <a:endParaRPr lang="sv-SE" sz="2600" dirty="0"/>
          </a:p>
          <a:p>
            <a:pPr marL="0" indent="0">
              <a:buNone/>
            </a:pPr>
            <a:endParaRPr lang="sv-SE" sz="2600" dirty="0"/>
          </a:p>
        </p:txBody>
      </p:sp>
      <p:pic>
        <p:nvPicPr>
          <p:cNvPr id="5" name="Bildobjekt 4">
            <a:extLst>
              <a:ext uri="{FF2B5EF4-FFF2-40B4-BE49-F238E27FC236}">
                <a16:creationId xmlns:a16="http://schemas.microsoft.com/office/drawing/2014/main" id="{683D819C-F96B-4358-8722-9E7057FA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D947B8E6-B77A-4264-A996-6C88175D5B04}"/>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9786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80974" y="132522"/>
            <a:ext cx="10944226" cy="1450757"/>
          </a:xfrm>
        </p:spPr>
        <p:txBody>
          <a:bodyPr/>
          <a:lstStyle/>
          <a:p>
            <a:r>
              <a:rPr lang="sv-SE" dirty="0"/>
              <a:t>Avgifter</a:t>
            </a:r>
          </a:p>
        </p:txBody>
      </p:sp>
      <p:pic>
        <p:nvPicPr>
          <p:cNvPr id="5" name="Bildobjekt 4">
            <a:extLst>
              <a:ext uri="{FF2B5EF4-FFF2-40B4-BE49-F238E27FC236}">
                <a16:creationId xmlns:a16="http://schemas.microsoft.com/office/drawing/2014/main" id="{6BB60165-8A37-4D98-B25F-FAEA3FD1A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1263F37E-8CC8-492C-A033-EF239BB1F13C}"/>
              </a:ext>
            </a:extLst>
          </p:cNvPr>
          <p:cNvPicPr>
            <a:picLocks noChangeAspect="1"/>
          </p:cNvPicPr>
          <p:nvPr/>
        </p:nvPicPr>
        <p:blipFill>
          <a:blip r:embed="rId3"/>
          <a:stretch>
            <a:fillRect/>
          </a:stretch>
        </p:blipFill>
        <p:spPr>
          <a:xfrm>
            <a:off x="0" y="6410325"/>
            <a:ext cx="12192000" cy="476250"/>
          </a:xfrm>
          <a:prstGeom prst="rect">
            <a:avLst/>
          </a:prstGeom>
        </p:spPr>
      </p:pic>
      <p:graphicFrame>
        <p:nvGraphicFramePr>
          <p:cNvPr id="2" name="Tabell 1">
            <a:extLst>
              <a:ext uri="{FF2B5EF4-FFF2-40B4-BE49-F238E27FC236}">
                <a16:creationId xmlns:a16="http://schemas.microsoft.com/office/drawing/2014/main" id="{2FCABEBB-52AE-4994-80F3-5493177329F2}"/>
              </a:ext>
            </a:extLst>
          </p:cNvPr>
          <p:cNvGraphicFramePr>
            <a:graphicFrameLocks noGrp="1"/>
          </p:cNvGraphicFramePr>
          <p:nvPr>
            <p:extLst>
              <p:ext uri="{D42A27DB-BD31-4B8C-83A1-F6EECF244321}">
                <p14:modId xmlns:p14="http://schemas.microsoft.com/office/powerpoint/2010/main" val="707355338"/>
              </p:ext>
            </p:extLst>
          </p:nvPr>
        </p:nvGraphicFramePr>
        <p:xfrm>
          <a:off x="180974" y="1870030"/>
          <a:ext cx="6896103" cy="4540295"/>
        </p:xfrm>
        <a:graphic>
          <a:graphicData uri="http://schemas.openxmlformats.org/drawingml/2006/table">
            <a:tbl>
              <a:tblPr/>
              <a:tblGrid>
                <a:gridCol w="1324432">
                  <a:extLst>
                    <a:ext uri="{9D8B030D-6E8A-4147-A177-3AD203B41FA5}">
                      <a16:colId xmlns:a16="http://schemas.microsoft.com/office/drawing/2014/main" val="34243046"/>
                    </a:ext>
                  </a:extLst>
                </a:gridCol>
                <a:gridCol w="1093613">
                  <a:extLst>
                    <a:ext uri="{9D8B030D-6E8A-4147-A177-3AD203B41FA5}">
                      <a16:colId xmlns:a16="http://schemas.microsoft.com/office/drawing/2014/main" val="978804475"/>
                    </a:ext>
                  </a:extLst>
                </a:gridCol>
                <a:gridCol w="4478058">
                  <a:extLst>
                    <a:ext uri="{9D8B030D-6E8A-4147-A177-3AD203B41FA5}">
                      <a16:colId xmlns:a16="http://schemas.microsoft.com/office/drawing/2014/main" val="257837184"/>
                    </a:ext>
                  </a:extLst>
                </a:gridCol>
              </a:tblGrid>
              <a:tr h="476139">
                <a:tc>
                  <a:txBody>
                    <a:bodyPr/>
                    <a:lstStyle/>
                    <a:p>
                      <a:r>
                        <a:rPr lang="sv-SE" sz="1200" dirty="0"/>
                        <a:t>Familjekort: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1250:-</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Två vuxna samt alla familjemedlemmar som under kalenderåret fyller 19 år eller yngre.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191222"/>
                  </a:ext>
                </a:extLst>
              </a:tr>
              <a:tr h="250629">
                <a:tc>
                  <a:txBody>
                    <a:bodyPr/>
                    <a:lstStyle/>
                    <a:p>
                      <a:r>
                        <a:rPr lang="sv-SE" sz="1200"/>
                        <a:t>Aktiv:</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750:-</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Aktiva som under kalenderåret fyller 20 till 64 år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333726"/>
                  </a:ext>
                </a:extLst>
              </a:tr>
              <a:tr h="250629">
                <a:tc>
                  <a:txBody>
                    <a:bodyPr/>
                    <a:lstStyle/>
                    <a:p>
                      <a:r>
                        <a:rPr lang="sv-SE" sz="1200"/>
                        <a:t>Ungdom:</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525:-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Aktiva ungdomar som är </a:t>
                      </a:r>
                      <a:r>
                        <a:rPr lang="sv-SE" sz="1200" b="1"/>
                        <a:t>yngre</a:t>
                      </a:r>
                      <a:r>
                        <a:rPr lang="sv-SE" sz="1200"/>
                        <a:t> än 20 år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145927"/>
                  </a:ext>
                </a:extLst>
              </a:tr>
              <a:tr h="250629">
                <a:tc>
                  <a:txBody>
                    <a:bodyPr/>
                    <a:lstStyle/>
                    <a:p>
                      <a:r>
                        <a:rPr lang="sv-SE" sz="1200" dirty="0"/>
                        <a:t>Passiv-/Stödmedlem</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200:-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Alla som stödjer Gais men som EJ deltar i någon aktivitet</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783510"/>
                  </a:ext>
                </a:extLst>
              </a:tr>
              <a:tr h="250629">
                <a:tc>
                  <a:txBody>
                    <a:bodyPr/>
                    <a:lstStyle/>
                    <a:p>
                      <a:r>
                        <a:rPr lang="sv-SE" sz="1200"/>
                        <a:t>Ledare:</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200:-</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För dig som är ledare och inte deltar i någon annan aktivitet</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281505"/>
                  </a:ext>
                </a:extLst>
              </a:tr>
              <a:tr h="250629">
                <a:tc>
                  <a:txBody>
                    <a:bodyPr/>
                    <a:lstStyle/>
                    <a:p>
                      <a:r>
                        <a:rPr lang="sv-SE" sz="1200"/>
                        <a:t>Pensionär:</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350:-</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Sjuk- eller ålderspensionär på </a:t>
                      </a:r>
                      <a:r>
                        <a:rPr lang="sv-SE" sz="1200" b="1" dirty="0"/>
                        <a:t>heltid</a:t>
                      </a:r>
                      <a:endParaRPr lang="sv-SE" sz="1200" dirty="0"/>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34597"/>
                  </a:ext>
                </a:extLst>
              </a:tr>
              <a:tr h="363384">
                <a:tc>
                  <a:txBody>
                    <a:bodyPr/>
                    <a:lstStyle/>
                    <a:p>
                      <a:r>
                        <a:rPr lang="sv-SE" sz="1200"/>
                        <a:t>Zumba</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150:-/termin</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dirty="0"/>
                        <a:t>För att delta i </a:t>
                      </a:r>
                      <a:r>
                        <a:rPr lang="sv-SE" sz="1200" dirty="0" err="1"/>
                        <a:t>Zumba</a:t>
                      </a:r>
                      <a:r>
                        <a:rPr lang="sv-SE" sz="1200" dirty="0"/>
                        <a:t> måste du betala terminsavgift 150:- samt medlemsavgiften.</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85846"/>
                  </a:ext>
                </a:extLst>
              </a:tr>
              <a:tr h="588893">
                <a:tc>
                  <a:txBody>
                    <a:bodyPr/>
                    <a:lstStyle/>
                    <a:p>
                      <a:r>
                        <a:rPr lang="sv-SE" sz="1200"/>
                        <a:t>Gymavgift</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200"/>
                        <a:t>600/400:-</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br>
                        <a:rPr lang="sv-SE" sz="1200" dirty="0"/>
                      </a:br>
                      <a:r>
                        <a:rPr lang="sv-SE" sz="1200" dirty="0"/>
                        <a:t>Helår 600:- (1 jan-31 dec).Halvår 400:- (1 jan-30 juni eller 1 juli-31 dec).Detta utöver medlemsavgift enligt ovan.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948597"/>
                  </a:ext>
                </a:extLst>
              </a:tr>
              <a:tr h="1829196">
                <a:tc gridSpan="2">
                  <a:txBody>
                    <a:bodyPr/>
                    <a:lstStyle/>
                    <a:p>
                      <a:r>
                        <a:rPr lang="sv-SE" sz="1200" dirty="0"/>
                        <a:t>Träningsavgift för aktiv idrottare ,13 år och äldre</a:t>
                      </a:r>
                    </a:p>
                    <a:p>
                      <a:r>
                        <a:rPr lang="sv-SE" sz="1200" dirty="0"/>
                        <a:t>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sv-SE" sz="1200" dirty="0"/>
                        <a:t> </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br>
                        <a:rPr lang="sv-SE" sz="1200" dirty="0"/>
                      </a:br>
                      <a:r>
                        <a:rPr lang="sv-SE" sz="1200" dirty="0"/>
                        <a:t>För idrottare som ingår i </a:t>
                      </a:r>
                      <a:r>
                        <a:rPr lang="sv-SE" sz="1200" dirty="0" err="1"/>
                        <a:t>lagspel,tävlingar,poolspel</a:t>
                      </a:r>
                      <a:r>
                        <a:rPr lang="sv-SE" sz="1200" dirty="0"/>
                        <a:t> och andra tävlingsserier så finns det 2 alternativ:</a:t>
                      </a:r>
                      <a:br>
                        <a:rPr lang="sv-SE" sz="1200" dirty="0"/>
                      </a:br>
                      <a:r>
                        <a:rPr lang="sv-SE" sz="1200" b="1" dirty="0"/>
                        <a:t>1)</a:t>
                      </a:r>
                      <a:r>
                        <a:rPr lang="sv-SE" sz="1200" dirty="0"/>
                        <a:t>Teckna dig för en prenumeration av Hemmavinsten 100:-/månad och var med på utlottning av priser 2 gånger per månad</a:t>
                      </a:r>
                      <a:br>
                        <a:rPr lang="sv-SE" sz="1200" dirty="0"/>
                      </a:br>
                      <a:r>
                        <a:rPr lang="sv-SE" sz="1200" b="1" dirty="0"/>
                        <a:t>2)</a:t>
                      </a:r>
                      <a:r>
                        <a:rPr lang="sv-SE" sz="1200" dirty="0"/>
                        <a:t> Friköp till en kostnad av 800:-/säsong.</a:t>
                      </a:r>
                      <a:br>
                        <a:rPr lang="sv-SE" sz="1200" dirty="0"/>
                      </a:br>
                      <a:r>
                        <a:rPr lang="sv-SE" sz="1200" dirty="0"/>
                        <a:t>Mer info om träningsavgifter/Hemmavinsten skickas separat från kansliet eller från tränaren/ledaren.</a:t>
                      </a:r>
                    </a:p>
                  </a:txBody>
                  <a:tcPr marL="13581" marR="13581" marT="13581" marB="13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782190"/>
                  </a:ext>
                </a:extLst>
              </a:tr>
            </a:tbl>
          </a:graphicData>
        </a:graphic>
      </p:graphicFrame>
      <p:sp>
        <p:nvSpPr>
          <p:cNvPr id="3" name="Rectangle 1">
            <a:extLst>
              <a:ext uri="{FF2B5EF4-FFF2-40B4-BE49-F238E27FC236}">
                <a16:creationId xmlns:a16="http://schemas.microsoft.com/office/drawing/2014/main" id="{D4883FF8-64CF-4229-95A3-989FC1A95B19}"/>
              </a:ext>
            </a:extLst>
          </p:cNvPr>
          <p:cNvSpPr>
            <a:spLocks noChangeArrowheads="1"/>
          </p:cNvSpPr>
          <p:nvPr/>
        </p:nvSpPr>
        <p:spPr bwMode="auto">
          <a:xfrm>
            <a:off x="7077076" y="3688467"/>
            <a:ext cx="511492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rPr>
              <a:t>I</a:t>
            </a:r>
            <a:r>
              <a:rPr kumimoji="0" lang="sv-SE" altLang="sv-SE" sz="1400" b="1" i="0" u="none" strike="noStrike" cap="none" normalizeH="0" baseline="0" dirty="0">
                <a:ln>
                  <a:noFill/>
                </a:ln>
                <a:solidFill>
                  <a:schemeClr val="tx1"/>
                </a:solidFill>
                <a:effectLst/>
                <a:latin typeface="Arial" panose="020B0604020202020204" pitchFamily="34" charset="0"/>
              </a:rPr>
              <a:t>nbetalning sker på Bankgiro 269-4008.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tx1"/>
                </a:solidFill>
                <a:effectLst/>
                <a:latin typeface="Arial" panose="020B0604020202020204" pitchFamily="34" charset="0"/>
              </a:rPr>
              <a:t>Vid internetbetalning finns inte alltid utrymme för all information, ange då namnet och skicka övrig info i ett mail till: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chemeClr val="tx1"/>
                </a:solidFill>
                <a:effectLst/>
                <a:latin typeface="Arial" panose="020B0604020202020204" pitchFamily="34" charset="0"/>
                <a:hlinkClick r:id="rId4"/>
              </a:rPr>
              <a:t>medlemsavdelningen@grenna-ais.se</a:t>
            </a:r>
            <a:r>
              <a:rPr kumimoji="0" lang="sv-SE" altLang="sv-SE" sz="1400" b="0" i="0" u="none" strike="noStrike" cap="none" normalizeH="0" baseline="0" dirty="0">
                <a:ln>
                  <a:noFill/>
                </a:ln>
                <a:solidFill>
                  <a:schemeClr val="tx1"/>
                </a:solidFill>
                <a:effectLst/>
                <a:latin typeface="Arial" panose="020B0604020202020204" pitchFamily="34" charset="0"/>
              </a:rPr>
              <a:t>  </a:t>
            </a:r>
            <a:br>
              <a:rPr kumimoji="0" lang="sv-SE" altLang="sv-SE" sz="1400" b="0" i="0" u="none" strike="noStrike" cap="none" normalizeH="0" baseline="0" dirty="0">
                <a:ln>
                  <a:noFill/>
                </a:ln>
                <a:solidFill>
                  <a:schemeClr val="tx1"/>
                </a:solidFill>
                <a:effectLst/>
                <a:latin typeface="Arial" panose="020B0604020202020204" pitchFamily="34" charset="0"/>
              </a:rPr>
            </a:br>
            <a:endParaRPr kumimoji="0" lang="sv-SE" altLang="sv-S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FF0000"/>
                </a:solidFill>
                <a:effectLst/>
                <a:latin typeface="Arial" panose="020B0604020202020204" pitchFamily="34" charset="0"/>
              </a:rPr>
              <a:t>Betalning senast 3</a:t>
            </a:r>
            <a:r>
              <a:rPr lang="sv-SE" altLang="sv-SE" sz="1400" b="1" dirty="0">
                <a:solidFill>
                  <a:srgbClr val="FF0000"/>
                </a:solidFill>
                <a:latin typeface="Arial" panose="020B0604020202020204" pitchFamily="34" charset="0"/>
              </a:rPr>
              <a:t>é</a:t>
            </a:r>
            <a:r>
              <a:rPr kumimoji="0" lang="sv-SE" altLang="sv-SE" sz="1400" b="1" i="0" u="none" strike="noStrike" cap="none" normalizeH="0" baseline="0" dirty="0">
                <a:ln>
                  <a:noFill/>
                </a:ln>
                <a:solidFill>
                  <a:srgbClr val="FF0000"/>
                </a:solidFill>
                <a:effectLst/>
                <a:latin typeface="Arial" panose="020B0604020202020204" pitchFamily="34" charset="0"/>
              </a:rPr>
              <a:t> tillfället du deltar i någon aktivitet</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1400" b="1" dirty="0">
              <a:latin typeface="Arial" panose="020B0604020202020204" pitchFamily="34" charset="0"/>
            </a:endParaRPr>
          </a:p>
          <a:p>
            <a:pPr eaLnBrk="0" fontAlgn="base" hangingPunct="0">
              <a:spcBef>
                <a:spcPct val="0"/>
              </a:spcBef>
              <a:spcAft>
                <a:spcPct val="0"/>
              </a:spcAft>
            </a:pPr>
            <a:endParaRPr lang="sv-SE" altLang="sv-SE" sz="1000" b="1" dirty="0">
              <a:latin typeface="Arial" panose="020B0604020202020204" pitchFamily="34" charset="0"/>
            </a:endParaRPr>
          </a:p>
          <a:p>
            <a:pPr eaLnBrk="0" fontAlgn="base" hangingPunct="0">
              <a:spcBef>
                <a:spcPct val="0"/>
              </a:spcBef>
              <a:spcAft>
                <a:spcPct val="0"/>
              </a:spcAft>
            </a:pPr>
            <a:r>
              <a:rPr lang="sv-SE" altLang="sv-SE" sz="1200" b="1" dirty="0">
                <a:solidFill>
                  <a:srgbClr val="FF0000"/>
                </a:solidFill>
                <a:latin typeface="Arial" panose="020B0604020202020204" pitchFamily="34" charset="0"/>
              </a:rPr>
              <a:t>Obs. Viktigt att man uppger samtliga personnummer som ska ingå i familjekort (FA). </a:t>
            </a:r>
          </a:p>
        </p:txBody>
      </p:sp>
    </p:spTree>
    <p:extLst>
      <p:ext uri="{BB962C8B-B14F-4D97-AF65-F5344CB8AC3E}">
        <p14:creationId xmlns:p14="http://schemas.microsoft.com/office/powerpoint/2010/main" val="66643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Laget.se</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11" name="Bildobjekt 10">
            <a:extLst>
              <a:ext uri="{FF2B5EF4-FFF2-40B4-BE49-F238E27FC236}">
                <a16:creationId xmlns:a16="http://schemas.microsoft.com/office/drawing/2014/main" id="{AB7F4E5C-973A-4A34-85F5-859578AF342A}"/>
              </a:ext>
            </a:extLst>
          </p:cNvPr>
          <p:cNvPicPr>
            <a:picLocks noChangeAspect="1"/>
          </p:cNvPicPr>
          <p:nvPr/>
        </p:nvPicPr>
        <p:blipFill>
          <a:blip r:embed="rId4"/>
          <a:stretch>
            <a:fillRect/>
          </a:stretch>
        </p:blipFill>
        <p:spPr>
          <a:xfrm>
            <a:off x="0" y="0"/>
            <a:ext cx="1485900" cy="788973"/>
          </a:xfrm>
          <a:prstGeom prst="rect">
            <a:avLst/>
          </a:prstGeom>
        </p:spPr>
      </p:pic>
      <p:pic>
        <p:nvPicPr>
          <p:cNvPr id="1026" name="A036D875-AB9E-441C-AEDE-7D1D59A280EF">
            <a:extLst>
              <a:ext uri="{FF2B5EF4-FFF2-40B4-BE49-F238E27FC236}">
                <a16:creationId xmlns:a16="http://schemas.microsoft.com/office/drawing/2014/main" id="{90AE4781-91AF-4EAC-9D90-D02C43578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0774" y="1861788"/>
            <a:ext cx="2333925"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190B6297-88C0-4C75-BA3E-903DB9F0BCED">
            <a:extLst>
              <a:ext uri="{FF2B5EF4-FFF2-40B4-BE49-F238E27FC236}">
                <a16:creationId xmlns:a16="http://schemas.microsoft.com/office/drawing/2014/main" id="{699EAE43-3748-4FC8-8E87-A26FBDF11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281" y="1861788"/>
            <a:ext cx="2826662"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09904734-5671-417B-B7DD-9595F268D711">
            <a:extLst>
              <a:ext uri="{FF2B5EF4-FFF2-40B4-BE49-F238E27FC236}">
                <a16:creationId xmlns:a16="http://schemas.microsoft.com/office/drawing/2014/main" id="{CD422EAC-7C53-4C00-A9CD-0488BE7E9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182" y="1865829"/>
            <a:ext cx="2059270" cy="44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l: höger 11">
            <a:extLst>
              <a:ext uri="{FF2B5EF4-FFF2-40B4-BE49-F238E27FC236}">
                <a16:creationId xmlns:a16="http://schemas.microsoft.com/office/drawing/2014/main" id="{6B9EC980-17BE-41AA-9659-138BC9945CC2}"/>
              </a:ext>
            </a:extLst>
          </p:cNvPr>
          <p:cNvSpPr/>
          <p:nvPr/>
        </p:nvSpPr>
        <p:spPr>
          <a:xfrm>
            <a:off x="5347199"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B8E9C8E6-B500-4848-A883-9081B9FF8AC4}"/>
              </a:ext>
            </a:extLst>
          </p:cNvPr>
          <p:cNvPicPr>
            <a:picLocks noChangeAspect="1"/>
          </p:cNvPicPr>
          <p:nvPr/>
        </p:nvPicPr>
        <p:blipFill>
          <a:blip r:embed="rId8"/>
          <a:stretch>
            <a:fillRect/>
          </a:stretch>
        </p:blipFill>
        <p:spPr>
          <a:xfrm>
            <a:off x="293740" y="1882716"/>
            <a:ext cx="2059270" cy="4436758"/>
          </a:xfrm>
          <a:prstGeom prst="rect">
            <a:avLst/>
          </a:prstGeom>
        </p:spPr>
      </p:pic>
      <p:sp>
        <p:nvSpPr>
          <p:cNvPr id="19" name="Pil: höger 18">
            <a:extLst>
              <a:ext uri="{FF2B5EF4-FFF2-40B4-BE49-F238E27FC236}">
                <a16:creationId xmlns:a16="http://schemas.microsoft.com/office/drawing/2014/main" id="{44CB8FDF-2BE3-4987-ADAD-702D7FB47E19}"/>
              </a:ext>
            </a:extLst>
          </p:cNvPr>
          <p:cNvSpPr/>
          <p:nvPr/>
        </p:nvSpPr>
        <p:spPr>
          <a:xfrm>
            <a:off x="8953131"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il: höger 19">
            <a:extLst>
              <a:ext uri="{FF2B5EF4-FFF2-40B4-BE49-F238E27FC236}">
                <a16:creationId xmlns:a16="http://schemas.microsoft.com/office/drawing/2014/main" id="{C3A662D1-7605-4A8F-99F8-ED57AA7D366B}"/>
              </a:ext>
            </a:extLst>
          </p:cNvPr>
          <p:cNvSpPr/>
          <p:nvPr/>
        </p:nvSpPr>
        <p:spPr>
          <a:xfrm>
            <a:off x="2463641" y="3981450"/>
            <a:ext cx="605251" cy="4762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238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Övriga frågor</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9" name="Bildobjekt 8">
            <a:extLst>
              <a:ext uri="{FF2B5EF4-FFF2-40B4-BE49-F238E27FC236}">
                <a16:creationId xmlns:a16="http://schemas.microsoft.com/office/drawing/2014/main" id="{C74FA0B7-62EC-4C2A-98C9-B11577645A5F}"/>
              </a:ext>
            </a:extLst>
          </p:cNvPr>
          <p:cNvPicPr>
            <a:picLocks noChangeAspect="1"/>
          </p:cNvPicPr>
          <p:nvPr/>
        </p:nvPicPr>
        <p:blipFill>
          <a:blip r:embed="rId4"/>
          <a:stretch>
            <a:fillRect/>
          </a:stretch>
        </p:blipFill>
        <p:spPr>
          <a:xfrm>
            <a:off x="5543550" y="2282144"/>
            <a:ext cx="6648450" cy="4137706"/>
          </a:xfrm>
          <a:prstGeom prst="rect">
            <a:avLst/>
          </a:prstGeom>
        </p:spPr>
      </p:pic>
    </p:spTree>
    <p:extLst>
      <p:ext uri="{BB962C8B-B14F-4D97-AF65-F5344CB8AC3E}">
        <p14:creationId xmlns:p14="http://schemas.microsoft.com/office/powerpoint/2010/main" val="40739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ubrik 1">
            <a:extLst>
              <a:ext uri="{FF2B5EF4-FFF2-40B4-BE49-F238E27FC236}">
                <a16:creationId xmlns:a16="http://schemas.microsoft.com/office/drawing/2014/main" id="{F7CFE0E4-266C-4920-BFE0-1C0BAC7096FE}"/>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Tack för visat intresse!</a:t>
            </a:r>
          </a:p>
        </p:txBody>
      </p:sp>
      <p:pic>
        <p:nvPicPr>
          <p:cNvPr id="3" name="Bildobjekt 2" descr="En bild som visar gräs, fotboll, person, boll&#10;&#10;Automatiskt genererad beskrivning">
            <a:extLst>
              <a:ext uri="{FF2B5EF4-FFF2-40B4-BE49-F238E27FC236}">
                <a16:creationId xmlns:a16="http://schemas.microsoft.com/office/drawing/2014/main" id="{79CC0350-CFAA-46DA-96C0-31596A7D37EA}"/>
              </a:ext>
            </a:extLst>
          </p:cNvPr>
          <p:cNvPicPr>
            <a:picLocks noChangeAspect="1"/>
          </p:cNvPicPr>
          <p:nvPr/>
        </p:nvPicPr>
        <p:blipFill rotWithShape="1">
          <a:blip r:embed="rId2"/>
          <a:srcRect l="8689" r="12030" b="-2"/>
          <a:stretch/>
        </p:blipFill>
        <p:spPr>
          <a:xfrm>
            <a:off x="20" y="10"/>
            <a:ext cx="6992881" cy="6857990"/>
          </a:xfrm>
          <a:prstGeom prst="rect">
            <a:avLst/>
          </a:prstGeom>
        </p:spPr>
      </p:pic>
    </p:spTree>
    <p:extLst>
      <p:ext uri="{BB962C8B-B14F-4D97-AF65-F5344CB8AC3E}">
        <p14:creationId xmlns:p14="http://schemas.microsoft.com/office/powerpoint/2010/main" val="69106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Agenda</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703091"/>
            <a:ext cx="10058400" cy="42595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Laget</a:t>
            </a:r>
          </a:p>
          <a:p>
            <a:r>
              <a:rPr lang="sv-SE" sz="2400" dirty="0"/>
              <a:t>Presentation Ledare</a:t>
            </a:r>
          </a:p>
          <a:p>
            <a:r>
              <a:rPr lang="sv-SE" sz="2400" dirty="0"/>
              <a:t>Gränna AIS värdegrund</a:t>
            </a:r>
          </a:p>
          <a:p>
            <a:r>
              <a:rPr lang="sv-SE" sz="2400" dirty="0"/>
              <a:t>Ledarfilosofi</a:t>
            </a:r>
          </a:p>
          <a:p>
            <a:r>
              <a:rPr lang="sv-SE" sz="2400" dirty="0"/>
              <a:t>Målsättningar</a:t>
            </a:r>
          </a:p>
          <a:p>
            <a:r>
              <a:rPr lang="sv-SE" sz="2400" dirty="0"/>
              <a:t>Träningstider</a:t>
            </a:r>
          </a:p>
          <a:p>
            <a:r>
              <a:rPr lang="sv-SE" sz="2400" dirty="0"/>
              <a:t>Matcher</a:t>
            </a:r>
          </a:p>
          <a:p>
            <a:r>
              <a:rPr lang="sv-SE" sz="2400" dirty="0"/>
              <a:t>Förväntningar föräldrar</a:t>
            </a:r>
          </a:p>
          <a:p>
            <a:r>
              <a:rPr lang="sv-SE" sz="2400" dirty="0"/>
              <a:t>Föräldraengagemang</a:t>
            </a:r>
          </a:p>
          <a:p>
            <a:r>
              <a:rPr lang="sv-SE" sz="2400" dirty="0"/>
              <a:t>Avgifter</a:t>
            </a:r>
          </a:p>
          <a:p>
            <a:r>
              <a:rPr lang="sv-SE" sz="2400" dirty="0"/>
              <a:t>Laget.se</a:t>
            </a:r>
          </a:p>
          <a:p>
            <a:r>
              <a:rPr lang="sv-SE" sz="2400" dirty="0"/>
              <a:t>Övriga frågor</a:t>
            </a:r>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68889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Laget</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9" y="2212227"/>
            <a:ext cx="10534651"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Ex. säsongen 2021 består laget av spelare födda P05 tom</a:t>
            </a:r>
          </a:p>
          <a:p>
            <a:pPr marL="0" indent="0">
              <a:buNone/>
            </a:pPr>
            <a:endParaRPr lang="sv-SE" sz="100" dirty="0"/>
          </a:p>
          <a:p>
            <a:pPr marL="0" indent="0">
              <a:buNone/>
            </a:pPr>
            <a:r>
              <a:rPr lang="sv-SE" sz="2000" dirty="0"/>
              <a:t>Laget är anmält till en P06 serie där man spelar 11 mot 11 eller 9 mot 9.</a:t>
            </a:r>
          </a:p>
          <a:p>
            <a:pPr marL="0" indent="0">
              <a:buNone/>
            </a:pPr>
            <a:endParaRPr lang="sv-SE" sz="100" dirty="0"/>
          </a:p>
          <a:p>
            <a:pPr marL="0" indent="0">
              <a:buNone/>
            </a:pPr>
            <a:r>
              <a:rPr lang="sv-SE" sz="2000" dirty="0"/>
              <a:t>Vi har sökt dispens från Smålands FF för att få spela med 3st överåriga men fått avslag p </a:t>
            </a:r>
            <a:r>
              <a:rPr lang="sv-SE" sz="2000" dirty="0" err="1"/>
              <a:t>åvår</a:t>
            </a:r>
            <a:r>
              <a:rPr lang="sv-SE" sz="2000" dirty="0"/>
              <a:t> ansökan, det innebär att vi idag får ha 2st överåriga spelare vid match.</a:t>
            </a:r>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spTree>
    <p:extLst>
      <p:ext uri="{BB962C8B-B14F-4D97-AF65-F5344CB8AC3E}">
        <p14:creationId xmlns:p14="http://schemas.microsoft.com/office/powerpoint/2010/main" val="283504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Ledare</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50004"/>
            <a:ext cx="5029200" cy="4669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Tränare P09-11:</a:t>
            </a:r>
          </a:p>
          <a:p>
            <a:pPr marL="0" indent="0">
              <a:buNone/>
            </a:pPr>
            <a:endParaRPr lang="sv-SE" sz="2400" dirty="0"/>
          </a:p>
          <a:p>
            <a:pPr marL="0" indent="0">
              <a:buNone/>
            </a:pPr>
            <a:r>
              <a:rPr lang="sv-SE" sz="2400" dirty="0"/>
              <a:t>Förnamn Efternamn</a:t>
            </a:r>
          </a:p>
          <a:p>
            <a:pPr marL="0" indent="0">
              <a:buNone/>
            </a:pPr>
            <a:r>
              <a:rPr lang="sv-SE" sz="1700" dirty="0"/>
              <a:t>Huvudansvar P09-11</a:t>
            </a:r>
          </a:p>
          <a:p>
            <a:pPr marL="0" indent="0">
              <a:buNone/>
            </a:pPr>
            <a:r>
              <a:rPr lang="sv-SE" sz="1700" u="sng" dirty="0">
                <a:solidFill>
                  <a:srgbClr val="0070C0"/>
                </a:solidFill>
              </a:rPr>
              <a:t>Mail.mail@mail.se</a:t>
            </a:r>
            <a:endParaRPr lang="sv-SE" sz="1700" dirty="0"/>
          </a:p>
          <a:p>
            <a:pPr marL="0" indent="0">
              <a:buNone/>
            </a:pPr>
            <a:endParaRPr lang="sv-SE" sz="2400" dirty="0"/>
          </a:p>
          <a:p>
            <a:pPr marL="0" indent="0">
              <a:buNone/>
            </a:pPr>
            <a:r>
              <a:rPr lang="sv-SE" sz="2400" dirty="0"/>
              <a:t>Förnamn Efternamn</a:t>
            </a:r>
          </a:p>
          <a:p>
            <a:pPr marL="0" indent="0">
              <a:buNone/>
            </a:pPr>
            <a:r>
              <a:rPr lang="sv-SE" sz="1700" dirty="0"/>
              <a:t>Tränare P09-11</a:t>
            </a:r>
          </a:p>
          <a:p>
            <a:pPr marL="0" indent="0">
              <a:buNone/>
            </a:pPr>
            <a:r>
              <a:rPr lang="sv-SE" sz="1700" u="sng" dirty="0">
                <a:solidFill>
                  <a:srgbClr val="0070C0"/>
                </a:solidFill>
              </a:rPr>
              <a:t>Mail.mail@mail.se</a:t>
            </a:r>
            <a:endParaRPr lang="sv-SE" sz="1700" dirty="0"/>
          </a:p>
          <a:p>
            <a:pPr marL="0" indent="0">
              <a:buNone/>
            </a:pPr>
            <a:endParaRPr lang="sv-SE" sz="1700" dirty="0"/>
          </a:p>
          <a:p>
            <a:pPr marL="0" indent="0">
              <a:buNone/>
            </a:pPr>
            <a:endParaRPr lang="sv-SE" sz="2400" dirty="0"/>
          </a:p>
        </p:txBody>
      </p:sp>
      <p:pic>
        <p:nvPicPr>
          <p:cNvPr id="11" name="Bildobjekt 10">
            <a:extLst>
              <a:ext uri="{FF2B5EF4-FFF2-40B4-BE49-F238E27FC236}">
                <a16:creationId xmlns:a16="http://schemas.microsoft.com/office/drawing/2014/main" id="{02F347D4-B29E-4491-9A5B-6519D551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2" name="Bildobjekt 11">
            <a:extLst>
              <a:ext uri="{FF2B5EF4-FFF2-40B4-BE49-F238E27FC236}">
                <a16:creationId xmlns:a16="http://schemas.microsoft.com/office/drawing/2014/main" id="{4679D626-7930-47DF-B1F3-6AE13947BB13}"/>
              </a:ext>
            </a:extLst>
          </p:cNvPr>
          <p:cNvPicPr>
            <a:picLocks noChangeAspect="1"/>
          </p:cNvPicPr>
          <p:nvPr/>
        </p:nvPicPr>
        <p:blipFill>
          <a:blip r:embed="rId3"/>
          <a:stretch>
            <a:fillRect/>
          </a:stretch>
        </p:blipFill>
        <p:spPr>
          <a:xfrm>
            <a:off x="0" y="6410325"/>
            <a:ext cx="12192000" cy="476250"/>
          </a:xfrm>
          <a:prstGeom prst="rect">
            <a:avLst/>
          </a:prstGeom>
        </p:spPr>
      </p:pic>
      <p:sp>
        <p:nvSpPr>
          <p:cNvPr id="8" name="Platshållare för innehåll 2">
            <a:extLst>
              <a:ext uri="{FF2B5EF4-FFF2-40B4-BE49-F238E27FC236}">
                <a16:creationId xmlns:a16="http://schemas.microsoft.com/office/drawing/2014/main" id="{1928B0D1-724A-49D7-A661-C288AE0AAC36}"/>
              </a:ext>
            </a:extLst>
          </p:cNvPr>
          <p:cNvSpPr txBox="1">
            <a:spLocks/>
          </p:cNvSpPr>
          <p:nvPr/>
        </p:nvSpPr>
        <p:spPr>
          <a:xfrm>
            <a:off x="6096000" y="1583779"/>
            <a:ext cx="50292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dirty="0"/>
          </a:p>
        </p:txBody>
      </p:sp>
      <p:pic>
        <p:nvPicPr>
          <p:cNvPr id="3" name="Bildobjekt 2">
            <a:extLst>
              <a:ext uri="{FF2B5EF4-FFF2-40B4-BE49-F238E27FC236}">
                <a16:creationId xmlns:a16="http://schemas.microsoft.com/office/drawing/2014/main" id="{AF346DD9-C69B-4770-AEC9-BF2F9BD9DBEE}"/>
              </a:ext>
            </a:extLst>
          </p:cNvPr>
          <p:cNvPicPr>
            <a:picLocks noChangeAspect="1"/>
          </p:cNvPicPr>
          <p:nvPr/>
        </p:nvPicPr>
        <p:blipFill>
          <a:blip r:embed="rId4"/>
          <a:stretch>
            <a:fillRect/>
          </a:stretch>
        </p:blipFill>
        <p:spPr>
          <a:xfrm>
            <a:off x="5550948" y="3838576"/>
            <a:ext cx="6641052" cy="2592092"/>
          </a:xfrm>
          <a:prstGeom prst="rect">
            <a:avLst/>
          </a:prstGeom>
        </p:spPr>
      </p:pic>
    </p:spTree>
    <p:extLst>
      <p:ext uri="{BB962C8B-B14F-4D97-AF65-F5344CB8AC3E}">
        <p14:creationId xmlns:p14="http://schemas.microsoft.com/office/powerpoint/2010/main" val="117980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solidFill>
                  <a:srgbClr val="00B050"/>
                </a:solidFill>
              </a:rPr>
              <a:t>G</a:t>
            </a:r>
            <a:r>
              <a:rPr lang="sv-SE" dirty="0"/>
              <a:t>ränna </a:t>
            </a:r>
            <a:r>
              <a:rPr lang="sv-SE" dirty="0">
                <a:solidFill>
                  <a:srgbClr val="00B050"/>
                </a:solidFill>
              </a:rPr>
              <a:t>AIS</a:t>
            </a:r>
            <a:r>
              <a:rPr lang="sv-SE" dirty="0"/>
              <a:t> värdegrund </a:t>
            </a:r>
            <a:br>
              <a:rPr lang="sv-SE" dirty="0"/>
            </a:br>
            <a:endParaRPr lang="sv-SE" b="1" dirty="0">
              <a:solidFill>
                <a:srgbClr val="00B050"/>
              </a:solidFill>
            </a:endParaRP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1" y="1458686"/>
            <a:ext cx="7200900" cy="495163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G</a:t>
            </a:r>
            <a:r>
              <a:rPr lang="sv-SE" sz="4000" b="1" i="1" dirty="0">
                <a:solidFill>
                  <a:srgbClr val="000000"/>
                </a:solidFill>
                <a:effectLst/>
                <a:latin typeface="Calibri" panose="020F0502020204030204" pitchFamily="34" charset="0"/>
                <a:ea typeface="Calibri" panose="020F0502020204030204" pitchFamily="34" charset="0"/>
                <a:cs typeface="Industry Book"/>
              </a:rPr>
              <a:t>emenskap </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latin typeface="Calibri" panose="020F0502020204030204" pitchFamily="34" charset="0"/>
                <a:ea typeface="Calibri" panose="020F0502020204030204" pitchFamily="34" charset="0"/>
                <a:cs typeface="Industry Book"/>
              </a:rPr>
              <a:t>Alla spelare ska</a:t>
            </a:r>
            <a:r>
              <a:rPr lang="sv-SE" sz="3500" dirty="0">
                <a:solidFill>
                  <a:srgbClr val="000000"/>
                </a:solidFill>
                <a:effectLst/>
                <a:latin typeface="Calibri" panose="020F0502020204030204" pitchFamily="34" charset="0"/>
                <a:ea typeface="Calibri" panose="020F0502020204030204" pitchFamily="34" charset="0"/>
                <a:cs typeface="Industry Book"/>
              </a:rPr>
              <a:t> känna tillhörighet vilket innebär att man är betydelsefull för laget, alla bidrar utifrån sin kompetens och ska känna sig uppskattade och bekräftade av ledare och medspelare </a:t>
            </a:r>
          </a:p>
          <a:p>
            <a:pPr marL="0" indent="0">
              <a:lnSpc>
                <a:spcPct val="107000"/>
              </a:lnSpc>
              <a:spcAft>
                <a:spcPts val="800"/>
              </a:spcAft>
              <a:buNone/>
            </a:pPr>
            <a:r>
              <a:rPr lang="sv-SE" sz="4000" b="1" i="1" dirty="0">
                <a:solidFill>
                  <a:srgbClr val="00B050"/>
                </a:solidFill>
                <a:effectLst/>
                <a:latin typeface="Calibri" panose="020F0502020204030204" pitchFamily="34" charset="0"/>
                <a:ea typeface="Calibri" panose="020F0502020204030204" pitchFamily="34" charset="0"/>
                <a:cs typeface="Industry Book"/>
              </a:rPr>
              <a:t>A</a:t>
            </a:r>
            <a:r>
              <a:rPr lang="sv-SE" sz="4000" b="1" i="1" dirty="0">
                <a:solidFill>
                  <a:srgbClr val="000000"/>
                </a:solidFill>
                <a:effectLst/>
                <a:latin typeface="Calibri" panose="020F0502020204030204" pitchFamily="34" charset="0"/>
                <a:ea typeface="Calibri" panose="020F0502020204030204" pitchFamily="34" charset="0"/>
                <a:cs typeface="Industry Book"/>
              </a:rPr>
              <a:t>nsvar</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latin typeface="Calibri" panose="020F0502020204030204" pitchFamily="34" charset="0"/>
                <a:ea typeface="Calibri" panose="020F0502020204030204" pitchFamily="34" charset="0"/>
                <a:cs typeface="Industry Book"/>
              </a:rPr>
              <a:t>Vi ansvarar för att anmäla oss till träningar och matcher via Laget.se, vi peppar varandra och skapar en positiv attityd vid och på planen </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I</a:t>
            </a:r>
            <a:r>
              <a:rPr lang="sv-SE" sz="4000" b="1" dirty="0">
                <a:solidFill>
                  <a:srgbClr val="000000"/>
                </a:solidFill>
                <a:effectLst/>
                <a:latin typeface="Calibri" panose="020F0502020204030204" pitchFamily="34" charset="0"/>
                <a:ea typeface="Calibri" panose="020F0502020204030204" pitchFamily="34" charset="0"/>
                <a:cs typeface="Industry Book"/>
              </a:rPr>
              <a:t>nspireras</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Vi hjälper varandra att växa och utvecklas. </a:t>
            </a:r>
            <a:r>
              <a:rPr lang="sv-SE" sz="3500" dirty="0">
                <a:solidFill>
                  <a:srgbClr val="000000"/>
                </a:solidFill>
                <a:latin typeface="Calibri" panose="020F0502020204030204" pitchFamily="34" charset="0"/>
                <a:ea typeface="Calibri" panose="020F0502020204030204" pitchFamily="34" charset="0"/>
                <a:cs typeface="Industry Book"/>
              </a:rPr>
              <a:t>Att tärna och spela med P05 tom 08</a:t>
            </a:r>
            <a:r>
              <a:rPr lang="sv-SE" sz="3500" dirty="0">
                <a:solidFill>
                  <a:srgbClr val="000000"/>
                </a:solidFill>
                <a:effectLst/>
                <a:latin typeface="Calibri" panose="020F0502020204030204" pitchFamily="34" charset="0"/>
                <a:ea typeface="Calibri" panose="020F0502020204030204" pitchFamily="34" charset="0"/>
                <a:cs typeface="Industry Book"/>
              </a:rPr>
              <a:t> ska ge motivation och inspiration till nya möjligheter.</a:t>
            </a:r>
          </a:p>
          <a:p>
            <a:pPr marL="0" indent="0">
              <a:lnSpc>
                <a:spcPct val="107000"/>
              </a:lnSpc>
              <a:spcAft>
                <a:spcPts val="800"/>
              </a:spcAft>
              <a:buNone/>
            </a:pPr>
            <a:r>
              <a:rPr lang="sv-SE" sz="4000" b="1" dirty="0">
                <a:solidFill>
                  <a:srgbClr val="00B050"/>
                </a:solidFill>
                <a:effectLst/>
                <a:latin typeface="Calibri" panose="020F0502020204030204" pitchFamily="34" charset="0"/>
                <a:ea typeface="Calibri" panose="020F0502020204030204" pitchFamily="34" charset="0"/>
                <a:cs typeface="Industry Book"/>
              </a:rPr>
              <a:t>S</a:t>
            </a:r>
            <a:r>
              <a:rPr lang="sv-SE" sz="4000" b="1" dirty="0">
                <a:solidFill>
                  <a:srgbClr val="000000"/>
                </a:solidFill>
                <a:effectLst/>
                <a:latin typeface="Calibri" panose="020F0502020204030204" pitchFamily="34" charset="0"/>
                <a:ea typeface="Calibri" panose="020F0502020204030204" pitchFamily="34" charset="0"/>
                <a:cs typeface="Industry Book"/>
              </a:rPr>
              <a:t>amhörighet</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3500" dirty="0">
                <a:solidFill>
                  <a:srgbClr val="000000"/>
                </a:solidFill>
                <a:effectLst/>
                <a:latin typeface="Calibri" panose="020F0502020204030204" pitchFamily="34" charset="0"/>
                <a:ea typeface="Calibri" panose="020F0502020204030204" pitchFamily="34" charset="0"/>
                <a:cs typeface="Industry Book"/>
              </a:rPr>
              <a:t>Alla som önskar vara en del av Gränna AIS ska erbjudas möjlighet till det. Det kan vara som idrottsutövare, ledare, domare eller funktionär. Vi görs ingen skillnad på vad en person har för kön, religion, sexuell läg­gning, socialt ursprung och/-eller nationalitet. Alla bemöts med värdighet och respekt. Alla använder ett vårdat språk vilket innebär att vi tar bort svordomar, könsord, rasis­tiska uttalande, hån eller hot.</a:t>
            </a:r>
            <a:r>
              <a:rPr lang="sv-SE" sz="3500" strike="sngStrike" dirty="0">
                <a:solidFill>
                  <a:srgbClr val="000000"/>
                </a:solidFill>
                <a:effectLst/>
                <a:latin typeface="Calibri" panose="020F0502020204030204" pitchFamily="34" charset="0"/>
                <a:ea typeface="Calibri" panose="020F0502020204030204" pitchFamily="34" charset="0"/>
                <a:cs typeface="Industry Book"/>
              </a:rPr>
              <a:t> </a:t>
            </a:r>
            <a:endParaRPr lang="sv-SE"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dirty="0">
                <a:solidFill>
                  <a:srgbClr val="000000"/>
                </a:solidFill>
                <a:effectLst/>
                <a:latin typeface="Calibri" panose="020F0502020204030204" pitchFamily="34" charset="0"/>
                <a:ea typeface="Calibri" panose="020F0502020204030204" pitchFamily="34" charset="0"/>
                <a:cs typeface="Industry Book"/>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pic>
        <p:nvPicPr>
          <p:cNvPr id="8" name="Bildobjekt 7">
            <a:extLst>
              <a:ext uri="{FF2B5EF4-FFF2-40B4-BE49-F238E27FC236}">
                <a16:creationId xmlns:a16="http://schemas.microsoft.com/office/drawing/2014/main" id="{42C7A4E6-38FE-4C54-AE64-9EDDF955E2E2}"/>
              </a:ext>
            </a:extLst>
          </p:cNvPr>
          <p:cNvPicPr>
            <a:picLocks noChangeAspect="1"/>
          </p:cNvPicPr>
          <p:nvPr/>
        </p:nvPicPr>
        <p:blipFill>
          <a:blip r:embed="rId4"/>
          <a:stretch>
            <a:fillRect/>
          </a:stretch>
        </p:blipFill>
        <p:spPr>
          <a:xfrm>
            <a:off x="8568296" y="3638549"/>
            <a:ext cx="3623703" cy="2787817"/>
          </a:xfrm>
          <a:prstGeom prst="rect">
            <a:avLst/>
          </a:prstGeom>
        </p:spPr>
      </p:pic>
    </p:spTree>
    <p:extLst>
      <p:ext uri="{BB962C8B-B14F-4D97-AF65-F5344CB8AC3E}">
        <p14:creationId xmlns:p14="http://schemas.microsoft.com/office/powerpoint/2010/main" val="306366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Ledarfilosofi</a:t>
            </a:r>
            <a:br>
              <a:rPr lang="sv-SE" dirty="0"/>
            </a:br>
            <a:r>
              <a:rPr lang="sv-SE" sz="1800" b="1" dirty="0"/>
              <a:t>Utgår från </a:t>
            </a:r>
            <a:r>
              <a:rPr lang="sv-SE" sz="1800" b="1" dirty="0">
                <a:solidFill>
                  <a:srgbClr val="00B050"/>
                </a:solidFill>
              </a:rPr>
              <a:t>G</a:t>
            </a:r>
            <a:r>
              <a:rPr lang="sv-SE" sz="1800" b="1" dirty="0"/>
              <a:t>ränna</a:t>
            </a:r>
            <a:r>
              <a:rPr lang="sv-SE" sz="1800" b="1" dirty="0">
                <a:solidFill>
                  <a:srgbClr val="00B050"/>
                </a:solidFill>
              </a:rPr>
              <a:t> AIS </a:t>
            </a:r>
            <a:r>
              <a:rPr lang="sv-SE" sz="1800" b="1" dirty="0"/>
              <a:t>värdegrund</a:t>
            </a:r>
            <a:endParaRPr lang="sv-SE" b="1" dirty="0"/>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1941216"/>
            <a:ext cx="10058400" cy="4469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Skapa en miljö där kamratskap och god laganda sätt i fokus.</a:t>
            </a:r>
          </a:p>
          <a:p>
            <a:r>
              <a:rPr lang="sv-SE" sz="2400" dirty="0"/>
              <a:t>Aktivt prata med ungdomarna om vikten av att ha en bra attityd och en positiv inställning på och utanför idrottsarenan. </a:t>
            </a:r>
          </a:p>
          <a:p>
            <a:r>
              <a:rPr lang="sv-SE" sz="2400" dirty="0"/>
              <a:t>Uppträda som föredöme för de barn och ungdomar jag är ledare för.</a:t>
            </a:r>
          </a:p>
          <a:p>
            <a:r>
              <a:rPr lang="sv-SE" sz="2400" dirty="0"/>
              <a:t>Vara positivt uppmuntrande och undviker att påpeka om någon misslyckas.</a:t>
            </a:r>
          </a:p>
          <a:p>
            <a:r>
              <a:rPr lang="sv-SE" sz="2400" dirty="0"/>
              <a:t>Arbetar aktivt för att motverka mobbning, kränkningar och nedsättande kommentarer. </a:t>
            </a:r>
          </a:p>
          <a:p>
            <a:r>
              <a:rPr lang="sv-SE" sz="2400" dirty="0"/>
              <a:t>Anpassar träningar utifrån att våra ungdomar utvecklas och mognar olika fysiskt och mental.</a:t>
            </a:r>
          </a:p>
          <a:p>
            <a:r>
              <a:rPr lang="sv-SE" sz="2400" dirty="0"/>
              <a:t>Ställer krav på spelare utifrån de mål vi har för laget</a:t>
            </a:r>
          </a:p>
        </p:txBody>
      </p:sp>
      <p:pic>
        <p:nvPicPr>
          <p:cNvPr id="5" name="Bildobjekt 4">
            <a:extLst>
              <a:ext uri="{FF2B5EF4-FFF2-40B4-BE49-F238E27FC236}">
                <a16:creationId xmlns:a16="http://schemas.microsoft.com/office/drawing/2014/main" id="{78428B0F-0500-44FB-AFC0-20DFD363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05254C26-A3A7-4456-8E85-0D90251D7852}"/>
              </a:ext>
            </a:extLst>
          </p:cNvPr>
          <p:cNvPicPr>
            <a:picLocks noChangeAspect="1"/>
          </p:cNvPicPr>
          <p:nvPr/>
        </p:nvPicPr>
        <p:blipFill>
          <a:blip r:embed="rId3"/>
          <a:stretch>
            <a:fillRect/>
          </a:stretch>
        </p:blipFill>
        <p:spPr>
          <a:xfrm>
            <a:off x="0" y="6410325"/>
            <a:ext cx="12192000" cy="476250"/>
          </a:xfrm>
          <a:prstGeom prst="rect">
            <a:avLst/>
          </a:prstGeom>
        </p:spPr>
      </p:pic>
      <p:sp>
        <p:nvSpPr>
          <p:cNvPr id="2" name="Rektangel 1">
            <a:extLst>
              <a:ext uri="{FF2B5EF4-FFF2-40B4-BE49-F238E27FC236}">
                <a16:creationId xmlns:a16="http://schemas.microsoft.com/office/drawing/2014/main" id="{39B16EC5-9988-4D50-A1D3-BA126590383F}"/>
              </a:ext>
            </a:extLst>
          </p:cNvPr>
          <p:cNvSpPr/>
          <p:nvPr/>
        </p:nvSpPr>
        <p:spPr>
          <a:xfrm>
            <a:off x="180974" y="100127"/>
            <a:ext cx="4241369" cy="307777"/>
          </a:xfrm>
          <a:prstGeom prst="rect">
            <a:avLst/>
          </a:prstGeom>
        </p:spPr>
        <p:txBody>
          <a:bodyPr wrap="square">
            <a:spAutoFit/>
          </a:bodyPr>
          <a:lstStyle/>
          <a:p>
            <a:r>
              <a:rPr lang="sv-SE" sz="1400" dirty="0">
                <a:hlinkClick r:id="rId4"/>
              </a:rPr>
              <a:t>https://www.svt.se/sport/mastarnas-mastare/mastarna</a:t>
            </a:r>
            <a:endParaRPr lang="sv-SE" sz="1400" dirty="0"/>
          </a:p>
        </p:txBody>
      </p:sp>
    </p:spTree>
    <p:extLst>
      <p:ext uri="{BB962C8B-B14F-4D97-AF65-F5344CB8AC3E}">
        <p14:creationId xmlns:p14="http://schemas.microsoft.com/office/powerpoint/2010/main" val="426904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Målsättningar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8703375"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1. Bollen ska svettas</a:t>
            </a:r>
          </a:p>
          <a:p>
            <a:pPr lvl="1"/>
            <a:r>
              <a:rPr lang="sv-SE" sz="1800" dirty="0"/>
              <a:t>Samtliga spelare ska efter säsongen kunna slå 10 raka direktpassningar </a:t>
            </a:r>
          </a:p>
          <a:p>
            <a:pPr marL="0" indent="0">
              <a:buNone/>
            </a:pPr>
            <a:r>
              <a:rPr lang="sv-SE" sz="2400" dirty="0"/>
              <a:t>2. Träningsnärvaro</a:t>
            </a:r>
          </a:p>
          <a:p>
            <a:pPr lvl="1"/>
            <a:r>
              <a:rPr lang="sv-SE" sz="1800" dirty="0"/>
              <a:t>Samtliga spelare ska ha en träningsnärvaro på över 70%</a:t>
            </a:r>
          </a:p>
          <a:p>
            <a:pPr marL="0" indent="0">
              <a:buNone/>
            </a:pPr>
            <a:r>
              <a:rPr lang="sv-SE" sz="2400" dirty="0"/>
              <a:t>3. Alltid göra sitt bästa</a:t>
            </a:r>
          </a:p>
          <a:p>
            <a:pPr lvl="1"/>
            <a:r>
              <a:rPr lang="sv-SE" sz="1800" dirty="0"/>
              <a:t>Alla ska anstränga sig så pass att man svettas och på så vis utveckla hjärta, hjärna och därigenom öka sin prestation.</a:t>
            </a:r>
          </a:p>
          <a:p>
            <a:pPr marL="0" indent="0">
              <a:buNone/>
            </a:pPr>
            <a:r>
              <a:rPr lang="sv-SE" sz="2400" dirty="0"/>
              <a:t>4. Ingen ska sluta</a:t>
            </a:r>
          </a:p>
          <a:p>
            <a:pPr lvl="1"/>
            <a:r>
              <a:rPr lang="sv-SE" sz="1800" dirty="0"/>
              <a:t>Ingen spelare ska sluta under säsongen</a:t>
            </a:r>
          </a:p>
          <a:p>
            <a:pPr marL="457200" lvl="1" indent="0">
              <a:buNone/>
            </a:pPr>
            <a:endParaRPr lang="sv-SE" sz="2000" dirty="0"/>
          </a:p>
        </p:txBody>
      </p:sp>
      <p:pic>
        <p:nvPicPr>
          <p:cNvPr id="5" name="Bildobjekt 4">
            <a:extLst>
              <a:ext uri="{FF2B5EF4-FFF2-40B4-BE49-F238E27FC236}">
                <a16:creationId xmlns:a16="http://schemas.microsoft.com/office/drawing/2014/main" id="{2F3DD2B0-F347-4358-85FF-1697F6E79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10" name="Bildobjekt 9">
            <a:extLst>
              <a:ext uri="{FF2B5EF4-FFF2-40B4-BE49-F238E27FC236}">
                <a16:creationId xmlns:a16="http://schemas.microsoft.com/office/drawing/2014/main" id="{1CEFF337-1DF8-4CDE-9343-3B21DE2A7068}"/>
              </a:ext>
            </a:extLst>
          </p:cNvPr>
          <p:cNvPicPr>
            <a:picLocks noChangeAspect="1"/>
          </p:cNvPicPr>
          <p:nvPr/>
        </p:nvPicPr>
        <p:blipFill>
          <a:blip r:embed="rId3"/>
          <a:stretch>
            <a:fillRect/>
          </a:stretch>
        </p:blipFill>
        <p:spPr>
          <a:xfrm>
            <a:off x="0" y="6410325"/>
            <a:ext cx="12192000" cy="476250"/>
          </a:xfrm>
          <a:prstGeom prst="rect">
            <a:avLst/>
          </a:prstGeom>
        </p:spPr>
      </p:pic>
      <p:pic>
        <p:nvPicPr>
          <p:cNvPr id="9" name="Bildobjekt 8">
            <a:extLst>
              <a:ext uri="{FF2B5EF4-FFF2-40B4-BE49-F238E27FC236}">
                <a16:creationId xmlns:a16="http://schemas.microsoft.com/office/drawing/2014/main" id="{38E8BBD1-88B3-4079-9B55-145F90905DE5}"/>
              </a:ext>
            </a:extLst>
          </p:cNvPr>
          <p:cNvPicPr>
            <a:picLocks noChangeAspect="1"/>
          </p:cNvPicPr>
          <p:nvPr/>
        </p:nvPicPr>
        <p:blipFill>
          <a:blip r:embed="rId4"/>
          <a:stretch>
            <a:fillRect/>
          </a:stretch>
        </p:blipFill>
        <p:spPr>
          <a:xfrm>
            <a:off x="10062168" y="2375866"/>
            <a:ext cx="2129831" cy="4043983"/>
          </a:xfrm>
          <a:prstGeom prst="rect">
            <a:avLst/>
          </a:prstGeom>
        </p:spPr>
      </p:pic>
      <p:pic>
        <p:nvPicPr>
          <p:cNvPr id="4" name="Bildobjekt 3">
            <a:extLst>
              <a:ext uri="{FF2B5EF4-FFF2-40B4-BE49-F238E27FC236}">
                <a16:creationId xmlns:a16="http://schemas.microsoft.com/office/drawing/2014/main" id="{D1099D34-2A89-44C8-A608-B92817A3C037}"/>
              </a:ext>
            </a:extLst>
          </p:cNvPr>
          <p:cNvPicPr>
            <a:picLocks noChangeAspect="1"/>
          </p:cNvPicPr>
          <p:nvPr/>
        </p:nvPicPr>
        <p:blipFill>
          <a:blip r:embed="rId5"/>
          <a:stretch>
            <a:fillRect/>
          </a:stretch>
        </p:blipFill>
        <p:spPr>
          <a:xfrm>
            <a:off x="8595317" y="1985242"/>
            <a:ext cx="686459" cy="1233301"/>
          </a:xfrm>
          <a:prstGeom prst="rect">
            <a:avLst/>
          </a:prstGeom>
        </p:spPr>
      </p:pic>
      <p:sp>
        <p:nvSpPr>
          <p:cNvPr id="8" name="Rektangel 7">
            <a:extLst>
              <a:ext uri="{FF2B5EF4-FFF2-40B4-BE49-F238E27FC236}">
                <a16:creationId xmlns:a16="http://schemas.microsoft.com/office/drawing/2014/main" id="{75C44BA9-0507-40F9-AA29-09B909876507}"/>
              </a:ext>
            </a:extLst>
          </p:cNvPr>
          <p:cNvSpPr/>
          <p:nvPr/>
        </p:nvSpPr>
        <p:spPr>
          <a:xfrm>
            <a:off x="185978" y="102836"/>
            <a:ext cx="8363919" cy="307777"/>
          </a:xfrm>
          <a:prstGeom prst="rect">
            <a:avLst/>
          </a:prstGeom>
        </p:spPr>
        <p:txBody>
          <a:bodyPr wrap="square">
            <a:spAutoFit/>
          </a:bodyPr>
          <a:lstStyle/>
          <a:p>
            <a:r>
              <a:rPr lang="sv-SE" sz="1400" dirty="0">
                <a:hlinkClick r:id="rId6"/>
              </a:rPr>
              <a:t>https://utbildning.sisuidrottsbocker.se/LemonwhaleVideoDisplay/?id=a706d147-44a1-4cb6-8f64-d7c89cf20e2f</a:t>
            </a:r>
            <a:endParaRPr lang="sv-SE" sz="1400" dirty="0"/>
          </a:p>
        </p:txBody>
      </p:sp>
    </p:spTree>
    <p:extLst>
      <p:ext uri="{BB962C8B-B14F-4D97-AF65-F5344CB8AC3E}">
        <p14:creationId xmlns:p14="http://schemas.microsoft.com/office/powerpoint/2010/main" val="57065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Träningar</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798" y="2093617"/>
            <a:ext cx="11125201" cy="4316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Träningstider</a:t>
            </a:r>
          </a:p>
          <a:p>
            <a:r>
              <a:rPr lang="sv-SE" sz="2400" dirty="0"/>
              <a:t>Måndagar 	17.30 – 19.00			</a:t>
            </a:r>
            <a:r>
              <a:rPr lang="sv-SE" sz="2000" dirty="0"/>
              <a:t>Startar i April</a:t>
            </a:r>
          </a:p>
          <a:p>
            <a:endParaRPr lang="sv-SE" sz="2400" dirty="0"/>
          </a:p>
          <a:p>
            <a:r>
              <a:rPr lang="sv-SE" sz="2400" dirty="0"/>
              <a:t>Torsdagar 	17.30 – 19.00			</a:t>
            </a:r>
            <a:r>
              <a:rPr lang="sv-SE" sz="2000" dirty="0"/>
              <a:t>Startar i April</a:t>
            </a:r>
          </a:p>
          <a:p>
            <a:endParaRPr lang="sv-SE" dirty="0"/>
          </a:p>
          <a:p>
            <a:r>
              <a:rPr lang="sv-SE" sz="2400" dirty="0"/>
              <a:t>Söndagar 	17.00 – 18.00			</a:t>
            </a:r>
            <a:r>
              <a:rPr lang="sv-SE" sz="2000" dirty="0"/>
              <a:t>Pågår, utgår de helger som har Söndagsmatch</a:t>
            </a:r>
            <a:r>
              <a:rPr lang="sv-SE" sz="2400" dirty="0"/>
              <a:t> </a:t>
            </a:r>
          </a:p>
          <a:p>
            <a:pPr marL="0" indent="0">
              <a:buNone/>
            </a:pPr>
            <a:endParaRPr lang="sv-SE" sz="2000" dirty="0"/>
          </a:p>
          <a:p>
            <a:pPr marL="0" indent="0">
              <a:buNone/>
            </a:pPr>
            <a:endParaRPr lang="sv-SE" sz="1500" dirty="0"/>
          </a:p>
          <a:p>
            <a:pPr marL="0" indent="0">
              <a:buNone/>
            </a:pPr>
            <a:endParaRPr lang="sv-SE" sz="1400" dirty="0"/>
          </a:p>
          <a:p>
            <a:pPr marL="0" indent="0">
              <a:buNone/>
            </a:pPr>
            <a:r>
              <a:rPr lang="sv-SE" sz="1400" dirty="0"/>
              <a:t>Träning genomförs på B – Plan (Ribbavallen) när vi tillåts beträda denna, kan vi ej tärna på gräs genomförs träningarna på aktivitetsytan i hamnallén.</a:t>
            </a:r>
            <a:endParaRPr lang="sv-SE" sz="1200" dirty="0"/>
          </a:p>
        </p:txBody>
      </p:sp>
      <p:pic>
        <p:nvPicPr>
          <p:cNvPr id="5" name="Bildobjekt 4">
            <a:extLst>
              <a:ext uri="{FF2B5EF4-FFF2-40B4-BE49-F238E27FC236}">
                <a16:creationId xmlns:a16="http://schemas.microsoft.com/office/drawing/2014/main" id="{D41EFE59-E0F3-4C39-9C0D-B5490C95B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A65AA00F-6180-431B-9799-4A954A4E82AC}"/>
              </a:ext>
            </a:extLst>
          </p:cNvPr>
          <p:cNvPicPr>
            <a:picLocks noChangeAspect="1"/>
          </p:cNvPicPr>
          <p:nvPr/>
        </p:nvPicPr>
        <p:blipFill>
          <a:blip r:embed="rId3"/>
          <a:stretch>
            <a:fillRect/>
          </a:stretch>
        </p:blipFill>
        <p:spPr>
          <a:xfrm>
            <a:off x="0" y="6410325"/>
            <a:ext cx="12192000" cy="476250"/>
          </a:xfrm>
          <a:prstGeom prst="rect">
            <a:avLst/>
          </a:prstGeom>
        </p:spPr>
      </p:pic>
    </p:spTree>
    <p:extLst>
      <p:ext uri="{BB962C8B-B14F-4D97-AF65-F5344CB8AC3E}">
        <p14:creationId xmlns:p14="http://schemas.microsoft.com/office/powerpoint/2010/main" val="20617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18459FE-BAC7-446A-9468-D7E18BE75788}"/>
              </a:ext>
            </a:extLst>
          </p:cNvPr>
          <p:cNvSpPr>
            <a:spLocks noGrp="1"/>
          </p:cNvSpPr>
          <p:nvPr>
            <p:ph type="title"/>
          </p:nvPr>
        </p:nvSpPr>
        <p:spPr>
          <a:xfrm>
            <a:off x="1066800" y="534485"/>
            <a:ext cx="10058400" cy="1450757"/>
          </a:xfrm>
        </p:spPr>
        <p:txBody>
          <a:bodyPr/>
          <a:lstStyle/>
          <a:p>
            <a:r>
              <a:rPr lang="sv-SE" dirty="0"/>
              <a:t>Praktisk info - Träning</a:t>
            </a:r>
          </a:p>
        </p:txBody>
      </p:sp>
      <p:sp>
        <p:nvSpPr>
          <p:cNvPr id="7" name="Platshållare för innehåll 2">
            <a:extLst>
              <a:ext uri="{FF2B5EF4-FFF2-40B4-BE49-F238E27FC236}">
                <a16:creationId xmlns:a16="http://schemas.microsoft.com/office/drawing/2014/main" id="{B4D3AD70-DBB7-4141-A1FC-0E89C5EE0DF9}"/>
              </a:ext>
            </a:extLst>
          </p:cNvPr>
          <p:cNvSpPr txBox="1">
            <a:spLocks/>
          </p:cNvSpPr>
          <p:nvPr/>
        </p:nvSpPr>
        <p:spPr>
          <a:xfrm>
            <a:off x="1066800" y="2093616"/>
            <a:ext cx="10058400" cy="4764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Samling minst 10 minuter innan träning ombytt och redo för träning</a:t>
            </a:r>
          </a:p>
          <a:p>
            <a:r>
              <a:rPr lang="sv-SE" sz="2400" dirty="0"/>
              <a:t>Förbered er på träning genom att ta del av träningsmanualen </a:t>
            </a:r>
          </a:p>
          <a:p>
            <a:r>
              <a:rPr lang="sv-SE" sz="2400" dirty="0"/>
              <a:t>Träningskläder efter väder </a:t>
            </a:r>
            <a:r>
              <a:rPr lang="sv-SE" sz="1800" dirty="0"/>
              <a:t>(Det kan bli väldigt kallt på Ribbavallen)</a:t>
            </a:r>
          </a:p>
          <a:p>
            <a:r>
              <a:rPr lang="sv-SE" sz="2400" dirty="0"/>
              <a:t>Övrig utrustning som bör användas</a:t>
            </a:r>
          </a:p>
          <a:p>
            <a:pPr lvl="1"/>
            <a:r>
              <a:rPr lang="sv-SE" sz="2000" dirty="0"/>
              <a:t>Fotbollsskor</a:t>
            </a:r>
          </a:p>
          <a:p>
            <a:pPr lvl="1"/>
            <a:r>
              <a:rPr lang="sv-SE" sz="2000" dirty="0"/>
              <a:t>Benskydd</a:t>
            </a:r>
          </a:p>
          <a:p>
            <a:r>
              <a:rPr lang="sv-SE" sz="2400" dirty="0"/>
              <a:t>Stanna hemma vid sjukdom</a:t>
            </a:r>
          </a:p>
          <a:p>
            <a:pPr lvl="1"/>
            <a:endParaRPr lang="sv-SE" sz="2000" dirty="0"/>
          </a:p>
        </p:txBody>
      </p:sp>
      <p:pic>
        <p:nvPicPr>
          <p:cNvPr id="5" name="Bildobjekt 4">
            <a:extLst>
              <a:ext uri="{FF2B5EF4-FFF2-40B4-BE49-F238E27FC236}">
                <a16:creationId xmlns:a16="http://schemas.microsoft.com/office/drawing/2014/main" id="{D615AAA5-F4F4-4E5C-9332-4AB37F9D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26" y="143861"/>
            <a:ext cx="1333500" cy="1544193"/>
          </a:xfrm>
          <a:prstGeom prst="rect">
            <a:avLst/>
          </a:prstGeom>
        </p:spPr>
      </p:pic>
      <p:pic>
        <p:nvPicPr>
          <p:cNvPr id="9" name="Bildobjekt 8">
            <a:extLst>
              <a:ext uri="{FF2B5EF4-FFF2-40B4-BE49-F238E27FC236}">
                <a16:creationId xmlns:a16="http://schemas.microsoft.com/office/drawing/2014/main" id="{085DDF47-B650-43F8-AFBD-600A5E4A06AD}"/>
              </a:ext>
            </a:extLst>
          </p:cNvPr>
          <p:cNvPicPr>
            <a:picLocks noChangeAspect="1"/>
          </p:cNvPicPr>
          <p:nvPr/>
        </p:nvPicPr>
        <p:blipFill>
          <a:blip r:embed="rId3"/>
          <a:stretch>
            <a:fillRect/>
          </a:stretch>
        </p:blipFill>
        <p:spPr>
          <a:xfrm>
            <a:off x="0" y="6410325"/>
            <a:ext cx="12192000" cy="476250"/>
          </a:xfrm>
          <a:prstGeom prst="rect">
            <a:avLst/>
          </a:prstGeom>
        </p:spPr>
      </p:pic>
      <p:pic>
        <p:nvPicPr>
          <p:cNvPr id="3" name="Bildobjekt 2">
            <a:extLst>
              <a:ext uri="{FF2B5EF4-FFF2-40B4-BE49-F238E27FC236}">
                <a16:creationId xmlns:a16="http://schemas.microsoft.com/office/drawing/2014/main" id="{41A3684F-8057-4E20-8968-E2915BCAF061}"/>
              </a:ext>
            </a:extLst>
          </p:cNvPr>
          <p:cNvPicPr>
            <a:picLocks noChangeAspect="1"/>
          </p:cNvPicPr>
          <p:nvPr/>
        </p:nvPicPr>
        <p:blipFill>
          <a:blip r:embed="rId4"/>
          <a:stretch>
            <a:fillRect/>
          </a:stretch>
        </p:blipFill>
        <p:spPr>
          <a:xfrm>
            <a:off x="6306665" y="4257675"/>
            <a:ext cx="5885335" cy="2162809"/>
          </a:xfrm>
          <a:prstGeom prst="rect">
            <a:avLst/>
          </a:prstGeom>
        </p:spPr>
      </p:pic>
    </p:spTree>
    <p:extLst>
      <p:ext uri="{BB962C8B-B14F-4D97-AF65-F5344CB8AC3E}">
        <p14:creationId xmlns:p14="http://schemas.microsoft.com/office/powerpoint/2010/main" val="32451492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0A151C70F2414291A8FC25F8B4C462" ma:contentTypeVersion="11" ma:contentTypeDescription="Create a new document." ma:contentTypeScope="" ma:versionID="0e2292864cebf1a190fd57b67c956a6c">
  <xsd:schema xmlns:xsd="http://www.w3.org/2001/XMLSchema" xmlns:xs="http://www.w3.org/2001/XMLSchema" xmlns:p="http://schemas.microsoft.com/office/2006/metadata/properties" xmlns:ns3="73d5fe8c-a498-4a08-b847-fd3d088ea593" xmlns:ns4="e5f1102b-5e0b-45ce-9323-7193b3a64b04" targetNamespace="http://schemas.microsoft.com/office/2006/metadata/properties" ma:root="true" ma:fieldsID="fd9e24e75fc2a66ccc6bab256efa2e6f" ns3:_="" ns4:_="">
    <xsd:import namespace="73d5fe8c-a498-4a08-b847-fd3d088ea593"/>
    <xsd:import namespace="e5f1102b-5e0b-45ce-9323-7193b3a64b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5fe8c-a498-4a08-b847-fd3d088ea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1102b-5e0b-45ce-9323-7193b3a64b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FC1EDE-FA24-47B7-9555-ED1EED1C4364}">
  <ds:schemaRefs>
    <ds:schemaRef ds:uri="http://schemas.microsoft.com/sharepoint/v3/contenttype/forms"/>
  </ds:schemaRefs>
</ds:datastoreItem>
</file>

<file path=customXml/itemProps2.xml><?xml version="1.0" encoding="utf-8"?>
<ds:datastoreItem xmlns:ds="http://schemas.openxmlformats.org/officeDocument/2006/customXml" ds:itemID="{E2D41258-FC14-42A4-8054-C810D99031BF}">
  <ds:schemaRefs>
    <ds:schemaRef ds:uri="http://schemas.openxmlformats.org/package/2006/metadata/core-properties"/>
    <ds:schemaRef ds:uri="e5f1102b-5e0b-45ce-9323-7193b3a64b0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3d5fe8c-a498-4a08-b847-fd3d088ea593"/>
    <ds:schemaRef ds:uri="http://www.w3.org/XML/1998/namespace"/>
    <ds:schemaRef ds:uri="http://purl.org/dc/terms/"/>
  </ds:schemaRefs>
</ds:datastoreItem>
</file>

<file path=customXml/itemProps3.xml><?xml version="1.0" encoding="utf-8"?>
<ds:datastoreItem xmlns:ds="http://schemas.openxmlformats.org/officeDocument/2006/customXml" ds:itemID="{E678E81F-EAE5-4504-850D-4B6FB0151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5fe8c-a498-4a08-b847-fd3d088ea593"/>
    <ds:schemaRef ds:uri="e5f1102b-5e0b-45ce-9323-7193b3a64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8952</TotalTime>
  <Words>1116</Words>
  <Application>Microsoft Office PowerPoint</Application>
  <PresentationFormat>Bredbild</PresentationFormat>
  <Paragraphs>156</Paragraphs>
  <Slides>18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FÖRÄLDRAMÖTE </vt:lpstr>
      <vt:lpstr>Agenda</vt:lpstr>
      <vt:lpstr>Laget</vt:lpstr>
      <vt:lpstr>Ledare</vt:lpstr>
      <vt:lpstr>Gränna AIS värdegrund  </vt:lpstr>
      <vt:lpstr>Ledarfilosofi Utgår från Gränna AIS värdegrund</vt:lpstr>
      <vt:lpstr>Målsättningar</vt:lpstr>
      <vt:lpstr>Träningar</vt:lpstr>
      <vt:lpstr>Praktisk info - Träning</vt:lpstr>
      <vt:lpstr>Matcher</vt:lpstr>
      <vt:lpstr>Praktisk info - Matcher</vt:lpstr>
      <vt:lpstr>Förväntningar föräldrar</vt:lpstr>
      <vt:lpstr>Föräldraengagemang</vt:lpstr>
      <vt:lpstr>Städtider Ribbahallen</vt:lpstr>
      <vt:lpstr>Avgifter</vt:lpstr>
      <vt:lpstr>Laget.se</vt:lpstr>
      <vt:lpstr>Övriga frågor</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Ulf Brengdahl Sjöberg</dc:creator>
  <cp:lastModifiedBy>Ulf Brengdahl Sjöberg</cp:lastModifiedBy>
  <cp:revision>11</cp:revision>
  <dcterms:created xsi:type="dcterms:W3CDTF">2021-01-11T19:42:35Z</dcterms:created>
  <dcterms:modified xsi:type="dcterms:W3CDTF">2021-04-21T08:24:37Z</dcterms:modified>
</cp:coreProperties>
</file>