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7" r:id="rId6"/>
    <p:sldId id="264" r:id="rId7"/>
    <p:sldId id="260" r:id="rId8"/>
    <p:sldId id="261" r:id="rId9"/>
    <p:sldId id="262" r:id="rId10"/>
    <p:sldId id="265" r:id="rId11"/>
    <p:sldId id="266" r:id="rId1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CEBFC458-42BF-406E-B2D4-34AFF0ED9912}">
  <a:tblStyle styleId="{CEBFC458-42BF-406E-B2D4-34AFF0ED9912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2C5A0D54-FC39-4CE2-8B8F-F974E00EE10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0b604e76e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30b604e76e9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g30b604e76e9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3" name="Google Shape;153;g30b604e76e9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92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312984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0b604e76e9_0_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0b604e76e9_0_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20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sv-SE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3"/>
          <p:cNvSpPr txBox="1">
            <a:spLocks noGrp="1"/>
          </p:cNvSpPr>
          <p:nvPr>
            <p:ph type="ctrTitle"/>
          </p:nvPr>
        </p:nvSpPr>
        <p:spPr>
          <a:xfrm>
            <a:off x="2272145" y="241069"/>
            <a:ext cx="7703127" cy="11158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sv-SE" sz="5400" dirty="0"/>
              <a:t>Föräldramöte Team-16</a:t>
            </a:r>
            <a:endParaRPr sz="5400" dirty="0"/>
          </a:p>
        </p:txBody>
      </p:sp>
      <p:sp>
        <p:nvSpPr>
          <p:cNvPr id="85" name="Google Shape;85;p13"/>
          <p:cNvSpPr txBox="1"/>
          <p:nvPr/>
        </p:nvSpPr>
        <p:spPr>
          <a:xfrm>
            <a:off x="10848110" y="399011"/>
            <a:ext cx="1039091" cy="261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10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2024-10-20</a:t>
            </a:r>
            <a:endParaRPr sz="105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86" name="Google Shape;86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652029" y="399011"/>
            <a:ext cx="1162050" cy="14097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3" descr="image0.png"/>
          <p:cNvPicPr preferRelativeResize="0"/>
          <p:nvPr/>
        </p:nvPicPr>
        <p:blipFill rotWithShape="1">
          <a:blip r:embed="rId4">
            <a:alphaModFix/>
          </a:blip>
          <a:srcRect l="9455" r="7362"/>
          <a:stretch/>
        </p:blipFill>
        <p:spPr>
          <a:xfrm>
            <a:off x="694731" y="3787053"/>
            <a:ext cx="3312003" cy="22396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3" descr="image1.png"/>
          <p:cNvPicPr preferRelativeResize="0"/>
          <p:nvPr/>
        </p:nvPicPr>
        <p:blipFill rotWithShape="1">
          <a:blip r:embed="rId5">
            <a:alphaModFix/>
          </a:blip>
          <a:srcRect l="12239" r="12409"/>
          <a:stretch/>
        </p:blipFill>
        <p:spPr>
          <a:xfrm>
            <a:off x="4172988" y="1664060"/>
            <a:ext cx="3225339" cy="240770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3" descr="image2.png"/>
          <p:cNvPicPr preferRelativeResize="0"/>
          <p:nvPr/>
        </p:nvPicPr>
        <p:blipFill rotWithShape="1">
          <a:blip r:embed="rId6">
            <a:alphaModFix/>
          </a:blip>
          <a:srcRect/>
          <a:stretch/>
        </p:blipFill>
        <p:spPr>
          <a:xfrm>
            <a:off x="7546254" y="4071765"/>
            <a:ext cx="4226560" cy="23774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2"/>
          <p:cNvSpPr txBox="1">
            <a:spLocks noGrp="1"/>
          </p:cNvSpPr>
          <p:nvPr>
            <p:ph type="ctrTitle"/>
          </p:nvPr>
        </p:nvSpPr>
        <p:spPr>
          <a:xfrm>
            <a:off x="1524000" y="436729"/>
            <a:ext cx="9144000" cy="956116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sv-SE" sz="5400" dirty="0" smtClean="0"/>
              <a:t>Åtaganden</a:t>
            </a:r>
            <a:endParaRPr sz="5400" dirty="0"/>
          </a:p>
        </p:txBody>
      </p:sp>
      <p:graphicFrame>
        <p:nvGraphicFramePr>
          <p:cNvPr id="150" name="Google Shape;150;p22"/>
          <p:cNvGraphicFramePr/>
          <p:nvPr>
            <p:extLst>
              <p:ext uri="{D42A27DB-BD31-4B8C-83A1-F6EECF244321}">
                <p14:modId xmlns:p14="http://schemas.microsoft.com/office/powerpoint/2010/main" val="2455691703"/>
              </p:ext>
            </p:extLst>
          </p:nvPr>
        </p:nvGraphicFramePr>
        <p:xfrm>
          <a:off x="952500" y="1884163"/>
          <a:ext cx="10287000" cy="3383040"/>
        </p:xfrm>
        <a:graphic>
          <a:graphicData uri="http://schemas.openxmlformats.org/drawingml/2006/table">
            <a:tbl>
              <a:tblPr>
                <a:noFill/>
                <a:tableStyleId>{2C5A0D54-FC39-4CE2-8B8F-F974E00EE10B}</a:tableStyleId>
              </a:tblPr>
              <a:tblGrid>
                <a:gridCol w="8626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191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6031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4057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7370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937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858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12858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Tränare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Materialare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dirty="0"/>
                        <a:t>Ismaskinsförare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Kiosksektionen GIK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dirty="0" smtClean="0"/>
                        <a:t>Gauthiod-festen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Ljusfestivalen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b="0" dirty="0" smtClean="0"/>
                        <a:t>Matchvärd</a:t>
                      </a:r>
                      <a:endParaRPr b="0" dirty="0"/>
                    </a:p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b="1"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Kiosklaget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Daniel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Oskar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Aron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Sofie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Lisa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Pontus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dirty="0"/>
                        <a:t>x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Jennifer</a:t>
                      </a: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245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Johan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Henrik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Arvid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Hanna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Alexandra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dirty="0"/>
                        <a:t>Aron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dirty="0"/>
                        <a:t>x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dirty="0" err="1" smtClean="0"/>
                        <a:t>Jennica</a:t>
                      </a: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Jonas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Joakim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Joakim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Font typeface="Arial"/>
                        <a:buNone/>
                      </a:pPr>
                      <a:r>
                        <a:rPr lang="sv-SE" sz="1400" b="0" i="0" u="none" strike="noStrike" cap="none" dirty="0" smtClean="0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Thomas</a:t>
                      </a:r>
                      <a:endParaRPr sz="1400" b="0" i="0" u="none" strike="noStrike" cap="none" dirty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dirty="0"/>
                        <a:t>x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Richard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dirty="0" smtClean="0"/>
                        <a:t>Johan</a:t>
                      </a:r>
                      <a:r>
                        <a:rPr lang="sv-SE" baseline="0" dirty="0" smtClean="0"/>
                        <a:t> E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Daniel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Joakim D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Lisa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Richard</a:t>
                      </a: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dirty="0" err="1" smtClean="0"/>
                        <a:t>Jennica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Sophie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dirty="0"/>
                        <a:t>Mats</a:t>
                      </a:r>
                      <a:endParaRPr dirty="0"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/>
                        <a:t>Louise</a:t>
                      </a: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>
                    <a:lnL w="9525" cap="flat" cmpd="sng">
                      <a:solidFill>
                        <a:srgbClr val="9E9E9E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/>
                    </a:p>
                  </a:txBody>
                  <a:tcPr marL="91425" marR="91425" marT="91425" marB="91425"/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91425" marR="91425" marT="91425" marB="914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pic>
        <p:nvPicPr>
          <p:cNvPr id="4" name="Google Shape;130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878" y="423949"/>
            <a:ext cx="898194" cy="1104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55;p23"/>
          <p:cNvSpPr txBox="1">
            <a:spLocks/>
          </p:cNvSpPr>
          <p:nvPr/>
        </p:nvSpPr>
        <p:spPr>
          <a:xfrm>
            <a:off x="1771934" y="455097"/>
            <a:ext cx="9144000" cy="120359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sv-SE" dirty="0" smtClean="0"/>
              <a:t>Övrigt</a:t>
            </a:r>
            <a:endParaRPr lang="sv-SE" dirty="0"/>
          </a:p>
        </p:txBody>
      </p:sp>
      <p:sp>
        <p:nvSpPr>
          <p:cNvPr id="3" name="TextBox 2"/>
          <p:cNvSpPr txBox="1"/>
          <p:nvPr/>
        </p:nvSpPr>
        <p:spPr>
          <a:xfrm>
            <a:off x="1756011" y="2565779"/>
            <a:ext cx="5791201" cy="27392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2000" u="sng" dirty="0" smtClean="0"/>
              <a:t>Höstlovshockey vecka 44: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r>
              <a:rPr lang="sv-SE" sz="1600" dirty="0"/>
              <a:t>Troligen Tisdag och </a:t>
            </a:r>
            <a:r>
              <a:rPr lang="sv-SE" sz="1600" dirty="0" smtClean="0"/>
              <a:t>Torsdag </a:t>
            </a:r>
            <a:r>
              <a:rPr lang="sv-SE" sz="1600" dirty="0"/>
              <a:t>1 pass per </a:t>
            </a:r>
            <a:r>
              <a:rPr lang="sv-SE" sz="1600" dirty="0" smtClean="0"/>
              <a:t>dag med fritids. A-lagsspelare deltar</a:t>
            </a:r>
          </a:p>
          <a:p>
            <a:pPr marL="285750" indent="-285750">
              <a:buFont typeface="Courier New" panose="02070309020205020404" pitchFamily="49" charset="0"/>
              <a:buChar char="o"/>
            </a:pPr>
            <a:endParaRPr lang="sv-SE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u="sng" dirty="0" smtClean="0"/>
              <a:t>Namna utrustningen: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1600" dirty="0" smtClean="0"/>
              <a:t>Märk upp ert barns utrustning, även skridskoskydd.</a:t>
            </a:r>
          </a:p>
          <a:p>
            <a:endParaRPr lang="sv-SE" sz="16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000" u="sng" dirty="0" err="1"/>
              <a:t>Kommunication</a:t>
            </a:r>
            <a:r>
              <a:rPr lang="sv-SE" sz="2000" u="sng" dirty="0" smtClean="0"/>
              <a:t>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sv-SE" sz="1600" dirty="0" smtClean="0"/>
              <a:t>Glöm inte ladda ner </a:t>
            </a:r>
            <a:r>
              <a:rPr lang="sv-SE" sz="1600" dirty="0" err="1" smtClean="0"/>
              <a:t>appen</a:t>
            </a:r>
            <a:r>
              <a:rPr lang="sv-SE" sz="1600" dirty="0" smtClean="0"/>
              <a:t> </a:t>
            </a:r>
            <a:r>
              <a:rPr lang="sv-SE" sz="1600" dirty="0" err="1" smtClean="0"/>
              <a:t>Supertext</a:t>
            </a:r>
            <a:r>
              <a:rPr lang="sv-SE" sz="1600" dirty="0" smtClean="0"/>
              <a:t> och Laget då all information publiceras via dessa kanaler.</a:t>
            </a:r>
            <a:endParaRPr lang="sv-SE" sz="1600" dirty="0"/>
          </a:p>
        </p:txBody>
      </p:sp>
      <p:pic>
        <p:nvPicPr>
          <p:cNvPr id="8" name="Google Shape;130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878" y="423949"/>
            <a:ext cx="1030122" cy="126837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4"/>
          <p:cNvSpPr txBox="1">
            <a:spLocks noGrp="1"/>
          </p:cNvSpPr>
          <p:nvPr>
            <p:ph type="ctrTitle"/>
          </p:nvPr>
        </p:nvSpPr>
        <p:spPr>
          <a:xfrm>
            <a:off x="1524000" y="423949"/>
            <a:ext cx="9144000" cy="6483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sv-SE" sz="5400" dirty="0"/>
              <a:t>Agenda</a:t>
            </a:r>
            <a:endParaRPr sz="5400" dirty="0"/>
          </a:p>
        </p:txBody>
      </p:sp>
      <p:sp>
        <p:nvSpPr>
          <p:cNvPr id="95" name="Google Shape;95;p14"/>
          <p:cNvSpPr txBox="1"/>
          <p:nvPr/>
        </p:nvSpPr>
        <p:spPr>
          <a:xfrm>
            <a:off x="2657346" y="1354678"/>
            <a:ext cx="9077498" cy="4678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Laget Team-16</a:t>
            </a:r>
            <a:endParaRPr sz="1800" dirty="0"/>
          </a:p>
          <a:p>
            <a:pPr marL="285750" marR="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Poolspel</a:t>
            </a:r>
            <a:r>
              <a:rPr lang="sv-SE" sz="20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sz="20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lnSpc>
                <a:spcPct val="2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80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Jourmatch A-laget</a:t>
            </a:r>
          </a:p>
          <a:p>
            <a:pPr marL="285750" indent="-285750">
              <a:lnSpc>
                <a:spcPct val="200000"/>
              </a:lnSpc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80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Åtaganden</a:t>
            </a:r>
          </a:p>
          <a:p>
            <a:pPr marL="285750" indent="-285750">
              <a:lnSpc>
                <a:spcPct val="200000"/>
              </a:lnSpc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80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Övrigt</a:t>
            </a: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96" name="Google Shape;96;p1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1100917" y="496339"/>
            <a:ext cx="1010516" cy="122587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>
            <a:spLocks noGrp="1"/>
          </p:cNvSpPr>
          <p:nvPr>
            <p:ph type="ctrTitle"/>
          </p:nvPr>
        </p:nvSpPr>
        <p:spPr>
          <a:xfrm>
            <a:off x="2322021" y="178031"/>
            <a:ext cx="9144000" cy="86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sv-SE" sz="5400" dirty="0"/>
              <a:t>Laget Team-16</a:t>
            </a:r>
            <a:endParaRPr sz="5400" dirty="0"/>
          </a:p>
        </p:txBody>
      </p:sp>
      <p:pic>
        <p:nvPicPr>
          <p:cNvPr id="102" name="Google Shape;102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972" y="178031"/>
            <a:ext cx="841407" cy="1077563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5"/>
          <p:cNvSpPr txBox="1"/>
          <p:nvPr/>
        </p:nvSpPr>
        <p:spPr>
          <a:xfrm>
            <a:off x="809972" y="1375943"/>
            <a:ext cx="11006100" cy="5047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Inför </a:t>
            </a: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träningen: 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sv-SE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Anmäl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frånvaro på Laget.se detta för att skapa bästa förutsättningar med sammansättning av ”femmorna” och övningar. </a:t>
            </a:r>
            <a:endParaRPr lang="sv-SE" sz="16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Lista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förrådet vem som skall vara målvakt kommande träning -&gt; kom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god tid för att ta på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målvaktsutrustningen.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Blir man sen till träningen så hör gärna av er till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Lisa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0767-931438 eller ledare.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Onsdagar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finns det ledare från </a:t>
            </a:r>
            <a:r>
              <a:rPr lang="sv-SE" sz="1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kl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16 på plats, (går bra att skicka barn från fritids för att gå själva)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Omklädningsrum</a:t>
            </a: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Ombytta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10min,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skridskoskydd är obligatoriskt,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önskar att alla duschar efter träning för att bidra till gemenskap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- Alla hjälps åt att skapa en god stämning.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På </a:t>
            </a: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isen:</a:t>
            </a: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Övningar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utformas för hög effektivitet så att barnen slipper stå i kö och få möjligheten till bråk/kiv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Målet är att övningarna ska vara roliga, utmanande och passa alla.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Regler</a:t>
            </a: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 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Barnen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har i gruppform uttryckt sig hur man bete sig under en hockeyträning. Vi ledare har för avsikt att sammanställa och utforma en ”minnestavla” som kan hänga i förrådet eller i omklädningsrummet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6"/>
          <p:cNvSpPr txBox="1">
            <a:spLocks noGrp="1"/>
          </p:cNvSpPr>
          <p:nvPr>
            <p:ph type="ctrTitle"/>
          </p:nvPr>
        </p:nvSpPr>
        <p:spPr>
          <a:xfrm>
            <a:off x="2322021" y="178031"/>
            <a:ext cx="9144000" cy="86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 fontScale="90000"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sv-SE" dirty="0"/>
              <a:t>Laget Team-16</a:t>
            </a:r>
            <a:endParaRPr dirty="0"/>
          </a:p>
        </p:txBody>
      </p:sp>
      <p:pic>
        <p:nvPicPr>
          <p:cNvPr id="109" name="Google Shape;109;p1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972" y="178031"/>
            <a:ext cx="983888" cy="1193569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6"/>
          <p:cNvSpPr txBox="1"/>
          <p:nvPr/>
        </p:nvSpPr>
        <p:spPr>
          <a:xfrm>
            <a:off x="712051" y="1512420"/>
            <a:ext cx="11006100" cy="5047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Mat/mellanmål:</a:t>
            </a:r>
            <a:r>
              <a:rPr lang="sv-SE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 panose="02070309020205020404" pitchFamily="49" charset="0"/>
              <a:buChar char="o"/>
            </a:pP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Tänk på att ta med vettigt mellanmål och mat till poolspel.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Off-</a:t>
            </a:r>
            <a:r>
              <a:rPr lang="sv-SE" sz="2000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ice</a:t>
            </a:r>
            <a:r>
              <a:rPr lang="sv-SE" sz="20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träning </a:t>
            </a: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Söndagar:</a:t>
            </a:r>
            <a:endParaRPr dirty="0"/>
          </a:p>
          <a:p>
            <a:pPr marL="285750" lvl="0" indent="-285750">
              <a:buClr>
                <a:schemeClr val="dk1"/>
              </a:buClr>
              <a:buSzPts val="1600"/>
              <a:buFont typeface="Courier New" panose="02070309020205020404" pitchFamily="49" charset="0"/>
              <a:buChar char="o"/>
            </a:pP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 har för avsikt att börja med balans/rörlighetsövningar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efter träningen. 15min kör halva laget övningar och andra halvan i skott-rummet (Ta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 inneskor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).</a:t>
            </a:r>
          </a:p>
          <a:p>
            <a:pPr marL="285750" lvl="0" indent="-285750">
              <a:buClr>
                <a:schemeClr val="dk1"/>
              </a:buClr>
              <a:buSzPts val="1600"/>
              <a:buFont typeface="Courier New" panose="02070309020205020404" pitchFamily="49" charset="0"/>
              <a:buChar char="o"/>
            </a:pPr>
            <a:endParaRPr lang="sv-SE" sz="1600" dirty="0">
              <a:solidFill>
                <a:schemeClr val="dk1"/>
              </a:solidFill>
              <a:latin typeface="Calibri"/>
              <a:cs typeface="Calibri"/>
              <a:sym typeface="Calibri"/>
            </a:endParaRPr>
          </a:p>
          <a:p>
            <a:pPr marL="285750" lvl="0" indent="-285750">
              <a:buClr>
                <a:schemeClr val="dk1"/>
              </a:buClr>
              <a:buSzPts val="1600"/>
              <a:buFont typeface="Arial" panose="020B0604020202020204" pitchFamily="34" charset="0"/>
              <a:buChar char="•"/>
            </a:pPr>
            <a:r>
              <a:rPr lang="sv-SE" sz="2000" u="sng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Extra </a:t>
            </a:r>
            <a:r>
              <a:rPr lang="sv-SE" sz="2000" u="sng" dirty="0" err="1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ispass</a:t>
            </a:r>
            <a:r>
              <a:rPr lang="sv-SE" sz="2000" u="sng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:</a:t>
            </a:r>
          </a:p>
          <a:p>
            <a:pPr marL="342900" lvl="0" indent="-342900">
              <a:buClr>
                <a:schemeClr val="dk1"/>
              </a:buClr>
              <a:buSzPts val="1600"/>
              <a:buFont typeface="Courier New" panose="02070309020205020404" pitchFamily="49" charset="0"/>
              <a:buChar char="o"/>
            </a:pPr>
            <a:r>
              <a:rPr lang="sv-SE" sz="200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cs typeface="Calibri"/>
                <a:sym typeface="Calibri"/>
              </a:rPr>
              <a:t>Ges möjligheten till extra träning kommer laget inte tacka nej.</a:t>
            </a:r>
            <a:endParaRPr sz="1600"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 u="sng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Aktivetet</a:t>
            </a:r>
            <a:r>
              <a:rPr lang="sv-SE" sz="20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för </a:t>
            </a: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laget:</a:t>
            </a:r>
            <a:endParaRPr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Courier New" panose="02070309020205020404" pitchFamily="49" charset="0"/>
              <a:buChar char="o"/>
            </a:pPr>
            <a:r>
              <a:rPr lang="sv-SE" sz="14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Träningscamp med ex sova över i samband med A-lagsmatch 29/11.</a:t>
            </a:r>
            <a:endParaRPr b="1" dirty="0"/>
          </a:p>
          <a:p>
            <a:pPr marL="285750" lvl="0" indent="-285750">
              <a:buClr>
                <a:schemeClr val="dk1"/>
              </a:buClr>
              <a:buSzPts val="1600"/>
              <a:buFont typeface="Courier New" panose="02070309020205020404" pitchFamily="49" charset="0"/>
              <a:buChar char="o"/>
            </a:pP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 err="1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Ispass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1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Fre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16.30 -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17.30 -&gt; Pizza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-&gt; Kolla A-lagsmatch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-&gt; sova över -&gt; träning </a:t>
            </a:r>
            <a:r>
              <a:rPr lang="sv-SE" sz="1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Lör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8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– 9 </a:t>
            </a:r>
            <a:endParaRPr sz="1600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841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20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Billys </a:t>
            </a: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Cup:</a:t>
            </a:r>
            <a:endParaRPr sz="2000" dirty="0"/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 panose="02070309020205020404" pitchFamily="49" charset="0"/>
              <a:buChar char="o"/>
            </a:pP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- 15/3-2025 - Enda cupen vi har tänkt att åka iväg på då de är väldigt kostsamma. </a:t>
            </a:r>
            <a:endParaRPr lang="sv-SE" sz="1600" dirty="0" smtClean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Eventuellt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ordna egen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cup eller fler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“träningsmatcher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”.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Bjuda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Lidköping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Trollhättan och Alingsås.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968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</a:pPr>
            <a:endParaRPr sz="14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15"/>
          <p:cNvSpPr txBox="1">
            <a:spLocks noGrp="1"/>
          </p:cNvSpPr>
          <p:nvPr>
            <p:ph type="ctrTitle"/>
          </p:nvPr>
        </p:nvSpPr>
        <p:spPr>
          <a:xfrm>
            <a:off x="2322021" y="178031"/>
            <a:ext cx="9144000" cy="864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sv-SE" sz="5400" dirty="0"/>
              <a:t>Laget Team-16</a:t>
            </a:r>
            <a:endParaRPr sz="5400" dirty="0"/>
          </a:p>
        </p:txBody>
      </p:sp>
      <p:pic>
        <p:nvPicPr>
          <p:cNvPr id="102" name="Google Shape;102;p15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9972" y="178031"/>
            <a:ext cx="841407" cy="1077563"/>
          </a:xfrm>
          <a:prstGeom prst="rect">
            <a:avLst/>
          </a:prstGeom>
          <a:noFill/>
          <a:ln>
            <a:noFill/>
          </a:ln>
        </p:spPr>
      </p:pic>
      <p:sp>
        <p:nvSpPr>
          <p:cNvPr id="103" name="Google Shape;103;p15"/>
          <p:cNvSpPr txBox="1"/>
          <p:nvPr/>
        </p:nvSpPr>
        <p:spPr>
          <a:xfrm>
            <a:off x="809972" y="1580659"/>
            <a:ext cx="11006100" cy="41549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Mobbing:</a:t>
            </a:r>
          </a:p>
          <a:p>
            <a:pPr marL="342900" marR="0" lvl="0" indent="-3429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ourier New" panose="02070309020205020404" pitchFamily="49" charset="0"/>
              <a:buChar char="o"/>
            </a:pPr>
            <a:r>
              <a:rPr lang="sv-SE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Om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ert barn upplever mobbing så är det oerhört viktigt att ni föräldrar tillsammans med ledare har en god och öppen dialog. Vi är många vuxna i omklädningsrummet både innan och efter träningen som kan uppfatta om det förekommer oschyst beteende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730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Char char="•"/>
            </a:pP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Fotografering:</a:t>
            </a:r>
            <a:r>
              <a:rPr lang="sv-SE" sz="20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</a:p>
          <a:p>
            <a:pPr marL="2984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Datum 23/10 </a:t>
            </a:r>
            <a:r>
              <a:rPr lang="sv-SE" sz="1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Lagfoto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och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individuella kort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16.45, isträning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direkt efter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</a:p>
          <a:p>
            <a:pPr marL="12700"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</a:pPr>
            <a:endParaRPr lang="sv-SE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Försäljning:</a:t>
            </a:r>
            <a:endParaRPr lang="sv-SE" sz="2000" u="sng" dirty="0"/>
          </a:p>
          <a:p>
            <a:pPr marL="285750" lvl="0" indent="-285750"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Ljus,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20 pkt/spelare. Bingolotter till uppesittarkvällen, 20 </a:t>
            </a:r>
            <a:r>
              <a:rPr lang="sv-SE" sz="16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/spelare info kommer senare.</a:t>
            </a:r>
            <a:endParaRPr lang="sv-SE" sz="1600" dirty="0"/>
          </a:p>
          <a:p>
            <a:pPr marL="285750" lvl="0" indent="-171450">
              <a:buClr>
                <a:schemeClr val="dk1"/>
              </a:buClr>
              <a:buSzPts val="1800"/>
            </a:pPr>
            <a:endParaRPr lang="sv-SE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Kommunfesten 2 personer, vanligtvis slutet Maj.</a:t>
            </a:r>
          </a:p>
          <a:p>
            <a:pPr marL="12700"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14327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1"/>
          <p:cNvSpPr txBox="1">
            <a:spLocks noGrp="1"/>
          </p:cNvSpPr>
          <p:nvPr>
            <p:ph type="ctrTitle"/>
          </p:nvPr>
        </p:nvSpPr>
        <p:spPr>
          <a:xfrm>
            <a:off x="4258100" y="115523"/>
            <a:ext cx="7078639" cy="1255593"/>
          </a:xfrm>
          <a:prstGeom prst="rect">
            <a:avLst/>
          </a:prstGeom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lvl="0"/>
            <a:r>
              <a:rPr lang="sv-SE" sz="5400" dirty="0"/>
              <a:t>Laget Team-16</a:t>
            </a:r>
            <a:endParaRPr sz="5400" dirty="0"/>
          </a:p>
        </p:txBody>
      </p:sp>
      <p:sp>
        <p:nvSpPr>
          <p:cNvPr id="143" name="Google Shape;143;p21"/>
          <p:cNvSpPr txBox="1">
            <a:spLocks noGrp="1"/>
          </p:cNvSpPr>
          <p:nvPr>
            <p:ph type="subTitle" idx="1"/>
          </p:nvPr>
        </p:nvSpPr>
        <p:spPr>
          <a:xfrm>
            <a:off x="5254387" y="1923364"/>
            <a:ext cx="5745709" cy="165570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sv-SE" sz="2200" u="sng" dirty="0" smtClean="0"/>
              <a:t>Hockeybackarna:</a:t>
            </a: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sv-SE" sz="1600" dirty="0" smtClean="0"/>
              <a:t>Låna </a:t>
            </a:r>
            <a:r>
              <a:rPr lang="sv-SE" sz="1600" dirty="0"/>
              <a:t>så länger man spelar i Team </a:t>
            </a:r>
            <a:r>
              <a:rPr lang="sv-SE" sz="1600" dirty="0" smtClean="0"/>
              <a:t>16.</a:t>
            </a:r>
            <a:endParaRPr lang="sv-SE" sz="1600" dirty="0"/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sv-SE" sz="1600" dirty="0" smtClean="0"/>
              <a:t>Inga </a:t>
            </a:r>
            <a:r>
              <a:rPr lang="sv-SE" sz="1600" dirty="0"/>
              <a:t>egna klistermärken</a:t>
            </a:r>
            <a:r>
              <a:rPr lang="sv-SE" sz="1600" dirty="0" smtClean="0"/>
              <a:t>.</a:t>
            </a:r>
          </a:p>
          <a:p>
            <a:pPr marL="342900" lvl="0" indent="-342900" algn="l" rtl="0">
              <a:spcBef>
                <a:spcPts val="100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sv-SE" sz="1600" dirty="0" smtClean="0"/>
              <a:t>Dragsnöre är ok.</a:t>
            </a:r>
            <a:endParaRPr sz="1600" dirty="0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ctr" rtl="0">
              <a:spcBef>
                <a:spcPts val="1000"/>
              </a:spcBef>
              <a:spcAft>
                <a:spcPts val="0"/>
              </a:spcAft>
              <a:buNone/>
            </a:pPr>
            <a:endParaRPr dirty="0"/>
          </a:p>
        </p:txBody>
      </p:sp>
      <p:pic>
        <p:nvPicPr>
          <p:cNvPr id="144" name="Google Shape;144;p2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828799" y="395786"/>
            <a:ext cx="1830689" cy="572736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130;p19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465720" y="246528"/>
            <a:ext cx="961883" cy="115919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7"/>
          <p:cNvSpPr txBox="1">
            <a:spLocks noGrp="1"/>
          </p:cNvSpPr>
          <p:nvPr>
            <p:ph type="ctrTitle"/>
          </p:nvPr>
        </p:nvSpPr>
        <p:spPr>
          <a:xfrm>
            <a:off x="1524000" y="423948"/>
            <a:ext cx="9144000" cy="87258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sv-SE" sz="5400" dirty="0"/>
              <a:t>Poolspel</a:t>
            </a:r>
            <a:endParaRPr sz="5400" dirty="0"/>
          </a:p>
        </p:txBody>
      </p:sp>
      <p:pic>
        <p:nvPicPr>
          <p:cNvPr id="116" name="Google Shape;116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578081" y="423948"/>
            <a:ext cx="945919" cy="1047405"/>
          </a:xfrm>
          <a:prstGeom prst="rect">
            <a:avLst/>
          </a:prstGeom>
          <a:noFill/>
          <a:ln>
            <a:noFill/>
          </a:ln>
        </p:spPr>
      </p:pic>
      <p:sp>
        <p:nvSpPr>
          <p:cNvPr id="117" name="Google Shape;117;p17"/>
          <p:cNvSpPr txBox="1"/>
          <p:nvPr/>
        </p:nvSpPr>
        <p:spPr>
          <a:xfrm>
            <a:off x="578081" y="1655101"/>
            <a:ext cx="11338500" cy="48936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Antal </a:t>
            </a:r>
            <a:r>
              <a:rPr lang="sv-SE" sz="18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lag:</a:t>
            </a:r>
          </a:p>
          <a:p>
            <a:pPr marL="285750" lvl="0" indent="-285750"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- 3st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lag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är registrerade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Lagen utvärderas och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nya lag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kommer troligen bildas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för att få det så rättvist som möjligt</a:t>
            </a: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Matchledare:</a:t>
            </a:r>
            <a:endParaRPr lang="sv-SE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En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tränare från hemma/bortalag agerar ”domare” på varsin planhalva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Matchtid</a:t>
            </a: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- 1x15min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 pipbyten om 1 min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Matchvärd:</a:t>
            </a: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 lang="sv-SE"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poolspel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hemma ska matchvärd vara utsedd som skall hälsa lagen välkomna, visa omklädningsrum, svara på frågor. </a:t>
            </a:r>
            <a:endParaRPr sz="1600" dirty="0"/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Kärra</a:t>
            </a:r>
            <a:r>
              <a:rPr lang="sv-SE" sz="18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: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tar med en täckt släpkärra vid poolspel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borta.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endParaRPr lang="sv-SE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indent="-285750">
              <a:buClr>
                <a:schemeClr val="dk1"/>
              </a:buClr>
              <a:buSzPts val="1800"/>
              <a:buFont typeface="Arial"/>
              <a:buChar char="•"/>
            </a:pPr>
            <a:r>
              <a:rPr lang="sv-SE" sz="18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Träning:</a:t>
            </a:r>
            <a:endParaRPr lang="sv-SE" sz="1800" u="sng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Sammanfaller poolspel med träningsdag kan den komma att byta dag.</a:t>
            </a: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8"/>
          <p:cNvSpPr txBox="1">
            <a:spLocks noGrp="1"/>
          </p:cNvSpPr>
          <p:nvPr>
            <p:ph type="ctrTitle"/>
          </p:nvPr>
        </p:nvSpPr>
        <p:spPr>
          <a:xfrm>
            <a:off x="1524000" y="423949"/>
            <a:ext cx="9144000" cy="922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sv-SE" sz="5400" dirty="0"/>
              <a:t>Poolspel</a:t>
            </a:r>
            <a:endParaRPr sz="5400" dirty="0"/>
          </a:p>
        </p:txBody>
      </p:sp>
      <p:pic>
        <p:nvPicPr>
          <p:cNvPr id="123" name="Google Shape;123;p18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361950" y="423948"/>
            <a:ext cx="1162050" cy="14097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24" name="Google Shape;124;p18"/>
          <p:cNvGraphicFramePr/>
          <p:nvPr>
            <p:extLst>
              <p:ext uri="{D42A27DB-BD31-4B8C-83A1-F6EECF244321}">
                <p14:modId xmlns:p14="http://schemas.microsoft.com/office/powerpoint/2010/main" val="2367241317"/>
              </p:ext>
            </p:extLst>
          </p:nvPr>
        </p:nvGraphicFramePr>
        <p:xfrm>
          <a:off x="1524000" y="2518756"/>
          <a:ext cx="9617850" cy="2916550"/>
        </p:xfrm>
        <a:graphic>
          <a:graphicData uri="http://schemas.openxmlformats.org/drawingml/2006/table">
            <a:tbl>
              <a:tblPr firstRow="1" bandRow="1">
                <a:noFill/>
                <a:tableStyleId>{CEBFC458-42BF-406E-B2D4-34AFF0ED9912}</a:tableStyleId>
              </a:tblPr>
              <a:tblGrid>
                <a:gridCol w="16029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029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029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029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029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29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16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 u="none" strike="noStrike" cap="none"/>
                        <a:t>När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Vart </a:t>
                      </a:r>
                      <a:r>
                        <a:rPr lang="sv-SE" sz="1200"/>
                        <a:t>(inkl adress)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Samling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Spelstart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Antal matcher</a:t>
                      </a: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6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 dirty="0" smtClean="0"/>
                        <a:t>V.45 </a:t>
                      </a:r>
                      <a:r>
                        <a:rPr lang="sv-SE" sz="1800" dirty="0" err="1" smtClean="0"/>
                        <a:t>lör</a:t>
                      </a:r>
                      <a:r>
                        <a:rPr lang="sv-SE" sz="1800" baseline="0" dirty="0" smtClean="0"/>
                        <a:t> 9/11</a:t>
                      </a:r>
                      <a:r>
                        <a:rPr lang="sv-SE" sz="1800" dirty="0" smtClean="0"/>
                        <a:t> 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 dirty="0" smtClean="0"/>
                        <a:t>Skara</a:t>
                      </a:r>
                      <a:endParaRPr sz="1800" dirty="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6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v.47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Tidaholm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6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v.50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Grästorp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6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v.3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Tibro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6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v.6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Skövde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66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v.9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sv-SE" sz="1800"/>
                        <a:t>Grästorp</a:t>
                      </a: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/>
                    </a:p>
                  </a:txBody>
                  <a:tcPr marL="91450" marR="914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800" dirty="0"/>
                    </a:p>
                  </a:txBody>
                  <a:tcPr marL="91450" marR="914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19"/>
          <p:cNvSpPr txBox="1">
            <a:spLocks noGrp="1"/>
          </p:cNvSpPr>
          <p:nvPr>
            <p:ph type="ctrTitle"/>
          </p:nvPr>
        </p:nvSpPr>
        <p:spPr>
          <a:xfrm>
            <a:off x="1524000" y="423949"/>
            <a:ext cx="9144000" cy="9227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</a:pPr>
            <a:r>
              <a:rPr lang="sv-SE" sz="5400" dirty="0" smtClean="0"/>
              <a:t>Jourmatch A-laget</a:t>
            </a:r>
            <a:endParaRPr sz="5400" dirty="0"/>
          </a:p>
        </p:txBody>
      </p:sp>
      <p:pic>
        <p:nvPicPr>
          <p:cNvPr id="130" name="Google Shape;130;p19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493878" y="423949"/>
            <a:ext cx="1030122" cy="1268374"/>
          </a:xfrm>
          <a:prstGeom prst="rect">
            <a:avLst/>
          </a:prstGeom>
          <a:noFill/>
          <a:ln>
            <a:noFill/>
          </a:ln>
        </p:spPr>
      </p:pic>
      <p:sp>
        <p:nvSpPr>
          <p:cNvPr id="131" name="Google Shape;131;p19"/>
          <p:cNvSpPr txBox="1"/>
          <p:nvPr/>
        </p:nvSpPr>
        <p:spPr>
          <a:xfrm>
            <a:off x="1782750" y="1956474"/>
            <a:ext cx="8626500" cy="443194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</a:pPr>
            <a:r>
              <a:rPr lang="sv-SE" sz="2000" u="sng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Jourmatch A-laget, </a:t>
            </a: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13/11:</a:t>
            </a:r>
            <a:endParaRPr sz="2000" u="sng" dirty="0"/>
          </a:p>
          <a:p>
            <a:pPr marL="285750" lvl="0" indent="-285750"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Under säsongen har gemensamt ansvar med Team -15 för 4st A-lagsmatcher. Bemanningen är    3st från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Team -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15,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4st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från Team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16.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Kiosk: 2st.</a:t>
            </a:r>
            <a:endParaRPr sz="1600" dirty="0">
              <a:solidFill>
                <a:srgbClr val="FF0000"/>
              </a:solidFill>
            </a:endParaRPr>
          </a:p>
          <a:p>
            <a:pPr marL="285750" lvl="0" indent="-285750"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Publikvärd: </a:t>
            </a:r>
            <a:r>
              <a:rPr lang="sv-SE" sz="16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2st/jourmatch</a:t>
            </a:r>
            <a:r>
              <a:rPr lang="sv-SE" sz="16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, i Team -16 ska 3st vara utbildade.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Rollen innefattar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visitation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vid entrén och sedan agera vakt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 hallen under match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Kräver uppdaterad HLR-utbildning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årligen och s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äkerhetsutbildning som klubben tillhandahåller.</a:t>
            </a:r>
          </a:p>
          <a:p>
            <a:pPr marL="285750" lvl="0" indent="-285750"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Städ: </a:t>
            </a:r>
            <a:r>
              <a:rPr lang="sv-SE" sz="1600" dirty="0" smtClean="0">
                <a:solidFill>
                  <a:schemeClr val="tx1"/>
                </a:solidFill>
                <a:latin typeface="Calibri"/>
                <a:ea typeface="Calibri"/>
                <a:cs typeface="Calibri"/>
                <a:sym typeface="Calibri"/>
              </a:rPr>
              <a:t>Alla</a:t>
            </a:r>
            <a:endParaRPr sz="1600" dirty="0">
              <a:solidFill>
                <a:schemeClr val="tx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- 100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kakor från Team 16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 25st / ansvarig.</a:t>
            </a: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endParaRPr lang="sv-SE"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342900" indent="-342900">
              <a:buClr>
                <a:schemeClr val="dk1"/>
              </a:buClr>
              <a:buSzPts val="1800"/>
              <a:buFont typeface="Arial" panose="020B0604020202020204" pitchFamily="34" charset="0"/>
              <a:buChar char="•"/>
            </a:pPr>
            <a:r>
              <a:rPr lang="sv-SE" sz="20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Regler A-lagsmatch:</a:t>
            </a:r>
          </a:p>
          <a:p>
            <a:pPr marL="342900" indent="-342900"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- Barn får </a:t>
            </a:r>
            <a:r>
              <a:rPr lang="sv-SE" sz="1600" u="sng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EJ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 springa runt och leka under matcherna.</a:t>
            </a:r>
          </a:p>
          <a:p>
            <a:pPr marL="342900" indent="-342900"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- Klubben fundera på att införa 15-års åldersgräns.</a:t>
            </a:r>
          </a:p>
          <a:p>
            <a:pPr marL="342900" indent="-342900"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- (Banken </a:t>
            </a:r>
            <a:r>
              <a:rPr lang="sv-SE" sz="1600" dirty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var sponsor en match där sprang mindre barn och tog deras grejer på bordet</a:t>
            </a:r>
            <a:r>
              <a:rPr lang="sv-SE" sz="1600" dirty="0" smtClean="0">
                <a:solidFill>
                  <a:schemeClr val="dk1"/>
                </a:solidFill>
                <a:latin typeface="Calibri"/>
                <a:ea typeface="Calibri"/>
                <a:cs typeface="Calibri"/>
              </a:rPr>
              <a:t>.)</a:t>
            </a:r>
            <a:endParaRPr lang="sv-SE" sz="16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342900" indent="-342900"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endParaRPr lang="sv-SE" sz="1600" dirty="0">
              <a:solidFill>
                <a:schemeClr val="dk1"/>
              </a:solidFill>
              <a:latin typeface="Calibri"/>
              <a:ea typeface="Calibri"/>
              <a:cs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ourier New" panose="02070309020205020404" pitchFamily="49" charset="0"/>
              <a:buChar char="o"/>
            </a:pPr>
            <a:endParaRPr sz="16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1714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10116</TotalTime>
  <Words>801</Words>
  <Application>Microsoft Office PowerPoint</Application>
  <PresentationFormat>Widescreen</PresentationFormat>
  <Paragraphs>157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Courier New</vt:lpstr>
      <vt:lpstr>Office Theme</vt:lpstr>
      <vt:lpstr>Föräldramöte Team-16</vt:lpstr>
      <vt:lpstr>Agenda</vt:lpstr>
      <vt:lpstr>Laget Team-16</vt:lpstr>
      <vt:lpstr>Laget Team-16</vt:lpstr>
      <vt:lpstr>Laget Team-16</vt:lpstr>
      <vt:lpstr>Laget Team-16</vt:lpstr>
      <vt:lpstr>Poolspel</vt:lpstr>
      <vt:lpstr>Poolspel</vt:lpstr>
      <vt:lpstr>Jourmatch A-laget</vt:lpstr>
      <vt:lpstr>Åtaganden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Föräldramöte Team-16</dc:title>
  <dc:creator>Öhman Johan</dc:creator>
  <cp:lastModifiedBy>Öhman Johan</cp:lastModifiedBy>
  <cp:revision>31</cp:revision>
  <dcterms:modified xsi:type="dcterms:W3CDTF">2024-10-25T12:09:49Z</dcterms:modified>
</cp:coreProperties>
</file>