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0A_0.xml" ContentType="application/vnd.ms-powerpoint.comments+xml"/>
  <Override PartName="/ppt/notesSlides/notesSlide6.xml" ContentType="application/vnd.openxmlformats-officedocument.presentationml.notesSlide+xml"/>
  <Override PartName="/ppt/comments/modernComment_109_2E560C9A.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57" r:id="rId3"/>
    <p:sldId id="258" r:id="rId4"/>
    <p:sldId id="267" r:id="rId5"/>
    <p:sldId id="266" r:id="rId6"/>
    <p:sldId id="265" r:id="rId7"/>
    <p:sldId id="268" r:id="rId8"/>
    <p:sldId id="261" r:id="rId9"/>
    <p:sldId id="262" r:id="rId10"/>
    <p:sldId id="260" r:id="rId11"/>
    <p:sldId id="263" r:id="rId12"/>
    <p:sldId id="264" r:id="rId1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15:clr>
            <a:srgbClr val="747775"/>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5" roundtripDataSignature="AMtx7mhHccaevul46GXpgIF+NW3EhHsUv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18CAE9-D948-815E-B3B5-7AFD8FB85515}" name="Sara Åkesson" initials="SÅ" userId="S::sara.akesson@euroaccident.com::32d24a1a-358b-4566-8b6a-0f70f1a95c2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577" autoAdjust="0"/>
  </p:normalViewPr>
  <p:slideViewPr>
    <p:cSldViewPr snapToGrid="0">
      <p:cViewPr varScale="1">
        <p:scale>
          <a:sx n="85" d="100"/>
          <a:sy n="85" d="100"/>
        </p:scale>
        <p:origin x="5394" y="1002"/>
      </p:cViewPr>
      <p:guideLst>
        <p:guide orient="horz"/>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customschemas.google.com/relationships/presentationmetadata" Target="meta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 Åkesson" userId="32d24a1a-358b-4566-8b6a-0f70f1a95c26" providerId="ADAL" clId="{43711537-40D6-4452-90FF-AA1A57426E1A}"/>
    <pc:docChg chg="undo custSel addSld delSld modSld sldOrd">
      <pc:chgData name="Sara Åkesson" userId="32d24a1a-358b-4566-8b6a-0f70f1a95c26" providerId="ADAL" clId="{43711537-40D6-4452-90FF-AA1A57426E1A}" dt="2026-09-30T11:22:29.537" v="4248" actId="20577"/>
      <pc:docMkLst>
        <pc:docMk/>
      </pc:docMkLst>
      <pc:sldChg chg="modSp mod">
        <pc:chgData name="Sara Åkesson" userId="32d24a1a-358b-4566-8b6a-0f70f1a95c26" providerId="ADAL" clId="{43711537-40D6-4452-90FF-AA1A57426E1A}" dt="2026-09-28T05:49:47.199" v="3923" actId="207"/>
        <pc:sldMkLst>
          <pc:docMk/>
          <pc:sldMk cId="0" sldId="258"/>
        </pc:sldMkLst>
        <pc:spChg chg="mod">
          <ac:chgData name="Sara Åkesson" userId="32d24a1a-358b-4566-8b6a-0f70f1a95c26" providerId="ADAL" clId="{43711537-40D6-4452-90FF-AA1A57426E1A}" dt="2026-09-28T05:49:47.199" v="3923" actId="207"/>
          <ac:spMkLst>
            <pc:docMk/>
            <pc:sldMk cId="0" sldId="258"/>
            <ac:spMk id="115" creationId="{00000000-0000-0000-0000-000000000000}"/>
          </ac:spMkLst>
        </pc:spChg>
      </pc:sldChg>
      <pc:sldChg chg="delSp modSp mod">
        <pc:chgData name="Sara Åkesson" userId="32d24a1a-358b-4566-8b6a-0f70f1a95c26" providerId="ADAL" clId="{43711537-40D6-4452-90FF-AA1A57426E1A}" dt="2026-09-28T12:15:05.249" v="4107" actId="20577"/>
        <pc:sldMkLst>
          <pc:docMk/>
          <pc:sldMk cId="0" sldId="260"/>
        </pc:sldMkLst>
        <pc:spChg chg="mod">
          <ac:chgData name="Sara Åkesson" userId="32d24a1a-358b-4566-8b6a-0f70f1a95c26" providerId="ADAL" clId="{43711537-40D6-4452-90FF-AA1A57426E1A}" dt="2026-09-28T12:15:05.249" v="4107" actId="20577"/>
          <ac:spMkLst>
            <pc:docMk/>
            <pc:sldMk cId="0" sldId="260"/>
            <ac:spMk id="141" creationId="{00000000-0000-0000-0000-000000000000}"/>
          </ac:spMkLst>
        </pc:spChg>
        <pc:spChg chg="mod">
          <ac:chgData name="Sara Åkesson" userId="32d24a1a-358b-4566-8b6a-0f70f1a95c26" providerId="ADAL" clId="{43711537-40D6-4452-90FF-AA1A57426E1A}" dt="2026-09-28T12:14:35.658" v="4077" actId="1076"/>
          <ac:spMkLst>
            <pc:docMk/>
            <pc:sldMk cId="0" sldId="260"/>
            <ac:spMk id="142" creationId="{00000000-0000-0000-0000-000000000000}"/>
          </ac:spMkLst>
        </pc:spChg>
      </pc:sldChg>
      <pc:sldChg chg="modSp mod ord modCm">
        <pc:chgData name="Sara Åkesson" userId="32d24a1a-358b-4566-8b6a-0f70f1a95c26" providerId="ADAL" clId="{43711537-40D6-4452-90FF-AA1A57426E1A}" dt="2026-09-21T06:28:40.574" v="1958" actId="207"/>
        <pc:sldMkLst>
          <pc:docMk/>
          <pc:sldMk cId="0" sldId="261"/>
        </pc:sldMkLst>
        <pc:spChg chg="mod">
          <ac:chgData name="Sara Åkesson" userId="32d24a1a-358b-4566-8b6a-0f70f1a95c26" providerId="ADAL" clId="{43711537-40D6-4452-90FF-AA1A57426E1A}" dt="2026-09-21T06:28:40.574" v="1958" actId="207"/>
          <ac:spMkLst>
            <pc:docMk/>
            <pc:sldMk cId="0" sldId="261"/>
            <ac:spMk id="148" creationId="{00000000-0000-0000-0000-000000000000}"/>
          </ac:spMkLst>
        </pc:spChg>
        <pc:extLst>
          <p:ext xmlns:p="http://schemas.openxmlformats.org/presentationml/2006/main" uri="{D6D511B9-2390-475A-947B-AFAB55BFBCF1}">
            <pc226:cmChg xmlns:pc226="http://schemas.microsoft.com/office/powerpoint/2022/06/main/command" chg="mod">
              <pc226:chgData name="Sara Åkesson" userId="32d24a1a-358b-4566-8b6a-0f70f1a95c26" providerId="ADAL" clId="{43711537-40D6-4452-90FF-AA1A57426E1A}" dt="2026-09-21T06:28:20.707" v="1957" actId="20577"/>
              <pc2:cmMkLst xmlns:pc2="http://schemas.microsoft.com/office/powerpoint/2019/9/main/command">
                <pc:docMk/>
                <pc:sldMk cId="0" sldId="261"/>
                <pc2:cmMk id="{08A19371-683A-47C5-86ED-E87455D5E7FE}"/>
              </pc2:cmMkLst>
            </pc226:cmChg>
          </p:ext>
        </pc:extLst>
      </pc:sldChg>
      <pc:sldChg chg="ord">
        <pc:chgData name="Sara Åkesson" userId="32d24a1a-358b-4566-8b6a-0f70f1a95c26" providerId="ADAL" clId="{43711537-40D6-4452-90FF-AA1A57426E1A}" dt="2026-09-21T05:56:51.963" v="856"/>
        <pc:sldMkLst>
          <pc:docMk/>
          <pc:sldMk cId="0" sldId="262"/>
        </pc:sldMkLst>
      </pc:sldChg>
      <pc:sldChg chg="modNotesTx">
        <pc:chgData name="Sara Åkesson" userId="32d24a1a-358b-4566-8b6a-0f70f1a95c26" providerId="ADAL" clId="{43711537-40D6-4452-90FF-AA1A57426E1A}" dt="2026-09-21T05:54:54.898" v="713" actId="20577"/>
        <pc:sldMkLst>
          <pc:docMk/>
          <pc:sldMk cId="0" sldId="264"/>
        </pc:sldMkLst>
      </pc:sldChg>
      <pc:sldChg chg="addSp delSp modSp mod modCm modNotesTx">
        <pc:chgData name="Sara Åkesson" userId="32d24a1a-358b-4566-8b6a-0f70f1a95c26" providerId="ADAL" clId="{43711537-40D6-4452-90FF-AA1A57426E1A}" dt="2026-09-30T11:22:29.537" v="4248" actId="20577"/>
        <pc:sldMkLst>
          <pc:docMk/>
          <pc:sldMk cId="777391258" sldId="265"/>
        </pc:sldMkLst>
        <pc:spChg chg="add mod">
          <ac:chgData name="Sara Åkesson" userId="32d24a1a-358b-4566-8b6a-0f70f1a95c26" providerId="ADAL" clId="{43711537-40D6-4452-90FF-AA1A57426E1A}" dt="2026-09-30T11:21:43.435" v="4137" actId="1076"/>
          <ac:spMkLst>
            <pc:docMk/>
            <pc:sldMk cId="777391258" sldId="265"/>
            <ac:spMk id="4" creationId="{FD4DF13D-F093-C577-5B2C-4F8E45BA714F}"/>
          </ac:spMkLst>
        </pc:spChg>
        <pc:spChg chg="add del mod">
          <ac:chgData name="Sara Åkesson" userId="32d24a1a-358b-4566-8b6a-0f70f1a95c26" providerId="ADAL" clId="{43711537-40D6-4452-90FF-AA1A57426E1A}" dt="2026-09-30T11:22:29.537" v="4248" actId="20577"/>
          <ac:spMkLst>
            <pc:docMk/>
            <pc:sldMk cId="777391258" sldId="265"/>
            <ac:spMk id="6" creationId="{0AC3F714-FD27-821A-AD1F-94FFC32F4137}"/>
          </ac:spMkLst>
        </pc:spChg>
        <pc:spChg chg="mod">
          <ac:chgData name="Sara Åkesson" userId="32d24a1a-358b-4566-8b6a-0f70f1a95c26" providerId="ADAL" clId="{43711537-40D6-4452-90FF-AA1A57426E1A}" dt="2026-09-28T05:50:54.354" v="3930" actId="20577"/>
          <ac:spMkLst>
            <pc:docMk/>
            <pc:sldMk cId="777391258" sldId="265"/>
            <ac:spMk id="12" creationId="{D7750A42-CC20-D577-5AD4-0EA09FD93CBB}"/>
          </ac:spMkLst>
        </pc:spChg>
        <pc:extLst>
          <p:ext xmlns:p="http://schemas.openxmlformats.org/presentationml/2006/main" uri="{D6D511B9-2390-475A-947B-AFAB55BFBCF1}">
            <pc226:cmChg xmlns:pc226="http://schemas.microsoft.com/office/powerpoint/2022/06/main/command" chg="mod">
              <pc226:chgData name="Sara Åkesson" userId="32d24a1a-358b-4566-8b6a-0f70f1a95c26" providerId="ADAL" clId="{43711537-40D6-4452-90FF-AA1A57426E1A}" dt="2026-09-30T11:22:29.537" v="4248" actId="20577"/>
              <pc2:cmMkLst xmlns:pc2="http://schemas.microsoft.com/office/powerpoint/2019/9/main/command">
                <pc:docMk/>
                <pc:sldMk cId="777391258" sldId="265"/>
                <pc2:cmMk id="{D54C02F4-3B11-4370-95E0-51323D936FF6}"/>
              </pc2:cmMkLst>
            </pc226:cmChg>
          </p:ext>
        </pc:extLst>
      </pc:sldChg>
      <pc:sldChg chg="delSp modSp mod modCm modNotesTx">
        <pc:chgData name="Sara Åkesson" userId="32d24a1a-358b-4566-8b6a-0f70f1a95c26" providerId="ADAL" clId="{43711537-40D6-4452-90FF-AA1A57426E1A}" dt="2026-09-28T06:40:54.359" v="3937" actId="20577"/>
        <pc:sldMkLst>
          <pc:docMk/>
          <pc:sldMk cId="0" sldId="266"/>
        </pc:sldMkLst>
        <pc:spChg chg="mod">
          <ac:chgData name="Sara Åkesson" userId="32d24a1a-358b-4566-8b6a-0f70f1a95c26" providerId="ADAL" clId="{43711537-40D6-4452-90FF-AA1A57426E1A}" dt="2026-09-28T06:40:54.359" v="3937" actId="20577"/>
          <ac:spMkLst>
            <pc:docMk/>
            <pc:sldMk cId="0" sldId="266"/>
            <ac:spMk id="2" creationId="{6BD99E4F-3D18-3067-90FF-B2C54FBB0995}"/>
          </ac:spMkLst>
        </pc:spChg>
        <pc:spChg chg="mod">
          <ac:chgData name="Sara Åkesson" userId="32d24a1a-358b-4566-8b6a-0f70f1a95c26" providerId="ADAL" clId="{43711537-40D6-4452-90FF-AA1A57426E1A}" dt="2026-09-21T06:29:59.270" v="1962" actId="255"/>
          <ac:spMkLst>
            <pc:docMk/>
            <pc:sldMk cId="0" sldId="266"/>
            <ac:spMk id="130" creationId="{00000000-0000-0000-0000-000000000000}"/>
          </ac:spMkLst>
        </pc:spChg>
        <pc:extLst>
          <p:ext xmlns:p="http://schemas.openxmlformats.org/presentationml/2006/main" uri="{D6D511B9-2390-475A-947B-AFAB55BFBCF1}">
            <pc226:cmChg xmlns:pc226="http://schemas.microsoft.com/office/powerpoint/2022/06/main/command" chg="mod">
              <pc226:chgData name="Sara Åkesson" userId="32d24a1a-358b-4566-8b6a-0f70f1a95c26" providerId="ADAL" clId="{43711537-40D6-4452-90FF-AA1A57426E1A}" dt="2026-09-28T06:40:54.359" v="3937" actId="20577"/>
              <pc2:cmMkLst xmlns:pc2="http://schemas.microsoft.com/office/powerpoint/2019/9/main/command">
                <pc:docMk/>
                <pc:sldMk cId="0" sldId="266"/>
                <pc2:cmMk id="{79433C28-1CFC-449F-A85B-A3415EEF965B}"/>
              </pc2:cmMkLst>
            </pc226:cmChg>
            <pc226:cmChg xmlns:pc226="http://schemas.microsoft.com/office/powerpoint/2022/06/main/command" chg="mod">
              <pc226:chgData name="Sara Åkesson" userId="32d24a1a-358b-4566-8b6a-0f70f1a95c26" providerId="ADAL" clId="{43711537-40D6-4452-90FF-AA1A57426E1A}" dt="2026-09-21T06:29:48.404" v="1960" actId="20577"/>
              <pc2:cmMkLst xmlns:pc2="http://schemas.microsoft.com/office/powerpoint/2019/9/main/command">
                <pc:docMk/>
                <pc:sldMk cId="0" sldId="266"/>
                <pc2:cmMk id="{97300933-740E-4D74-A485-0475913205EA}"/>
              </pc2:cmMkLst>
            </pc226:cmChg>
          </p:ext>
        </pc:extLst>
      </pc:sldChg>
      <pc:sldChg chg="modSp mod">
        <pc:chgData name="Sara Åkesson" userId="32d24a1a-358b-4566-8b6a-0f70f1a95c26" providerId="ADAL" clId="{43711537-40D6-4452-90FF-AA1A57426E1A}" dt="2026-09-21T06:29:35.421" v="1959" actId="2711"/>
        <pc:sldMkLst>
          <pc:docMk/>
          <pc:sldMk cId="1277025769" sldId="267"/>
        </pc:sldMkLst>
        <pc:spChg chg="mod">
          <ac:chgData name="Sara Åkesson" userId="32d24a1a-358b-4566-8b6a-0f70f1a95c26" providerId="ADAL" clId="{43711537-40D6-4452-90FF-AA1A57426E1A}" dt="2026-09-21T06:29:35.421" v="1959" actId="2711"/>
          <ac:spMkLst>
            <pc:docMk/>
            <pc:sldMk cId="1277025769" sldId="267"/>
            <ac:spMk id="115" creationId="{089E74DA-B491-99CB-CEBE-2905F4779835}"/>
          </ac:spMkLst>
        </pc:spChg>
      </pc:sldChg>
      <pc:sldChg chg="modSp mod ord">
        <pc:chgData name="Sara Åkesson" userId="32d24a1a-358b-4566-8b6a-0f70f1a95c26" providerId="ADAL" clId="{43711537-40D6-4452-90FF-AA1A57426E1A}" dt="2026-09-30T11:15:36.889" v="4133" actId="20577"/>
        <pc:sldMkLst>
          <pc:docMk/>
          <pc:sldMk cId="4111409085" sldId="268"/>
        </pc:sldMkLst>
        <pc:spChg chg="mod">
          <ac:chgData name="Sara Åkesson" userId="32d24a1a-358b-4566-8b6a-0f70f1a95c26" providerId="ADAL" clId="{43711537-40D6-4452-90FF-AA1A57426E1A}" dt="2026-09-30T11:15:36.889" v="4133" actId="20577"/>
          <ac:spMkLst>
            <pc:docMk/>
            <pc:sldMk cId="4111409085" sldId="268"/>
            <ac:spMk id="141" creationId="{AC068701-DDA0-A2B9-EE72-249D79786E31}"/>
          </ac:spMkLst>
        </pc:spChg>
      </pc:sldChg>
    </pc:docChg>
  </pc:docChgLst>
</pc:chgInfo>
</file>

<file path=ppt/comments/modernComment_10A_0.xml><?xml version="1.0" encoding="utf-8"?>
<p188:cmLst xmlns:a="http://schemas.openxmlformats.org/drawingml/2006/main" xmlns:r="http://schemas.openxmlformats.org/officeDocument/2006/relationships" xmlns:p188="http://schemas.microsoft.com/office/powerpoint/2018/8/main">
  <p188:cm id="{97300933-740E-4D74-A485-0475913205EA}" authorId="{C718CAE9-D948-815E-B3B5-7AFD8FB85515}" created="2026-09-21T05:57:52.729">
    <ac:txMkLst xmlns:ac="http://schemas.microsoft.com/office/drawing/2013/main/command">
      <pc:docMk xmlns:pc="http://schemas.microsoft.com/office/powerpoint/2013/main/command"/>
      <pc:sldMk xmlns:pc="http://schemas.microsoft.com/office/powerpoint/2013/main/command" cId="0" sldId="266"/>
      <ac:spMk id="130" creationId="{00000000-0000-0000-0000-000000000000}"/>
      <ac:txMk cp="67">
        <ac:context len="86" hash="1942425031"/>
      </ac:txMk>
    </ac:txMkLst>
    <p188:pos x="3743800" y="2239917"/>
    <p188:txBody>
      <a:bodyPr/>
      <a:lstStyle/>
      <a:p>
        <a:r>
          <a:rPr lang="sv-SE"/>
          <a:t>Stämmer det? </a:t>
        </a:r>
      </a:p>
    </p188:txBody>
  </p188:cm>
  <p188:cm id="{79433C28-1CFC-449F-A85B-A3415EEF965B}" authorId="{C718CAE9-D948-815E-B3B5-7AFD8FB85515}" created="2026-09-21T06:31:49.563">
    <ac:txMkLst xmlns:ac="http://schemas.microsoft.com/office/drawing/2013/main/command">
      <pc:docMk xmlns:pc="http://schemas.microsoft.com/office/powerpoint/2013/main/command"/>
      <pc:sldMk xmlns:pc="http://schemas.microsoft.com/office/powerpoint/2013/main/command" cId="0" sldId="266"/>
      <ac:spMk id="2" creationId="{6BD99E4F-3D18-3067-90FF-B2C54FBB0995}"/>
      <ac:txMk cp="60" len="67">
        <ac:context len="296" hash="317998991"/>
      </ac:txMk>
    </ac:txMkLst>
    <p188:pos x="3740846" y="1583023"/>
    <p188:txBody>
      <a:bodyPr/>
      <a:lstStyle/>
      <a:p>
        <a:r>
          <a:rPr lang="sv-SE"/>
          <a:t>Ska vi det??? </a:t>
        </a:r>
      </a:p>
    </p188:txBody>
  </p188:cm>
</p188:cmLst>
</file>

<file path=ppt/comments/modernComment_109_2E560C9A.xml><?xml version="1.0" encoding="utf-8"?>
<p188:cmLst xmlns:a="http://schemas.openxmlformats.org/drawingml/2006/main" xmlns:r="http://schemas.openxmlformats.org/officeDocument/2006/relationships" xmlns:p188="http://schemas.microsoft.com/office/powerpoint/2018/8/main">
  <p188:cm id="{D54C02F4-3B11-4370-95E0-51323D936FF6}" authorId="{C718CAE9-D948-815E-B3B5-7AFD8FB85515}" created="2026-09-21T06:20:16.958">
    <ac:txMkLst xmlns:ac="http://schemas.microsoft.com/office/drawing/2013/main/command">
      <pc:docMk xmlns:pc="http://schemas.microsoft.com/office/powerpoint/2013/main/command"/>
      <pc:sldMk xmlns:pc="http://schemas.microsoft.com/office/powerpoint/2013/main/command" cId="777391258" sldId="265"/>
      <ac:spMk id="6" creationId="{0AC3F714-FD27-821A-AD1F-94FFC32F4137}"/>
      <ac:txMk cp="140" len="8">
        <ac:context len="241" hash="3883721662"/>
      </ac:txMk>
    </ac:txMkLst>
    <p188:pos x="4440537" y="1982854"/>
    <p188:txBody>
      <a:bodyPr/>
      <a:lstStyle/>
      <a:p>
        <a:r>
          <a:rPr lang="sv-SE"/>
          <a:t>Ska vi dra ner på antalet?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6" name="Google Shape;9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3cb557662e_1_1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2" name="Google Shape;102;g33cb557662e_1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39eeba7590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3" name="Google Shape;113;g339eeba7590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a:extLst>
            <a:ext uri="{FF2B5EF4-FFF2-40B4-BE49-F238E27FC236}">
              <a16:creationId xmlns:a16="http://schemas.microsoft.com/office/drawing/2014/main" id="{D7074105-3D3D-8E10-BE9C-E95089D530C6}"/>
            </a:ext>
          </a:extLst>
        </p:cNvPr>
        <p:cNvGrpSpPr/>
        <p:nvPr/>
      </p:nvGrpSpPr>
      <p:grpSpPr>
        <a:xfrm>
          <a:off x="0" y="0"/>
          <a:ext cx="0" cy="0"/>
          <a:chOff x="0" y="0"/>
          <a:chExt cx="0" cy="0"/>
        </a:xfrm>
      </p:grpSpPr>
      <p:sp>
        <p:nvSpPr>
          <p:cNvPr id="112" name="Google Shape;112;g339eeba7590_0_25:notes">
            <a:extLst>
              <a:ext uri="{FF2B5EF4-FFF2-40B4-BE49-F238E27FC236}">
                <a16:creationId xmlns:a16="http://schemas.microsoft.com/office/drawing/2014/main" id="{9095016B-6E74-176D-4278-2140D9AB8BC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3" name="Google Shape;113;g339eeba7590_0_25:notes">
            <a:extLst>
              <a:ext uri="{FF2B5EF4-FFF2-40B4-BE49-F238E27FC236}">
                <a16:creationId xmlns:a16="http://schemas.microsoft.com/office/drawing/2014/main" id="{63DB614C-89E7-EEBB-66E3-D5C2970F5A7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78621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39eeba7590_0_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sv-SE" dirty="0"/>
              <a:t>Inget tvång med dusch, här får gärna ni föräldrar hjälpa till! </a:t>
            </a:r>
          </a:p>
          <a:p>
            <a:pPr marL="0" lvl="0" indent="0" algn="l" rtl="0">
              <a:lnSpc>
                <a:spcPct val="100000"/>
              </a:lnSpc>
              <a:spcBef>
                <a:spcPts val="0"/>
              </a:spcBef>
              <a:spcAft>
                <a:spcPts val="0"/>
              </a:spcAft>
              <a:buSzPts val="1100"/>
              <a:buNone/>
            </a:pPr>
            <a:endParaRPr lang="sv-SE" dirty="0"/>
          </a:p>
          <a:p>
            <a:pPr marL="0" lvl="0" indent="0" algn="l" rtl="0">
              <a:lnSpc>
                <a:spcPct val="100000"/>
              </a:lnSpc>
              <a:spcBef>
                <a:spcPts val="0"/>
              </a:spcBef>
              <a:spcAft>
                <a:spcPts val="0"/>
              </a:spcAft>
              <a:buSzPts val="1100"/>
              <a:buNone/>
            </a:pPr>
            <a:r>
              <a:rPr lang="sv-SE" dirty="0"/>
              <a:t>Men vi ser det som en bra träning att även börja göra det tillsammans. </a:t>
            </a:r>
          </a:p>
          <a:p>
            <a:pPr marL="0" lvl="0" indent="0" algn="l" rtl="0">
              <a:lnSpc>
                <a:spcPct val="100000"/>
              </a:lnSpc>
              <a:spcBef>
                <a:spcPts val="0"/>
              </a:spcBef>
              <a:spcAft>
                <a:spcPts val="0"/>
              </a:spcAft>
              <a:buSzPts val="1100"/>
              <a:buNone/>
            </a:pPr>
            <a:endParaRPr lang="sv-SE" dirty="0"/>
          </a:p>
        </p:txBody>
      </p:sp>
      <p:sp>
        <p:nvSpPr>
          <p:cNvPr id="128" name="Google Shape;128;g339eeba7590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Vi går från grön-nivå till blå nivå, och vi spelar istället sammandrag nu. </a:t>
            </a:r>
          </a:p>
          <a:p>
            <a:r>
              <a:rPr lang="sv-SE" dirty="0"/>
              <a:t>Vi kommer kalla alla till alla sammandrag, men det är först till kvarn. Upplever man att man inte fått vara med på någon match som man önskat så säg till oss tränare! </a:t>
            </a:r>
          </a:p>
          <a:p>
            <a:r>
              <a:rPr lang="sv-SE" dirty="0"/>
              <a:t>Kallelserna skickas ut samtidigt så att ni kan se datumen i laget.</a:t>
            </a:r>
          </a:p>
          <a:p>
            <a:endParaRPr lang="sv-SE" dirty="0"/>
          </a:p>
          <a:p>
            <a:r>
              <a:rPr lang="sv-SE" dirty="0"/>
              <a:t>I år tänker vi oss lite färre målvakter att snurra på, så att det inte känns som att man blir inkastad i mål utan att man får rätt förutsättningar för att göra ett bra jobb. Det innebär att alla inte kommer att få stå i mål.</a:t>
            </a:r>
          </a:p>
          <a:p>
            <a:endParaRPr lang="sv-SE" dirty="0"/>
          </a:p>
          <a:p>
            <a:r>
              <a:rPr lang="sv-SE" dirty="0"/>
              <a:t>Vi önskar också er hjälp med att tänka på maten. Gärna att barnen hinner stoppa i sig något innan träning för att orka hålla fokus och prestera på träningen. Vid sammandrag vet vi att kiosken brukar vara ett hett önskemål. Här vore det toppen om vi kunde hålla det till att läsk och godis käkar vi efter matcherna och inte mellan. </a:t>
            </a:r>
          </a:p>
          <a:p>
            <a:endParaRPr lang="sv-SE" dirty="0"/>
          </a:p>
          <a:p>
            <a:endParaRPr lang="sv-SE" dirty="0"/>
          </a:p>
          <a:p>
            <a:pPr marL="158750" indent="0">
              <a:buNone/>
            </a:pPr>
            <a:endParaRPr lang="sv-SE" dirty="0"/>
          </a:p>
        </p:txBody>
      </p:sp>
    </p:spTree>
    <p:extLst>
      <p:ext uri="{BB962C8B-B14F-4D97-AF65-F5344CB8AC3E}">
        <p14:creationId xmlns:p14="http://schemas.microsoft.com/office/powerpoint/2010/main" val="2683434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a:extLst>
            <a:ext uri="{FF2B5EF4-FFF2-40B4-BE49-F238E27FC236}">
              <a16:creationId xmlns:a16="http://schemas.microsoft.com/office/drawing/2014/main" id="{4C038D6A-1CAD-CDF8-0494-B0DA4D40B764}"/>
            </a:ext>
          </a:extLst>
        </p:cNvPr>
        <p:cNvGrpSpPr/>
        <p:nvPr/>
      </p:nvGrpSpPr>
      <p:grpSpPr>
        <a:xfrm>
          <a:off x="0" y="0"/>
          <a:ext cx="0" cy="0"/>
          <a:chOff x="0" y="0"/>
          <a:chExt cx="0" cy="0"/>
        </a:xfrm>
      </p:grpSpPr>
      <p:sp>
        <p:nvSpPr>
          <p:cNvPr id="138" name="Google Shape;138;g339eeba7590_0_19:notes">
            <a:extLst>
              <a:ext uri="{FF2B5EF4-FFF2-40B4-BE49-F238E27FC236}">
                <a16:creationId xmlns:a16="http://schemas.microsoft.com/office/drawing/2014/main" id="{85212EC4-E12F-A654-F418-DFFD0727E9B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sv-SE" dirty="0"/>
              <a:t>I</a:t>
            </a:r>
            <a:endParaRPr dirty="0"/>
          </a:p>
        </p:txBody>
      </p:sp>
      <p:sp>
        <p:nvSpPr>
          <p:cNvPr id="139" name="Google Shape;139;g339eeba7590_0_19:notes">
            <a:extLst>
              <a:ext uri="{FF2B5EF4-FFF2-40B4-BE49-F238E27FC236}">
                <a16:creationId xmlns:a16="http://schemas.microsoft.com/office/drawing/2014/main" id="{6725FF19-D751-DDA0-584F-0834D3E59F4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92735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39eeba7590_0_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sv-SE" dirty="0"/>
              <a:t>Idag är det ca 100 </a:t>
            </a:r>
            <a:r>
              <a:rPr lang="sv-SE" dirty="0" err="1"/>
              <a:t>st</a:t>
            </a:r>
            <a:r>
              <a:rPr lang="sv-SE" dirty="0"/>
              <a:t> som stödjer föreningen via Stadium. Föreningen har räknat att det är ca 30 % av vår ungdomsverksamhet så här behöver vi bli bättre.</a:t>
            </a:r>
          </a:p>
          <a:p>
            <a:pPr marL="0" lvl="0" indent="0" algn="l" rtl="0">
              <a:lnSpc>
                <a:spcPct val="100000"/>
              </a:lnSpc>
              <a:spcBef>
                <a:spcPts val="0"/>
              </a:spcBef>
              <a:spcAft>
                <a:spcPts val="0"/>
              </a:spcAft>
              <a:buSzPts val="1100"/>
              <a:buNone/>
            </a:pPr>
            <a:r>
              <a:rPr lang="sv-SE" dirty="0"/>
              <a:t>Det innebär kort och gott ingen skillnad för dig i dina köp på Stadium. Det är bara att föreningen tjänar 3% av ditt köp. Sprid det till släktingar och vänner. Det är en enkel inställning att göra på mina sidor om du redan är medlem på Stadium. Om du inte är det behöver du bli det för att sedan kunna stödja vår förening. I år får vi ca 7000 kr men vi är en liten förening som behöver allt vi kan få!</a:t>
            </a:r>
          </a:p>
          <a:p>
            <a:pPr marL="0" lvl="0" indent="0" algn="l" rtl="0">
              <a:lnSpc>
                <a:spcPct val="100000"/>
              </a:lnSpc>
              <a:spcBef>
                <a:spcPts val="0"/>
              </a:spcBef>
              <a:spcAft>
                <a:spcPts val="0"/>
              </a:spcAft>
              <a:buSzPts val="1100"/>
              <a:buNone/>
            </a:pPr>
            <a:endParaRPr dirty="0"/>
          </a:p>
        </p:txBody>
      </p:sp>
      <p:sp>
        <p:nvSpPr>
          <p:cNvPr id="146" name="Google Shape;146;g339eeba7590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39eeba7590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6" name="Google Shape;156;g339eeba7590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39eeba7590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sv-SE" dirty="0"/>
              <a:t>I samband med detta kommer vi göra en liten kallelse i laget men schemat för vilka som är sargvakter till denna match ansvarar </a:t>
            </a:r>
            <a:r>
              <a:rPr lang="sv-SE" dirty="0" err="1"/>
              <a:t>frepresentant</a:t>
            </a:r>
            <a:r>
              <a:rPr lang="sv-SE" dirty="0"/>
              <a:t> för. </a:t>
            </a:r>
          </a:p>
          <a:p>
            <a:pPr marL="0" lvl="0" indent="0" algn="l" rtl="0">
              <a:lnSpc>
                <a:spcPct val="100000"/>
              </a:lnSpc>
              <a:spcBef>
                <a:spcPts val="0"/>
              </a:spcBef>
              <a:spcAft>
                <a:spcPts val="0"/>
              </a:spcAft>
              <a:buSzPts val="1100"/>
              <a:buNone/>
            </a:pPr>
            <a:endParaRPr dirty="0"/>
          </a:p>
        </p:txBody>
      </p:sp>
      <p:sp>
        <p:nvSpPr>
          <p:cNvPr id="139" name="Google Shape;139;g339eeba7590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2e3c4692ff9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1" name="Google Shape;161;g2e3c4692ff9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3cb557662e_1_2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6000"/>
              <a:buFont typeface="Arial"/>
              <a:buNone/>
            </a:pPr>
            <a:r>
              <a:rPr lang="sv-SE" sz="3600" dirty="0">
                <a:solidFill>
                  <a:schemeClr val="dk1"/>
                </a:solidFill>
                <a:latin typeface="Avenir"/>
                <a:ea typeface="Avenir"/>
                <a:cs typeface="Avenir"/>
                <a:sym typeface="Avenir"/>
              </a:rPr>
              <a:t>Så bidrar du</a:t>
            </a:r>
            <a:endParaRPr sz="3600" dirty="0">
              <a:solidFill>
                <a:schemeClr val="dk1"/>
              </a:solidFill>
              <a:latin typeface="Avenir"/>
              <a:ea typeface="Avenir"/>
              <a:cs typeface="Avenir"/>
              <a:sym typeface="Avenir"/>
            </a:endParaRPr>
          </a:p>
          <a:p>
            <a:pPr marL="0" lvl="0" indent="0" algn="l" rtl="0">
              <a:lnSpc>
                <a:spcPct val="100000"/>
              </a:lnSpc>
              <a:spcBef>
                <a:spcPts val="0"/>
              </a:spcBef>
              <a:spcAft>
                <a:spcPts val="0"/>
              </a:spcAft>
              <a:buClr>
                <a:schemeClr val="dk1"/>
              </a:buClr>
              <a:buSzPts val="6000"/>
              <a:buFont typeface="Arial"/>
              <a:buNone/>
            </a:pPr>
            <a:br>
              <a:rPr lang="sv-SE" sz="1400" dirty="0">
                <a:solidFill>
                  <a:schemeClr val="dk1"/>
                </a:solidFill>
                <a:latin typeface="Avenir"/>
                <a:ea typeface="Avenir"/>
                <a:cs typeface="Avenir"/>
                <a:sym typeface="Avenir"/>
              </a:rPr>
            </a:br>
            <a:r>
              <a:rPr lang="sv-SE" sz="1400" dirty="0">
                <a:solidFill>
                  <a:schemeClr val="dk1"/>
                </a:solidFill>
              </a:rPr>
              <a:t>Ditt ansvar som förälder Du är ju ditt barns största fanclub och det viktigaste för oss som ledare är att barnen hittar glädjen i idrottande och har kul tillsammans med sina kompisar, men än målen som går in. Nu när barnen fortfarande är så små vill vi gärna att ni är med på cuperna för att stötta med mat, dryck och hejarop.</a:t>
            </a:r>
            <a:endParaRPr sz="1400" dirty="0">
              <a:solidFill>
                <a:schemeClr val="dk1"/>
              </a:solidFill>
            </a:endParaRPr>
          </a:p>
          <a:p>
            <a:pPr marL="0" lvl="0" indent="0" algn="l" rtl="0">
              <a:lnSpc>
                <a:spcPct val="100000"/>
              </a:lnSpc>
              <a:spcBef>
                <a:spcPts val="0"/>
              </a:spcBef>
              <a:spcAft>
                <a:spcPts val="0"/>
              </a:spcAft>
              <a:buClr>
                <a:schemeClr val="dk1"/>
              </a:buClr>
              <a:buSzPts val="6000"/>
              <a:buFont typeface="Arial"/>
              <a:buNone/>
            </a:pPr>
            <a:endParaRPr sz="3600" dirty="0">
              <a:solidFill>
                <a:schemeClr val="dk1"/>
              </a:solidFill>
              <a:latin typeface="Avenir"/>
              <a:ea typeface="Avenir"/>
              <a:cs typeface="Avenir"/>
              <a:sym typeface="Avenir"/>
            </a:endParaRPr>
          </a:p>
          <a:p>
            <a:pPr marL="0" lvl="0" indent="0" algn="l" rtl="0">
              <a:lnSpc>
                <a:spcPct val="100000"/>
              </a:lnSpc>
              <a:spcBef>
                <a:spcPts val="0"/>
              </a:spcBef>
              <a:spcAft>
                <a:spcPts val="0"/>
              </a:spcAft>
              <a:buClr>
                <a:schemeClr val="dk1"/>
              </a:buClr>
              <a:buSzPts val="6000"/>
              <a:buFont typeface="Arial"/>
              <a:buNone/>
            </a:pPr>
            <a:r>
              <a:rPr lang="sv-SE" sz="1600" b="1" dirty="0">
                <a:solidFill>
                  <a:schemeClr val="dk1"/>
                </a:solidFill>
              </a:rPr>
              <a:t>Tänk på att: </a:t>
            </a:r>
            <a:br>
              <a:rPr lang="sv-SE" sz="1600" dirty="0">
                <a:solidFill>
                  <a:schemeClr val="dk1"/>
                </a:solidFill>
              </a:rPr>
            </a:br>
            <a:r>
              <a:rPr lang="sv-SE" sz="1400" dirty="0">
                <a:solidFill>
                  <a:schemeClr val="dk1"/>
                </a:solidFill>
              </a:rPr>
              <a:t>Det är barn som spelar</a:t>
            </a:r>
            <a:br>
              <a:rPr lang="sv-SE" sz="1400" dirty="0">
                <a:solidFill>
                  <a:schemeClr val="dk1"/>
                </a:solidFill>
              </a:rPr>
            </a:br>
            <a:r>
              <a:rPr lang="sv-SE" sz="1400" dirty="0">
                <a:solidFill>
                  <a:schemeClr val="dk1"/>
                </a:solidFill>
              </a:rPr>
              <a:t>Barn idrottar för att det är roligt</a:t>
            </a:r>
            <a:br>
              <a:rPr lang="sv-SE" sz="1400" dirty="0">
                <a:solidFill>
                  <a:schemeClr val="dk1"/>
                </a:solidFill>
              </a:rPr>
            </a:br>
            <a:r>
              <a:rPr lang="sv-SE" sz="1400" dirty="0">
                <a:solidFill>
                  <a:schemeClr val="dk1"/>
                </a:solidFill>
              </a:rPr>
              <a:t>Barnen och domaren är under utbildning</a:t>
            </a:r>
            <a:endParaRPr sz="1400" dirty="0">
              <a:solidFill>
                <a:schemeClr val="dk1"/>
              </a:solidFill>
            </a:endParaRPr>
          </a:p>
          <a:p>
            <a:pPr marL="0" lvl="0" indent="0" algn="l" rtl="0">
              <a:lnSpc>
                <a:spcPct val="100000"/>
              </a:lnSpc>
              <a:spcBef>
                <a:spcPts val="0"/>
              </a:spcBef>
              <a:spcAft>
                <a:spcPts val="0"/>
              </a:spcAft>
              <a:buClr>
                <a:schemeClr val="dk1"/>
              </a:buClr>
              <a:buSzPts val="6000"/>
              <a:buFont typeface="Arial"/>
              <a:buNone/>
            </a:pPr>
            <a:r>
              <a:rPr lang="sv-SE" sz="1400" dirty="0">
                <a:solidFill>
                  <a:schemeClr val="dk1"/>
                </a:solidFill>
              </a:rPr>
              <a:t>Din viktigaste uppgift är att vara en förebild</a:t>
            </a:r>
            <a:br>
              <a:rPr lang="sv-SE" sz="1400" dirty="0">
                <a:solidFill>
                  <a:schemeClr val="dk1"/>
                </a:solidFill>
              </a:rPr>
            </a:br>
            <a:r>
              <a:rPr lang="sv-SE" sz="1400" dirty="0">
                <a:solidFill>
                  <a:schemeClr val="dk1"/>
                </a:solidFill>
              </a:rPr>
              <a:t>Barn lär sig genom att härma andra</a:t>
            </a:r>
            <a:endParaRPr sz="1400" dirty="0">
              <a:solidFill>
                <a:schemeClr val="dk1"/>
              </a:solidFill>
            </a:endParaRPr>
          </a:p>
          <a:p>
            <a:pPr marL="0" lvl="0" indent="0" algn="l" rtl="0">
              <a:lnSpc>
                <a:spcPct val="100000"/>
              </a:lnSpc>
              <a:spcBef>
                <a:spcPts val="0"/>
              </a:spcBef>
              <a:spcAft>
                <a:spcPts val="0"/>
              </a:spcAft>
              <a:buClr>
                <a:schemeClr val="dk1"/>
              </a:buClr>
              <a:buSzPts val="6000"/>
              <a:buFont typeface="Arial"/>
              <a:buNone/>
            </a:pPr>
            <a:r>
              <a:rPr lang="sv-SE" sz="1400" dirty="0">
                <a:solidFill>
                  <a:schemeClr val="dk1"/>
                </a:solidFill>
              </a:rPr>
              <a:t>Uppmuntra barnens försök och stävan</a:t>
            </a:r>
            <a:endParaRPr sz="1400" dirty="0">
              <a:solidFill>
                <a:schemeClr val="dk1"/>
              </a:solidFill>
            </a:endParaRPr>
          </a:p>
          <a:p>
            <a:pPr marL="0" lvl="0" indent="0" algn="l" rtl="0">
              <a:lnSpc>
                <a:spcPct val="100000"/>
              </a:lnSpc>
              <a:spcBef>
                <a:spcPts val="0"/>
              </a:spcBef>
              <a:spcAft>
                <a:spcPts val="0"/>
              </a:spcAft>
              <a:buClr>
                <a:schemeClr val="dk1"/>
              </a:buClr>
              <a:buSzPts val="6000"/>
              <a:buFont typeface="Arial"/>
              <a:buNone/>
            </a:pPr>
            <a:r>
              <a:rPr lang="sv-SE" sz="1400" dirty="0">
                <a:solidFill>
                  <a:schemeClr val="dk1"/>
                </a:solidFill>
              </a:rPr>
              <a:t>Matchen är ett tillfälle att lära sig</a:t>
            </a:r>
            <a:br>
              <a:rPr lang="sv-SE" sz="1400" dirty="0">
                <a:solidFill>
                  <a:schemeClr val="dk1"/>
                </a:solidFill>
              </a:rPr>
            </a:br>
            <a:endParaRPr dirty="0"/>
          </a:p>
        </p:txBody>
      </p:sp>
      <p:sp>
        <p:nvSpPr>
          <p:cNvPr id="166" name="Google Shape;166;g33cb557662e_1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Rubrikbild" type="title">
  <p:cSld name="TITLE">
    <p:spTree>
      <p:nvGrpSpPr>
        <p:cNvPr id="1" name="Shape 11"/>
        <p:cNvGrpSpPr/>
        <p:nvPr/>
      </p:nvGrpSpPr>
      <p:grpSpPr>
        <a:xfrm>
          <a:off x="0" y="0"/>
          <a:ext cx="0" cy="0"/>
          <a:chOff x="0" y="0"/>
          <a:chExt cx="0" cy="0"/>
        </a:xfrm>
      </p:grpSpPr>
      <p:pic>
        <p:nvPicPr>
          <p:cNvPr id="12" name="Google Shape;12;p14"/>
          <p:cNvPicPr preferRelativeResize="0"/>
          <p:nvPr/>
        </p:nvPicPr>
        <p:blipFill rotWithShape="1">
          <a:blip r:embed="rId2">
            <a:alphaModFix/>
          </a:blip>
          <a:srcRect l="75024" r="6027"/>
          <a:stretch/>
        </p:blipFill>
        <p:spPr>
          <a:xfrm>
            <a:off x="10026250" y="0"/>
            <a:ext cx="2165750" cy="6858000"/>
          </a:xfrm>
          <a:prstGeom prst="rect">
            <a:avLst/>
          </a:prstGeom>
          <a:noFill/>
          <a:ln>
            <a:noFill/>
          </a:ln>
        </p:spPr>
      </p:pic>
      <p:pic>
        <p:nvPicPr>
          <p:cNvPr id="13" name="Google Shape;13;p14"/>
          <p:cNvPicPr preferRelativeResize="0"/>
          <p:nvPr/>
        </p:nvPicPr>
        <p:blipFill rotWithShape="1">
          <a:blip r:embed="rId3">
            <a:alphaModFix/>
          </a:blip>
          <a:srcRect t="54413" b="3113"/>
          <a:stretch/>
        </p:blipFill>
        <p:spPr>
          <a:xfrm>
            <a:off x="838200" y="0"/>
            <a:ext cx="11361975" cy="6857999"/>
          </a:xfrm>
          <a:prstGeom prst="rect">
            <a:avLst/>
          </a:prstGeom>
          <a:noFill/>
          <a:ln>
            <a:noFill/>
          </a:ln>
        </p:spPr>
      </p:pic>
      <p:pic>
        <p:nvPicPr>
          <p:cNvPr id="14" name="Google Shape;14;p14"/>
          <p:cNvPicPr preferRelativeResize="0"/>
          <p:nvPr/>
        </p:nvPicPr>
        <p:blipFill rotWithShape="1">
          <a:blip r:embed="rId4">
            <a:alphaModFix/>
          </a:blip>
          <a:srcRect t="5123"/>
          <a:stretch/>
        </p:blipFill>
        <p:spPr>
          <a:xfrm>
            <a:off x="0" y="0"/>
            <a:ext cx="7162598" cy="2724226"/>
          </a:xfrm>
          <a:prstGeom prst="rect">
            <a:avLst/>
          </a:prstGeom>
          <a:noFill/>
          <a:ln>
            <a:noFill/>
          </a:ln>
        </p:spPr>
      </p:pic>
      <p:sp>
        <p:nvSpPr>
          <p:cNvPr id="15" name="Google Shape;15;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Avenir"/>
              <a:buNone/>
              <a:defRPr sz="6000">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7" name="Google Shape;17;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
        <p:nvSpPr>
          <p:cNvPr id="20" name="Google Shape;20;p14"/>
          <p:cNvSpPr/>
          <p:nvPr/>
        </p:nvSpPr>
        <p:spPr>
          <a:xfrm>
            <a:off x="10567450" y="279250"/>
            <a:ext cx="1157700" cy="1157700"/>
          </a:xfrm>
          <a:prstGeom prst="ellipse">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21" name="Google Shape;21;p14"/>
          <p:cNvPicPr preferRelativeResize="0"/>
          <p:nvPr/>
        </p:nvPicPr>
        <p:blipFill rotWithShape="1">
          <a:blip r:embed="rId5">
            <a:alphaModFix/>
          </a:blip>
          <a:srcRect b="12883"/>
          <a:stretch/>
        </p:blipFill>
        <p:spPr>
          <a:xfrm>
            <a:off x="10597300" y="318700"/>
            <a:ext cx="1098000" cy="1078800"/>
          </a:xfrm>
          <a:prstGeom prst="ellipse">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Rubrik och innehåll" type="obj">
  <p:cSld name="OBJECT">
    <p:spTree>
      <p:nvGrpSpPr>
        <p:cNvPr id="1" name="Shape 22"/>
        <p:cNvGrpSpPr/>
        <p:nvPr/>
      </p:nvGrpSpPr>
      <p:grpSpPr>
        <a:xfrm>
          <a:off x="0" y="0"/>
          <a:ext cx="0" cy="0"/>
          <a:chOff x="0" y="0"/>
          <a:chExt cx="0" cy="0"/>
        </a:xfrm>
      </p:grpSpPr>
      <p:pic>
        <p:nvPicPr>
          <p:cNvPr id="23" name="Google Shape;23;p15"/>
          <p:cNvPicPr preferRelativeResize="0"/>
          <p:nvPr/>
        </p:nvPicPr>
        <p:blipFill rotWithShape="1">
          <a:blip r:embed="rId2">
            <a:alphaModFix/>
          </a:blip>
          <a:srcRect/>
          <a:stretch/>
        </p:blipFill>
        <p:spPr>
          <a:xfrm rot="10800000">
            <a:off x="7949051" y="4639150"/>
            <a:ext cx="4242949" cy="2218850"/>
          </a:xfrm>
          <a:prstGeom prst="rect">
            <a:avLst/>
          </a:prstGeom>
          <a:noFill/>
          <a:ln>
            <a:noFill/>
          </a:ln>
        </p:spPr>
      </p:pic>
      <p:pic>
        <p:nvPicPr>
          <p:cNvPr id="24" name="Google Shape;24;p15"/>
          <p:cNvPicPr preferRelativeResize="0"/>
          <p:nvPr/>
        </p:nvPicPr>
        <p:blipFill rotWithShape="1">
          <a:blip r:embed="rId3">
            <a:alphaModFix/>
          </a:blip>
          <a:srcRect t="5123"/>
          <a:stretch/>
        </p:blipFill>
        <p:spPr>
          <a:xfrm>
            <a:off x="0" y="0"/>
            <a:ext cx="7162598" cy="2724226"/>
          </a:xfrm>
          <a:prstGeom prst="rect">
            <a:avLst/>
          </a:prstGeom>
          <a:noFill/>
          <a:ln>
            <a:noFill/>
          </a:ln>
        </p:spPr>
      </p:pic>
      <p:sp>
        <p:nvSpPr>
          <p:cNvPr id="25" name="Google Shape;25;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Font typeface="Avenir"/>
              <a:buNone/>
              <a:defRPr>
                <a:latin typeface="Avenir"/>
                <a:ea typeface="Avenir"/>
                <a:cs typeface="Avenir"/>
                <a:sym typeface="Avenir"/>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atin typeface="Arial"/>
                <a:ea typeface="Arial"/>
                <a:cs typeface="Arial"/>
                <a:sym typeface="Arial"/>
              </a:defRPr>
            </a:lvl1pPr>
            <a:lvl2pPr marL="914400" lvl="1" indent="-342900" algn="l">
              <a:lnSpc>
                <a:spcPct val="90000"/>
              </a:lnSpc>
              <a:spcBef>
                <a:spcPts val="500"/>
              </a:spcBef>
              <a:spcAft>
                <a:spcPts val="0"/>
              </a:spcAft>
              <a:buClr>
                <a:schemeClr val="dk1"/>
              </a:buClr>
              <a:buSzPts val="1800"/>
              <a:buChar char="•"/>
              <a:defRPr>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atin typeface="Arial"/>
                <a:ea typeface="Arial"/>
                <a:cs typeface="Arial"/>
                <a:sym typeface="Arial"/>
              </a:defRPr>
            </a:lvl6pPr>
            <a:lvl7pPr marL="3200400" lvl="6" indent="-342900" algn="l">
              <a:lnSpc>
                <a:spcPct val="90000"/>
              </a:lnSpc>
              <a:spcBef>
                <a:spcPts val="500"/>
              </a:spcBef>
              <a:spcAft>
                <a:spcPts val="0"/>
              </a:spcAft>
              <a:buClr>
                <a:schemeClr val="dk1"/>
              </a:buClr>
              <a:buSzPts val="1800"/>
              <a:buChar char="•"/>
              <a:defRPr>
                <a:latin typeface="Arial"/>
                <a:ea typeface="Arial"/>
                <a:cs typeface="Arial"/>
                <a:sym typeface="Arial"/>
              </a:defRPr>
            </a:lvl7pPr>
            <a:lvl8pPr marL="3657600" lvl="7" indent="-342900" algn="l">
              <a:lnSpc>
                <a:spcPct val="90000"/>
              </a:lnSpc>
              <a:spcBef>
                <a:spcPts val="500"/>
              </a:spcBef>
              <a:spcAft>
                <a:spcPts val="0"/>
              </a:spcAft>
              <a:buClr>
                <a:schemeClr val="dk1"/>
              </a:buClr>
              <a:buSzPts val="1800"/>
              <a:buChar char="•"/>
              <a:defRPr>
                <a:latin typeface="Arial"/>
                <a:ea typeface="Arial"/>
                <a:cs typeface="Arial"/>
                <a:sym typeface="Arial"/>
              </a:defRPr>
            </a:lvl8pPr>
            <a:lvl9pPr marL="4114800" lvl="8" indent="-342900" algn="l">
              <a:lnSpc>
                <a:spcPct val="90000"/>
              </a:lnSpc>
              <a:spcBef>
                <a:spcPts val="500"/>
              </a:spcBef>
              <a:spcAft>
                <a:spcPts val="0"/>
              </a:spcAft>
              <a:buClr>
                <a:schemeClr val="dk1"/>
              </a:buClr>
              <a:buSzPts val="1800"/>
              <a:buChar char="•"/>
              <a:defRPr>
                <a:latin typeface="Arial"/>
                <a:ea typeface="Arial"/>
                <a:cs typeface="Arial"/>
                <a:sym typeface="Arial"/>
              </a:defRPr>
            </a:lvl9pPr>
          </a:lstStyle>
          <a:p>
            <a:endParaRPr/>
          </a:p>
        </p:txBody>
      </p:sp>
      <p:sp>
        <p:nvSpPr>
          <p:cNvPr id="27" name="Google Shape;2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pic>
        <p:nvPicPr>
          <p:cNvPr id="30" name="Google Shape;30;p15"/>
          <p:cNvPicPr preferRelativeResize="0"/>
          <p:nvPr/>
        </p:nvPicPr>
        <p:blipFill rotWithShape="1">
          <a:blip r:embed="rId4">
            <a:alphaModFix/>
          </a:blip>
          <a:srcRect b="12883"/>
          <a:stretch/>
        </p:blipFill>
        <p:spPr>
          <a:xfrm>
            <a:off x="10597300" y="318700"/>
            <a:ext cx="1098000" cy="1078800"/>
          </a:xfrm>
          <a:prstGeom prst="ellipse">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Rubrik och innehåll 1">
  <p:cSld name="OBJECT_1">
    <p:bg>
      <p:bgPr>
        <a:solidFill>
          <a:srgbClr val="040438"/>
        </a:solidFill>
        <a:effectLst/>
      </p:bgPr>
    </p:bg>
    <p:spTree>
      <p:nvGrpSpPr>
        <p:cNvPr id="1" name="Shape 31"/>
        <p:cNvGrpSpPr/>
        <p:nvPr/>
      </p:nvGrpSpPr>
      <p:grpSpPr>
        <a:xfrm>
          <a:off x="0" y="0"/>
          <a:ext cx="0" cy="0"/>
          <a:chOff x="0" y="0"/>
          <a:chExt cx="0" cy="0"/>
        </a:xfrm>
      </p:grpSpPr>
      <p:pic>
        <p:nvPicPr>
          <p:cNvPr id="32" name="Google Shape;32;g33cb557662e_1_85"/>
          <p:cNvPicPr preferRelativeResize="0"/>
          <p:nvPr/>
        </p:nvPicPr>
        <p:blipFill rotWithShape="1">
          <a:blip r:embed="rId2">
            <a:alphaModFix/>
          </a:blip>
          <a:srcRect/>
          <a:stretch/>
        </p:blipFill>
        <p:spPr>
          <a:xfrm rot="10800000">
            <a:off x="7949051" y="4639150"/>
            <a:ext cx="4242949" cy="2218850"/>
          </a:xfrm>
          <a:prstGeom prst="rect">
            <a:avLst/>
          </a:prstGeom>
          <a:noFill/>
          <a:ln>
            <a:noFill/>
          </a:ln>
        </p:spPr>
      </p:pic>
      <p:sp>
        <p:nvSpPr>
          <p:cNvPr id="33" name="Google Shape;33;g33cb557662e_1_8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pic>
        <p:nvPicPr>
          <p:cNvPr id="34" name="Google Shape;34;g33cb557662e_1_85"/>
          <p:cNvPicPr preferRelativeResize="0"/>
          <p:nvPr/>
        </p:nvPicPr>
        <p:blipFill rotWithShape="1">
          <a:blip r:embed="rId3">
            <a:alphaModFix/>
          </a:blip>
          <a:srcRect b="12883"/>
          <a:stretch/>
        </p:blipFill>
        <p:spPr>
          <a:xfrm>
            <a:off x="10597300" y="318700"/>
            <a:ext cx="1098000" cy="1078800"/>
          </a:xfrm>
          <a:prstGeom prst="ellipse">
            <a:avLst/>
          </a:prstGeom>
          <a:noFill/>
          <a:ln>
            <a:noFill/>
          </a:ln>
        </p:spPr>
      </p:pic>
      <p:pic>
        <p:nvPicPr>
          <p:cNvPr id="35" name="Google Shape;35;g33cb557662e_1_85"/>
          <p:cNvPicPr preferRelativeResize="0"/>
          <p:nvPr/>
        </p:nvPicPr>
        <p:blipFill rotWithShape="1">
          <a:blip r:embed="rId4">
            <a:alphaModFix/>
          </a:blip>
          <a:srcRect t="5123"/>
          <a:stretch/>
        </p:blipFill>
        <p:spPr>
          <a:xfrm>
            <a:off x="0" y="0"/>
            <a:ext cx="7162598" cy="2724226"/>
          </a:xfrm>
          <a:prstGeom prst="rect">
            <a:avLst/>
          </a:prstGeom>
          <a:noFill/>
          <a:ln>
            <a:noFill/>
          </a:ln>
        </p:spPr>
      </p:pic>
      <p:pic>
        <p:nvPicPr>
          <p:cNvPr id="36" name="Google Shape;36;g33cb557662e_1_85"/>
          <p:cNvPicPr preferRelativeResize="0"/>
          <p:nvPr/>
        </p:nvPicPr>
        <p:blipFill>
          <a:blip r:embed="rId5">
            <a:alphaModFix/>
          </a:blip>
          <a:stretch>
            <a:fillRect/>
          </a:stretch>
        </p:blipFill>
        <p:spPr>
          <a:xfrm>
            <a:off x="2273875" y="2110451"/>
            <a:ext cx="7644250" cy="280611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vsnittsrubrik" type="secHead">
  <p:cSld name="SECTION_HEADER">
    <p:spTree>
      <p:nvGrpSpPr>
        <p:cNvPr id="1" name="Shape 37"/>
        <p:cNvGrpSpPr/>
        <p:nvPr/>
      </p:nvGrpSpPr>
      <p:grpSpPr>
        <a:xfrm>
          <a:off x="0" y="0"/>
          <a:ext cx="0" cy="0"/>
          <a:chOff x="0" y="0"/>
          <a:chExt cx="0" cy="0"/>
        </a:xfrm>
      </p:grpSpPr>
      <p:sp>
        <p:nvSpPr>
          <p:cNvPr id="38" name="Google Shape;3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0" name="Google Shape;4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vå delar" type="twoObj">
  <p:cSld name="TWO_OBJECTS">
    <p:spTree>
      <p:nvGrpSpPr>
        <p:cNvPr id="1" name="Shape 43"/>
        <p:cNvGrpSpPr/>
        <p:nvPr/>
      </p:nvGrpSpPr>
      <p:grpSpPr>
        <a:xfrm>
          <a:off x="0" y="0"/>
          <a:ext cx="0" cy="0"/>
          <a:chOff x="0" y="0"/>
          <a:chExt cx="0" cy="0"/>
        </a:xfrm>
      </p:grpSpPr>
      <p:sp>
        <p:nvSpPr>
          <p:cNvPr id="44" name="Google Shape;4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50"/>
        <p:cNvGrpSpPr/>
        <p:nvPr/>
      </p:nvGrpSpPr>
      <p:grpSpPr>
        <a:xfrm>
          <a:off x="0" y="0"/>
          <a:ext cx="0" cy="0"/>
          <a:chOff x="0" y="0"/>
          <a:chExt cx="0" cy="0"/>
        </a:xfrm>
      </p:grpSpPr>
      <p:sp>
        <p:nvSpPr>
          <p:cNvPr id="51" name="Google Shape;5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 name="Google Shape;5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ndast rubrik" type="titleOnly">
  <p:cSld name="TITLE_ONLY">
    <p:spTree>
      <p:nvGrpSpPr>
        <p:cNvPr id="1" name="Shape 59"/>
        <p:cNvGrpSpPr/>
        <p:nvPr/>
      </p:nvGrpSpPr>
      <p:grpSpPr>
        <a:xfrm>
          <a:off x="0" y="0"/>
          <a:ext cx="0" cy="0"/>
          <a:chOff x="0" y="0"/>
          <a:chExt cx="0" cy="0"/>
        </a:xfrm>
      </p:grpSpPr>
      <p:sp>
        <p:nvSpPr>
          <p:cNvPr id="60" name="Google Shape;6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64"/>
        <p:cNvGrpSpPr/>
        <p:nvPr/>
      </p:nvGrpSpPr>
      <p:grpSpPr>
        <a:xfrm>
          <a:off x="0" y="0"/>
          <a:ext cx="0" cy="0"/>
          <a:chOff x="0" y="0"/>
          <a:chExt cx="0" cy="0"/>
        </a:xfrm>
      </p:grpSpPr>
      <p:sp>
        <p:nvSpPr>
          <p:cNvPr id="65" name="Google Shape;6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xt med bildtext" type="objTx">
  <p:cSld name="OBJECT_WITH_CAPTION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1" name="Google Shape;71;p2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2" name="Google Shape;7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ld med bildtext" type="picTx">
  <p:cSld name="PICTURE_WITH_CAPTION_TEXT">
    <p:spTree>
      <p:nvGrpSpPr>
        <p:cNvPr id="1" name="Shape 75"/>
        <p:cNvGrpSpPr/>
        <p:nvPr/>
      </p:nvGrpSpPr>
      <p:grpSpPr>
        <a:xfrm>
          <a:off x="0" y="0"/>
          <a:ext cx="0" cy="0"/>
          <a:chOff x="0" y="0"/>
          <a:chExt cx="0" cy="0"/>
        </a:xfrm>
      </p:grpSpPr>
      <p:sp>
        <p:nvSpPr>
          <p:cNvPr id="76" name="Google Shape;76;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2"/>
          <p:cNvSpPr>
            <a:spLocks noGrp="1"/>
          </p:cNvSpPr>
          <p:nvPr>
            <p:ph type="pic" idx="2"/>
          </p:nvPr>
        </p:nvSpPr>
        <p:spPr>
          <a:xfrm>
            <a:off x="5183188" y="987425"/>
            <a:ext cx="6172200" cy="4873625"/>
          </a:xfrm>
          <a:prstGeom prst="rect">
            <a:avLst/>
          </a:prstGeom>
          <a:noFill/>
          <a:ln>
            <a:noFill/>
          </a:ln>
        </p:spPr>
      </p:sp>
      <p:sp>
        <p:nvSpPr>
          <p:cNvPr id="78" name="Google Shape;78;p2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9" name="Google Shape;79;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82"/>
        <p:cNvGrpSpPr/>
        <p:nvPr/>
      </p:nvGrpSpPr>
      <p:grpSpPr>
        <a:xfrm>
          <a:off x="0" y="0"/>
          <a:ext cx="0" cy="0"/>
          <a:chOff x="0" y="0"/>
          <a:chExt cx="0" cy="0"/>
        </a:xfrm>
      </p:grpSpPr>
      <p:sp>
        <p:nvSpPr>
          <p:cNvPr id="83" name="Google Shape;83;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VERTICAL_TITLE_AND_VERTICAL_TEXT">
    <p:spTree>
      <p:nvGrpSpPr>
        <p:cNvPr id="1" name="Shape 88"/>
        <p:cNvGrpSpPr/>
        <p:nvPr/>
      </p:nvGrpSpPr>
      <p:grpSpPr>
        <a:xfrm>
          <a:off x="0" y="0"/>
          <a:ext cx="0" cy="0"/>
          <a:chOff x="0" y="0"/>
          <a:chExt cx="0" cy="0"/>
        </a:xfrm>
      </p:grpSpPr>
      <p:sp>
        <p:nvSpPr>
          <p:cNvPr id="89" name="Google Shape;89;p2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2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sv-SE"/>
              <a:t>‹#›</a:t>
            </a:fld>
            <a:endParaRPr/>
          </a:p>
        </p:txBody>
      </p:sp>
      <p:sp>
        <p:nvSpPr>
          <p:cNvPr id="3" name="TextBox 2">
            <a:extLst>
              <a:ext uri="{FF2B5EF4-FFF2-40B4-BE49-F238E27FC236}">
                <a16:creationId xmlns:a16="http://schemas.microsoft.com/office/drawing/2014/main" id="{03830C0B-9CDD-6505-C452-1C6CE39CB926}"/>
              </a:ext>
            </a:extLst>
          </p:cNvPr>
          <p:cNvSpPr txBox="1"/>
          <p:nvPr userDrawn="1">
            <p:extLst>
              <p:ext uri="{1162E1C5-73C7-4A58-AE30-91384D911F3F}">
                <p184:classification xmlns:p184="http://schemas.microsoft.com/office/powerpoint/2018/4/main" val="ftr"/>
              </p:ext>
            </p:extLst>
          </p:nvPr>
        </p:nvSpPr>
        <p:spPr>
          <a:xfrm>
            <a:off x="63500" y="6657340"/>
            <a:ext cx="971550" cy="137160"/>
          </a:xfrm>
          <a:prstGeom prst="rect">
            <a:avLst/>
          </a:prstGeom>
        </p:spPr>
        <p:txBody>
          <a:bodyPr horzOverflow="overflow" lIns="0" tIns="0" rIns="0" bIns="0">
            <a:spAutoFit/>
          </a:bodyPr>
          <a:lstStyle/>
          <a:p>
            <a:pPr algn="l"/>
            <a:r>
              <a:rPr lang="sv-SE" sz="9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Internal Information</a:t>
            </a: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hyperlink" Target="https://www.vaxjo.se/sidor/se-och-gora/information-till-fritids--och-kulturforeningar/fritidskortet.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18/10/relationships/comments" Target="../comments/modernComment_10A_0.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microsoft.com/office/2018/10/relationships/comments" Target="../comments/modernComment_109_2E560C9A.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
          <p:cNvSpPr txBox="1"/>
          <p:nvPr/>
        </p:nvSpPr>
        <p:spPr>
          <a:xfrm>
            <a:off x="582800" y="2304850"/>
            <a:ext cx="11053500" cy="1631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6000"/>
              <a:buFont typeface="Arial"/>
              <a:buNone/>
            </a:pPr>
            <a:r>
              <a:rPr lang="sv-SE" sz="6000" b="0" i="0" u="none" strike="noStrike" cap="none">
                <a:solidFill>
                  <a:schemeClr val="dk1"/>
                </a:solidFill>
                <a:latin typeface="Avenir"/>
                <a:ea typeface="Avenir"/>
                <a:cs typeface="Avenir"/>
                <a:sym typeface="Avenir"/>
              </a:rPr>
              <a:t>Gransholms IF</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6000"/>
              <a:buFont typeface="Arial"/>
              <a:buNone/>
            </a:pPr>
            <a:endParaRPr sz="1400" b="0" i="0" u="none" strike="noStrike" cap="none">
              <a:solidFill>
                <a:srgbClr val="000000"/>
              </a:solidFill>
              <a:latin typeface="Arial"/>
              <a:ea typeface="Arial"/>
              <a:cs typeface="Arial"/>
              <a:sym typeface="Arial"/>
            </a:endParaRPr>
          </a:p>
        </p:txBody>
      </p:sp>
      <p:sp>
        <p:nvSpPr>
          <p:cNvPr id="99" name="Google Shape;99;p1"/>
          <p:cNvSpPr txBox="1"/>
          <p:nvPr/>
        </p:nvSpPr>
        <p:spPr>
          <a:xfrm>
            <a:off x="637000" y="3330200"/>
            <a:ext cx="7148100" cy="1218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chemeClr val="dk1"/>
              </a:buClr>
              <a:buSzPts val="1100"/>
              <a:buFont typeface="Arial"/>
              <a:buNone/>
            </a:pPr>
            <a:r>
              <a:rPr lang="sv-SE" sz="1200" b="1" i="0" u="none" strike="noStrike" cap="none">
                <a:solidFill>
                  <a:schemeClr val="dk1"/>
                </a:solidFill>
                <a:latin typeface="Arial"/>
                <a:ea typeface="Arial"/>
                <a:cs typeface="Arial"/>
                <a:sym typeface="Arial"/>
              </a:rPr>
              <a:t>Vår vision: </a:t>
            </a:r>
            <a:r>
              <a:rPr lang="sv-SE" sz="1200" b="0" i="0" u="none" strike="noStrike" cap="none">
                <a:solidFill>
                  <a:schemeClr val="dk1"/>
                </a:solidFill>
                <a:latin typeface="Arial"/>
                <a:ea typeface="Arial"/>
                <a:cs typeface="Arial"/>
                <a:sym typeface="Arial"/>
              </a:rPr>
              <a:t>Gransholms IF är en ideell idrottsförening med syfte att ge barn, ungdomar och vuxna möjlighet till en aktiv vardag. Vår gröna tråd är att vara en förening för alla, där vi skapar förutsättningar för alla att bli en del av ett sammanhang. Vår gröna vision är att vara vara den förening som engagerar flest antal barn, ungdomar i Kronobergs Län (i förhållande till folkmängd).</a:t>
            </a:r>
            <a:endParaRPr sz="12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g33cb557662e_1_190"/>
          <p:cNvSpPr/>
          <p:nvPr/>
        </p:nvSpPr>
        <p:spPr>
          <a:xfrm>
            <a:off x="8156200" y="2569025"/>
            <a:ext cx="3453000" cy="3076200"/>
          </a:xfrm>
          <a:prstGeom prst="round2DiagRect">
            <a:avLst>
              <a:gd name="adj1" fmla="val 0"/>
              <a:gd name="adj2" fmla="val 14026"/>
            </a:avLst>
          </a:prstGeom>
          <a:gradFill>
            <a:gsLst>
              <a:gs pos="0">
                <a:srgbClr val="FFF6F6"/>
              </a:gs>
              <a:gs pos="100000">
                <a:srgbClr val="F4CCCC"/>
              </a:gs>
            </a:gsLst>
            <a:lin ang="5400012"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105" name="Google Shape;105;g33cb557662e_1_190"/>
          <p:cNvSpPr/>
          <p:nvPr/>
        </p:nvSpPr>
        <p:spPr>
          <a:xfrm>
            <a:off x="4369500" y="2569025"/>
            <a:ext cx="3453000" cy="3076200"/>
          </a:xfrm>
          <a:prstGeom prst="round2DiagRect">
            <a:avLst>
              <a:gd name="adj1" fmla="val 0"/>
              <a:gd name="adj2" fmla="val 14026"/>
            </a:avLst>
          </a:prstGeom>
          <a:gradFill>
            <a:gsLst>
              <a:gs pos="0">
                <a:srgbClr val="F8F5FF"/>
              </a:gs>
              <a:gs pos="100000">
                <a:srgbClr val="D9D2E9"/>
              </a:gs>
            </a:gsLst>
            <a:lin ang="5400012"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106" name="Google Shape;106;g33cb557662e_1_190"/>
          <p:cNvSpPr txBox="1"/>
          <p:nvPr/>
        </p:nvSpPr>
        <p:spPr>
          <a:xfrm>
            <a:off x="645450" y="1647600"/>
            <a:ext cx="11053500" cy="944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6000"/>
              <a:buFont typeface="Arial"/>
              <a:buNone/>
            </a:pPr>
            <a:r>
              <a:rPr lang="sv-SE" sz="3600" b="0" i="0" u="none" strike="noStrike" cap="none">
                <a:solidFill>
                  <a:schemeClr val="dk1"/>
                </a:solidFill>
                <a:latin typeface="Avenir"/>
                <a:ea typeface="Avenir"/>
                <a:cs typeface="Avenir"/>
                <a:sym typeface="Avenir"/>
              </a:rPr>
              <a:t>Vår värdegrund</a:t>
            </a:r>
            <a:endParaRPr sz="3600" b="0" i="0" u="none" strike="noStrike" cap="none">
              <a:solidFill>
                <a:srgbClr val="000000"/>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6000"/>
              <a:buFont typeface="Arial"/>
              <a:buNone/>
            </a:pPr>
            <a:endParaRPr sz="1400" b="0" i="0" u="none" strike="noStrike" cap="none">
              <a:solidFill>
                <a:srgbClr val="000000"/>
              </a:solidFill>
              <a:latin typeface="Arial"/>
              <a:ea typeface="Arial"/>
              <a:cs typeface="Arial"/>
              <a:sym typeface="Arial"/>
            </a:endParaRPr>
          </a:p>
        </p:txBody>
      </p:sp>
      <p:sp>
        <p:nvSpPr>
          <p:cNvPr id="107" name="Google Shape;107;g33cb557662e_1_190"/>
          <p:cNvSpPr txBox="1"/>
          <p:nvPr/>
        </p:nvSpPr>
        <p:spPr>
          <a:xfrm>
            <a:off x="4596000" y="2914475"/>
            <a:ext cx="3000000" cy="2587200"/>
          </a:xfrm>
          <a:prstGeom prst="rect">
            <a:avLst/>
          </a:prstGeom>
          <a:noFill/>
          <a:ln>
            <a:noFill/>
          </a:ln>
        </p:spPr>
        <p:txBody>
          <a:bodyPr spcFirstLastPara="1" wrap="square" lIns="91425" tIns="91425" rIns="91425" bIns="91425" anchor="t" anchorCtr="0">
            <a:spAutoFit/>
          </a:bodyPr>
          <a:lstStyle/>
          <a:p>
            <a:pPr marL="0" marR="0" lvl="0" indent="0" algn="l" rtl="0">
              <a:lnSpc>
                <a:spcPct val="107916"/>
              </a:lnSpc>
              <a:spcBef>
                <a:spcPts val="0"/>
              </a:spcBef>
              <a:spcAft>
                <a:spcPts val="0"/>
              </a:spcAft>
              <a:buClr>
                <a:srgbClr val="000000"/>
              </a:buClr>
              <a:buSzPts val="1700"/>
              <a:buFont typeface="Arial"/>
              <a:buNone/>
            </a:pPr>
            <a:r>
              <a:rPr lang="sv-SE" sz="1700" b="1" i="0" u="none" strike="noStrike" cap="none" dirty="0">
                <a:solidFill>
                  <a:schemeClr val="dk1"/>
                </a:solidFill>
                <a:latin typeface="Arial"/>
                <a:ea typeface="Arial"/>
                <a:cs typeface="Arial"/>
                <a:sym typeface="Arial"/>
              </a:rPr>
              <a:t>Glädje</a:t>
            </a:r>
            <a:endParaRPr sz="1700" b="1" i="0" u="none" strike="noStrike" cap="none" dirty="0">
              <a:solidFill>
                <a:schemeClr val="dk1"/>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r>
              <a:rPr lang="sv-SE" sz="1200" b="1" i="0" u="none" strike="noStrike" cap="none" dirty="0">
                <a:solidFill>
                  <a:schemeClr val="dk1"/>
                </a:solidFill>
                <a:latin typeface="Arial"/>
                <a:ea typeface="Arial"/>
                <a:cs typeface="Arial"/>
                <a:sym typeface="Arial"/>
              </a:rPr>
              <a:t>Glädje</a:t>
            </a:r>
            <a:r>
              <a:rPr lang="sv-SE" sz="1200" b="0" i="0" u="none" strike="noStrike" cap="none" dirty="0">
                <a:solidFill>
                  <a:schemeClr val="dk1"/>
                </a:solidFill>
                <a:latin typeface="Arial"/>
                <a:ea typeface="Arial"/>
                <a:cs typeface="Arial"/>
                <a:sym typeface="Arial"/>
              </a:rPr>
              <a:t> och gemenskap är en stark drivkraft för att vilja idrotta, och det ska vara roligt oavsett om du precis börjat på din idrott eller om du är senior. </a:t>
            </a:r>
            <a:endParaRPr sz="1200" b="0" i="0" u="none" strike="noStrike" cap="none" dirty="0">
              <a:solidFill>
                <a:schemeClr val="dk1"/>
              </a:solidFill>
              <a:latin typeface="Arial"/>
              <a:ea typeface="Arial"/>
              <a:cs typeface="Arial"/>
              <a:sym typeface="Arial"/>
            </a:endParaRPr>
          </a:p>
          <a:p>
            <a:pPr marL="0" marR="0" lvl="0" indent="0" algn="l" rtl="0">
              <a:lnSpc>
                <a:spcPct val="115000"/>
              </a:lnSpc>
              <a:spcBef>
                <a:spcPts val="800"/>
              </a:spcBef>
              <a:spcAft>
                <a:spcPts val="800"/>
              </a:spcAft>
              <a:buClr>
                <a:srgbClr val="000000"/>
              </a:buClr>
              <a:buSzPts val="1200"/>
              <a:buFont typeface="Arial"/>
              <a:buNone/>
            </a:pPr>
            <a:r>
              <a:rPr lang="sv-SE" sz="1200" b="0" i="0" u="none" strike="noStrike" cap="none" dirty="0">
                <a:solidFill>
                  <a:schemeClr val="dk1"/>
                </a:solidFill>
                <a:latin typeface="Arial"/>
                <a:ea typeface="Arial"/>
                <a:cs typeface="Arial"/>
                <a:sym typeface="Arial"/>
              </a:rPr>
              <a:t>Vi vill skapa en miljö där vi uppmuntrar varandra och kommer med positiv energi till träning, match eller andra aktiviteter hos föreningen. </a:t>
            </a:r>
            <a:br>
              <a:rPr lang="sv-SE" sz="1200" b="0" i="1" u="none" strike="noStrike" cap="none" dirty="0">
                <a:solidFill>
                  <a:schemeClr val="dk1"/>
                </a:solidFill>
                <a:latin typeface="Arial"/>
                <a:ea typeface="Arial"/>
                <a:cs typeface="Arial"/>
                <a:sym typeface="Arial"/>
              </a:rPr>
            </a:br>
            <a:endParaRPr sz="1400" b="0" i="0" u="none" strike="noStrike" cap="none" dirty="0">
              <a:solidFill>
                <a:srgbClr val="000000"/>
              </a:solidFill>
              <a:latin typeface="Arial"/>
              <a:ea typeface="Arial"/>
              <a:cs typeface="Arial"/>
              <a:sym typeface="Arial"/>
            </a:endParaRPr>
          </a:p>
        </p:txBody>
      </p:sp>
      <p:sp>
        <p:nvSpPr>
          <p:cNvPr id="108" name="Google Shape;108;g33cb557662e_1_190"/>
          <p:cNvSpPr/>
          <p:nvPr/>
        </p:nvSpPr>
        <p:spPr>
          <a:xfrm>
            <a:off x="582800" y="2569025"/>
            <a:ext cx="3453000" cy="3076200"/>
          </a:xfrm>
          <a:prstGeom prst="round2DiagRect">
            <a:avLst>
              <a:gd name="adj1" fmla="val 0"/>
              <a:gd name="adj2" fmla="val 14026"/>
            </a:avLst>
          </a:prstGeom>
          <a:gradFill>
            <a:gsLst>
              <a:gs pos="0">
                <a:srgbClr val="FCFFFC"/>
              </a:gs>
              <a:gs pos="100000">
                <a:srgbClr val="E9F8ED"/>
              </a:gs>
            </a:gsLst>
            <a:lin ang="5400012"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109" name="Google Shape;109;g33cb557662e_1_190"/>
          <p:cNvSpPr txBox="1"/>
          <p:nvPr/>
        </p:nvSpPr>
        <p:spPr>
          <a:xfrm>
            <a:off x="809300" y="2914475"/>
            <a:ext cx="3000000" cy="2556300"/>
          </a:xfrm>
          <a:prstGeom prst="rect">
            <a:avLst/>
          </a:prstGeom>
          <a:noFill/>
          <a:ln>
            <a:noFill/>
          </a:ln>
        </p:spPr>
        <p:txBody>
          <a:bodyPr spcFirstLastPara="1" wrap="square" lIns="91425" tIns="91425" rIns="91425" bIns="91425" anchor="t" anchorCtr="0">
            <a:spAutoFit/>
          </a:bodyPr>
          <a:lstStyle/>
          <a:p>
            <a:pPr marL="0" marR="0" lvl="0" indent="0" algn="l" rtl="0">
              <a:lnSpc>
                <a:spcPct val="107916"/>
              </a:lnSpc>
              <a:spcBef>
                <a:spcPts val="0"/>
              </a:spcBef>
              <a:spcAft>
                <a:spcPts val="0"/>
              </a:spcAft>
              <a:buClr>
                <a:srgbClr val="000000"/>
              </a:buClr>
              <a:buSzPts val="1700"/>
              <a:buFont typeface="Arial"/>
              <a:buNone/>
            </a:pPr>
            <a:r>
              <a:rPr lang="sv-SE" sz="1700" b="1" i="0" u="none" strike="noStrike" cap="none" dirty="0">
                <a:solidFill>
                  <a:schemeClr val="dk1"/>
                </a:solidFill>
                <a:latin typeface="Arial"/>
                <a:ea typeface="Arial"/>
                <a:cs typeface="Arial"/>
                <a:sym typeface="Arial"/>
              </a:rPr>
              <a:t>Ansvar</a:t>
            </a:r>
            <a:endParaRPr sz="1700" b="1" i="0" u="none" strike="noStrike" cap="none" dirty="0">
              <a:solidFill>
                <a:schemeClr val="dk1"/>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r>
              <a:rPr lang="sv-SE" sz="1200" b="0" i="0" u="none" strike="noStrike" cap="none" dirty="0">
                <a:solidFill>
                  <a:schemeClr val="dk1"/>
                </a:solidFill>
                <a:latin typeface="Arial"/>
                <a:ea typeface="Arial"/>
                <a:cs typeface="Arial"/>
                <a:sym typeface="Arial"/>
              </a:rPr>
              <a:t>Vi som förening vill vara med och bidra till att våra spelare och ledare känner och tar </a:t>
            </a:r>
            <a:r>
              <a:rPr lang="sv-SE" sz="1200" b="1" i="0" u="none" strike="noStrike" cap="none" dirty="0">
                <a:solidFill>
                  <a:schemeClr val="dk1"/>
                </a:solidFill>
                <a:latin typeface="Arial"/>
                <a:ea typeface="Arial"/>
                <a:cs typeface="Arial"/>
                <a:sym typeface="Arial"/>
              </a:rPr>
              <a:t>ansvar</a:t>
            </a:r>
            <a:r>
              <a:rPr lang="sv-SE" sz="1200" b="0" i="0" u="none" strike="noStrike" cap="none" dirty="0">
                <a:solidFill>
                  <a:schemeClr val="dk1"/>
                </a:solidFill>
                <a:latin typeface="Arial"/>
                <a:ea typeface="Arial"/>
                <a:cs typeface="Arial"/>
                <a:sym typeface="Arial"/>
              </a:rPr>
              <a:t> både på och utanför planen.</a:t>
            </a:r>
            <a:endParaRPr sz="1200" b="0" i="0" u="none" strike="noStrike" cap="none" dirty="0">
              <a:solidFill>
                <a:schemeClr val="dk1"/>
              </a:solidFill>
              <a:latin typeface="Arial"/>
              <a:ea typeface="Arial"/>
              <a:cs typeface="Arial"/>
              <a:sym typeface="Arial"/>
            </a:endParaRPr>
          </a:p>
          <a:p>
            <a:pPr marL="0" marR="0" lvl="0" indent="0" algn="l" rtl="0">
              <a:lnSpc>
                <a:spcPct val="115000"/>
              </a:lnSpc>
              <a:spcBef>
                <a:spcPts val="800"/>
              </a:spcBef>
              <a:spcAft>
                <a:spcPts val="800"/>
              </a:spcAft>
              <a:buClr>
                <a:srgbClr val="000000"/>
              </a:buClr>
              <a:buSzPts val="1200"/>
              <a:buFont typeface="Arial"/>
              <a:buNone/>
            </a:pPr>
            <a:r>
              <a:rPr lang="sv-SE" sz="1200" b="0" i="0" u="none" strike="noStrike" cap="none" dirty="0">
                <a:solidFill>
                  <a:schemeClr val="dk1"/>
                </a:solidFill>
                <a:latin typeface="Arial"/>
                <a:ea typeface="Arial"/>
                <a:cs typeface="Arial"/>
                <a:sym typeface="Arial"/>
              </a:rPr>
              <a:t>Det gäller ansvar hur vi bemöter varandra, våra motståndare och domare med positivitet, laganda och fair play. Det inkluderar också ansvar för vår utrustning, planer, omklädningsrum och klubbstuga. </a:t>
            </a:r>
            <a:endParaRPr sz="1400" b="0" i="0" u="none" strike="noStrike" cap="none" dirty="0">
              <a:solidFill>
                <a:srgbClr val="000000"/>
              </a:solidFill>
              <a:latin typeface="Arial"/>
              <a:ea typeface="Arial"/>
              <a:cs typeface="Arial"/>
              <a:sym typeface="Arial"/>
            </a:endParaRPr>
          </a:p>
        </p:txBody>
      </p:sp>
      <p:sp>
        <p:nvSpPr>
          <p:cNvPr id="110" name="Google Shape;110;g33cb557662e_1_190"/>
          <p:cNvSpPr txBox="1"/>
          <p:nvPr/>
        </p:nvSpPr>
        <p:spPr>
          <a:xfrm>
            <a:off x="8508200" y="2914475"/>
            <a:ext cx="2858400" cy="3083700"/>
          </a:xfrm>
          <a:prstGeom prst="rect">
            <a:avLst/>
          </a:prstGeom>
          <a:noFill/>
          <a:ln>
            <a:noFill/>
          </a:ln>
        </p:spPr>
        <p:txBody>
          <a:bodyPr spcFirstLastPara="1" wrap="square" lIns="91425" tIns="91425" rIns="91425" bIns="91425" anchor="t" anchorCtr="0">
            <a:spAutoFit/>
          </a:bodyPr>
          <a:lstStyle/>
          <a:p>
            <a:pPr marL="0" marR="0" lvl="0" indent="0" algn="l" rtl="0">
              <a:lnSpc>
                <a:spcPct val="107916"/>
              </a:lnSpc>
              <a:spcBef>
                <a:spcPts val="0"/>
              </a:spcBef>
              <a:spcAft>
                <a:spcPts val="0"/>
              </a:spcAft>
              <a:buClr>
                <a:srgbClr val="000000"/>
              </a:buClr>
              <a:buSzPts val="1700"/>
              <a:buFont typeface="Arial"/>
              <a:buNone/>
            </a:pPr>
            <a:r>
              <a:rPr lang="sv-SE" sz="1700" b="1" i="0" u="none" strike="noStrike" cap="none">
                <a:solidFill>
                  <a:schemeClr val="dk1"/>
                </a:solidFill>
                <a:latin typeface="Arial"/>
                <a:ea typeface="Arial"/>
                <a:cs typeface="Arial"/>
                <a:sym typeface="Arial"/>
              </a:rPr>
              <a:t>Rättvisa</a:t>
            </a:r>
            <a:endParaRPr sz="1700" b="1" i="0" u="none" strike="noStrike" cap="none">
              <a:solidFill>
                <a:schemeClr val="dk1"/>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r>
              <a:rPr lang="sv-SE" sz="1200" b="0" i="0" u="none" strike="noStrike" cap="none">
                <a:solidFill>
                  <a:schemeClr val="dk1"/>
                </a:solidFill>
                <a:latin typeface="Arial"/>
                <a:ea typeface="Arial"/>
                <a:cs typeface="Arial"/>
                <a:sym typeface="Arial"/>
              </a:rPr>
              <a:t>Vi är en förening som står för </a:t>
            </a:r>
            <a:r>
              <a:rPr lang="sv-SE" sz="1200" b="1" i="0" u="none" strike="noStrike" cap="none">
                <a:solidFill>
                  <a:schemeClr val="dk1"/>
                </a:solidFill>
                <a:latin typeface="Arial"/>
                <a:ea typeface="Arial"/>
                <a:cs typeface="Arial"/>
                <a:sym typeface="Arial"/>
              </a:rPr>
              <a:t>rättvisa.</a:t>
            </a:r>
            <a:r>
              <a:rPr lang="sv-SE" sz="1200" b="0" i="0" u="none" strike="noStrike" cap="none">
                <a:solidFill>
                  <a:schemeClr val="dk1"/>
                </a:solidFill>
                <a:latin typeface="Arial"/>
                <a:ea typeface="Arial"/>
                <a:cs typeface="Arial"/>
                <a:sym typeface="Arial"/>
              </a:rPr>
              <a:t> Där vi strävar efter att välkomna alla att idrotta, oavsett ambitionsnivå. </a:t>
            </a:r>
            <a:endParaRPr sz="1200" b="0" i="0" u="none" strike="noStrike" cap="none">
              <a:solidFill>
                <a:schemeClr val="dk1"/>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r>
              <a:rPr lang="sv-SE" sz="1200" b="0" i="0" u="none" strike="noStrike" cap="none">
                <a:solidFill>
                  <a:schemeClr val="dk1"/>
                </a:solidFill>
                <a:latin typeface="Arial"/>
                <a:ea typeface="Arial"/>
                <a:cs typeface="Arial"/>
                <a:sym typeface="Arial"/>
              </a:rPr>
              <a:t>Vi vill också främja delaktighet genom att lyssna på våra barn och ungdomars röster. Sist, men inte minst, är vi en ideell förening där varje medlems engagemang är viktig.</a:t>
            </a:r>
            <a:br>
              <a:rPr lang="sv-SE" sz="1200" b="0" i="0" u="none" strike="noStrike" cap="none">
                <a:solidFill>
                  <a:schemeClr val="dk1"/>
                </a:solidFill>
                <a:latin typeface="Arial"/>
                <a:ea typeface="Arial"/>
                <a:cs typeface="Arial"/>
                <a:sym typeface="Arial"/>
              </a:rPr>
            </a:br>
            <a:endParaRPr sz="1200" b="0" i="1" u="none" strike="noStrike" cap="none">
              <a:solidFill>
                <a:schemeClr val="dk1"/>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200"/>
              <a:buFont typeface="Arial"/>
              <a:buNone/>
            </a:pPr>
            <a:endParaRPr sz="1200" b="0" i="0" u="none" strike="noStrike" cap="non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g339eeba7590_0_25"/>
          <p:cNvSpPr txBox="1"/>
          <p:nvPr/>
        </p:nvSpPr>
        <p:spPr>
          <a:xfrm>
            <a:off x="625000" y="1451550"/>
            <a:ext cx="11216100" cy="2335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6000"/>
              <a:buFont typeface="Arial"/>
              <a:buNone/>
            </a:pPr>
            <a:r>
              <a:rPr lang="sv-SE" sz="3600" b="0" i="0" u="none" strike="noStrike" cap="none" dirty="0">
                <a:solidFill>
                  <a:schemeClr val="dk1"/>
                </a:solidFill>
                <a:latin typeface="Avenir"/>
                <a:ea typeface="Avenir"/>
                <a:cs typeface="Avenir"/>
                <a:sym typeface="Avenir"/>
              </a:rPr>
              <a:t>Medlemskap</a:t>
            </a:r>
            <a:endParaRPr sz="3600" b="0" i="0" u="none" strike="noStrike" cap="none" dirty="0">
              <a:solidFill>
                <a:schemeClr val="dk1"/>
              </a:solidFill>
              <a:latin typeface="Avenir"/>
              <a:ea typeface="Avenir"/>
              <a:cs typeface="Avenir"/>
              <a:sym typeface="Avenir"/>
            </a:endParaRPr>
          </a:p>
          <a:p>
            <a:pPr marL="0" marR="0" lvl="0" indent="0" algn="l" rtl="0">
              <a:lnSpc>
                <a:spcPct val="115000"/>
              </a:lnSpc>
              <a:spcBef>
                <a:spcPts val="0"/>
              </a:spcBef>
              <a:spcAft>
                <a:spcPts val="0"/>
              </a:spcAft>
              <a:buClr>
                <a:schemeClr val="dk1"/>
              </a:buClr>
              <a:buSzPts val="1100"/>
              <a:buFont typeface="Arial"/>
              <a:buNone/>
            </a:pPr>
            <a:endParaRPr sz="1400" b="0" i="0" u="none" strike="noStrike" cap="none" dirty="0">
              <a:solidFill>
                <a:schemeClr val="dk1"/>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r>
              <a:rPr lang="sv-SE" sz="1400" b="1" i="0" u="none" strike="noStrike" cap="none" dirty="0">
                <a:solidFill>
                  <a:schemeClr val="dk1"/>
                </a:solidFill>
                <a:latin typeface="Arial"/>
                <a:ea typeface="Arial"/>
                <a:cs typeface="Arial"/>
                <a:sym typeface="Arial"/>
              </a:rPr>
              <a:t>Träningsavgifter 2026</a:t>
            </a:r>
            <a:endParaRPr sz="1400" b="1" i="0" u="none" strike="noStrike" cap="none" dirty="0">
              <a:solidFill>
                <a:schemeClr val="dk1"/>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r>
              <a:rPr lang="sv-SE" b="0" i="0" u="none" strike="noStrike" cap="none" dirty="0">
                <a:solidFill>
                  <a:schemeClr val="tx1"/>
                </a:solidFill>
                <a:latin typeface="Arial"/>
                <a:ea typeface="Arial"/>
                <a:cs typeface="Arial"/>
                <a:sym typeface="Arial"/>
              </a:rPr>
              <a:t>Familjemedlemskap: 				650 kr/år</a:t>
            </a:r>
            <a:br>
              <a:rPr lang="sv-SE" b="0" i="0" u="none" strike="noStrike" cap="none" dirty="0">
                <a:solidFill>
                  <a:schemeClr val="tx1"/>
                </a:solidFill>
                <a:latin typeface="Arial"/>
                <a:ea typeface="Arial"/>
                <a:cs typeface="Arial"/>
                <a:sym typeface="Arial"/>
              </a:rPr>
            </a:br>
            <a:r>
              <a:rPr lang="sv-SE" dirty="0">
                <a:solidFill>
                  <a:schemeClr val="tx1"/>
                </a:solidFill>
                <a:highlight>
                  <a:srgbClr val="FFFFFF"/>
                </a:highlight>
              </a:rPr>
              <a:t>Träningsavgift IB ungdom, endast träning 		600 kr/år</a:t>
            </a:r>
            <a:endParaRPr dirty="0">
              <a:solidFill>
                <a:schemeClr val="tx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sv-SE" dirty="0">
                <a:solidFill>
                  <a:schemeClr val="tx1"/>
                </a:solidFill>
                <a:highlight>
                  <a:srgbClr val="FFFFFF"/>
                </a:highlight>
              </a:rPr>
              <a:t>Träningsavgift IB ungdom, poolspel/sammandrag 	900 kr/år</a:t>
            </a:r>
            <a:endParaRPr dirty="0">
              <a:solidFill>
                <a:schemeClr val="tx1"/>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r>
              <a:rPr lang="sv-SE" dirty="0">
                <a:solidFill>
                  <a:schemeClr val="tx1"/>
                </a:solidFill>
                <a:highlight>
                  <a:srgbClr val="FFFFFF"/>
                </a:highlight>
              </a:rPr>
              <a:t>Träningsavgift IB ungdom, seriespel 		1100 kr/år</a:t>
            </a:r>
            <a:endParaRPr dirty="0">
              <a:solidFill>
                <a:schemeClr val="tx1"/>
              </a:solidFill>
              <a:highlight>
                <a:srgbClr val="FFFFFF"/>
              </a:highlight>
            </a:endParaRPr>
          </a:p>
          <a:p>
            <a:pPr marL="0" marR="0" lvl="0" indent="0" algn="l" rtl="0">
              <a:lnSpc>
                <a:spcPct val="115000"/>
              </a:lnSpc>
              <a:spcBef>
                <a:spcPts val="0"/>
              </a:spcBef>
              <a:spcAft>
                <a:spcPts val="0"/>
              </a:spcAft>
              <a:buClr>
                <a:schemeClr val="dk1"/>
              </a:buClr>
              <a:buSzPts val="1100"/>
              <a:buFont typeface="Arial"/>
              <a:buNone/>
            </a:pPr>
            <a:br>
              <a:rPr lang="sv-SE" sz="3600" b="0" i="0" u="none" strike="noStrike" cap="none" dirty="0">
                <a:solidFill>
                  <a:schemeClr val="dk1"/>
                </a:solidFill>
                <a:latin typeface="Avenir"/>
                <a:ea typeface="Avenir"/>
                <a:cs typeface="Avenir"/>
                <a:sym typeface="Avenir"/>
              </a:rPr>
            </a:br>
            <a:endParaRPr sz="1400" b="0" i="0" u="none" strike="noStrike" cap="none" dirty="0">
              <a:solidFill>
                <a:srgbClr val="000000"/>
              </a:solidFill>
              <a:latin typeface="Arial"/>
              <a:ea typeface="Arial"/>
              <a:cs typeface="Arial"/>
              <a:sym typeface="Arial"/>
            </a:endParaRPr>
          </a:p>
        </p:txBody>
      </p:sp>
      <p:sp>
        <p:nvSpPr>
          <p:cNvPr id="116" name="Google Shape;116;g339eeba7590_0_25"/>
          <p:cNvSpPr txBox="1"/>
          <p:nvPr/>
        </p:nvSpPr>
        <p:spPr>
          <a:xfrm>
            <a:off x="625000" y="3850645"/>
            <a:ext cx="5301600" cy="2703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6000"/>
              <a:buFont typeface="Arial"/>
              <a:buNone/>
            </a:pPr>
            <a:r>
              <a:rPr lang="sv-SE" sz="3600" b="0" i="0" u="none" strike="noStrike" cap="none" dirty="0">
                <a:solidFill>
                  <a:schemeClr val="dk1"/>
                </a:solidFill>
                <a:latin typeface="Avenir"/>
                <a:ea typeface="Avenir"/>
                <a:cs typeface="Avenir"/>
                <a:sym typeface="Avenir"/>
              </a:rPr>
              <a:t>Laget.se</a:t>
            </a:r>
            <a:endParaRPr sz="3600" b="0" i="0" u="none" strike="noStrike" cap="none" dirty="0">
              <a:solidFill>
                <a:schemeClr val="dk1"/>
              </a:solidFill>
              <a:latin typeface="Avenir"/>
              <a:ea typeface="Avenir"/>
              <a:cs typeface="Avenir"/>
              <a:sym typeface="Avenir"/>
            </a:endParaRPr>
          </a:p>
          <a:p>
            <a:pPr marL="0" marR="0" lvl="0" indent="0" algn="l" rtl="0">
              <a:lnSpc>
                <a:spcPct val="115000"/>
              </a:lnSpc>
              <a:spcBef>
                <a:spcPts val="0"/>
              </a:spcBef>
              <a:spcAft>
                <a:spcPts val="0"/>
              </a:spcAft>
              <a:buClr>
                <a:srgbClr val="000000"/>
              </a:buClr>
              <a:buSzPts val="6000"/>
              <a:buFont typeface="Arial"/>
              <a:buNone/>
            </a:pPr>
            <a:br>
              <a:rPr lang="sv-SE" sz="1400" b="0" i="0" u="none" strike="noStrike" cap="none" dirty="0">
                <a:solidFill>
                  <a:schemeClr val="dk1"/>
                </a:solidFill>
                <a:latin typeface="Arial"/>
                <a:ea typeface="Arial"/>
                <a:cs typeface="Arial"/>
                <a:sym typeface="Arial"/>
              </a:rPr>
            </a:br>
            <a:r>
              <a:rPr lang="sv-SE" sz="1400" b="0" i="0" u="none" strike="noStrike" cap="none" dirty="0">
                <a:solidFill>
                  <a:schemeClr val="dk1"/>
                </a:solidFill>
                <a:latin typeface="Arial"/>
                <a:ea typeface="Arial"/>
                <a:cs typeface="Arial"/>
                <a:sym typeface="Arial"/>
              </a:rPr>
              <a:t>I laget.se (webb + app) kommer alla träningar och matcher finnas för samtliga lag i Gransholms IF. Här kallar ledarna till träning och det är viktigt att du svarar med ditt barns närvaro så ledarna kan planera träning, men också då det används när föreningen söker lokalt aktivitetsstöd. Här hittar du också ditt medlemskort. </a:t>
            </a:r>
            <a:endParaRPr sz="1400" b="0" i="0" u="none" strike="noStrike" cap="none" dirty="0">
              <a:solidFill>
                <a:srgbClr val="000000"/>
              </a:solidFill>
              <a:latin typeface="Arial"/>
              <a:ea typeface="Arial"/>
              <a:cs typeface="Arial"/>
              <a:sym typeface="Arial"/>
            </a:endParaRPr>
          </a:p>
        </p:txBody>
      </p:sp>
      <p:pic>
        <p:nvPicPr>
          <p:cNvPr id="118" name="Google Shape;118;g339eeba7590_0_25"/>
          <p:cNvPicPr preferRelativeResize="0"/>
          <p:nvPr/>
        </p:nvPicPr>
        <p:blipFill rotWithShape="1">
          <a:blip r:embed="rId3">
            <a:alphaModFix/>
          </a:blip>
          <a:srcRect/>
          <a:stretch/>
        </p:blipFill>
        <p:spPr>
          <a:xfrm>
            <a:off x="6233050" y="3787350"/>
            <a:ext cx="5709900" cy="2640900"/>
          </a:xfrm>
          <a:prstGeom prst="roundRect">
            <a:avLst>
              <a:gd name="adj" fmla="val 6551"/>
            </a:avLst>
          </a:prstGeom>
          <a:noFill/>
          <a:ln>
            <a:noFill/>
          </a:ln>
        </p:spPr>
      </p:pic>
      <p:pic>
        <p:nvPicPr>
          <p:cNvPr id="119" name="Google Shape;119;g339eeba7590_0_25"/>
          <p:cNvPicPr preferRelativeResize="0"/>
          <p:nvPr/>
        </p:nvPicPr>
        <p:blipFill rotWithShape="1">
          <a:blip r:embed="rId4">
            <a:alphaModFix/>
          </a:blip>
          <a:srcRect/>
          <a:stretch/>
        </p:blipFill>
        <p:spPr>
          <a:xfrm>
            <a:off x="6420350" y="4277613"/>
            <a:ext cx="2393850" cy="602550"/>
          </a:xfrm>
          <a:prstGeom prst="rect">
            <a:avLst/>
          </a:prstGeom>
          <a:noFill/>
          <a:ln>
            <a:noFill/>
          </a:ln>
        </p:spPr>
      </p:pic>
      <p:sp>
        <p:nvSpPr>
          <p:cNvPr id="120" name="Google Shape;120;g339eeba7590_0_25"/>
          <p:cNvSpPr txBox="1"/>
          <p:nvPr/>
        </p:nvSpPr>
        <p:spPr>
          <a:xfrm>
            <a:off x="6420350" y="4312093"/>
            <a:ext cx="2394000" cy="498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sv-SE" sz="1400" b="0" i="0" u="none" strike="noStrike" cap="none" dirty="0">
                <a:solidFill>
                  <a:schemeClr val="lt1"/>
                </a:solidFill>
                <a:latin typeface="Arial"/>
                <a:ea typeface="Arial"/>
                <a:cs typeface="Arial"/>
                <a:sym typeface="Arial"/>
              </a:rPr>
              <a:t>Förnamn Efternamn</a:t>
            </a:r>
            <a:br>
              <a:rPr lang="sv-SE" sz="1400" b="0" i="0" u="none" strike="noStrike" cap="none" dirty="0">
                <a:solidFill>
                  <a:schemeClr val="lt1"/>
                </a:solidFill>
                <a:latin typeface="Arial"/>
                <a:ea typeface="Arial"/>
                <a:cs typeface="Arial"/>
                <a:sym typeface="Arial"/>
              </a:rPr>
            </a:br>
            <a:r>
              <a:rPr lang="sv-SE" sz="1400" b="0" i="0" u="none" strike="noStrike" cap="none" dirty="0">
                <a:solidFill>
                  <a:schemeClr val="lt1"/>
                </a:solidFill>
                <a:latin typeface="Arial"/>
                <a:ea typeface="Arial"/>
                <a:cs typeface="Arial"/>
                <a:sym typeface="Arial"/>
              </a:rPr>
              <a:t>Medlem till </a:t>
            </a:r>
            <a:r>
              <a:rPr lang="sv-SE" sz="1400" b="0" i="0" u="none" strike="noStrike" cap="none" dirty="0" err="1">
                <a:solidFill>
                  <a:schemeClr val="lt1"/>
                </a:solidFill>
                <a:latin typeface="Arial"/>
                <a:ea typeface="Arial"/>
                <a:cs typeface="Arial"/>
                <a:sym typeface="Arial"/>
              </a:rPr>
              <a:t>xxx-xx-xx</a:t>
            </a:r>
            <a:endParaRPr sz="1400" b="0" i="0" u="none" strike="noStrike" cap="none" dirty="0">
              <a:solidFill>
                <a:schemeClr val="lt1"/>
              </a:solidFill>
              <a:latin typeface="Arial"/>
              <a:ea typeface="Arial"/>
              <a:cs typeface="Arial"/>
              <a:sym typeface="Arial"/>
            </a:endParaRPr>
          </a:p>
        </p:txBody>
      </p:sp>
      <p:pic>
        <p:nvPicPr>
          <p:cNvPr id="121" name="Google Shape;121;g339eeba7590_0_25"/>
          <p:cNvPicPr preferRelativeResize="0"/>
          <p:nvPr/>
        </p:nvPicPr>
        <p:blipFill rotWithShape="1">
          <a:blip r:embed="rId5">
            <a:alphaModFix/>
          </a:blip>
          <a:srcRect l="5683" t="3083" r="6872" b="2325"/>
          <a:stretch/>
        </p:blipFill>
        <p:spPr>
          <a:xfrm>
            <a:off x="2610650" y="4152950"/>
            <a:ext cx="526200" cy="535500"/>
          </a:xfrm>
          <a:prstGeom prst="roundRect">
            <a:avLst>
              <a:gd name="adj" fmla="val 9607"/>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a:extLst>
            <a:ext uri="{FF2B5EF4-FFF2-40B4-BE49-F238E27FC236}">
              <a16:creationId xmlns:a16="http://schemas.microsoft.com/office/drawing/2014/main" id="{125C9182-C245-D036-162C-A1CC69E68140}"/>
            </a:ext>
          </a:extLst>
        </p:cNvPr>
        <p:cNvGrpSpPr/>
        <p:nvPr/>
      </p:nvGrpSpPr>
      <p:grpSpPr>
        <a:xfrm>
          <a:off x="0" y="0"/>
          <a:ext cx="0" cy="0"/>
          <a:chOff x="0" y="0"/>
          <a:chExt cx="0" cy="0"/>
        </a:xfrm>
      </p:grpSpPr>
      <p:sp>
        <p:nvSpPr>
          <p:cNvPr id="115" name="Google Shape;115;g339eeba7590_0_25">
            <a:extLst>
              <a:ext uri="{FF2B5EF4-FFF2-40B4-BE49-F238E27FC236}">
                <a16:creationId xmlns:a16="http://schemas.microsoft.com/office/drawing/2014/main" id="{089E74DA-B491-99CB-CEBE-2905F4779835}"/>
              </a:ext>
            </a:extLst>
          </p:cNvPr>
          <p:cNvSpPr txBox="1"/>
          <p:nvPr/>
        </p:nvSpPr>
        <p:spPr>
          <a:xfrm>
            <a:off x="625000" y="1451549"/>
            <a:ext cx="11216100" cy="510299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6000"/>
              <a:buFont typeface="Arial"/>
              <a:buNone/>
            </a:pPr>
            <a:r>
              <a:rPr lang="sv-SE" sz="3600" b="0" i="0" u="none" strike="noStrike" cap="none" dirty="0">
                <a:solidFill>
                  <a:schemeClr val="dk1"/>
                </a:solidFill>
                <a:latin typeface="Avenir"/>
                <a:ea typeface="Avenir"/>
                <a:cs typeface="Avenir"/>
                <a:sym typeface="Avenir"/>
              </a:rPr>
              <a:t>Fritidskortet </a:t>
            </a:r>
            <a:endParaRPr sz="3600" b="0" i="0" u="none" strike="noStrike" cap="none" dirty="0">
              <a:solidFill>
                <a:schemeClr val="dk1"/>
              </a:solidFill>
              <a:latin typeface="Avenir"/>
              <a:ea typeface="Avenir"/>
              <a:cs typeface="Avenir"/>
              <a:sym typeface="Avenir"/>
            </a:endParaRPr>
          </a:p>
          <a:p>
            <a:pPr marL="0" marR="0" lvl="0" indent="0" algn="l" rtl="0">
              <a:lnSpc>
                <a:spcPct val="115000"/>
              </a:lnSpc>
              <a:spcBef>
                <a:spcPts val="0"/>
              </a:spcBef>
              <a:spcAft>
                <a:spcPts val="0"/>
              </a:spcAft>
              <a:buClr>
                <a:schemeClr val="dk1"/>
              </a:buClr>
              <a:buSzPts val="1100"/>
              <a:buFont typeface="Arial"/>
              <a:buNone/>
            </a:pPr>
            <a:endParaRPr sz="1400" b="0" i="0" u="none" strike="noStrike" cap="none" dirty="0">
              <a:solidFill>
                <a:schemeClr val="dk1"/>
              </a:solidFill>
              <a:latin typeface="+mn-lt"/>
              <a:ea typeface="Arial"/>
              <a:cs typeface="Arial"/>
              <a:sym typeface="Arial"/>
            </a:endParaRPr>
          </a:p>
          <a:p>
            <a:r>
              <a:rPr lang="sv-SE" sz="1500" dirty="0">
                <a:solidFill>
                  <a:schemeClr val="dk1"/>
                </a:solidFill>
                <a:latin typeface="+mn-lt"/>
                <a:ea typeface="Avenir"/>
                <a:cs typeface="Avenir"/>
                <a:sym typeface="Avenir"/>
              </a:rPr>
              <a:t>Gransholms IF är anslutna till fritidskortet. </a:t>
            </a:r>
          </a:p>
          <a:p>
            <a:br>
              <a:rPr lang="sv-SE" dirty="0">
                <a:solidFill>
                  <a:schemeClr val="dk1"/>
                </a:solidFill>
                <a:latin typeface="+mn-lt"/>
                <a:ea typeface="Avenir"/>
                <a:cs typeface="Avenir"/>
                <a:sym typeface="Avenir"/>
              </a:rPr>
            </a:br>
            <a:r>
              <a:rPr lang="sv-SE" sz="1500" dirty="0">
                <a:latin typeface="+mn-lt"/>
              </a:rPr>
              <a:t>Vårdnadshavare ska kunna använda fritidskortet för att betala avgifter för fritidsaktiviteter, till exempel:</a:t>
            </a:r>
          </a:p>
          <a:p>
            <a:r>
              <a:rPr lang="sv-SE" sz="1500" dirty="0">
                <a:latin typeface="+mn-lt"/>
              </a:rPr>
              <a:t>Avgifter till idrottsföreningar, friluftsorganisationer eller kulturskolor (som träningsavgift, deltagaravgift eller medlemsavgift)</a:t>
            </a:r>
          </a:p>
          <a:p>
            <a:r>
              <a:rPr lang="sv-SE" sz="1500" dirty="0">
                <a:latin typeface="+mn-lt"/>
              </a:rPr>
              <a:t>Hyra av utrustning eller hjälpmedel för att delta i fritidsaktiviteter.</a:t>
            </a:r>
          </a:p>
          <a:p>
            <a:endParaRPr lang="sv-SE" sz="1500" dirty="0">
              <a:latin typeface="+mn-lt"/>
            </a:endParaRPr>
          </a:p>
          <a:p>
            <a:r>
              <a:rPr lang="sv-SE" sz="1500" dirty="0">
                <a:latin typeface="+mn-lt"/>
              </a:rPr>
              <a:t>Från det år barnet fyller 8 till och med det år de fyller 16 kan vårdnadshavare få </a:t>
            </a:r>
            <a:r>
              <a:rPr lang="sv-SE" sz="1500" b="1" dirty="0">
                <a:latin typeface="+mn-lt"/>
              </a:rPr>
              <a:t>500 kronor</a:t>
            </a:r>
            <a:r>
              <a:rPr lang="sv-SE" sz="1500" dirty="0">
                <a:latin typeface="+mn-lt"/>
              </a:rPr>
              <a:t> per barn och år. </a:t>
            </a:r>
            <a:br>
              <a:rPr lang="sv-SE" sz="1500" dirty="0">
                <a:latin typeface="+mn-lt"/>
              </a:rPr>
            </a:br>
            <a:r>
              <a:rPr lang="sv-SE" sz="1500" dirty="0">
                <a:latin typeface="+mn-lt"/>
              </a:rPr>
              <a:t>Har du fått bostadsbidrag året innan kan du få </a:t>
            </a:r>
            <a:r>
              <a:rPr lang="sv-SE" sz="1500" b="1" dirty="0">
                <a:latin typeface="+mn-lt"/>
              </a:rPr>
              <a:t>2 000 kronor</a:t>
            </a:r>
            <a:r>
              <a:rPr lang="sv-SE" sz="1500" dirty="0">
                <a:latin typeface="+mn-lt"/>
              </a:rPr>
              <a:t> per barn och år.</a:t>
            </a:r>
          </a:p>
          <a:p>
            <a:r>
              <a:rPr lang="sv-SE" sz="1500" dirty="0">
                <a:latin typeface="+mn-lt"/>
              </a:rPr>
              <a:t>Det är ett fast belopp varje år per barn. Om beloppet inte används under året går det inte att spara eller föra över till nästa år.</a:t>
            </a:r>
          </a:p>
          <a:p>
            <a:endParaRPr lang="sv-SE" dirty="0"/>
          </a:p>
          <a:p>
            <a:pPr marL="0" marR="0" lvl="0" indent="0" algn="l" rtl="0">
              <a:lnSpc>
                <a:spcPct val="115000"/>
              </a:lnSpc>
              <a:spcBef>
                <a:spcPts val="0"/>
              </a:spcBef>
              <a:spcAft>
                <a:spcPts val="0"/>
              </a:spcAft>
              <a:buClr>
                <a:schemeClr val="dk1"/>
              </a:buClr>
              <a:buSzPts val="1100"/>
              <a:buFont typeface="Arial"/>
              <a:buNone/>
            </a:pPr>
            <a:endParaRPr lang="sv-SE" sz="3600" b="0" i="0" u="none" strike="noStrike" cap="none" dirty="0">
              <a:solidFill>
                <a:schemeClr val="dk1"/>
              </a:solidFill>
              <a:latin typeface="Avenir"/>
              <a:ea typeface="Avenir"/>
              <a:cs typeface="Avenir"/>
              <a:sym typeface="Avenir"/>
            </a:endParaRPr>
          </a:p>
          <a:p>
            <a:pPr lvl="0">
              <a:lnSpc>
                <a:spcPct val="115000"/>
              </a:lnSpc>
              <a:buClr>
                <a:schemeClr val="dk1"/>
              </a:buClr>
              <a:buSzPts val="1100"/>
            </a:pPr>
            <a:r>
              <a:rPr lang="sv-SE" sz="1500" dirty="0">
                <a:solidFill>
                  <a:schemeClr val="dk1"/>
                </a:solidFill>
                <a:latin typeface="Avenir"/>
                <a:ea typeface="Avenir"/>
                <a:cs typeface="Avenir"/>
                <a:sym typeface="Avenir"/>
                <a:hlinkClick r:id="rId3"/>
              </a:rPr>
              <a:t>https://www.vaxjo.se/sidor/se-och-gora/information-till-fritids--och-kulturforeningar/fritidskortet.html</a:t>
            </a:r>
            <a:br>
              <a:rPr lang="sv-SE" sz="1500" b="0" i="0" u="none" strike="noStrike" cap="none" dirty="0">
                <a:solidFill>
                  <a:schemeClr val="dk1"/>
                </a:solidFill>
                <a:latin typeface="Avenir"/>
                <a:ea typeface="Avenir"/>
                <a:cs typeface="Avenir"/>
                <a:sym typeface="Avenir"/>
              </a:rPr>
            </a:br>
            <a:endParaRPr sz="1500" b="0" i="0" u="none" strike="noStrike" cap="none" dirty="0">
              <a:solidFill>
                <a:srgbClr val="000000"/>
              </a:solidFill>
              <a:latin typeface="Arial"/>
              <a:ea typeface="Arial"/>
              <a:cs typeface="Arial"/>
              <a:sym typeface="Arial"/>
            </a:endParaRPr>
          </a:p>
        </p:txBody>
      </p:sp>
      <p:sp>
        <p:nvSpPr>
          <p:cNvPr id="2" name="Google Shape;132;g339eeba7590_0_77">
            <a:extLst>
              <a:ext uri="{FF2B5EF4-FFF2-40B4-BE49-F238E27FC236}">
                <a16:creationId xmlns:a16="http://schemas.microsoft.com/office/drawing/2014/main" id="{07B08ADD-3137-8E18-D0E7-30DBE7CB1968}"/>
              </a:ext>
            </a:extLst>
          </p:cNvPr>
          <p:cNvSpPr/>
          <p:nvPr/>
        </p:nvSpPr>
        <p:spPr>
          <a:xfrm>
            <a:off x="312568" y="5409008"/>
            <a:ext cx="237900" cy="232500"/>
          </a:xfrm>
          <a:prstGeom prst="round2DiagRect">
            <a:avLst>
              <a:gd name="adj1" fmla="val 0"/>
              <a:gd name="adj2" fmla="val 34968"/>
            </a:avLst>
          </a:prstGeom>
          <a:gradFill>
            <a:gsLst>
              <a:gs pos="0">
                <a:srgbClr val="005A00"/>
              </a:gs>
              <a:gs pos="100000">
                <a:srgbClr val="008031"/>
              </a:gs>
            </a:gsLst>
            <a:lin ang="5400012"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3" name="Google Shape;132;g339eeba7590_0_77">
            <a:extLst>
              <a:ext uri="{FF2B5EF4-FFF2-40B4-BE49-F238E27FC236}">
                <a16:creationId xmlns:a16="http://schemas.microsoft.com/office/drawing/2014/main" id="{F073A62E-61ED-1DA5-B34E-037B7A24D055}"/>
              </a:ext>
            </a:extLst>
          </p:cNvPr>
          <p:cNvSpPr/>
          <p:nvPr/>
        </p:nvSpPr>
        <p:spPr>
          <a:xfrm>
            <a:off x="312568" y="2971204"/>
            <a:ext cx="237900" cy="232500"/>
          </a:xfrm>
          <a:prstGeom prst="round2DiagRect">
            <a:avLst>
              <a:gd name="adj1" fmla="val 0"/>
              <a:gd name="adj2" fmla="val 34968"/>
            </a:avLst>
          </a:prstGeom>
          <a:gradFill>
            <a:gsLst>
              <a:gs pos="0">
                <a:srgbClr val="005A00"/>
              </a:gs>
              <a:gs pos="100000">
                <a:srgbClr val="008031"/>
              </a:gs>
            </a:gsLst>
            <a:lin ang="5400012"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 name="Google Shape;132;g339eeba7590_0_77">
            <a:extLst>
              <a:ext uri="{FF2B5EF4-FFF2-40B4-BE49-F238E27FC236}">
                <a16:creationId xmlns:a16="http://schemas.microsoft.com/office/drawing/2014/main" id="{189E753D-0B39-797F-388D-DBECEAD7BDE2}"/>
              </a:ext>
            </a:extLst>
          </p:cNvPr>
          <p:cNvSpPr/>
          <p:nvPr/>
        </p:nvSpPr>
        <p:spPr>
          <a:xfrm>
            <a:off x="312568" y="3886796"/>
            <a:ext cx="237900" cy="232500"/>
          </a:xfrm>
          <a:prstGeom prst="round2DiagRect">
            <a:avLst>
              <a:gd name="adj1" fmla="val 0"/>
              <a:gd name="adj2" fmla="val 34968"/>
            </a:avLst>
          </a:prstGeom>
          <a:gradFill>
            <a:gsLst>
              <a:gs pos="0">
                <a:srgbClr val="005A00"/>
              </a:gs>
              <a:gs pos="100000">
                <a:srgbClr val="008031"/>
              </a:gs>
            </a:gsLst>
            <a:lin ang="5400012"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extLst>
      <p:ext uri="{BB962C8B-B14F-4D97-AF65-F5344CB8AC3E}">
        <p14:creationId xmlns:p14="http://schemas.microsoft.com/office/powerpoint/2010/main" val="1277025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g339eeba7590_0_77"/>
          <p:cNvSpPr txBox="1"/>
          <p:nvPr/>
        </p:nvSpPr>
        <p:spPr>
          <a:xfrm>
            <a:off x="625000" y="1451550"/>
            <a:ext cx="11216100" cy="33717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6000"/>
              <a:buFont typeface="Arial"/>
              <a:buNone/>
            </a:pPr>
            <a:r>
              <a:rPr lang="sv-SE" sz="3600" dirty="0">
                <a:solidFill>
                  <a:schemeClr val="dk1"/>
                </a:solidFill>
                <a:latin typeface="Avenir"/>
                <a:ea typeface="Avenir"/>
                <a:cs typeface="Avenir"/>
                <a:sym typeface="Avenir"/>
              </a:rPr>
              <a:t>Träningsschema</a:t>
            </a:r>
            <a:endParaRPr sz="3600" dirty="0">
              <a:solidFill>
                <a:schemeClr val="dk1"/>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6000"/>
              <a:buFont typeface="Arial"/>
              <a:buNone/>
            </a:pPr>
            <a:br>
              <a:rPr lang="sv-SE" dirty="0">
                <a:solidFill>
                  <a:schemeClr val="dk1"/>
                </a:solidFill>
                <a:latin typeface="Avenir"/>
                <a:ea typeface="Avenir"/>
                <a:cs typeface="Avenir"/>
                <a:sym typeface="Avenir"/>
              </a:rPr>
            </a:br>
            <a:r>
              <a:rPr lang="sv-SE" dirty="0">
                <a:solidFill>
                  <a:schemeClr val="dk1"/>
                </a:solidFill>
                <a:latin typeface="Avenir"/>
                <a:ea typeface="Avenir"/>
                <a:cs typeface="Avenir"/>
                <a:sym typeface="Avenir"/>
              </a:rPr>
              <a:t>          Tisdagar och Onsdagar </a:t>
            </a:r>
            <a:r>
              <a:rPr lang="sv-SE" dirty="0" err="1">
                <a:solidFill>
                  <a:schemeClr val="dk1"/>
                </a:solidFill>
                <a:latin typeface="Avenir"/>
                <a:ea typeface="Avenir"/>
                <a:cs typeface="Avenir"/>
                <a:sym typeface="Avenir"/>
              </a:rPr>
              <a:t>kl</a:t>
            </a:r>
            <a:r>
              <a:rPr lang="sv-SE" dirty="0">
                <a:solidFill>
                  <a:schemeClr val="dk1"/>
                </a:solidFill>
                <a:latin typeface="Avenir"/>
                <a:ea typeface="Avenir"/>
                <a:cs typeface="Avenir"/>
                <a:sym typeface="Avenir"/>
              </a:rPr>
              <a:t> 16:45-18:00</a:t>
            </a:r>
            <a:br>
              <a:rPr lang="sv-SE" dirty="0">
                <a:solidFill>
                  <a:schemeClr val="dk1"/>
                </a:solidFill>
              </a:rPr>
            </a:br>
            <a:br>
              <a:rPr lang="sv-SE" dirty="0">
                <a:solidFill>
                  <a:schemeClr val="dk1"/>
                </a:solidFill>
              </a:rPr>
            </a:br>
            <a:endParaRPr lang="sv-SE" sz="1600" dirty="0">
              <a:solidFill>
                <a:schemeClr val="dk1"/>
              </a:solidFill>
              <a:latin typeface="Avenir"/>
            </a:endParaRPr>
          </a:p>
          <a:p>
            <a:pPr marL="0" marR="0" lvl="0" indent="0" algn="l" rtl="0">
              <a:lnSpc>
                <a:spcPct val="100000"/>
              </a:lnSpc>
              <a:spcBef>
                <a:spcPts val="0"/>
              </a:spcBef>
              <a:spcAft>
                <a:spcPts val="0"/>
              </a:spcAft>
              <a:buClr>
                <a:srgbClr val="000000"/>
              </a:buClr>
              <a:buSzPts val="6000"/>
              <a:buFont typeface="Arial"/>
              <a:buNone/>
            </a:pPr>
            <a:br>
              <a:rPr lang="sv-SE" sz="1600" dirty="0">
                <a:solidFill>
                  <a:schemeClr val="dk1"/>
                </a:solidFill>
                <a:latin typeface="Avenir"/>
              </a:rPr>
            </a:br>
            <a:br>
              <a:rPr lang="sv-SE" dirty="0">
                <a:solidFill>
                  <a:schemeClr val="dk1"/>
                </a:solidFill>
              </a:rPr>
            </a:br>
            <a:endParaRPr dirty="0">
              <a:solidFill>
                <a:schemeClr val="dk1"/>
              </a:solidFill>
            </a:endParaRPr>
          </a:p>
          <a:p>
            <a:pPr marL="0" marR="0" lvl="0" indent="0" algn="l" rtl="0">
              <a:lnSpc>
                <a:spcPct val="100000"/>
              </a:lnSpc>
              <a:spcBef>
                <a:spcPts val="0"/>
              </a:spcBef>
              <a:spcAft>
                <a:spcPts val="0"/>
              </a:spcAft>
              <a:buClr>
                <a:srgbClr val="000000"/>
              </a:buClr>
              <a:buSzPts val="6000"/>
              <a:buFont typeface="Arial"/>
              <a:buNone/>
            </a:pPr>
            <a:endParaRPr dirty="0">
              <a:solidFill>
                <a:schemeClr val="dk1"/>
              </a:solidFill>
            </a:endParaRPr>
          </a:p>
          <a:p>
            <a:pPr marL="0" lvl="0" indent="0" algn="l" rtl="0">
              <a:spcBef>
                <a:spcPts val="0"/>
              </a:spcBef>
              <a:spcAft>
                <a:spcPts val="0"/>
              </a:spcAft>
              <a:buClr>
                <a:schemeClr val="dk1"/>
              </a:buClr>
              <a:buSzPts val="6000"/>
              <a:buFont typeface="Arial"/>
              <a:buNone/>
            </a:pPr>
            <a:r>
              <a:rPr lang="sv-SE" sz="3600" dirty="0">
                <a:solidFill>
                  <a:schemeClr val="dk1"/>
                </a:solidFill>
                <a:latin typeface="Avenir"/>
                <a:ea typeface="Avenir"/>
                <a:cs typeface="Avenir"/>
                <a:sym typeface="Avenir"/>
              </a:rPr>
              <a:t>Ledare i år</a:t>
            </a:r>
            <a:endParaRPr dirty="0">
              <a:solidFill>
                <a:schemeClr val="dk1"/>
              </a:solidFill>
            </a:endParaRPr>
          </a:p>
          <a:p>
            <a:pPr marL="0" marR="0" lvl="0" indent="0" algn="l" rtl="0">
              <a:lnSpc>
                <a:spcPct val="100000"/>
              </a:lnSpc>
              <a:spcBef>
                <a:spcPts val="0"/>
              </a:spcBef>
              <a:spcAft>
                <a:spcPts val="0"/>
              </a:spcAft>
              <a:buClr>
                <a:srgbClr val="000000"/>
              </a:buClr>
              <a:buSzPts val="6000"/>
              <a:buFont typeface="Arial"/>
              <a:buNone/>
            </a:pPr>
            <a:endParaRPr dirty="0">
              <a:solidFill>
                <a:schemeClr val="dk1"/>
              </a:solidFill>
            </a:endParaRPr>
          </a:p>
          <a:p>
            <a:pPr marL="0" marR="0" lvl="0" indent="0" algn="l" rtl="0">
              <a:lnSpc>
                <a:spcPct val="100000"/>
              </a:lnSpc>
              <a:spcBef>
                <a:spcPts val="0"/>
              </a:spcBef>
              <a:spcAft>
                <a:spcPts val="0"/>
              </a:spcAft>
              <a:buClr>
                <a:srgbClr val="000000"/>
              </a:buClr>
              <a:buSzPts val="6000"/>
              <a:buFont typeface="Arial"/>
              <a:buNone/>
            </a:pPr>
            <a:endParaRPr dirty="0">
              <a:solidFill>
                <a:schemeClr val="dk1"/>
              </a:solidFill>
            </a:endParaRPr>
          </a:p>
          <a:p>
            <a:pPr marL="0" marR="0" lvl="0" indent="0" algn="l" rtl="0">
              <a:lnSpc>
                <a:spcPct val="100000"/>
              </a:lnSpc>
              <a:spcBef>
                <a:spcPts val="0"/>
              </a:spcBef>
              <a:spcAft>
                <a:spcPts val="0"/>
              </a:spcAft>
              <a:buClr>
                <a:srgbClr val="000000"/>
              </a:buClr>
              <a:buSzPts val="6000"/>
              <a:buFont typeface="Arial"/>
              <a:buNone/>
            </a:pPr>
            <a:br>
              <a:rPr lang="sv-SE" sz="3600" dirty="0">
                <a:solidFill>
                  <a:schemeClr val="dk1"/>
                </a:solidFill>
                <a:latin typeface="Avenir"/>
                <a:ea typeface="Avenir"/>
                <a:cs typeface="Avenir"/>
                <a:sym typeface="Avenir"/>
              </a:rPr>
            </a:br>
            <a:endParaRPr sz="1400" b="0" i="0" u="none" strike="noStrike" cap="none" dirty="0">
              <a:solidFill>
                <a:srgbClr val="000000"/>
              </a:solidFill>
              <a:latin typeface="Arial"/>
              <a:ea typeface="Arial"/>
              <a:cs typeface="Arial"/>
              <a:sym typeface="Arial"/>
            </a:endParaRPr>
          </a:p>
        </p:txBody>
      </p:sp>
      <p:pic>
        <p:nvPicPr>
          <p:cNvPr id="131" name="Google Shape;131;g339eeba7590_0_77"/>
          <p:cNvPicPr preferRelativeResize="0"/>
          <p:nvPr/>
        </p:nvPicPr>
        <p:blipFill rotWithShape="1">
          <a:blip r:embed="rId4">
            <a:alphaModFix/>
          </a:blip>
          <a:srcRect b="12884"/>
          <a:stretch/>
        </p:blipFill>
        <p:spPr>
          <a:xfrm>
            <a:off x="10597300" y="318700"/>
            <a:ext cx="1098000" cy="1078800"/>
          </a:xfrm>
          <a:prstGeom prst="ellipse">
            <a:avLst/>
          </a:prstGeom>
          <a:noFill/>
          <a:ln>
            <a:noFill/>
          </a:ln>
        </p:spPr>
      </p:pic>
      <p:sp>
        <p:nvSpPr>
          <p:cNvPr id="132" name="Google Shape;132;g339eeba7590_0_77"/>
          <p:cNvSpPr/>
          <p:nvPr/>
        </p:nvSpPr>
        <p:spPr>
          <a:xfrm>
            <a:off x="710825" y="2457375"/>
            <a:ext cx="237900" cy="232500"/>
          </a:xfrm>
          <a:prstGeom prst="round2DiagRect">
            <a:avLst>
              <a:gd name="adj1" fmla="val 0"/>
              <a:gd name="adj2" fmla="val 34968"/>
            </a:avLst>
          </a:prstGeom>
          <a:gradFill>
            <a:gsLst>
              <a:gs pos="0">
                <a:srgbClr val="005A00"/>
              </a:gs>
              <a:gs pos="100000">
                <a:srgbClr val="008031"/>
              </a:gs>
            </a:gsLst>
            <a:lin ang="5400012"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35" name="Google Shape;135;g339eeba7590_0_77"/>
          <p:cNvSpPr txBox="1"/>
          <p:nvPr/>
        </p:nvSpPr>
        <p:spPr>
          <a:xfrm>
            <a:off x="948725" y="4769843"/>
            <a:ext cx="1500000"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sv-SE" dirty="0">
                <a:solidFill>
                  <a:schemeClr val="dk1"/>
                </a:solidFill>
                <a:latin typeface="Avenir"/>
              </a:rPr>
              <a:t>Emma Fransson </a:t>
            </a:r>
            <a:endParaRPr dirty="0">
              <a:solidFill>
                <a:schemeClr val="dk1"/>
              </a:solidFill>
              <a:latin typeface="Avenir"/>
            </a:endParaRPr>
          </a:p>
        </p:txBody>
      </p:sp>
      <p:sp>
        <p:nvSpPr>
          <p:cNvPr id="136" name="Google Shape;136;g339eeba7590_0_77"/>
          <p:cNvSpPr txBox="1"/>
          <p:nvPr/>
        </p:nvSpPr>
        <p:spPr>
          <a:xfrm>
            <a:off x="3215334" y="4799709"/>
            <a:ext cx="1536348"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sv-SE" dirty="0">
                <a:solidFill>
                  <a:schemeClr val="dk1"/>
                </a:solidFill>
                <a:latin typeface="Avenir"/>
              </a:rPr>
              <a:t>Christoffer Eklöf</a:t>
            </a:r>
          </a:p>
        </p:txBody>
      </p:sp>
      <p:pic>
        <p:nvPicPr>
          <p:cNvPr id="137" name="Google Shape;137;g339eeba7590_0_77"/>
          <p:cNvPicPr preferRelativeResize="0"/>
          <p:nvPr/>
        </p:nvPicPr>
        <p:blipFill rotWithShape="1">
          <a:blip r:embed="rId5">
            <a:alphaModFix/>
          </a:blip>
          <a:srcRect l="12776" t="4212" r="12679" b="5002"/>
          <a:stretch/>
        </p:blipFill>
        <p:spPr>
          <a:xfrm>
            <a:off x="343750" y="4672725"/>
            <a:ext cx="604975" cy="617732"/>
          </a:xfrm>
          <a:prstGeom prst="ellipse">
            <a:avLst/>
          </a:prstGeom>
          <a:noFill/>
          <a:ln>
            <a:noFill/>
          </a:ln>
        </p:spPr>
      </p:pic>
      <p:sp>
        <p:nvSpPr>
          <p:cNvPr id="4" name="Google Shape;136;g339eeba7590_0_77">
            <a:extLst>
              <a:ext uri="{FF2B5EF4-FFF2-40B4-BE49-F238E27FC236}">
                <a16:creationId xmlns:a16="http://schemas.microsoft.com/office/drawing/2014/main" id="{F28E69A0-F68C-CDC0-1F2B-3E3390C00F09}"/>
              </a:ext>
            </a:extLst>
          </p:cNvPr>
          <p:cNvSpPr txBox="1"/>
          <p:nvPr/>
        </p:nvSpPr>
        <p:spPr>
          <a:xfrm>
            <a:off x="5556573" y="4790683"/>
            <a:ext cx="3000000"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sv-SE" dirty="0">
                <a:solidFill>
                  <a:schemeClr val="dk1"/>
                </a:solidFill>
                <a:latin typeface="Avenir"/>
              </a:rPr>
              <a:t>Olof Mattisson</a:t>
            </a:r>
          </a:p>
        </p:txBody>
      </p:sp>
      <p:pic>
        <p:nvPicPr>
          <p:cNvPr id="3" name="Google Shape;137;g339eeba7590_0_77">
            <a:extLst>
              <a:ext uri="{FF2B5EF4-FFF2-40B4-BE49-F238E27FC236}">
                <a16:creationId xmlns:a16="http://schemas.microsoft.com/office/drawing/2014/main" id="{56FA8B0E-0C40-78CE-FAB4-6C28937A1B5C}"/>
              </a:ext>
            </a:extLst>
          </p:cNvPr>
          <p:cNvPicPr preferRelativeResize="0"/>
          <p:nvPr/>
        </p:nvPicPr>
        <p:blipFill rotWithShape="1">
          <a:blip r:embed="rId5">
            <a:alphaModFix/>
          </a:blip>
          <a:srcRect l="12776" t="4212" r="12679" b="5002"/>
          <a:stretch/>
        </p:blipFill>
        <p:spPr>
          <a:xfrm>
            <a:off x="322512" y="5672279"/>
            <a:ext cx="604975" cy="617732"/>
          </a:xfrm>
          <a:prstGeom prst="ellipse">
            <a:avLst/>
          </a:prstGeom>
          <a:noFill/>
          <a:ln>
            <a:noFill/>
          </a:ln>
        </p:spPr>
      </p:pic>
      <p:pic>
        <p:nvPicPr>
          <p:cNvPr id="5" name="Google Shape;137;g339eeba7590_0_77">
            <a:extLst>
              <a:ext uri="{FF2B5EF4-FFF2-40B4-BE49-F238E27FC236}">
                <a16:creationId xmlns:a16="http://schemas.microsoft.com/office/drawing/2014/main" id="{E590F873-0AFB-928F-8AC0-CD7370727B05}"/>
              </a:ext>
            </a:extLst>
          </p:cNvPr>
          <p:cNvPicPr preferRelativeResize="0"/>
          <p:nvPr/>
        </p:nvPicPr>
        <p:blipFill rotWithShape="1">
          <a:blip r:embed="rId5">
            <a:alphaModFix/>
          </a:blip>
          <a:srcRect l="12776" t="4212" r="12679" b="5002"/>
          <a:stretch/>
        </p:blipFill>
        <p:spPr>
          <a:xfrm>
            <a:off x="2556573" y="5672279"/>
            <a:ext cx="604975" cy="617732"/>
          </a:xfrm>
          <a:prstGeom prst="ellipse">
            <a:avLst/>
          </a:prstGeom>
          <a:noFill/>
          <a:ln>
            <a:noFill/>
          </a:ln>
        </p:spPr>
      </p:pic>
      <p:pic>
        <p:nvPicPr>
          <p:cNvPr id="6" name="Google Shape;137;g339eeba7590_0_77">
            <a:extLst>
              <a:ext uri="{FF2B5EF4-FFF2-40B4-BE49-F238E27FC236}">
                <a16:creationId xmlns:a16="http://schemas.microsoft.com/office/drawing/2014/main" id="{17EA7476-5D03-0478-C775-B9425CEF6C89}"/>
              </a:ext>
            </a:extLst>
          </p:cNvPr>
          <p:cNvPicPr preferRelativeResize="0"/>
          <p:nvPr/>
        </p:nvPicPr>
        <p:blipFill rotWithShape="1">
          <a:blip r:embed="rId5">
            <a:alphaModFix/>
          </a:blip>
          <a:srcRect l="12776" t="4212" r="12679" b="5002"/>
          <a:stretch/>
        </p:blipFill>
        <p:spPr>
          <a:xfrm>
            <a:off x="4951599" y="4690883"/>
            <a:ext cx="604975" cy="617732"/>
          </a:xfrm>
          <a:prstGeom prst="ellipse">
            <a:avLst/>
          </a:prstGeom>
          <a:noFill/>
          <a:ln>
            <a:noFill/>
          </a:ln>
        </p:spPr>
      </p:pic>
      <p:pic>
        <p:nvPicPr>
          <p:cNvPr id="7" name="Google Shape;137;g339eeba7590_0_77">
            <a:extLst>
              <a:ext uri="{FF2B5EF4-FFF2-40B4-BE49-F238E27FC236}">
                <a16:creationId xmlns:a16="http://schemas.microsoft.com/office/drawing/2014/main" id="{1D062FFE-551E-61AE-9C71-03D6608D87B1}"/>
              </a:ext>
            </a:extLst>
          </p:cNvPr>
          <p:cNvPicPr preferRelativeResize="0"/>
          <p:nvPr/>
        </p:nvPicPr>
        <p:blipFill rotWithShape="1">
          <a:blip r:embed="rId5">
            <a:alphaModFix/>
          </a:blip>
          <a:srcRect l="12776" t="4212" r="12679" b="5002"/>
          <a:stretch/>
        </p:blipFill>
        <p:spPr>
          <a:xfrm>
            <a:off x="2556574" y="4690883"/>
            <a:ext cx="604975" cy="617732"/>
          </a:xfrm>
          <a:prstGeom prst="ellipse">
            <a:avLst/>
          </a:prstGeom>
          <a:noFill/>
          <a:ln>
            <a:noFill/>
          </a:ln>
        </p:spPr>
      </p:pic>
      <p:pic>
        <p:nvPicPr>
          <p:cNvPr id="8" name="Google Shape;137;g339eeba7590_0_77">
            <a:extLst>
              <a:ext uri="{FF2B5EF4-FFF2-40B4-BE49-F238E27FC236}">
                <a16:creationId xmlns:a16="http://schemas.microsoft.com/office/drawing/2014/main" id="{065F6CAA-C6E2-2ECA-7C8C-891DFD68C3EB}"/>
              </a:ext>
            </a:extLst>
          </p:cNvPr>
          <p:cNvPicPr preferRelativeResize="0"/>
          <p:nvPr/>
        </p:nvPicPr>
        <p:blipFill rotWithShape="1">
          <a:blip r:embed="rId5">
            <a:alphaModFix/>
          </a:blip>
          <a:srcRect l="12776" t="4212" r="12679" b="5002"/>
          <a:stretch/>
        </p:blipFill>
        <p:spPr>
          <a:xfrm>
            <a:off x="4951598" y="5672279"/>
            <a:ext cx="604975" cy="617732"/>
          </a:xfrm>
          <a:prstGeom prst="ellipse">
            <a:avLst/>
          </a:prstGeom>
          <a:noFill/>
          <a:ln>
            <a:noFill/>
          </a:ln>
        </p:spPr>
      </p:pic>
      <p:sp>
        <p:nvSpPr>
          <p:cNvPr id="10" name="textruta 9">
            <a:extLst>
              <a:ext uri="{FF2B5EF4-FFF2-40B4-BE49-F238E27FC236}">
                <a16:creationId xmlns:a16="http://schemas.microsoft.com/office/drawing/2014/main" id="{C9691060-8EC6-A355-13A0-E4133B2810D4}"/>
              </a:ext>
            </a:extLst>
          </p:cNvPr>
          <p:cNvSpPr txBox="1"/>
          <p:nvPr/>
        </p:nvSpPr>
        <p:spPr>
          <a:xfrm>
            <a:off x="910857" y="5794875"/>
            <a:ext cx="1537868" cy="307777"/>
          </a:xfrm>
          <a:prstGeom prst="rect">
            <a:avLst/>
          </a:prstGeom>
          <a:noFill/>
        </p:spPr>
        <p:txBody>
          <a:bodyPr wrap="square">
            <a:spAutoFit/>
          </a:bodyPr>
          <a:lstStyle/>
          <a:p>
            <a:r>
              <a:rPr lang="sv-SE" dirty="0">
                <a:solidFill>
                  <a:schemeClr val="dk1"/>
                </a:solidFill>
                <a:latin typeface="Avenir"/>
              </a:rPr>
              <a:t>Sara</a:t>
            </a:r>
            <a:r>
              <a:rPr lang="sv-SE" dirty="0">
                <a:solidFill>
                  <a:schemeClr val="dk1"/>
                </a:solidFill>
              </a:rPr>
              <a:t> </a:t>
            </a:r>
            <a:r>
              <a:rPr lang="sv-SE" dirty="0">
                <a:solidFill>
                  <a:schemeClr val="dk1"/>
                </a:solidFill>
                <a:latin typeface="Avenir"/>
              </a:rPr>
              <a:t>Åkesson</a:t>
            </a:r>
          </a:p>
        </p:txBody>
      </p:sp>
      <p:sp>
        <p:nvSpPr>
          <p:cNvPr id="11" name="Google Shape;136;g339eeba7590_0_77">
            <a:extLst>
              <a:ext uri="{FF2B5EF4-FFF2-40B4-BE49-F238E27FC236}">
                <a16:creationId xmlns:a16="http://schemas.microsoft.com/office/drawing/2014/main" id="{094DC0D2-F0D8-5D17-D1B9-39830B38EE44}"/>
              </a:ext>
            </a:extLst>
          </p:cNvPr>
          <p:cNvSpPr txBox="1"/>
          <p:nvPr/>
        </p:nvSpPr>
        <p:spPr>
          <a:xfrm>
            <a:off x="3215334" y="5748723"/>
            <a:ext cx="1536348"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sv-SE" dirty="0">
                <a:solidFill>
                  <a:schemeClr val="dk1"/>
                </a:solidFill>
                <a:latin typeface="Avenir"/>
              </a:rPr>
              <a:t>Evelina</a:t>
            </a:r>
            <a:r>
              <a:rPr lang="sv-SE" dirty="0">
                <a:solidFill>
                  <a:schemeClr val="dk1"/>
                </a:solidFill>
              </a:rPr>
              <a:t> </a:t>
            </a:r>
            <a:r>
              <a:rPr lang="sv-SE" dirty="0">
                <a:solidFill>
                  <a:schemeClr val="dk1"/>
                </a:solidFill>
                <a:latin typeface="Avenir"/>
              </a:rPr>
              <a:t>Brisvall</a:t>
            </a:r>
          </a:p>
        </p:txBody>
      </p:sp>
      <p:sp>
        <p:nvSpPr>
          <p:cNvPr id="12" name="Google Shape;136;g339eeba7590_0_77">
            <a:extLst>
              <a:ext uri="{FF2B5EF4-FFF2-40B4-BE49-F238E27FC236}">
                <a16:creationId xmlns:a16="http://schemas.microsoft.com/office/drawing/2014/main" id="{21A3834E-CEFB-D4D6-8E2A-3014CCF1D9F0}"/>
              </a:ext>
            </a:extLst>
          </p:cNvPr>
          <p:cNvSpPr txBox="1"/>
          <p:nvPr/>
        </p:nvSpPr>
        <p:spPr>
          <a:xfrm>
            <a:off x="5520225" y="5781105"/>
            <a:ext cx="1536348" cy="40007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sv-SE" dirty="0">
                <a:solidFill>
                  <a:schemeClr val="dk1"/>
                </a:solidFill>
                <a:latin typeface="Avenir"/>
              </a:rPr>
              <a:t>Kristian </a:t>
            </a:r>
            <a:r>
              <a:rPr lang="sv-SE" dirty="0" err="1">
                <a:solidFill>
                  <a:schemeClr val="dk1"/>
                </a:solidFill>
                <a:latin typeface="Avenir"/>
              </a:rPr>
              <a:t>Hjärtfors</a:t>
            </a:r>
            <a:endParaRPr lang="sv-SE" dirty="0">
              <a:solidFill>
                <a:schemeClr val="dk1"/>
              </a:solidFill>
              <a:latin typeface="Avenir"/>
            </a:endParaRPr>
          </a:p>
        </p:txBody>
      </p:sp>
      <p:sp>
        <p:nvSpPr>
          <p:cNvPr id="2" name="Google Shape;108;g33cb557662e_1_190">
            <a:extLst>
              <a:ext uri="{FF2B5EF4-FFF2-40B4-BE49-F238E27FC236}">
                <a16:creationId xmlns:a16="http://schemas.microsoft.com/office/drawing/2014/main" id="{6BD99E4F-3D18-3067-90FF-B2C54FBB0995}"/>
              </a:ext>
            </a:extLst>
          </p:cNvPr>
          <p:cNvSpPr/>
          <p:nvPr/>
        </p:nvSpPr>
        <p:spPr>
          <a:xfrm>
            <a:off x="4951598" y="674755"/>
            <a:ext cx="5090801" cy="3769256"/>
          </a:xfrm>
          <a:prstGeom prst="round2DiagRect">
            <a:avLst>
              <a:gd name="adj1" fmla="val 0"/>
              <a:gd name="adj2" fmla="val 14026"/>
            </a:avLst>
          </a:prstGeom>
          <a:gradFill>
            <a:gsLst>
              <a:gs pos="0">
                <a:srgbClr val="FCFFFC"/>
              </a:gs>
              <a:gs pos="100000">
                <a:srgbClr val="E9F8ED"/>
              </a:gs>
            </a:gsLst>
            <a:lin ang="5400012" scaled="0"/>
          </a:gradFill>
          <a:ln>
            <a:noFill/>
          </a:ln>
        </p:spPr>
        <p:txBody>
          <a:bodyPr spcFirstLastPara="1" wrap="square" lIns="91425" tIns="91425" rIns="91425" bIns="91425" anchor="ctr" anchorCtr="0">
            <a:noAutofit/>
          </a:bodyPr>
          <a:lstStyle/>
          <a:p>
            <a:pPr marL="285750" marR="0" lvl="0" indent="-285750" rtl="0">
              <a:lnSpc>
                <a:spcPct val="100000"/>
              </a:lnSpc>
              <a:spcBef>
                <a:spcPts val="0"/>
              </a:spcBef>
              <a:spcAft>
                <a:spcPts val="0"/>
              </a:spcAft>
              <a:buClr>
                <a:srgbClr val="000000"/>
              </a:buClr>
              <a:buSzPts val="1400"/>
              <a:buFontTx/>
              <a:buChar char="-"/>
            </a:pPr>
            <a:endParaRPr lang="sv-SE" sz="1600" b="0" i="0" u="none" strike="noStrike" cap="none" dirty="0">
              <a:solidFill>
                <a:srgbClr val="000000"/>
              </a:solidFill>
              <a:latin typeface="Avenir"/>
              <a:ea typeface="Calibri"/>
              <a:cs typeface="Calibri"/>
              <a:sym typeface="Calibri"/>
            </a:endParaRPr>
          </a:p>
          <a:p>
            <a:pPr marL="285750" marR="0" lvl="0" indent="-285750" rtl="0">
              <a:lnSpc>
                <a:spcPct val="100000"/>
              </a:lnSpc>
              <a:spcBef>
                <a:spcPts val="0"/>
              </a:spcBef>
              <a:spcAft>
                <a:spcPts val="0"/>
              </a:spcAft>
              <a:buClr>
                <a:schemeClr val="accent6">
                  <a:lumMod val="75000"/>
                </a:schemeClr>
              </a:buClr>
              <a:buSzPts val="1400"/>
              <a:buFont typeface="Arial" panose="020B0604020202020204" pitchFamily="34" charset="0"/>
              <a:buChar char="•"/>
            </a:pPr>
            <a:r>
              <a:rPr lang="sv-SE" sz="1800" b="1" i="0" u="none" strike="noStrike" cap="none" dirty="0">
                <a:solidFill>
                  <a:srgbClr val="000000"/>
                </a:solidFill>
                <a:latin typeface="Avenir"/>
                <a:ea typeface="Calibri"/>
                <a:cs typeface="Calibri"/>
                <a:sym typeface="Calibri"/>
              </a:rPr>
              <a:t>Samling</a:t>
            </a:r>
            <a:r>
              <a:rPr lang="sv-SE" sz="1800" b="0" i="0" u="none" strike="noStrike" cap="none" dirty="0">
                <a:solidFill>
                  <a:srgbClr val="000000"/>
                </a:solidFill>
                <a:latin typeface="Avenir"/>
                <a:ea typeface="Calibri"/>
                <a:cs typeface="Calibri"/>
                <a:sym typeface="Calibri"/>
              </a:rPr>
              <a:t> i omklädningsrum 1 </a:t>
            </a:r>
            <a:r>
              <a:rPr lang="sv-SE" sz="1800" b="1" i="0" u="none" strike="noStrike" cap="none" dirty="0">
                <a:solidFill>
                  <a:srgbClr val="000000"/>
                </a:solidFill>
                <a:latin typeface="Avenir"/>
                <a:ea typeface="Calibri"/>
                <a:cs typeface="Calibri"/>
                <a:sym typeface="Calibri"/>
              </a:rPr>
              <a:t>10-15 min innan</a:t>
            </a:r>
            <a:r>
              <a:rPr lang="sv-SE" sz="1800" b="0" i="0" u="none" strike="noStrike" cap="none" dirty="0">
                <a:solidFill>
                  <a:srgbClr val="000000"/>
                </a:solidFill>
                <a:latin typeface="Avenir"/>
                <a:ea typeface="Calibri"/>
                <a:cs typeface="Calibri"/>
                <a:sym typeface="Calibri"/>
              </a:rPr>
              <a:t> varje träning. </a:t>
            </a:r>
          </a:p>
          <a:p>
            <a:pPr marL="285750" marR="0" lvl="0" indent="-285750" rtl="0">
              <a:lnSpc>
                <a:spcPct val="100000"/>
              </a:lnSpc>
              <a:spcBef>
                <a:spcPts val="0"/>
              </a:spcBef>
              <a:spcAft>
                <a:spcPts val="0"/>
              </a:spcAft>
              <a:buClr>
                <a:schemeClr val="accent6">
                  <a:lumMod val="75000"/>
                </a:schemeClr>
              </a:buClr>
              <a:buSzPts val="1400"/>
              <a:buFont typeface="Arial" panose="020B0604020202020204" pitchFamily="34" charset="0"/>
              <a:buChar char="•"/>
            </a:pPr>
            <a:r>
              <a:rPr lang="sv-SE" sz="1800" dirty="0">
                <a:latin typeface="Avenir"/>
                <a:ea typeface="Calibri"/>
                <a:cs typeface="Calibri"/>
                <a:sym typeface="Calibri"/>
              </a:rPr>
              <a:t>Det är dags att börja </a:t>
            </a:r>
            <a:r>
              <a:rPr lang="sv-SE" sz="1800" b="1" dirty="0">
                <a:latin typeface="Avenir"/>
                <a:ea typeface="Calibri"/>
                <a:cs typeface="Calibri"/>
                <a:sym typeface="Calibri"/>
              </a:rPr>
              <a:t>duscha </a:t>
            </a:r>
            <a:r>
              <a:rPr lang="sv-SE" sz="1800" dirty="0">
                <a:latin typeface="Avenir"/>
                <a:ea typeface="Calibri"/>
                <a:cs typeface="Calibri"/>
                <a:sym typeface="Calibri"/>
              </a:rPr>
              <a:t>efter träningarna i omklädningsrummet.</a:t>
            </a:r>
            <a:endParaRPr lang="sv-SE" sz="1800" b="0" i="0" u="none" strike="noStrike" cap="none" dirty="0">
              <a:solidFill>
                <a:srgbClr val="000000"/>
              </a:solidFill>
              <a:latin typeface="Avenir"/>
              <a:ea typeface="Calibri"/>
              <a:cs typeface="Calibri"/>
              <a:sym typeface="Calibri"/>
            </a:endParaRPr>
          </a:p>
          <a:p>
            <a:pPr marL="285750" marR="0" lvl="0" indent="-285750" rtl="0">
              <a:lnSpc>
                <a:spcPct val="100000"/>
              </a:lnSpc>
              <a:spcBef>
                <a:spcPts val="0"/>
              </a:spcBef>
              <a:spcAft>
                <a:spcPts val="0"/>
              </a:spcAft>
              <a:buClr>
                <a:schemeClr val="accent6">
                  <a:lumMod val="75000"/>
                </a:schemeClr>
              </a:buClr>
              <a:buSzPts val="1400"/>
              <a:buFont typeface="Arial" panose="020B0604020202020204" pitchFamily="34" charset="0"/>
              <a:buChar char="•"/>
            </a:pPr>
            <a:r>
              <a:rPr lang="sv-SE" sz="1800" b="1" i="0" u="none" strike="noStrike" cap="none" dirty="0">
                <a:solidFill>
                  <a:srgbClr val="000000"/>
                </a:solidFill>
                <a:latin typeface="Avenir"/>
                <a:ea typeface="Calibri"/>
                <a:cs typeface="Calibri"/>
                <a:sym typeface="Calibri"/>
              </a:rPr>
              <a:t>Hjälp med att sätta </a:t>
            </a:r>
            <a:r>
              <a:rPr lang="sv-SE" sz="1800" b="1" i="0" u="none" strike="noStrike" cap="none">
                <a:solidFill>
                  <a:srgbClr val="000000"/>
                </a:solidFill>
                <a:latin typeface="Avenir"/>
                <a:ea typeface="Calibri"/>
                <a:cs typeface="Calibri"/>
                <a:sym typeface="Calibri"/>
              </a:rPr>
              <a:t>upp sarg</a:t>
            </a:r>
            <a:endParaRPr lang="sv-SE" sz="1800" dirty="0">
              <a:latin typeface="Avenir"/>
              <a:ea typeface="Calibri"/>
              <a:cs typeface="Calibri"/>
              <a:sym typeface="Calibri"/>
            </a:endParaRPr>
          </a:p>
          <a:p>
            <a:pPr marL="285750" marR="0" lvl="0" indent="-285750" rtl="0">
              <a:lnSpc>
                <a:spcPct val="100000"/>
              </a:lnSpc>
              <a:spcBef>
                <a:spcPts val="0"/>
              </a:spcBef>
              <a:spcAft>
                <a:spcPts val="0"/>
              </a:spcAft>
              <a:buClr>
                <a:schemeClr val="accent6">
                  <a:lumMod val="75000"/>
                </a:schemeClr>
              </a:buClr>
              <a:buSzPts val="1400"/>
              <a:buFont typeface="Arial" panose="020B0604020202020204" pitchFamily="34" charset="0"/>
              <a:buChar char="•"/>
            </a:pPr>
            <a:r>
              <a:rPr lang="sv-SE" sz="1800" b="1">
                <a:latin typeface="Avenir"/>
                <a:ea typeface="Calibri"/>
                <a:cs typeface="Calibri"/>
                <a:sym typeface="Calibri"/>
              </a:rPr>
              <a:t>Språket</a:t>
            </a:r>
            <a:r>
              <a:rPr lang="sv-SE" sz="1800">
                <a:latin typeface="Avenir"/>
                <a:ea typeface="Calibri"/>
                <a:cs typeface="Calibri"/>
                <a:sym typeface="Calibri"/>
              </a:rPr>
              <a:t> </a:t>
            </a:r>
            <a:r>
              <a:rPr lang="sv-SE" sz="1800" dirty="0">
                <a:latin typeface="Avenir"/>
                <a:ea typeface="Calibri"/>
                <a:cs typeface="Calibri"/>
                <a:sym typeface="Calibri"/>
              </a:rPr>
              <a:t>(inga svordomar) / en god teamkänsla</a:t>
            </a:r>
          </a:p>
          <a:p>
            <a:pPr marL="285750" marR="0" lvl="0" indent="-285750" rtl="0">
              <a:lnSpc>
                <a:spcPct val="100000"/>
              </a:lnSpc>
              <a:spcBef>
                <a:spcPts val="0"/>
              </a:spcBef>
              <a:spcAft>
                <a:spcPts val="0"/>
              </a:spcAft>
              <a:buClr>
                <a:schemeClr val="accent6">
                  <a:lumMod val="75000"/>
                </a:schemeClr>
              </a:buClr>
              <a:buSzPts val="1400"/>
              <a:buFont typeface="Arial" panose="020B0604020202020204" pitchFamily="34" charset="0"/>
              <a:buChar char="•"/>
            </a:pPr>
            <a:r>
              <a:rPr lang="sv-SE" sz="1800" i="0" u="none" strike="noStrike" cap="none" dirty="0">
                <a:solidFill>
                  <a:srgbClr val="000000"/>
                </a:solidFill>
                <a:latin typeface="Avenir"/>
                <a:ea typeface="Calibri"/>
                <a:cs typeface="Calibri"/>
                <a:sym typeface="Calibri"/>
              </a:rPr>
              <a:t>Läktaren</a:t>
            </a:r>
            <a:r>
              <a:rPr lang="sv-SE" sz="1800" b="0" i="0" u="none" strike="noStrike" cap="none" dirty="0">
                <a:solidFill>
                  <a:srgbClr val="000000"/>
                </a:solidFill>
                <a:latin typeface="Avenir"/>
                <a:ea typeface="Calibri"/>
                <a:cs typeface="Calibri"/>
                <a:sym typeface="Calibri"/>
              </a:rPr>
              <a:t> (lugnt klimat)</a:t>
            </a:r>
          </a:p>
          <a:p>
            <a:pPr marL="285750" marR="0" lvl="0" indent="-285750" rtl="0">
              <a:lnSpc>
                <a:spcPct val="100000"/>
              </a:lnSpc>
              <a:spcBef>
                <a:spcPts val="0"/>
              </a:spcBef>
              <a:spcAft>
                <a:spcPts val="0"/>
              </a:spcAft>
              <a:buClr>
                <a:schemeClr val="accent6">
                  <a:lumMod val="75000"/>
                </a:schemeClr>
              </a:buClr>
              <a:buSzPts val="1400"/>
              <a:buFont typeface="Arial" panose="020B0604020202020204" pitchFamily="34" charset="0"/>
              <a:buChar char="•"/>
            </a:pPr>
            <a:r>
              <a:rPr lang="sv-SE" sz="1800" dirty="0">
                <a:latin typeface="Avenir"/>
                <a:ea typeface="Calibri"/>
                <a:cs typeface="Calibri"/>
                <a:sym typeface="Calibri"/>
              </a:rPr>
              <a:t>Var </a:t>
            </a:r>
            <a:r>
              <a:rPr lang="sv-SE" sz="1800" b="1" dirty="0">
                <a:latin typeface="Avenir"/>
                <a:ea typeface="Calibri"/>
                <a:cs typeface="Calibri"/>
                <a:sym typeface="Calibri"/>
              </a:rPr>
              <a:t>rädd om materialet </a:t>
            </a:r>
            <a:r>
              <a:rPr lang="sv-SE" sz="1800" dirty="0">
                <a:latin typeface="Avenir"/>
                <a:ea typeface="Calibri"/>
                <a:cs typeface="Calibri"/>
                <a:sym typeface="Calibri"/>
              </a:rPr>
              <a:t>oavsett om det är ens egna eller föreningens. </a:t>
            </a:r>
            <a:endParaRPr lang="sv-SE" sz="1800" b="0" i="0" u="none" strike="noStrike" cap="none" dirty="0">
              <a:solidFill>
                <a:srgbClr val="000000"/>
              </a:solidFill>
              <a:latin typeface="Avenir"/>
              <a:ea typeface="Calibri"/>
              <a:cs typeface="Calibri"/>
              <a:sym typeface="Calibri"/>
            </a:endParaRPr>
          </a:p>
        </p:txBody>
      </p:sp>
    </p:spTree>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73C95CA-5FB7-B555-E84A-505E018807C2}"/>
              </a:ext>
            </a:extLst>
          </p:cNvPr>
          <p:cNvSpPr>
            <a:spLocks noGrp="1"/>
          </p:cNvSpPr>
          <p:nvPr>
            <p:ph type="title"/>
          </p:nvPr>
        </p:nvSpPr>
        <p:spPr>
          <a:xfrm>
            <a:off x="985711" y="1007887"/>
            <a:ext cx="2220686" cy="723446"/>
          </a:xfrm>
        </p:spPr>
        <p:txBody>
          <a:bodyPr/>
          <a:lstStyle/>
          <a:p>
            <a:r>
              <a:rPr lang="sv-SE" sz="3600" dirty="0"/>
              <a:t> </a:t>
            </a:r>
          </a:p>
        </p:txBody>
      </p:sp>
      <p:sp>
        <p:nvSpPr>
          <p:cNvPr id="6" name="textruta 5">
            <a:extLst>
              <a:ext uri="{FF2B5EF4-FFF2-40B4-BE49-F238E27FC236}">
                <a16:creationId xmlns:a16="http://schemas.microsoft.com/office/drawing/2014/main" id="{0AC3F714-FD27-821A-AD1F-94FFC32F4137}"/>
              </a:ext>
            </a:extLst>
          </p:cNvPr>
          <p:cNvSpPr txBox="1"/>
          <p:nvPr/>
        </p:nvSpPr>
        <p:spPr>
          <a:xfrm>
            <a:off x="199196" y="1505413"/>
            <a:ext cx="8109857" cy="4047262"/>
          </a:xfrm>
          <a:prstGeom prst="rect">
            <a:avLst/>
          </a:prstGeom>
          <a:noFill/>
        </p:spPr>
        <p:txBody>
          <a:bodyPr wrap="square">
            <a:spAutoFit/>
          </a:bodyPr>
          <a:lstStyle/>
          <a:p>
            <a:pPr lvl="0">
              <a:buSzPts val="6000"/>
            </a:pPr>
            <a:r>
              <a:rPr lang="sv-SE" sz="3600" dirty="0">
                <a:latin typeface="Avenir"/>
              </a:rPr>
              <a:t>   Säsong 2026/2027</a:t>
            </a:r>
            <a:endParaRPr lang="sv-SE" sz="3600" dirty="0">
              <a:solidFill>
                <a:schemeClr val="dk1"/>
              </a:solidFill>
              <a:latin typeface="Avenir"/>
            </a:endParaRPr>
          </a:p>
          <a:p>
            <a:pPr marL="0" marR="0" lvl="0" indent="0" algn="l" rtl="0">
              <a:lnSpc>
                <a:spcPct val="100000"/>
              </a:lnSpc>
              <a:spcBef>
                <a:spcPts val="0"/>
              </a:spcBef>
              <a:spcAft>
                <a:spcPts val="0"/>
              </a:spcAft>
              <a:buClr>
                <a:srgbClr val="000000"/>
              </a:buClr>
              <a:buSzPts val="6000"/>
              <a:buFont typeface="Arial"/>
              <a:buNone/>
            </a:pPr>
            <a:endParaRPr lang="sv-SE" dirty="0">
              <a:solidFill>
                <a:schemeClr val="dk1"/>
              </a:solidFill>
            </a:endParaRPr>
          </a:p>
          <a:p>
            <a:pPr marL="0" marR="0" lvl="0" indent="0" algn="l" rtl="0">
              <a:lnSpc>
                <a:spcPct val="100000"/>
              </a:lnSpc>
              <a:spcBef>
                <a:spcPts val="0"/>
              </a:spcBef>
              <a:spcAft>
                <a:spcPts val="0"/>
              </a:spcAft>
              <a:buClr>
                <a:srgbClr val="000000"/>
              </a:buClr>
              <a:buSzPts val="6000"/>
              <a:buFont typeface="Arial"/>
              <a:buNone/>
            </a:pPr>
            <a:r>
              <a:rPr lang="sv-SE" dirty="0">
                <a:solidFill>
                  <a:schemeClr val="dk1"/>
                </a:solidFill>
              </a:rPr>
              <a:t>	</a:t>
            </a:r>
            <a:r>
              <a:rPr lang="sv-SE" sz="1500" dirty="0">
                <a:solidFill>
                  <a:schemeClr val="dk1"/>
                </a:solidFill>
                <a:latin typeface="Avenir"/>
              </a:rPr>
              <a:t>Ett sammandrag, Blå </a:t>
            </a:r>
            <a:r>
              <a:rPr lang="sv-SE" sz="1500" dirty="0" err="1">
                <a:solidFill>
                  <a:schemeClr val="dk1"/>
                </a:solidFill>
                <a:latin typeface="Avenir"/>
              </a:rPr>
              <a:t>MellanSyd</a:t>
            </a:r>
            <a:r>
              <a:rPr lang="sv-SE" sz="1500" dirty="0">
                <a:solidFill>
                  <a:schemeClr val="dk1"/>
                </a:solidFill>
                <a:latin typeface="Avenir"/>
              </a:rPr>
              <a:t> </a:t>
            </a:r>
            <a:br>
              <a:rPr lang="sv-SE" sz="1500" dirty="0">
                <a:solidFill>
                  <a:schemeClr val="dk1"/>
                </a:solidFill>
                <a:latin typeface="Avenir"/>
              </a:rPr>
            </a:br>
            <a:br>
              <a:rPr lang="sv-SE" sz="1500" dirty="0">
                <a:solidFill>
                  <a:schemeClr val="dk1"/>
                </a:solidFill>
                <a:latin typeface="Avenir"/>
              </a:rPr>
            </a:br>
            <a:r>
              <a:rPr lang="sv-SE" sz="1500" dirty="0">
                <a:solidFill>
                  <a:schemeClr val="dk1"/>
                </a:solidFill>
                <a:latin typeface="Avenir"/>
              </a:rPr>
              <a:t>	2 matcher per sammandrag, 4 spelare plus målvakt.</a:t>
            </a:r>
          </a:p>
          <a:p>
            <a:pPr marL="0" marR="0" lvl="0" indent="0" algn="l" rtl="0">
              <a:lnSpc>
                <a:spcPct val="100000"/>
              </a:lnSpc>
              <a:spcBef>
                <a:spcPts val="0"/>
              </a:spcBef>
              <a:spcAft>
                <a:spcPts val="0"/>
              </a:spcAft>
              <a:buClr>
                <a:srgbClr val="000000"/>
              </a:buClr>
              <a:buSzPts val="6000"/>
              <a:buFont typeface="Arial"/>
              <a:buNone/>
            </a:pPr>
            <a:endParaRPr lang="sv-SE" sz="1500" dirty="0">
              <a:solidFill>
                <a:schemeClr val="dk1"/>
              </a:solidFill>
              <a:latin typeface="Avenir"/>
            </a:endParaRPr>
          </a:p>
          <a:p>
            <a:pPr marL="0" marR="0" lvl="0" indent="0" algn="l" rtl="0">
              <a:lnSpc>
                <a:spcPct val="100000"/>
              </a:lnSpc>
              <a:spcBef>
                <a:spcPts val="0"/>
              </a:spcBef>
              <a:spcAft>
                <a:spcPts val="0"/>
              </a:spcAft>
              <a:buClr>
                <a:srgbClr val="000000"/>
              </a:buClr>
              <a:buSzPts val="6000"/>
              <a:buFont typeface="Arial"/>
              <a:buNone/>
            </a:pPr>
            <a:r>
              <a:rPr lang="sv-SE" sz="1500" dirty="0">
                <a:solidFill>
                  <a:schemeClr val="dk1"/>
                </a:solidFill>
                <a:latin typeface="Avenir"/>
              </a:rPr>
              <a:t>	Max antal spelare per sammandrag är 10 </a:t>
            </a:r>
            <a:r>
              <a:rPr lang="sv-SE" sz="1500" dirty="0" err="1">
                <a:solidFill>
                  <a:schemeClr val="dk1"/>
                </a:solidFill>
                <a:latin typeface="Avenir"/>
              </a:rPr>
              <a:t>st</a:t>
            </a:r>
            <a:endParaRPr lang="sv-SE" sz="1500" dirty="0">
              <a:solidFill>
                <a:schemeClr val="dk1"/>
              </a:solidFill>
              <a:latin typeface="Avenir"/>
            </a:endParaRPr>
          </a:p>
          <a:p>
            <a:pPr marL="0" marR="0" lvl="0" indent="0" algn="l" rtl="0">
              <a:lnSpc>
                <a:spcPct val="100000"/>
              </a:lnSpc>
              <a:spcBef>
                <a:spcPts val="0"/>
              </a:spcBef>
              <a:spcAft>
                <a:spcPts val="0"/>
              </a:spcAft>
              <a:buClr>
                <a:srgbClr val="000000"/>
              </a:buClr>
              <a:buSzPts val="6000"/>
              <a:buFont typeface="Arial"/>
              <a:buNone/>
            </a:pPr>
            <a:endParaRPr lang="sv-SE" sz="1500" dirty="0">
              <a:solidFill>
                <a:schemeClr val="dk1"/>
              </a:solidFill>
              <a:latin typeface="Avenir"/>
            </a:endParaRPr>
          </a:p>
          <a:p>
            <a:pPr marL="0" marR="0" lvl="0" indent="0" rtl="0">
              <a:lnSpc>
                <a:spcPct val="100000"/>
              </a:lnSpc>
              <a:spcBef>
                <a:spcPts val="0"/>
              </a:spcBef>
              <a:spcAft>
                <a:spcPts val="0"/>
              </a:spcAft>
              <a:buClr>
                <a:srgbClr val="000000"/>
              </a:buClr>
              <a:buSzPts val="6000"/>
              <a:buFont typeface="Arial"/>
              <a:buNone/>
            </a:pPr>
            <a:r>
              <a:rPr lang="sv-SE" sz="1500" dirty="0">
                <a:solidFill>
                  <a:schemeClr val="dk1"/>
                </a:solidFill>
                <a:latin typeface="Avenir"/>
              </a:rPr>
              <a:t>                      Kosten vid sammandragen och inför träningar</a:t>
            </a:r>
          </a:p>
          <a:p>
            <a:pPr marL="0" marR="0" lvl="0" indent="0" algn="l" rtl="0">
              <a:lnSpc>
                <a:spcPct val="100000"/>
              </a:lnSpc>
              <a:spcBef>
                <a:spcPts val="0"/>
              </a:spcBef>
              <a:spcAft>
                <a:spcPts val="0"/>
              </a:spcAft>
              <a:buClr>
                <a:srgbClr val="000000"/>
              </a:buClr>
              <a:buSzPts val="6000"/>
              <a:buFont typeface="Arial"/>
              <a:buNone/>
            </a:pPr>
            <a:endParaRPr lang="sv-SE" sz="1500" dirty="0">
              <a:solidFill>
                <a:schemeClr val="dk1"/>
              </a:solidFill>
              <a:latin typeface="Avenir"/>
            </a:endParaRPr>
          </a:p>
          <a:p>
            <a:pPr marL="0" marR="0" lvl="0" indent="0" algn="l" rtl="0">
              <a:lnSpc>
                <a:spcPct val="100000"/>
              </a:lnSpc>
              <a:spcBef>
                <a:spcPts val="0"/>
              </a:spcBef>
              <a:spcAft>
                <a:spcPts val="0"/>
              </a:spcAft>
              <a:buClr>
                <a:srgbClr val="000000"/>
              </a:buClr>
              <a:buSzPts val="6000"/>
              <a:buFont typeface="Arial"/>
              <a:buNone/>
            </a:pPr>
            <a:endParaRPr lang="sv-SE" sz="1500" dirty="0">
              <a:solidFill>
                <a:schemeClr val="dk1"/>
              </a:solidFill>
              <a:latin typeface="Avenir"/>
            </a:endParaRPr>
          </a:p>
          <a:p>
            <a:pPr lvl="0">
              <a:buSzPts val="6000"/>
            </a:pPr>
            <a:endParaRPr lang="sv-SE" sz="1500" dirty="0">
              <a:solidFill>
                <a:schemeClr val="dk1"/>
              </a:solidFill>
              <a:latin typeface="Avenir"/>
            </a:endParaRPr>
          </a:p>
          <a:p>
            <a:pPr marL="0" marR="0" lvl="0" indent="0" algn="l" rtl="0">
              <a:lnSpc>
                <a:spcPct val="100000"/>
              </a:lnSpc>
              <a:spcBef>
                <a:spcPts val="0"/>
              </a:spcBef>
              <a:spcAft>
                <a:spcPts val="0"/>
              </a:spcAft>
              <a:buClr>
                <a:srgbClr val="000000"/>
              </a:buClr>
              <a:buSzPts val="6000"/>
              <a:buFont typeface="Arial"/>
              <a:buNone/>
            </a:pPr>
            <a:r>
              <a:rPr lang="sv-SE" sz="1500" dirty="0">
                <a:solidFill>
                  <a:schemeClr val="dk1"/>
                </a:solidFill>
                <a:latin typeface="Avenir"/>
              </a:rPr>
              <a:t>                  </a:t>
            </a:r>
          </a:p>
          <a:p>
            <a:pPr marL="0" marR="0" lvl="0" indent="0" algn="l" rtl="0">
              <a:lnSpc>
                <a:spcPct val="100000"/>
              </a:lnSpc>
              <a:spcBef>
                <a:spcPts val="0"/>
              </a:spcBef>
              <a:spcAft>
                <a:spcPts val="0"/>
              </a:spcAft>
              <a:buClr>
                <a:srgbClr val="000000"/>
              </a:buClr>
              <a:buSzPts val="6000"/>
              <a:buFont typeface="Arial"/>
              <a:buNone/>
            </a:pPr>
            <a:br>
              <a:rPr lang="sv-SE" dirty="0">
                <a:solidFill>
                  <a:schemeClr val="dk1"/>
                </a:solidFill>
              </a:rPr>
            </a:br>
            <a:br>
              <a:rPr lang="sv-SE" dirty="0">
                <a:solidFill>
                  <a:schemeClr val="dk1"/>
                </a:solidFill>
              </a:rPr>
            </a:br>
            <a:endParaRPr lang="sv-SE" dirty="0">
              <a:solidFill>
                <a:schemeClr val="dk1"/>
              </a:solidFill>
            </a:endParaRPr>
          </a:p>
        </p:txBody>
      </p:sp>
      <p:sp>
        <p:nvSpPr>
          <p:cNvPr id="8" name="Google Shape;132;g339eeba7590_0_77">
            <a:extLst>
              <a:ext uri="{FF2B5EF4-FFF2-40B4-BE49-F238E27FC236}">
                <a16:creationId xmlns:a16="http://schemas.microsoft.com/office/drawing/2014/main" id="{A54F3A3E-2DE2-1EC2-58F8-892E9DF6C9E2}"/>
              </a:ext>
            </a:extLst>
          </p:cNvPr>
          <p:cNvSpPr/>
          <p:nvPr/>
        </p:nvSpPr>
        <p:spPr>
          <a:xfrm>
            <a:off x="637848" y="3196500"/>
            <a:ext cx="237900" cy="232500"/>
          </a:xfrm>
          <a:prstGeom prst="round2DiagRect">
            <a:avLst>
              <a:gd name="adj1" fmla="val 0"/>
              <a:gd name="adj2" fmla="val 34968"/>
            </a:avLst>
          </a:prstGeom>
          <a:gradFill>
            <a:gsLst>
              <a:gs pos="0">
                <a:srgbClr val="005A00"/>
              </a:gs>
              <a:gs pos="100000">
                <a:srgbClr val="008031"/>
              </a:gs>
            </a:gsLst>
            <a:lin ang="5400012"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 name="Google Shape;132;g339eeba7590_0_77">
            <a:extLst>
              <a:ext uri="{FF2B5EF4-FFF2-40B4-BE49-F238E27FC236}">
                <a16:creationId xmlns:a16="http://schemas.microsoft.com/office/drawing/2014/main" id="{4F40758A-2EBD-412F-F4C1-5D88BEFEC6AE}"/>
              </a:ext>
            </a:extLst>
          </p:cNvPr>
          <p:cNvSpPr/>
          <p:nvPr/>
        </p:nvSpPr>
        <p:spPr>
          <a:xfrm>
            <a:off x="637877" y="2769803"/>
            <a:ext cx="237900" cy="232500"/>
          </a:xfrm>
          <a:prstGeom prst="round2DiagRect">
            <a:avLst>
              <a:gd name="adj1" fmla="val 0"/>
              <a:gd name="adj2" fmla="val 34968"/>
            </a:avLst>
          </a:prstGeom>
          <a:gradFill>
            <a:gsLst>
              <a:gs pos="0">
                <a:srgbClr val="005A00"/>
              </a:gs>
              <a:gs pos="100000">
                <a:srgbClr val="008031"/>
              </a:gs>
            </a:gsLst>
            <a:lin ang="5400012"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 name="Google Shape;108;g33cb557662e_1_190">
            <a:extLst>
              <a:ext uri="{FF2B5EF4-FFF2-40B4-BE49-F238E27FC236}">
                <a16:creationId xmlns:a16="http://schemas.microsoft.com/office/drawing/2014/main" id="{D7750A42-CC20-D577-5AD4-0EA09FD93CBB}"/>
              </a:ext>
            </a:extLst>
          </p:cNvPr>
          <p:cNvSpPr/>
          <p:nvPr/>
        </p:nvSpPr>
        <p:spPr>
          <a:xfrm>
            <a:off x="5639658" y="1455932"/>
            <a:ext cx="5118653" cy="3341846"/>
          </a:xfrm>
          <a:prstGeom prst="round2DiagRect">
            <a:avLst>
              <a:gd name="adj1" fmla="val 0"/>
              <a:gd name="adj2" fmla="val 14026"/>
            </a:avLst>
          </a:prstGeom>
          <a:gradFill>
            <a:gsLst>
              <a:gs pos="0">
                <a:srgbClr val="FCFFFC"/>
              </a:gs>
              <a:gs pos="100000">
                <a:srgbClr val="E9F8ED"/>
              </a:gs>
            </a:gsLst>
            <a:lin ang="5400012" scaled="0"/>
          </a:gradFill>
          <a:ln>
            <a:noFill/>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r>
              <a:rPr lang="sv-SE" sz="2000" b="1" i="0" strike="noStrike" cap="none" dirty="0">
                <a:solidFill>
                  <a:srgbClr val="000000"/>
                </a:solidFill>
                <a:latin typeface="+mn-lt"/>
                <a:ea typeface="Calibri"/>
                <a:cs typeface="Calibri"/>
                <a:sym typeface="Calibri"/>
              </a:rPr>
              <a:t>Matchtillfällen</a:t>
            </a:r>
            <a:br>
              <a:rPr lang="sv-SE" sz="2000" b="0" i="0" u="sng" strike="noStrike" cap="none" dirty="0">
                <a:solidFill>
                  <a:srgbClr val="000000"/>
                </a:solidFill>
                <a:latin typeface="Avenir"/>
                <a:ea typeface="Calibri"/>
                <a:cs typeface="Calibri"/>
                <a:sym typeface="Calibri"/>
              </a:rPr>
            </a:br>
            <a:endParaRPr lang="sv-SE" sz="2000" u="sng" dirty="0">
              <a:latin typeface="Avenir"/>
              <a:ea typeface="Calibri"/>
              <a:cs typeface="Calibri"/>
              <a:sym typeface="Calibri"/>
            </a:endParaRPr>
          </a:p>
          <a:p>
            <a:pPr marL="0" marR="0" lvl="0" indent="0" rtl="0">
              <a:lnSpc>
                <a:spcPct val="100000"/>
              </a:lnSpc>
              <a:spcBef>
                <a:spcPts val="0"/>
              </a:spcBef>
              <a:spcAft>
                <a:spcPts val="0"/>
              </a:spcAft>
              <a:buClr>
                <a:srgbClr val="000000"/>
              </a:buClr>
              <a:buSzPts val="1400"/>
              <a:buFont typeface="Arial"/>
              <a:buNone/>
            </a:pPr>
            <a:r>
              <a:rPr lang="sv-SE" sz="2000" i="0" u="none" strike="noStrike" cap="none" dirty="0">
                <a:solidFill>
                  <a:srgbClr val="000000"/>
                </a:solidFill>
                <a:latin typeface="Avenir"/>
                <a:ea typeface="Calibri"/>
                <a:cs typeface="Calibri"/>
                <a:sym typeface="Calibri"/>
              </a:rPr>
              <a:t>25/10 Hovmantorp </a:t>
            </a:r>
          </a:p>
          <a:p>
            <a:pPr marL="0" marR="0" lvl="0" indent="0" rtl="0">
              <a:lnSpc>
                <a:spcPct val="100000"/>
              </a:lnSpc>
              <a:spcBef>
                <a:spcPts val="0"/>
              </a:spcBef>
              <a:spcAft>
                <a:spcPts val="0"/>
              </a:spcAft>
              <a:buClr>
                <a:srgbClr val="000000"/>
              </a:buClr>
              <a:buSzPts val="1400"/>
              <a:buFont typeface="Arial"/>
              <a:buNone/>
            </a:pPr>
            <a:r>
              <a:rPr lang="sv-SE" sz="2000" b="1" dirty="0">
                <a:latin typeface="Avenir"/>
                <a:ea typeface="Calibri"/>
                <a:cs typeface="Calibri"/>
                <a:sym typeface="Calibri"/>
              </a:rPr>
              <a:t>7/11 </a:t>
            </a:r>
            <a:r>
              <a:rPr lang="sv-SE" sz="2000" b="1" dirty="0" err="1">
                <a:latin typeface="Avenir"/>
                <a:ea typeface="Calibri"/>
                <a:cs typeface="Calibri"/>
                <a:sym typeface="Calibri"/>
              </a:rPr>
              <a:t>Gemla</a:t>
            </a:r>
            <a:r>
              <a:rPr lang="sv-SE" sz="2000" b="1" dirty="0">
                <a:latin typeface="Avenir"/>
                <a:ea typeface="Calibri"/>
                <a:cs typeface="Calibri"/>
                <a:sym typeface="Calibri"/>
              </a:rPr>
              <a:t> </a:t>
            </a:r>
          </a:p>
          <a:p>
            <a:pPr marL="0" marR="0" lvl="0" indent="0" rtl="0">
              <a:lnSpc>
                <a:spcPct val="100000"/>
              </a:lnSpc>
              <a:spcBef>
                <a:spcPts val="0"/>
              </a:spcBef>
              <a:spcAft>
                <a:spcPts val="0"/>
              </a:spcAft>
              <a:buClr>
                <a:srgbClr val="000000"/>
              </a:buClr>
              <a:buSzPts val="1400"/>
              <a:buFont typeface="Arial"/>
              <a:buNone/>
            </a:pPr>
            <a:r>
              <a:rPr lang="sv-SE" sz="2000" i="0" u="none" strike="noStrike" cap="none" dirty="0">
                <a:solidFill>
                  <a:srgbClr val="000000"/>
                </a:solidFill>
                <a:latin typeface="Avenir"/>
                <a:ea typeface="Calibri"/>
                <a:cs typeface="Calibri"/>
                <a:sym typeface="Calibri"/>
              </a:rPr>
              <a:t>5/12 Hagaviksskolan</a:t>
            </a:r>
          </a:p>
          <a:p>
            <a:pPr marL="0" marR="0" lvl="0" indent="0" rtl="0">
              <a:lnSpc>
                <a:spcPct val="100000"/>
              </a:lnSpc>
              <a:spcBef>
                <a:spcPts val="0"/>
              </a:spcBef>
              <a:spcAft>
                <a:spcPts val="0"/>
              </a:spcAft>
              <a:buClr>
                <a:srgbClr val="000000"/>
              </a:buClr>
              <a:buSzPts val="1400"/>
              <a:buFont typeface="Arial"/>
              <a:buNone/>
            </a:pPr>
            <a:r>
              <a:rPr lang="sv-SE" sz="2000" dirty="0">
                <a:latin typeface="Avenir"/>
                <a:ea typeface="Calibri"/>
                <a:cs typeface="Calibri"/>
                <a:sym typeface="Calibri"/>
              </a:rPr>
              <a:t>19/12 Fortnox Arena</a:t>
            </a:r>
            <a:endParaRPr lang="sv-SE" sz="2000" i="0" u="none" strike="noStrike" cap="none" dirty="0">
              <a:solidFill>
                <a:srgbClr val="000000"/>
              </a:solidFill>
              <a:latin typeface="Avenir"/>
              <a:ea typeface="Calibri"/>
              <a:cs typeface="Calibri"/>
              <a:sym typeface="Calibri"/>
            </a:endParaRPr>
          </a:p>
          <a:p>
            <a:pPr marL="0" marR="0" lvl="0" indent="0" rtl="0">
              <a:lnSpc>
                <a:spcPct val="100000"/>
              </a:lnSpc>
              <a:spcBef>
                <a:spcPts val="0"/>
              </a:spcBef>
              <a:spcAft>
                <a:spcPts val="0"/>
              </a:spcAft>
              <a:buClr>
                <a:srgbClr val="000000"/>
              </a:buClr>
              <a:buSzPts val="1400"/>
              <a:buFont typeface="Arial"/>
              <a:buNone/>
            </a:pPr>
            <a:r>
              <a:rPr lang="sv-SE" sz="2000" b="1" dirty="0">
                <a:latin typeface="Avenir"/>
                <a:ea typeface="Calibri"/>
                <a:cs typeface="Calibri"/>
                <a:sym typeface="Calibri"/>
              </a:rPr>
              <a:t>9/1 </a:t>
            </a:r>
            <a:r>
              <a:rPr lang="sv-SE" sz="2000" b="1" dirty="0" err="1">
                <a:latin typeface="Avenir"/>
                <a:ea typeface="Calibri"/>
                <a:cs typeface="Calibri"/>
                <a:sym typeface="Calibri"/>
              </a:rPr>
              <a:t>Gemla</a:t>
            </a:r>
            <a:r>
              <a:rPr lang="sv-SE" sz="2000" b="1" dirty="0">
                <a:latin typeface="Avenir"/>
                <a:ea typeface="Calibri"/>
                <a:cs typeface="Calibri"/>
                <a:sym typeface="Calibri"/>
              </a:rPr>
              <a:t> </a:t>
            </a:r>
          </a:p>
          <a:p>
            <a:pPr marL="0" marR="0" lvl="0" indent="0" rtl="0">
              <a:lnSpc>
                <a:spcPct val="100000"/>
              </a:lnSpc>
              <a:spcBef>
                <a:spcPts val="0"/>
              </a:spcBef>
              <a:spcAft>
                <a:spcPts val="0"/>
              </a:spcAft>
              <a:buClr>
                <a:srgbClr val="000000"/>
              </a:buClr>
              <a:buSzPts val="1400"/>
              <a:buFont typeface="Arial"/>
              <a:buNone/>
            </a:pPr>
            <a:r>
              <a:rPr lang="sv-SE" sz="2000" dirty="0">
                <a:latin typeface="Avenir"/>
                <a:ea typeface="Calibri"/>
                <a:cs typeface="Calibri"/>
                <a:sym typeface="Calibri"/>
              </a:rPr>
              <a:t>24/1 Ljungby</a:t>
            </a:r>
          </a:p>
          <a:p>
            <a:pPr marL="0" marR="0" lvl="0" indent="0" rtl="0">
              <a:lnSpc>
                <a:spcPct val="100000"/>
              </a:lnSpc>
              <a:spcBef>
                <a:spcPts val="0"/>
              </a:spcBef>
              <a:spcAft>
                <a:spcPts val="0"/>
              </a:spcAft>
              <a:buClr>
                <a:srgbClr val="000000"/>
              </a:buClr>
              <a:buSzPts val="1400"/>
              <a:buFont typeface="Arial"/>
              <a:buNone/>
            </a:pPr>
            <a:r>
              <a:rPr lang="sv-SE" sz="2000" dirty="0">
                <a:latin typeface="Avenir"/>
                <a:ea typeface="Calibri"/>
                <a:cs typeface="Calibri"/>
                <a:sym typeface="Calibri"/>
              </a:rPr>
              <a:t>14/2 Vislanda</a:t>
            </a:r>
          </a:p>
          <a:p>
            <a:pPr marL="0" marR="0" lvl="0" indent="0" rtl="0">
              <a:lnSpc>
                <a:spcPct val="100000"/>
              </a:lnSpc>
              <a:spcBef>
                <a:spcPts val="0"/>
              </a:spcBef>
              <a:spcAft>
                <a:spcPts val="0"/>
              </a:spcAft>
              <a:buClr>
                <a:srgbClr val="000000"/>
              </a:buClr>
              <a:buSzPts val="1400"/>
              <a:buFont typeface="Arial"/>
              <a:buNone/>
            </a:pPr>
            <a:r>
              <a:rPr lang="sv-SE" sz="2000" b="1" dirty="0">
                <a:latin typeface="Avenir"/>
                <a:ea typeface="Calibri"/>
                <a:cs typeface="Calibri"/>
                <a:sym typeface="Calibri"/>
              </a:rPr>
              <a:t>6/3 </a:t>
            </a:r>
            <a:r>
              <a:rPr lang="sv-SE" sz="2000" b="1" dirty="0" err="1">
                <a:latin typeface="Avenir"/>
                <a:ea typeface="Calibri"/>
                <a:cs typeface="Calibri"/>
                <a:sym typeface="Calibri"/>
              </a:rPr>
              <a:t>Gemla</a:t>
            </a:r>
            <a:endParaRPr lang="sv-SE" sz="2000" b="1" dirty="0">
              <a:latin typeface="Avenir"/>
              <a:ea typeface="Calibri"/>
              <a:cs typeface="Calibri"/>
              <a:sym typeface="Calibri"/>
            </a:endParaRPr>
          </a:p>
          <a:p>
            <a:pPr marL="0" marR="0" lvl="0" indent="0" rtl="0">
              <a:lnSpc>
                <a:spcPct val="100000"/>
              </a:lnSpc>
              <a:spcBef>
                <a:spcPts val="0"/>
              </a:spcBef>
              <a:spcAft>
                <a:spcPts val="0"/>
              </a:spcAft>
              <a:buClr>
                <a:srgbClr val="000000"/>
              </a:buClr>
              <a:buSzPts val="1400"/>
              <a:buFont typeface="Arial"/>
              <a:buNone/>
            </a:pPr>
            <a:endParaRPr lang="sv-SE" sz="1500" dirty="0">
              <a:latin typeface="Avenir"/>
              <a:ea typeface="Calibri"/>
              <a:cs typeface="Calibri"/>
              <a:sym typeface="Calibri"/>
            </a:endParaRPr>
          </a:p>
          <a:p>
            <a:pPr marL="0" marR="0" lvl="0" indent="0"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Calibri"/>
              <a:ea typeface="Calibri"/>
              <a:cs typeface="Calibri"/>
              <a:sym typeface="Calibri"/>
            </a:endParaRPr>
          </a:p>
        </p:txBody>
      </p:sp>
      <p:sp>
        <p:nvSpPr>
          <p:cNvPr id="14" name="Google Shape;132;g339eeba7590_0_77">
            <a:extLst>
              <a:ext uri="{FF2B5EF4-FFF2-40B4-BE49-F238E27FC236}">
                <a16:creationId xmlns:a16="http://schemas.microsoft.com/office/drawing/2014/main" id="{27BE8620-F8DB-C550-B2B4-882B8D253080}"/>
              </a:ext>
            </a:extLst>
          </p:cNvPr>
          <p:cNvSpPr/>
          <p:nvPr/>
        </p:nvSpPr>
        <p:spPr>
          <a:xfrm>
            <a:off x="637848" y="2323955"/>
            <a:ext cx="237900" cy="232500"/>
          </a:xfrm>
          <a:prstGeom prst="round2DiagRect">
            <a:avLst>
              <a:gd name="adj1" fmla="val 0"/>
              <a:gd name="adj2" fmla="val 34968"/>
            </a:avLst>
          </a:prstGeom>
          <a:gradFill>
            <a:gsLst>
              <a:gs pos="0">
                <a:srgbClr val="005A00"/>
              </a:gs>
              <a:gs pos="100000">
                <a:srgbClr val="008031"/>
              </a:gs>
            </a:gsLst>
            <a:lin ang="5400012"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4" name="Google Shape;132;g339eeba7590_0_77">
            <a:extLst>
              <a:ext uri="{FF2B5EF4-FFF2-40B4-BE49-F238E27FC236}">
                <a16:creationId xmlns:a16="http://schemas.microsoft.com/office/drawing/2014/main" id="{FD4DF13D-F093-C577-5B2C-4F8E45BA714F}"/>
              </a:ext>
            </a:extLst>
          </p:cNvPr>
          <p:cNvSpPr/>
          <p:nvPr/>
        </p:nvSpPr>
        <p:spPr>
          <a:xfrm>
            <a:off x="637848" y="3675402"/>
            <a:ext cx="237900" cy="232500"/>
          </a:xfrm>
          <a:prstGeom prst="round2DiagRect">
            <a:avLst>
              <a:gd name="adj1" fmla="val 0"/>
              <a:gd name="adj2" fmla="val 34968"/>
            </a:avLst>
          </a:prstGeom>
          <a:gradFill>
            <a:gsLst>
              <a:gs pos="0">
                <a:srgbClr val="005A00"/>
              </a:gs>
              <a:gs pos="100000">
                <a:srgbClr val="008031"/>
              </a:gs>
            </a:gsLst>
            <a:lin ang="5400012" scaled="0"/>
          </a:gra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extLst>
      <p:ext uri="{BB962C8B-B14F-4D97-AF65-F5344CB8AC3E}">
        <p14:creationId xmlns:p14="http://schemas.microsoft.com/office/powerpoint/2010/main" val="777391258"/>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B3991750-C8A0-040E-2D83-10E2CF825D9F}"/>
            </a:ext>
          </a:extLst>
        </p:cNvPr>
        <p:cNvGrpSpPr/>
        <p:nvPr/>
      </p:nvGrpSpPr>
      <p:grpSpPr>
        <a:xfrm>
          <a:off x="0" y="0"/>
          <a:ext cx="0" cy="0"/>
          <a:chOff x="0" y="0"/>
          <a:chExt cx="0" cy="0"/>
        </a:xfrm>
      </p:grpSpPr>
      <p:sp>
        <p:nvSpPr>
          <p:cNvPr id="141" name="Google Shape;141;g339eeba7590_0_19">
            <a:extLst>
              <a:ext uri="{FF2B5EF4-FFF2-40B4-BE49-F238E27FC236}">
                <a16:creationId xmlns:a16="http://schemas.microsoft.com/office/drawing/2014/main" id="{AC068701-DDA0-A2B9-EE72-249D79786E31}"/>
              </a:ext>
            </a:extLst>
          </p:cNvPr>
          <p:cNvSpPr txBox="1"/>
          <p:nvPr/>
        </p:nvSpPr>
        <p:spPr>
          <a:xfrm>
            <a:off x="624999" y="1451550"/>
            <a:ext cx="7425925" cy="375107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6000"/>
              <a:buFont typeface="Arial"/>
              <a:buNone/>
            </a:pPr>
            <a:r>
              <a:rPr lang="sv-SE" sz="3600" b="0" i="0" u="none" strike="noStrike" cap="none" dirty="0">
                <a:solidFill>
                  <a:schemeClr val="dk1"/>
                </a:solidFill>
                <a:latin typeface="Avenir"/>
                <a:ea typeface="Avenir"/>
                <a:cs typeface="Avenir"/>
                <a:sym typeface="Avenir"/>
              </a:rPr>
              <a:t>Kommunikation</a:t>
            </a:r>
            <a:endParaRPr sz="3600" b="0" i="0" u="none" strike="noStrike" cap="none" dirty="0">
              <a:solidFill>
                <a:schemeClr val="dk1"/>
              </a:solidFill>
              <a:latin typeface="Avenir"/>
              <a:ea typeface="Avenir"/>
              <a:cs typeface="Avenir"/>
              <a:sym typeface="Avenir"/>
            </a:endParaRPr>
          </a:p>
          <a:p>
            <a:pPr marL="0" marR="0" lvl="0" indent="0" algn="l" rtl="0">
              <a:lnSpc>
                <a:spcPct val="115000"/>
              </a:lnSpc>
              <a:spcBef>
                <a:spcPts val="0"/>
              </a:spcBef>
              <a:spcAft>
                <a:spcPts val="0"/>
              </a:spcAft>
              <a:buClr>
                <a:srgbClr val="000000"/>
              </a:buClr>
              <a:buSzPts val="6000"/>
              <a:buFont typeface="Arial"/>
              <a:buNone/>
            </a:pPr>
            <a:br>
              <a:rPr lang="sv-SE" sz="1400" b="0" i="0" u="none" strike="noStrike" cap="none" dirty="0">
                <a:solidFill>
                  <a:schemeClr val="dk1"/>
                </a:solidFill>
                <a:latin typeface="Avenir"/>
                <a:ea typeface="Avenir"/>
                <a:cs typeface="Avenir"/>
                <a:sym typeface="Avenir"/>
              </a:rPr>
            </a:br>
            <a:r>
              <a:rPr lang="sv-SE" b="1" dirty="0">
                <a:solidFill>
                  <a:schemeClr val="dk1"/>
                </a:solidFill>
                <a:ea typeface="Avenir"/>
              </a:rPr>
              <a:t>Laget</a:t>
            </a:r>
          </a:p>
          <a:p>
            <a:pPr marL="0" marR="0" lvl="0" indent="0" algn="l" rtl="0">
              <a:lnSpc>
                <a:spcPct val="115000"/>
              </a:lnSpc>
              <a:spcBef>
                <a:spcPts val="0"/>
              </a:spcBef>
              <a:spcAft>
                <a:spcPts val="0"/>
              </a:spcAft>
              <a:buClr>
                <a:srgbClr val="000000"/>
              </a:buClr>
              <a:buSzPts val="6000"/>
              <a:buFont typeface="Arial"/>
              <a:buNone/>
            </a:pPr>
            <a:r>
              <a:rPr lang="sv-SE" dirty="0">
                <a:solidFill>
                  <a:schemeClr val="dk1"/>
                </a:solidFill>
                <a:ea typeface="Avenir"/>
              </a:rPr>
              <a:t>Kallelser för matcher, träningar och möten</a:t>
            </a:r>
            <a:endParaRPr lang="sv-SE" sz="3600" dirty="0">
              <a:solidFill>
                <a:schemeClr val="dk1"/>
              </a:solidFill>
              <a:latin typeface="Avenir"/>
              <a:ea typeface="Avenir"/>
              <a:cs typeface="Avenir"/>
              <a:sym typeface="Avenir"/>
            </a:endParaRPr>
          </a:p>
          <a:p>
            <a:pPr marL="0" marR="0" lvl="0" indent="0" algn="l" rtl="0">
              <a:lnSpc>
                <a:spcPct val="115000"/>
              </a:lnSpc>
              <a:spcBef>
                <a:spcPts val="0"/>
              </a:spcBef>
              <a:spcAft>
                <a:spcPts val="0"/>
              </a:spcAft>
              <a:buClr>
                <a:srgbClr val="000000"/>
              </a:buClr>
              <a:buSzPts val="6000"/>
              <a:buFont typeface="Arial"/>
              <a:buNone/>
            </a:pPr>
            <a:r>
              <a:rPr lang="sv-SE" dirty="0">
                <a:solidFill>
                  <a:schemeClr val="dk1"/>
                </a:solidFill>
                <a:sym typeface="Avenir"/>
              </a:rPr>
              <a:t>Information om olika aktiviteter</a:t>
            </a:r>
          </a:p>
          <a:p>
            <a:pPr marL="0" marR="0" lvl="0" indent="0" algn="l" rtl="0">
              <a:lnSpc>
                <a:spcPct val="115000"/>
              </a:lnSpc>
              <a:spcBef>
                <a:spcPts val="0"/>
              </a:spcBef>
              <a:spcAft>
                <a:spcPts val="0"/>
              </a:spcAft>
              <a:buClr>
                <a:srgbClr val="000000"/>
              </a:buClr>
              <a:buSzPts val="6000"/>
              <a:buFont typeface="Arial"/>
              <a:buNone/>
            </a:pPr>
            <a:r>
              <a:rPr lang="sv-SE" dirty="0">
                <a:solidFill>
                  <a:schemeClr val="dk1"/>
                </a:solidFill>
                <a:sym typeface="Avenir"/>
              </a:rPr>
              <a:t>Information från föräldrarepresentant</a:t>
            </a:r>
          </a:p>
          <a:p>
            <a:pPr marL="0" marR="0" lvl="0" indent="0" algn="l" rtl="0">
              <a:lnSpc>
                <a:spcPct val="115000"/>
              </a:lnSpc>
              <a:spcBef>
                <a:spcPts val="0"/>
              </a:spcBef>
              <a:spcAft>
                <a:spcPts val="0"/>
              </a:spcAft>
              <a:buClr>
                <a:srgbClr val="000000"/>
              </a:buClr>
              <a:buSzPts val="6000"/>
              <a:buFont typeface="Arial"/>
              <a:buNone/>
            </a:pPr>
            <a:endParaRPr lang="sv-SE" dirty="0">
              <a:solidFill>
                <a:schemeClr val="dk1"/>
              </a:solidFill>
              <a:sym typeface="Avenir"/>
            </a:endParaRPr>
          </a:p>
          <a:p>
            <a:pPr marL="0" marR="0" lvl="0" indent="0" algn="l" rtl="0">
              <a:lnSpc>
                <a:spcPct val="115000"/>
              </a:lnSpc>
              <a:spcBef>
                <a:spcPts val="0"/>
              </a:spcBef>
              <a:spcAft>
                <a:spcPts val="0"/>
              </a:spcAft>
              <a:buClr>
                <a:srgbClr val="000000"/>
              </a:buClr>
              <a:buSzPts val="6000"/>
              <a:buFont typeface="Arial"/>
              <a:buNone/>
            </a:pPr>
            <a:r>
              <a:rPr lang="sv-SE" b="1" dirty="0">
                <a:solidFill>
                  <a:schemeClr val="dk1"/>
                </a:solidFill>
                <a:sym typeface="Avenir"/>
              </a:rPr>
              <a:t>Vid sjukdom inför match</a:t>
            </a:r>
          </a:p>
          <a:p>
            <a:pPr marL="0" marR="0" lvl="0" indent="0" algn="l" rtl="0">
              <a:lnSpc>
                <a:spcPct val="115000"/>
              </a:lnSpc>
              <a:spcBef>
                <a:spcPts val="0"/>
              </a:spcBef>
              <a:spcAft>
                <a:spcPts val="0"/>
              </a:spcAft>
              <a:buClr>
                <a:srgbClr val="000000"/>
              </a:buClr>
              <a:buSzPts val="6000"/>
              <a:buFont typeface="Arial"/>
              <a:buNone/>
            </a:pPr>
            <a:r>
              <a:rPr lang="sv-SE" b="1" dirty="0">
                <a:solidFill>
                  <a:schemeClr val="dk1"/>
                </a:solidFill>
                <a:sym typeface="Avenir"/>
              </a:rPr>
              <a:t>Informationen behöver komma till någon av oss tränare så snart som möjligt</a:t>
            </a:r>
          </a:p>
          <a:p>
            <a:pPr marL="0" marR="0" lvl="0" indent="0" algn="l" rtl="0">
              <a:lnSpc>
                <a:spcPct val="115000"/>
              </a:lnSpc>
              <a:spcBef>
                <a:spcPts val="0"/>
              </a:spcBef>
              <a:spcAft>
                <a:spcPts val="0"/>
              </a:spcAft>
              <a:buClr>
                <a:srgbClr val="000000"/>
              </a:buClr>
              <a:buSzPts val="6000"/>
              <a:buFont typeface="Arial"/>
              <a:buNone/>
            </a:pPr>
            <a:r>
              <a:rPr lang="sv-SE" dirty="0">
                <a:solidFill>
                  <a:schemeClr val="dk1"/>
                </a:solidFill>
                <a:sym typeface="Avenir"/>
              </a:rPr>
              <a:t>Sms eller </a:t>
            </a:r>
            <a:r>
              <a:rPr lang="sv-SE" dirty="0" err="1">
                <a:solidFill>
                  <a:schemeClr val="dk1"/>
                </a:solidFill>
                <a:sym typeface="Avenir"/>
              </a:rPr>
              <a:t>messenger</a:t>
            </a:r>
            <a:r>
              <a:rPr lang="sv-SE" dirty="0">
                <a:solidFill>
                  <a:schemeClr val="dk1"/>
                </a:solidFill>
                <a:sym typeface="Avenir"/>
              </a:rPr>
              <a:t> för att nå ut snabbt</a:t>
            </a:r>
          </a:p>
          <a:p>
            <a:pPr marL="0" marR="0" lvl="0" indent="0" algn="l" rtl="0">
              <a:lnSpc>
                <a:spcPct val="115000"/>
              </a:lnSpc>
              <a:spcBef>
                <a:spcPts val="0"/>
              </a:spcBef>
              <a:spcAft>
                <a:spcPts val="0"/>
              </a:spcAft>
              <a:buClr>
                <a:srgbClr val="000000"/>
              </a:buClr>
              <a:buSzPts val="6000"/>
              <a:buFont typeface="Arial"/>
              <a:buNone/>
            </a:pPr>
            <a:endParaRPr lang="sv-SE" dirty="0">
              <a:solidFill>
                <a:schemeClr val="dk1"/>
              </a:solidFill>
              <a:sym typeface="Avenir"/>
            </a:endParaRPr>
          </a:p>
          <a:p>
            <a:pPr marL="0" marR="0" lvl="0" indent="0" algn="l" rtl="0">
              <a:lnSpc>
                <a:spcPct val="115000"/>
              </a:lnSpc>
              <a:spcBef>
                <a:spcPts val="0"/>
              </a:spcBef>
              <a:spcAft>
                <a:spcPts val="0"/>
              </a:spcAft>
              <a:buClr>
                <a:srgbClr val="000000"/>
              </a:buClr>
              <a:buSzPts val="6000"/>
              <a:buFont typeface="Arial"/>
              <a:buNone/>
            </a:pPr>
            <a:r>
              <a:rPr lang="sv-SE" b="1" dirty="0">
                <a:solidFill>
                  <a:schemeClr val="dk1"/>
                </a:solidFill>
                <a:sym typeface="Avenir"/>
              </a:rPr>
              <a:t>Övrigt</a:t>
            </a:r>
          </a:p>
          <a:p>
            <a:pPr marL="0" marR="0" lvl="0" indent="0" algn="l" rtl="0">
              <a:lnSpc>
                <a:spcPct val="115000"/>
              </a:lnSpc>
              <a:spcBef>
                <a:spcPts val="0"/>
              </a:spcBef>
              <a:spcAft>
                <a:spcPts val="0"/>
              </a:spcAft>
              <a:buClr>
                <a:srgbClr val="000000"/>
              </a:buClr>
              <a:buSzPts val="6000"/>
              <a:buFont typeface="Arial"/>
              <a:buNone/>
            </a:pPr>
            <a:r>
              <a:rPr lang="sv-SE" dirty="0">
                <a:solidFill>
                  <a:schemeClr val="dk1"/>
                </a:solidFill>
                <a:sym typeface="Avenir"/>
              </a:rPr>
              <a:t>Har det hänt något med ert barn som kan påverka träning eller match? </a:t>
            </a:r>
          </a:p>
          <a:p>
            <a:pPr marL="0" marR="0" lvl="0" indent="0" algn="l" rtl="0">
              <a:lnSpc>
                <a:spcPct val="115000"/>
              </a:lnSpc>
              <a:spcBef>
                <a:spcPts val="0"/>
              </a:spcBef>
              <a:spcAft>
                <a:spcPts val="0"/>
              </a:spcAft>
              <a:buClr>
                <a:srgbClr val="000000"/>
              </a:buClr>
              <a:buSzPts val="6000"/>
              <a:buFont typeface="Arial"/>
              <a:buNone/>
            </a:pPr>
            <a:r>
              <a:rPr lang="sv-SE" dirty="0">
                <a:solidFill>
                  <a:schemeClr val="dk1"/>
                </a:solidFill>
                <a:sym typeface="Avenir"/>
              </a:rPr>
              <a:t>Meddela gärna en av oss tränare. </a:t>
            </a:r>
          </a:p>
          <a:p>
            <a:pPr marL="0" marR="0" lvl="0" indent="0" algn="l" rtl="0">
              <a:lnSpc>
                <a:spcPct val="115000"/>
              </a:lnSpc>
              <a:spcBef>
                <a:spcPts val="0"/>
              </a:spcBef>
              <a:spcAft>
                <a:spcPts val="0"/>
              </a:spcAft>
              <a:buClr>
                <a:srgbClr val="000000"/>
              </a:buClr>
              <a:buSzPts val="6000"/>
              <a:buFont typeface="Arial"/>
              <a:buNone/>
            </a:pPr>
            <a:endParaRPr lang="sv-SE" dirty="0">
              <a:solidFill>
                <a:schemeClr val="dk1"/>
              </a:solidFill>
              <a:sym typeface="Avenir"/>
            </a:endParaRPr>
          </a:p>
          <a:p>
            <a:pPr marL="0" marR="0" lvl="0" indent="0" algn="l" rtl="0">
              <a:lnSpc>
                <a:spcPct val="115000"/>
              </a:lnSpc>
              <a:spcBef>
                <a:spcPts val="0"/>
              </a:spcBef>
              <a:spcAft>
                <a:spcPts val="0"/>
              </a:spcAft>
              <a:buClr>
                <a:srgbClr val="000000"/>
              </a:buClr>
              <a:buSzPts val="6000"/>
              <a:buFont typeface="Arial"/>
              <a:buNone/>
            </a:pPr>
            <a:r>
              <a:rPr lang="sv-SE" b="1" dirty="0">
                <a:solidFill>
                  <a:schemeClr val="dk1"/>
                </a:solidFill>
                <a:sym typeface="Avenir"/>
              </a:rPr>
              <a:t>VIKTIGT!</a:t>
            </a:r>
            <a:br>
              <a:rPr lang="sv-SE" dirty="0">
                <a:solidFill>
                  <a:schemeClr val="dk1"/>
                </a:solidFill>
                <a:sym typeface="Avenir"/>
              </a:rPr>
            </a:br>
            <a:r>
              <a:rPr lang="sv-SE" dirty="0">
                <a:solidFill>
                  <a:schemeClr val="dk1"/>
                </a:solidFill>
                <a:sym typeface="Avenir"/>
              </a:rPr>
              <a:t>Lägg in era kontaktuppgifter i laget eller dubbelkolla så att uppgifterna stämmer</a:t>
            </a:r>
          </a:p>
          <a:p>
            <a:pPr marL="0" marR="0" lvl="0" indent="0" algn="l" rtl="0">
              <a:lnSpc>
                <a:spcPct val="115000"/>
              </a:lnSpc>
              <a:spcBef>
                <a:spcPts val="0"/>
              </a:spcBef>
              <a:spcAft>
                <a:spcPts val="0"/>
              </a:spcAft>
              <a:buClr>
                <a:srgbClr val="000000"/>
              </a:buClr>
              <a:buSzPts val="6000"/>
              <a:buFont typeface="Arial"/>
              <a:buNone/>
            </a:pPr>
            <a:endParaRPr lang="sv-SE" dirty="0">
              <a:solidFill>
                <a:schemeClr val="dk1"/>
              </a:solidFill>
              <a:sym typeface="Avenir"/>
            </a:endParaRPr>
          </a:p>
          <a:p>
            <a:pPr marL="0" marR="0" lvl="0" indent="0" algn="l" rtl="0">
              <a:lnSpc>
                <a:spcPct val="115000"/>
              </a:lnSpc>
              <a:spcBef>
                <a:spcPts val="0"/>
              </a:spcBef>
              <a:spcAft>
                <a:spcPts val="0"/>
              </a:spcAft>
              <a:buClr>
                <a:srgbClr val="000000"/>
              </a:buClr>
              <a:buSzPts val="6000"/>
              <a:buFont typeface="Arial"/>
              <a:buNone/>
            </a:pPr>
            <a:br>
              <a:rPr lang="sv-SE" sz="3600" b="0" i="0" u="none" strike="noStrike" cap="none" dirty="0">
                <a:solidFill>
                  <a:schemeClr val="dk1"/>
                </a:solidFill>
                <a:latin typeface="Avenir"/>
                <a:ea typeface="Avenir"/>
                <a:cs typeface="Avenir"/>
                <a:sym typeface="Avenir"/>
              </a:rPr>
            </a:b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4111409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g339eeba7590_0_37"/>
          <p:cNvSpPr txBox="1"/>
          <p:nvPr/>
        </p:nvSpPr>
        <p:spPr>
          <a:xfrm>
            <a:off x="625000" y="1451550"/>
            <a:ext cx="11216100" cy="2335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6000"/>
              <a:buFont typeface="Arial"/>
              <a:buNone/>
            </a:pPr>
            <a:r>
              <a:rPr lang="sv-SE" sz="3600" b="0" i="0" u="none" strike="noStrike" cap="none" dirty="0">
                <a:solidFill>
                  <a:schemeClr val="dk1"/>
                </a:solidFill>
                <a:latin typeface="Avenir"/>
                <a:ea typeface="Avenir"/>
                <a:cs typeface="Avenir"/>
                <a:sym typeface="Avenir"/>
              </a:rPr>
              <a:t>Försäljningsinsats</a:t>
            </a:r>
            <a:endParaRPr sz="3600" b="0" i="0" u="none" strike="noStrike" cap="none" dirty="0">
              <a:solidFill>
                <a:schemeClr val="dk1"/>
              </a:solidFill>
              <a:latin typeface="Avenir"/>
              <a:ea typeface="Avenir"/>
              <a:cs typeface="Avenir"/>
              <a:sym typeface="Avenir"/>
            </a:endParaRPr>
          </a:p>
          <a:p>
            <a:pPr marL="0" marR="0" lvl="0" indent="0" algn="l" rtl="0">
              <a:lnSpc>
                <a:spcPct val="115000"/>
              </a:lnSpc>
              <a:spcBef>
                <a:spcPts val="0"/>
              </a:spcBef>
              <a:spcAft>
                <a:spcPts val="0"/>
              </a:spcAft>
              <a:buClr>
                <a:srgbClr val="000000"/>
              </a:buClr>
              <a:buSzPts val="6000"/>
              <a:buFont typeface="Arial"/>
              <a:buNone/>
            </a:pPr>
            <a:br>
              <a:rPr lang="sv-SE" sz="1400" b="0" i="0" u="none" strike="noStrike" cap="none" dirty="0">
                <a:solidFill>
                  <a:schemeClr val="dk1"/>
                </a:solidFill>
                <a:latin typeface="Avenir"/>
                <a:ea typeface="Avenir"/>
                <a:cs typeface="Avenir"/>
                <a:sym typeface="Avenir"/>
              </a:rPr>
            </a:br>
            <a:r>
              <a:rPr lang="sv-SE" sz="1400" b="0" i="0" u="none" strike="noStrike" cap="none" dirty="0">
                <a:solidFill>
                  <a:schemeClr val="dk1"/>
                </a:solidFill>
                <a:latin typeface="Arial"/>
                <a:ea typeface="Arial"/>
                <a:cs typeface="Arial"/>
                <a:sym typeface="Arial"/>
              </a:rPr>
              <a:t>Varje år har vi försäljningsinsatser för fotboll och innebandy. </a:t>
            </a:r>
            <a:r>
              <a:rPr lang="sv-SE" sz="1400" b="0" i="0" u="none" strike="noStrike" cap="none" dirty="0">
                <a:solidFill>
                  <a:schemeClr val="tx1"/>
                </a:solidFill>
                <a:latin typeface="Arial"/>
                <a:ea typeface="Arial"/>
                <a:cs typeface="Arial"/>
                <a:sym typeface="Arial"/>
              </a:rPr>
              <a:t>Säsongen 2026 kommer vi ha två säljinsatser </a:t>
            </a:r>
            <a:r>
              <a:rPr lang="sv-SE" dirty="0">
                <a:solidFill>
                  <a:schemeClr val="tx1"/>
                </a:solidFill>
              </a:rPr>
              <a:t>under hösten</a:t>
            </a:r>
            <a:r>
              <a:rPr lang="sv-SE" dirty="0">
                <a:solidFill>
                  <a:schemeClr val="dk1"/>
                </a:solidFill>
              </a:rPr>
              <a:t>, där den stora som vanligt är Bingolotter. Vi återkommer kring den andra, då utvärdering sker. Vinsten delas lika mellan lagen och föreningen. Det laget tjänar ihop kan gå till läger, cuper eller exempelvis avslutningar. Det föreningen får stöttar utvecklingen av verksamheten med allt ifrån inköp av material, inköp av medaljer till matchkläder mm.</a:t>
            </a:r>
            <a:endParaRPr sz="3600" b="0" i="0" u="none" strike="noStrike" cap="none" dirty="0">
              <a:solidFill>
                <a:schemeClr val="dk1"/>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6000"/>
              <a:buFont typeface="Arial"/>
              <a:buNone/>
            </a:pPr>
            <a:br>
              <a:rPr lang="sv-SE" sz="3600" b="0" i="0" u="none" strike="noStrike" cap="none" dirty="0">
                <a:solidFill>
                  <a:schemeClr val="dk1"/>
                </a:solidFill>
                <a:latin typeface="Avenir"/>
                <a:ea typeface="Avenir"/>
                <a:cs typeface="Avenir"/>
                <a:sym typeface="Avenir"/>
              </a:rPr>
            </a:br>
            <a:endParaRPr sz="1400" b="0" i="0" u="none" strike="noStrike" cap="none" dirty="0">
              <a:solidFill>
                <a:srgbClr val="000000"/>
              </a:solidFill>
              <a:latin typeface="Arial"/>
              <a:ea typeface="Arial"/>
              <a:cs typeface="Arial"/>
              <a:sym typeface="Arial"/>
            </a:endParaRPr>
          </a:p>
        </p:txBody>
      </p:sp>
      <p:sp>
        <p:nvSpPr>
          <p:cNvPr id="149" name="Google Shape;149;g339eeba7590_0_37"/>
          <p:cNvSpPr txBox="1"/>
          <p:nvPr/>
        </p:nvSpPr>
        <p:spPr>
          <a:xfrm>
            <a:off x="625000" y="3787350"/>
            <a:ext cx="8106300" cy="2335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6000"/>
              <a:buFont typeface="Arial"/>
              <a:buNone/>
            </a:pPr>
            <a:r>
              <a:rPr lang="sv-SE" sz="3600" b="0" i="0" u="none" strike="noStrike" cap="none" dirty="0">
                <a:solidFill>
                  <a:schemeClr val="dk1"/>
                </a:solidFill>
                <a:latin typeface="Avenir"/>
                <a:ea typeface="Avenir"/>
                <a:cs typeface="Avenir"/>
                <a:sym typeface="Avenir"/>
              </a:rPr>
              <a:t>Stötta din förening</a:t>
            </a:r>
            <a:endParaRPr sz="3600" b="0" i="0" u="none" strike="noStrike" cap="none" dirty="0">
              <a:solidFill>
                <a:schemeClr val="dk1"/>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6000"/>
              <a:buFont typeface="Arial"/>
              <a:buNone/>
            </a:pPr>
            <a:endParaRPr sz="1400" b="1" i="0" u="none" strike="noStrike" cap="none" dirty="0">
              <a:solidFill>
                <a:schemeClr val="dk1"/>
              </a:solidFill>
              <a:highlight>
                <a:srgbClr val="FFFFFF"/>
              </a:highlight>
              <a:latin typeface="Arial"/>
              <a:ea typeface="Arial"/>
              <a:cs typeface="Arial"/>
              <a:sym typeface="Arial"/>
            </a:endParaRPr>
          </a:p>
          <a:p>
            <a:pPr marL="0" marR="0" lvl="0" indent="0" algn="l" rtl="0">
              <a:lnSpc>
                <a:spcPct val="115000"/>
              </a:lnSpc>
              <a:spcBef>
                <a:spcPts val="0"/>
              </a:spcBef>
              <a:spcAft>
                <a:spcPts val="0"/>
              </a:spcAft>
              <a:buClr>
                <a:srgbClr val="000000"/>
              </a:buClr>
              <a:buSzPts val="6000"/>
              <a:buFont typeface="Arial"/>
              <a:buNone/>
            </a:pPr>
            <a:r>
              <a:rPr lang="sv-SE" sz="1400" b="1" i="0" u="none" strike="noStrike" cap="none" dirty="0">
                <a:solidFill>
                  <a:schemeClr val="dk1"/>
                </a:solidFill>
                <a:latin typeface="Arial"/>
                <a:ea typeface="Arial"/>
                <a:cs typeface="Arial"/>
                <a:sym typeface="Arial"/>
              </a:rPr>
              <a:t>1. Stöd din förening: </a:t>
            </a:r>
            <a:r>
              <a:rPr lang="sv-SE" sz="1400" b="0" i="0" u="none" strike="noStrike" cap="none" dirty="0">
                <a:solidFill>
                  <a:schemeClr val="dk1"/>
                </a:solidFill>
                <a:latin typeface="Arial"/>
                <a:ea typeface="Arial"/>
                <a:cs typeface="Arial"/>
                <a:sym typeface="Arial"/>
              </a:rPr>
              <a:t>När du handlar på Stadium kan du skänka 3% av köpet</a:t>
            </a:r>
            <a:r>
              <a:rPr lang="sv-SE" sz="1400" b="1" i="0" u="none" strike="noStrike" cap="none" dirty="0">
                <a:solidFill>
                  <a:schemeClr val="dk1"/>
                </a:solidFill>
                <a:latin typeface="Arial"/>
                <a:ea typeface="Arial"/>
                <a:cs typeface="Arial"/>
                <a:sym typeface="Arial"/>
              </a:rPr>
              <a:t> </a:t>
            </a:r>
            <a:r>
              <a:rPr lang="sv-SE" sz="1400" b="0" i="0" u="none" strike="noStrike" cap="none" dirty="0">
                <a:solidFill>
                  <a:schemeClr val="dk1"/>
                </a:solidFill>
                <a:latin typeface="Arial"/>
                <a:ea typeface="Arial"/>
                <a:cs typeface="Arial"/>
                <a:sym typeface="Arial"/>
              </a:rPr>
              <a:t>direkt till vår förening. Det kostar dig ingenting, och det enda du behöver göra är att skapa ett Stadium-konto, därefter "Stöd din förening" och sök upp Gransholms IF. Gäller både i butik och online.</a:t>
            </a:r>
            <a:endParaRPr sz="1400" b="0" i="0" u="none" strike="noStrike" cap="none" dirty="0">
              <a:solidFill>
                <a:schemeClr val="dk1"/>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endParaRPr sz="1400" b="0" i="0" u="none" strike="noStrike" cap="none" dirty="0">
              <a:solidFill>
                <a:schemeClr val="dk1"/>
              </a:solidFill>
              <a:latin typeface="Arial"/>
              <a:ea typeface="Arial"/>
              <a:cs typeface="Arial"/>
              <a:sym typeface="Arial"/>
            </a:endParaRPr>
          </a:p>
          <a:p>
            <a:pPr marL="0" marR="0" lvl="0" indent="0" algn="l" rtl="0">
              <a:lnSpc>
                <a:spcPct val="115000"/>
              </a:lnSpc>
              <a:spcBef>
                <a:spcPts val="0"/>
              </a:spcBef>
              <a:spcAft>
                <a:spcPts val="0"/>
              </a:spcAft>
              <a:buClr>
                <a:schemeClr val="dk1"/>
              </a:buClr>
              <a:buSzPts val="1100"/>
              <a:buFont typeface="Arial"/>
              <a:buNone/>
            </a:pPr>
            <a:r>
              <a:rPr lang="sv-SE" sz="1400" b="1" i="0" u="none" strike="noStrike" cap="none" dirty="0">
                <a:solidFill>
                  <a:schemeClr val="dk1"/>
                </a:solidFill>
                <a:latin typeface="Arial"/>
                <a:ea typeface="Arial"/>
                <a:cs typeface="Arial"/>
                <a:sym typeface="Arial"/>
              </a:rPr>
              <a:t>2. Träningskläder med vår logo: </a:t>
            </a:r>
            <a:r>
              <a:rPr lang="sv-SE" sz="1400" b="0" i="0" u="none" strike="noStrike" cap="none" dirty="0">
                <a:solidFill>
                  <a:schemeClr val="dk1"/>
                </a:solidFill>
                <a:latin typeface="Arial"/>
                <a:ea typeface="Arial"/>
                <a:cs typeface="Arial"/>
                <a:sym typeface="Arial"/>
              </a:rPr>
              <a:t>Vill du och dina barn ha snygga träningskläder med vår logo? </a:t>
            </a:r>
            <a:br>
              <a:rPr lang="sv-SE" sz="1400" b="0" i="0" u="none" strike="noStrike" cap="none" dirty="0">
                <a:solidFill>
                  <a:schemeClr val="dk1"/>
                </a:solidFill>
                <a:latin typeface="Arial"/>
                <a:ea typeface="Arial"/>
                <a:cs typeface="Arial"/>
                <a:sym typeface="Arial"/>
              </a:rPr>
            </a:br>
            <a:r>
              <a:rPr lang="sv-SE" sz="1400" b="0" i="0" u="none" strike="noStrike" cap="none" dirty="0">
                <a:solidFill>
                  <a:schemeClr val="dk1"/>
                </a:solidFill>
                <a:latin typeface="Arial"/>
                <a:ea typeface="Arial"/>
                <a:cs typeface="Arial"/>
                <a:sym typeface="Arial"/>
              </a:rPr>
              <a:t>Då har Stadium tillsammans med Adidas ett fint sortiment som du nå via QR-koden. </a:t>
            </a:r>
            <a:br>
              <a:rPr lang="sv-SE" sz="3600" b="0" i="0" u="none" strike="noStrike" cap="none" dirty="0">
                <a:solidFill>
                  <a:schemeClr val="dk1"/>
                </a:solidFill>
                <a:latin typeface="Avenir"/>
                <a:ea typeface="Avenir"/>
                <a:cs typeface="Avenir"/>
                <a:sym typeface="Avenir"/>
              </a:rPr>
            </a:br>
            <a:endParaRPr sz="1400" b="0" i="0" u="none" strike="noStrike" cap="none" dirty="0">
              <a:solidFill>
                <a:srgbClr val="000000"/>
              </a:solidFill>
              <a:latin typeface="Arial"/>
              <a:ea typeface="Arial"/>
              <a:cs typeface="Arial"/>
              <a:sym typeface="Arial"/>
            </a:endParaRPr>
          </a:p>
        </p:txBody>
      </p:sp>
      <p:pic>
        <p:nvPicPr>
          <p:cNvPr id="150" name="Google Shape;150;g339eeba7590_0_37"/>
          <p:cNvPicPr preferRelativeResize="0"/>
          <p:nvPr/>
        </p:nvPicPr>
        <p:blipFill rotWithShape="1">
          <a:blip r:embed="rId3">
            <a:alphaModFix/>
          </a:blip>
          <a:srcRect/>
          <a:stretch/>
        </p:blipFill>
        <p:spPr>
          <a:xfrm>
            <a:off x="4858700" y="3693200"/>
            <a:ext cx="1406577" cy="1406577"/>
          </a:xfrm>
          <a:prstGeom prst="rect">
            <a:avLst/>
          </a:prstGeom>
          <a:noFill/>
          <a:ln>
            <a:noFill/>
          </a:ln>
        </p:spPr>
      </p:pic>
      <p:sp>
        <p:nvSpPr>
          <p:cNvPr id="151" name="Google Shape;151;g339eeba7590_0_37"/>
          <p:cNvSpPr/>
          <p:nvPr/>
        </p:nvSpPr>
        <p:spPr>
          <a:xfrm>
            <a:off x="9364975" y="4576275"/>
            <a:ext cx="1722000" cy="1884600"/>
          </a:xfrm>
          <a:prstGeom prst="round2DiagRect">
            <a:avLst>
              <a:gd name="adj1" fmla="val 0"/>
              <a:gd name="adj2" fmla="val 14026"/>
            </a:avLst>
          </a:prstGeom>
          <a:gradFill>
            <a:gsLst>
              <a:gs pos="0">
                <a:srgbClr val="FFF6F6"/>
              </a:gs>
              <a:gs pos="100000">
                <a:srgbClr val="F4CCCC"/>
              </a:gs>
            </a:gsLst>
            <a:lin ang="5400012" scaled="0"/>
          </a:gra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152" name="Google Shape;152;g339eeba7590_0_37" title="Untitled.jpeg"/>
          <p:cNvPicPr preferRelativeResize="0"/>
          <p:nvPr/>
        </p:nvPicPr>
        <p:blipFill rotWithShape="1">
          <a:blip r:embed="rId4">
            <a:alphaModFix/>
          </a:blip>
          <a:srcRect/>
          <a:stretch/>
        </p:blipFill>
        <p:spPr>
          <a:xfrm>
            <a:off x="9582175" y="5041375"/>
            <a:ext cx="1287600" cy="1287600"/>
          </a:xfrm>
          <a:prstGeom prst="roundRect">
            <a:avLst>
              <a:gd name="adj" fmla="val 8281"/>
            </a:avLst>
          </a:prstGeom>
          <a:noFill/>
          <a:ln>
            <a:noFill/>
          </a:ln>
        </p:spPr>
      </p:pic>
      <p:sp>
        <p:nvSpPr>
          <p:cNvPr id="153" name="Google Shape;153;g339eeba7590_0_37"/>
          <p:cNvSpPr txBox="1"/>
          <p:nvPr/>
        </p:nvSpPr>
        <p:spPr>
          <a:xfrm>
            <a:off x="9452575" y="4701525"/>
            <a:ext cx="1546800" cy="259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sv-SE" sz="1200" b="1" i="0" u="none" strike="noStrike" cap="none">
                <a:solidFill>
                  <a:schemeClr val="dk1"/>
                </a:solidFill>
                <a:latin typeface="Arial"/>
                <a:ea typeface="Arial"/>
                <a:cs typeface="Arial"/>
                <a:sym typeface="Arial"/>
              </a:rPr>
              <a:t>Till träningskläder</a:t>
            </a:r>
            <a:endParaRPr sz="1200" b="1" i="0" u="none" strike="noStrike" cap="non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g339eeba7590_0_13"/>
          <p:cNvSpPr txBox="1"/>
          <p:nvPr/>
        </p:nvSpPr>
        <p:spPr>
          <a:xfrm>
            <a:off x="625000" y="1451550"/>
            <a:ext cx="11216100" cy="2335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6000"/>
              <a:buFont typeface="Arial"/>
              <a:buNone/>
            </a:pPr>
            <a:r>
              <a:rPr lang="sv-SE" sz="3600" b="0" i="0" u="none" strike="noStrike" cap="none">
                <a:solidFill>
                  <a:schemeClr val="dk1"/>
                </a:solidFill>
                <a:latin typeface="Avenir"/>
                <a:ea typeface="Avenir"/>
                <a:cs typeface="Avenir"/>
                <a:sym typeface="Avenir"/>
              </a:rPr>
              <a:t>Val av lagets föräldrarepresentant</a:t>
            </a:r>
            <a:endParaRPr sz="3600" b="0" i="0" u="none" strike="noStrike" cap="none">
              <a:solidFill>
                <a:schemeClr val="dk1"/>
              </a:solidFill>
              <a:latin typeface="Avenir"/>
              <a:ea typeface="Avenir"/>
              <a:cs typeface="Avenir"/>
              <a:sym typeface="Aveni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r>
              <a:rPr lang="sv-SE" sz="1400" b="0" i="0" u="none" strike="noStrike" cap="none">
                <a:solidFill>
                  <a:schemeClr val="dk1"/>
                </a:solidFill>
                <a:latin typeface="Arial"/>
                <a:ea typeface="Arial"/>
                <a:cs typeface="Arial"/>
                <a:sym typeface="Arial"/>
              </a:rPr>
              <a:t>Hjälper föräldrasektionen med följande: </a:t>
            </a:r>
            <a:br>
              <a:rPr lang="sv-SE" sz="1400" b="0" i="0" u="none" strike="noStrike" cap="none">
                <a:solidFill>
                  <a:schemeClr val="dk1"/>
                </a:solidFill>
                <a:latin typeface="Arial"/>
                <a:ea typeface="Arial"/>
                <a:cs typeface="Arial"/>
                <a:sym typeface="Arial"/>
              </a:rPr>
            </a:br>
            <a:endParaRPr sz="1400" b="0" i="0" u="none" strike="noStrike" cap="none">
              <a:solidFill>
                <a:schemeClr val="dk1"/>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Char char="●"/>
            </a:pPr>
            <a:r>
              <a:rPr lang="sv-SE" sz="1400" b="0" i="0" u="none" strike="noStrike" cap="none">
                <a:solidFill>
                  <a:schemeClr val="dk1"/>
                </a:solidFill>
                <a:latin typeface="Arial"/>
                <a:ea typeface="Arial"/>
                <a:cs typeface="Arial"/>
                <a:sym typeface="Arial"/>
              </a:rPr>
              <a:t>Ansvarig för lagets försäljning</a:t>
            </a:r>
            <a:br>
              <a:rPr lang="sv-SE" sz="1400" b="0" i="0" u="none" strike="noStrike" cap="none">
                <a:solidFill>
                  <a:schemeClr val="dk1"/>
                </a:solidFill>
                <a:latin typeface="Arial"/>
                <a:ea typeface="Arial"/>
                <a:cs typeface="Arial"/>
                <a:sym typeface="Arial"/>
              </a:rPr>
            </a:br>
            <a:endParaRPr sz="1400" b="0" i="0" u="none" strike="noStrike" cap="none">
              <a:solidFill>
                <a:schemeClr val="dk1"/>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Char char="●"/>
            </a:pPr>
            <a:r>
              <a:rPr lang="sv-SE" sz="1400" b="0" i="0" u="none" strike="noStrike" cap="none">
                <a:solidFill>
                  <a:schemeClr val="dk1"/>
                </a:solidFill>
                <a:latin typeface="Arial"/>
                <a:ea typeface="Arial"/>
                <a:cs typeface="Arial"/>
                <a:sym typeface="Arial"/>
              </a:rPr>
              <a:t>Schema för kiosk/städ för egna matcher</a:t>
            </a:r>
            <a:br>
              <a:rPr lang="sv-SE" sz="1400" b="0" i="0" u="none" strike="noStrike" cap="none">
                <a:solidFill>
                  <a:schemeClr val="dk1"/>
                </a:solidFill>
                <a:latin typeface="Arial"/>
                <a:ea typeface="Arial"/>
                <a:cs typeface="Arial"/>
                <a:sym typeface="Arial"/>
              </a:rPr>
            </a:br>
            <a:endParaRPr sz="1400" b="0" i="0" u="none" strike="noStrike" cap="none">
              <a:solidFill>
                <a:schemeClr val="dk1"/>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Char char="●"/>
            </a:pPr>
            <a:r>
              <a:rPr lang="sv-SE" sz="1400" b="0" i="0" u="none" strike="noStrike" cap="none">
                <a:solidFill>
                  <a:schemeClr val="dk1"/>
                </a:solidFill>
                <a:latin typeface="Arial"/>
                <a:ea typeface="Arial"/>
                <a:cs typeface="Arial"/>
                <a:sym typeface="Arial"/>
              </a:rPr>
              <a:t>Utse Matchvärd till lagets egna matcher. </a:t>
            </a:r>
            <a:br>
              <a:rPr lang="sv-SE" sz="1400" b="0" i="0" u="none" strike="noStrike" cap="none">
                <a:solidFill>
                  <a:schemeClr val="dk1"/>
                </a:solidFill>
                <a:latin typeface="Arial"/>
                <a:ea typeface="Arial"/>
                <a:cs typeface="Arial"/>
                <a:sym typeface="Arial"/>
              </a:rPr>
            </a:br>
            <a:r>
              <a:rPr lang="sv-SE" sz="1400" b="0" i="0" u="none" strike="noStrike" cap="none">
                <a:solidFill>
                  <a:schemeClr val="dk1"/>
                </a:solidFill>
                <a:latin typeface="Arial"/>
                <a:ea typeface="Arial"/>
                <a:cs typeface="Arial"/>
                <a:sym typeface="Arial"/>
              </a:rPr>
              <a:t>En matchvärd ska säga hej till motståndarlag, domare och stötta ett fint matchklimat. </a:t>
            </a:r>
            <a:br>
              <a:rPr lang="sv-SE" sz="3600" b="0" i="0" u="none" strike="noStrike" cap="none">
                <a:solidFill>
                  <a:schemeClr val="dk1"/>
                </a:solidFill>
                <a:latin typeface="Avenir"/>
                <a:ea typeface="Avenir"/>
                <a:cs typeface="Avenir"/>
                <a:sym typeface="Avenir"/>
              </a:rPr>
            </a:b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339eeba7590_0_19"/>
          <p:cNvSpPr txBox="1"/>
          <p:nvPr/>
        </p:nvSpPr>
        <p:spPr>
          <a:xfrm>
            <a:off x="625000" y="1451550"/>
            <a:ext cx="4953600" cy="3628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6000"/>
              <a:buFont typeface="Arial"/>
              <a:buNone/>
            </a:pPr>
            <a:r>
              <a:rPr lang="sv-SE" sz="3600" dirty="0">
                <a:solidFill>
                  <a:schemeClr val="dk1"/>
                </a:solidFill>
                <a:latin typeface="Avenir"/>
                <a:ea typeface="Avenir"/>
                <a:cs typeface="Avenir"/>
                <a:sym typeface="Avenir"/>
              </a:rPr>
              <a:t>Sargvakter</a:t>
            </a:r>
          </a:p>
          <a:p>
            <a:pPr marL="0" marR="0" lvl="0" indent="0" algn="l" rtl="0">
              <a:lnSpc>
                <a:spcPct val="100000"/>
              </a:lnSpc>
              <a:spcBef>
                <a:spcPts val="0"/>
              </a:spcBef>
              <a:spcAft>
                <a:spcPts val="0"/>
              </a:spcAft>
              <a:buClr>
                <a:srgbClr val="000000"/>
              </a:buClr>
              <a:buSzPts val="6000"/>
              <a:buFont typeface="Arial"/>
              <a:buNone/>
            </a:pPr>
            <a:br>
              <a:rPr lang="sv-SE" sz="1400" b="0" i="0" u="none" strike="noStrike" cap="none" dirty="0">
                <a:solidFill>
                  <a:schemeClr val="dk1"/>
                </a:solidFill>
                <a:latin typeface="Avenir"/>
                <a:ea typeface="Avenir"/>
                <a:cs typeface="Avenir"/>
                <a:sym typeface="Avenir"/>
              </a:rPr>
            </a:br>
            <a:r>
              <a:rPr lang="sv-SE" sz="1400" b="0" i="0" u="none" strike="noStrike" cap="none" dirty="0">
                <a:solidFill>
                  <a:schemeClr val="dk1"/>
                </a:solidFill>
                <a:latin typeface="Arial"/>
                <a:ea typeface="Arial"/>
                <a:cs typeface="Arial"/>
                <a:sym typeface="Arial"/>
              </a:rPr>
              <a:t>Varje år kommer våra barn och ungdomslag från året </a:t>
            </a:r>
            <a:br>
              <a:rPr lang="sv-SE" sz="1400" b="0" i="0" u="none" strike="noStrike" cap="none" dirty="0">
                <a:solidFill>
                  <a:schemeClr val="dk1"/>
                </a:solidFill>
                <a:latin typeface="Arial"/>
                <a:ea typeface="Arial"/>
                <a:cs typeface="Arial"/>
                <a:sym typeface="Arial"/>
              </a:rPr>
            </a:br>
            <a:r>
              <a:rPr lang="sv-SE" sz="1400" b="0" i="0" u="none" strike="noStrike" cap="none" dirty="0">
                <a:solidFill>
                  <a:schemeClr val="dk1"/>
                </a:solidFill>
                <a:latin typeface="Arial"/>
                <a:ea typeface="Arial"/>
                <a:cs typeface="Arial"/>
                <a:sym typeface="Arial"/>
              </a:rPr>
              <a:t>man fyller</a:t>
            </a:r>
            <a:r>
              <a:rPr lang="sv-SE" dirty="0">
                <a:solidFill>
                  <a:schemeClr val="dk1"/>
                </a:solidFill>
              </a:rPr>
              <a:t> </a:t>
            </a:r>
            <a:r>
              <a:rPr lang="sv-SE" sz="1400" b="0" i="0" u="none" strike="noStrike" cap="none" dirty="0">
                <a:solidFill>
                  <a:schemeClr val="dk1"/>
                </a:solidFill>
                <a:latin typeface="Arial"/>
                <a:ea typeface="Arial"/>
                <a:cs typeface="Arial"/>
                <a:sym typeface="Arial"/>
              </a:rPr>
              <a:t>8 år ansvara för att vara </a:t>
            </a:r>
            <a:r>
              <a:rPr lang="sv-SE" dirty="0">
                <a:solidFill>
                  <a:schemeClr val="dk1"/>
                </a:solidFill>
              </a:rPr>
              <a:t>sargvakter</a:t>
            </a:r>
            <a:r>
              <a:rPr lang="sv-SE" sz="1400" b="0" i="0" u="none" strike="noStrike" cap="none" dirty="0">
                <a:solidFill>
                  <a:schemeClr val="dk1"/>
                </a:solidFill>
                <a:latin typeface="Arial"/>
                <a:ea typeface="Arial"/>
                <a:cs typeface="Arial"/>
                <a:sym typeface="Arial"/>
              </a:rPr>
              <a:t> till A-lagsmatcher</a:t>
            </a:r>
            <a:r>
              <a:rPr lang="sv-SE" dirty="0">
                <a:solidFill>
                  <a:schemeClr val="dk1"/>
                </a:solidFill>
              </a:rPr>
              <a:t>na</a:t>
            </a:r>
            <a:r>
              <a:rPr lang="sv-SE" sz="1400" b="0" i="0" u="none" strike="noStrike" cap="none" dirty="0">
                <a:solidFill>
                  <a:schemeClr val="dk1"/>
                </a:solidFill>
                <a:latin typeface="Arial"/>
                <a:ea typeface="Arial"/>
                <a:cs typeface="Arial"/>
                <a:sym typeface="Arial"/>
              </a:rPr>
              <a:t>. Vid varje match behövs </a:t>
            </a:r>
            <a:r>
              <a:rPr lang="sv-SE" dirty="0">
                <a:solidFill>
                  <a:schemeClr val="dk1"/>
                </a:solidFill>
              </a:rPr>
              <a:t>4</a:t>
            </a:r>
            <a:r>
              <a:rPr lang="sv-SE" sz="1400" b="0" i="0" u="none" strike="noStrike" cap="none" dirty="0">
                <a:solidFill>
                  <a:schemeClr val="dk1"/>
                </a:solidFill>
                <a:latin typeface="Arial"/>
                <a:ea typeface="Arial"/>
                <a:cs typeface="Arial"/>
                <a:sym typeface="Arial"/>
              </a:rPr>
              <a:t> </a:t>
            </a:r>
            <a:r>
              <a:rPr lang="sv-SE" dirty="0">
                <a:solidFill>
                  <a:schemeClr val="dk1"/>
                </a:solidFill>
              </a:rPr>
              <a:t>sargvakter</a:t>
            </a:r>
            <a:endParaRPr sz="1400" b="0" i="0" u="none" strike="noStrike" cap="none" dirty="0">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6000"/>
              <a:buFont typeface="Arial"/>
              <a:buNone/>
            </a:pPr>
            <a:r>
              <a:rPr lang="sv-SE" sz="1400" b="0" i="0" u="none" strike="noStrike" cap="none" dirty="0">
                <a:solidFill>
                  <a:schemeClr val="dk1"/>
                </a:solidFill>
                <a:latin typeface="Arial"/>
                <a:ea typeface="Arial"/>
                <a:cs typeface="Arial"/>
                <a:sym typeface="Arial"/>
              </a:rPr>
              <a:t>och </a:t>
            </a:r>
            <a:r>
              <a:rPr lang="sv-SE" dirty="0">
                <a:solidFill>
                  <a:schemeClr val="dk1"/>
                </a:solidFill>
              </a:rPr>
              <a:t>2</a:t>
            </a:r>
            <a:r>
              <a:rPr lang="sv-SE" sz="1400" b="0" i="0" u="none" strike="noStrike" cap="none" dirty="0">
                <a:solidFill>
                  <a:schemeClr val="dk1"/>
                </a:solidFill>
                <a:latin typeface="Arial"/>
                <a:ea typeface="Arial"/>
                <a:cs typeface="Arial"/>
                <a:sym typeface="Arial"/>
              </a:rPr>
              <a:t> ledare/föräld</a:t>
            </a:r>
            <a:r>
              <a:rPr lang="sv-SE" dirty="0">
                <a:solidFill>
                  <a:schemeClr val="dk1"/>
                </a:solidFill>
              </a:rPr>
              <a:t>er. För de yngre barnen är det föräldrar som är ansvariga för sargen. </a:t>
            </a:r>
            <a:endParaRPr dirty="0">
              <a:solidFill>
                <a:schemeClr val="dk1"/>
              </a:solidFill>
            </a:endParaRPr>
          </a:p>
          <a:p>
            <a:pPr marL="0" marR="0" lvl="0" indent="0" algn="l" rtl="0">
              <a:lnSpc>
                <a:spcPct val="115000"/>
              </a:lnSpc>
              <a:spcBef>
                <a:spcPts val="0"/>
              </a:spcBef>
              <a:spcAft>
                <a:spcPts val="0"/>
              </a:spcAft>
              <a:buClr>
                <a:srgbClr val="000000"/>
              </a:buClr>
              <a:buSzPts val="6000"/>
              <a:buFont typeface="Arial"/>
              <a:buNone/>
            </a:pPr>
            <a:endParaRPr dirty="0">
              <a:solidFill>
                <a:schemeClr val="dk1"/>
              </a:solidFill>
            </a:endParaRPr>
          </a:p>
          <a:p>
            <a:pPr marL="0" marR="0" lvl="0" indent="0" algn="l" rtl="0">
              <a:lnSpc>
                <a:spcPct val="115000"/>
              </a:lnSpc>
              <a:spcBef>
                <a:spcPts val="0"/>
              </a:spcBef>
              <a:spcAft>
                <a:spcPts val="0"/>
              </a:spcAft>
              <a:buClr>
                <a:srgbClr val="000000"/>
              </a:buClr>
              <a:buSzPts val="6000"/>
              <a:buFont typeface="Arial"/>
              <a:buNone/>
            </a:pPr>
            <a:r>
              <a:rPr lang="sv-SE" i="1" dirty="0">
                <a:solidFill>
                  <a:schemeClr val="dk1"/>
                </a:solidFill>
              </a:rPr>
              <a:t>Vi kommer göra likt förra året så att det blir en </a:t>
            </a:r>
            <a:r>
              <a:rPr lang="sv-SE" b="1" i="1" dirty="0">
                <a:solidFill>
                  <a:schemeClr val="dk1"/>
                </a:solidFill>
              </a:rPr>
              <a:t>lag-aktivitet. </a:t>
            </a:r>
            <a:r>
              <a:rPr lang="sv-SE" i="1" dirty="0">
                <a:solidFill>
                  <a:schemeClr val="dk1"/>
                </a:solidFill>
              </a:rPr>
              <a:t>Vi är med på introt, spelar match i pausen om möjligt och heja på vårt herrlag tillsammans! Detta var en riktig höjdpunkt förra året.</a:t>
            </a:r>
            <a:br>
              <a:rPr lang="sv-SE" dirty="0">
                <a:solidFill>
                  <a:schemeClr val="dk1"/>
                </a:solidFill>
              </a:rPr>
            </a:br>
            <a:br>
              <a:rPr lang="sv-SE" dirty="0">
                <a:solidFill>
                  <a:schemeClr val="dk1"/>
                </a:solidFill>
              </a:rPr>
            </a:br>
            <a:r>
              <a:rPr lang="sv-SE" dirty="0">
                <a:solidFill>
                  <a:schemeClr val="dk1"/>
                </a:solidFill>
              </a:rPr>
              <a:t>Var på plats 30 minuter innan matchstart. </a:t>
            </a:r>
            <a:br>
              <a:rPr lang="sv-SE" sz="1400" b="0" i="0" u="none" strike="noStrike" cap="none" dirty="0">
                <a:solidFill>
                  <a:schemeClr val="dk1"/>
                </a:solidFill>
                <a:latin typeface="Arial"/>
                <a:ea typeface="Arial"/>
                <a:cs typeface="Arial"/>
                <a:sym typeface="Arial"/>
              </a:rPr>
            </a:br>
            <a:br>
              <a:rPr lang="sv-SE" sz="3600" b="0" i="0" u="none" strike="noStrike" cap="none" dirty="0">
                <a:solidFill>
                  <a:schemeClr val="dk1"/>
                </a:solidFill>
                <a:latin typeface="Avenir"/>
                <a:ea typeface="Avenir"/>
                <a:cs typeface="Avenir"/>
                <a:sym typeface="Avenir"/>
              </a:rPr>
            </a:br>
            <a:endParaRPr sz="1400" b="0" i="0" u="none" strike="noStrike" cap="none" dirty="0">
              <a:solidFill>
                <a:srgbClr val="000000"/>
              </a:solidFill>
              <a:latin typeface="Arial"/>
              <a:ea typeface="Arial"/>
              <a:cs typeface="Arial"/>
              <a:sym typeface="Arial"/>
            </a:endParaRPr>
          </a:p>
        </p:txBody>
      </p:sp>
      <p:sp>
        <p:nvSpPr>
          <p:cNvPr id="142" name="Google Shape;142;g339eeba7590_0_19"/>
          <p:cNvSpPr/>
          <p:nvPr/>
        </p:nvSpPr>
        <p:spPr>
          <a:xfrm>
            <a:off x="6613402" y="2021664"/>
            <a:ext cx="4754509" cy="2488271"/>
          </a:xfrm>
          <a:prstGeom prst="round2DiagRect">
            <a:avLst>
              <a:gd name="adj1" fmla="val 0"/>
              <a:gd name="adj2" fmla="val 8358"/>
            </a:avLst>
          </a:prstGeom>
          <a:gradFill>
            <a:gsLst>
              <a:gs pos="0">
                <a:srgbClr val="FCFFFC"/>
              </a:gs>
              <a:gs pos="100000">
                <a:srgbClr val="E9F8ED"/>
              </a:gs>
            </a:gsLst>
            <a:lin ang="5400012" scaled="0"/>
          </a:gradFill>
          <a:ln>
            <a:noFill/>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400"/>
              <a:buFont typeface="Arial"/>
              <a:buNone/>
            </a:pPr>
            <a:r>
              <a:rPr lang="sv-SE" sz="1400" b="1" i="0" u="none" strike="noStrike" cap="none" dirty="0">
                <a:solidFill>
                  <a:srgbClr val="000000"/>
                </a:solidFill>
                <a:latin typeface="Arial" panose="020B0604020202020204" pitchFamily="34" charset="0"/>
                <a:ea typeface="Calibri"/>
                <a:cs typeface="Arial" panose="020B0604020202020204" pitchFamily="34" charset="0"/>
                <a:sym typeface="Calibri"/>
              </a:rPr>
              <a:t>20/11 </a:t>
            </a:r>
            <a:r>
              <a:rPr lang="sv-SE" sz="1400" b="1" i="0" u="none" strike="noStrike" cap="none" dirty="0" err="1">
                <a:solidFill>
                  <a:srgbClr val="000000"/>
                </a:solidFill>
                <a:latin typeface="Arial" panose="020B0604020202020204" pitchFamily="34" charset="0"/>
                <a:ea typeface="Calibri"/>
                <a:cs typeface="Arial" panose="020B0604020202020204" pitchFamily="34" charset="0"/>
                <a:sym typeface="Calibri"/>
              </a:rPr>
              <a:t>kl</a:t>
            </a:r>
            <a:r>
              <a:rPr lang="sv-SE" sz="1400" b="1" i="0" u="none" strike="noStrike" cap="none" dirty="0">
                <a:solidFill>
                  <a:srgbClr val="000000"/>
                </a:solidFill>
                <a:latin typeface="Arial" panose="020B0604020202020204" pitchFamily="34" charset="0"/>
                <a:ea typeface="Calibri"/>
                <a:cs typeface="Arial" panose="020B0604020202020204" pitchFamily="34" charset="0"/>
                <a:sym typeface="Calibri"/>
              </a:rPr>
              <a:t> 19:30</a:t>
            </a:r>
          </a:p>
          <a:p>
            <a:pPr marL="0" marR="0" lvl="0" indent="0" rtl="0">
              <a:lnSpc>
                <a:spcPct val="100000"/>
              </a:lnSpc>
              <a:spcBef>
                <a:spcPts val="0"/>
              </a:spcBef>
              <a:spcAft>
                <a:spcPts val="0"/>
              </a:spcAft>
              <a:buClr>
                <a:srgbClr val="000000"/>
              </a:buClr>
              <a:buSzPts val="1400"/>
              <a:buFont typeface="Arial"/>
              <a:buNone/>
            </a:pPr>
            <a:r>
              <a:rPr lang="sv-SE" sz="1400" b="0" i="0" u="none" strike="noStrike" cap="none" dirty="0">
                <a:solidFill>
                  <a:srgbClr val="000000"/>
                </a:solidFill>
                <a:latin typeface="Arial" panose="020B0604020202020204" pitchFamily="34" charset="0"/>
                <a:ea typeface="Calibri"/>
                <a:cs typeface="Arial" panose="020B0604020202020204" pitchFamily="34" charset="0"/>
                <a:sym typeface="Calibri"/>
              </a:rPr>
              <a:t>Gransholms IF- IBK </a:t>
            </a:r>
            <a:r>
              <a:rPr lang="sv-SE" sz="1400" b="0" i="0" u="none" strike="noStrike" cap="none" dirty="0" err="1">
                <a:solidFill>
                  <a:srgbClr val="000000"/>
                </a:solidFill>
                <a:latin typeface="Arial" panose="020B0604020202020204" pitchFamily="34" charset="0"/>
                <a:ea typeface="Calibri"/>
                <a:cs typeface="Arial" panose="020B0604020202020204" pitchFamily="34" charset="0"/>
                <a:sym typeface="Calibri"/>
              </a:rPr>
              <a:t>Panthern</a:t>
            </a:r>
            <a:r>
              <a:rPr lang="sv-SE" sz="1400" b="0" i="0" u="none" strike="noStrike" cap="none" dirty="0">
                <a:solidFill>
                  <a:srgbClr val="000000"/>
                </a:solidFill>
                <a:latin typeface="Arial" panose="020B0604020202020204" pitchFamily="34" charset="0"/>
                <a:ea typeface="Calibri"/>
                <a:cs typeface="Arial" panose="020B0604020202020204" pitchFamily="34" charset="0"/>
                <a:sym typeface="Calibri"/>
              </a:rPr>
              <a:t> Tenhult </a:t>
            </a:r>
          </a:p>
          <a:p>
            <a:pPr marL="0" marR="0" lvl="0" indent="0" rtl="0">
              <a:lnSpc>
                <a:spcPct val="100000"/>
              </a:lnSpc>
              <a:spcBef>
                <a:spcPts val="0"/>
              </a:spcBef>
              <a:spcAft>
                <a:spcPts val="0"/>
              </a:spcAft>
              <a:buClr>
                <a:srgbClr val="000000"/>
              </a:buClr>
              <a:buSzPts val="1400"/>
              <a:buFont typeface="Arial"/>
              <a:buNone/>
            </a:pPr>
            <a:endParaRPr lang="sv-SE" dirty="0">
              <a:latin typeface="Arial" panose="020B0604020202020204" pitchFamily="34" charset="0"/>
              <a:ea typeface="Calibri"/>
              <a:cs typeface="Arial" panose="020B0604020202020204" pitchFamily="34" charset="0"/>
              <a:sym typeface="Calibri"/>
            </a:endParaRPr>
          </a:p>
          <a:p>
            <a:pPr marL="0" marR="0" lvl="0" indent="0" rtl="0">
              <a:lnSpc>
                <a:spcPct val="100000"/>
              </a:lnSpc>
              <a:spcBef>
                <a:spcPts val="0"/>
              </a:spcBef>
              <a:spcAft>
                <a:spcPts val="0"/>
              </a:spcAft>
              <a:buClr>
                <a:srgbClr val="000000"/>
              </a:buClr>
              <a:buSzPts val="1400"/>
              <a:buFont typeface="Arial"/>
              <a:buNone/>
            </a:pPr>
            <a:r>
              <a:rPr lang="sv-SE" b="1" dirty="0">
                <a:latin typeface="Arial" panose="020B0604020202020204" pitchFamily="34" charset="0"/>
                <a:ea typeface="Calibri"/>
                <a:cs typeface="Arial" panose="020B0604020202020204" pitchFamily="34" charset="0"/>
                <a:sym typeface="Calibri"/>
              </a:rPr>
              <a:t>19/2 </a:t>
            </a:r>
            <a:r>
              <a:rPr lang="sv-SE" b="1" dirty="0" err="1">
                <a:latin typeface="Arial" panose="020B0604020202020204" pitchFamily="34" charset="0"/>
                <a:ea typeface="Calibri"/>
                <a:cs typeface="Arial" panose="020B0604020202020204" pitchFamily="34" charset="0"/>
                <a:sym typeface="Calibri"/>
              </a:rPr>
              <a:t>kl</a:t>
            </a:r>
            <a:r>
              <a:rPr lang="sv-SE" b="1" dirty="0">
                <a:latin typeface="Arial" panose="020B0604020202020204" pitchFamily="34" charset="0"/>
                <a:ea typeface="Calibri"/>
                <a:cs typeface="Arial" panose="020B0604020202020204" pitchFamily="34" charset="0"/>
                <a:sym typeface="Calibri"/>
              </a:rPr>
              <a:t> 19:30</a:t>
            </a:r>
          </a:p>
          <a:p>
            <a:pPr marL="0" marR="0" lvl="0" indent="0" rtl="0">
              <a:lnSpc>
                <a:spcPct val="100000"/>
              </a:lnSpc>
              <a:spcBef>
                <a:spcPts val="0"/>
              </a:spcBef>
              <a:spcAft>
                <a:spcPts val="0"/>
              </a:spcAft>
              <a:buClr>
                <a:srgbClr val="000000"/>
              </a:buClr>
              <a:buSzPts val="1400"/>
              <a:buFont typeface="Arial"/>
              <a:buNone/>
            </a:pPr>
            <a:r>
              <a:rPr lang="sv-SE" sz="1400" b="0" i="0" u="none" strike="noStrike" cap="none" dirty="0">
                <a:solidFill>
                  <a:srgbClr val="000000"/>
                </a:solidFill>
                <a:latin typeface="Arial" panose="020B0604020202020204" pitchFamily="34" charset="0"/>
                <a:ea typeface="Calibri"/>
                <a:cs typeface="Arial" panose="020B0604020202020204" pitchFamily="34" charset="0"/>
                <a:sym typeface="Calibri"/>
              </a:rPr>
              <a:t>Gransholms IF</a:t>
            </a:r>
            <a:r>
              <a:rPr lang="sv-SE" dirty="0">
                <a:latin typeface="Arial" panose="020B0604020202020204" pitchFamily="34" charset="0"/>
                <a:ea typeface="Calibri"/>
                <a:cs typeface="Arial" panose="020B0604020202020204" pitchFamily="34" charset="0"/>
                <a:sym typeface="Calibri"/>
              </a:rPr>
              <a:t>-Vimmerby IBK</a:t>
            </a:r>
            <a:endParaRPr sz="1400" b="0"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g2e3c4692ff9_0_1"/>
          <p:cNvSpPr txBox="1"/>
          <p:nvPr/>
        </p:nvSpPr>
        <p:spPr>
          <a:xfrm>
            <a:off x="625000" y="1451550"/>
            <a:ext cx="11216100" cy="2335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6000"/>
              <a:buFont typeface="Arial"/>
              <a:buNone/>
            </a:pPr>
            <a:r>
              <a:rPr lang="sv-SE" sz="3600" b="0" i="0" u="none" strike="noStrike" cap="none">
                <a:solidFill>
                  <a:schemeClr val="dk1"/>
                </a:solidFill>
                <a:latin typeface="Avenir"/>
                <a:ea typeface="Avenir"/>
                <a:cs typeface="Avenir"/>
                <a:sym typeface="Avenir"/>
              </a:rPr>
              <a:t>Föräldravisionen</a:t>
            </a:r>
            <a:endParaRPr sz="3600" b="0" i="0" u="none" strike="noStrike" cap="none">
              <a:solidFill>
                <a:schemeClr val="dk1"/>
              </a:solidFill>
              <a:latin typeface="Avenir"/>
              <a:ea typeface="Avenir"/>
              <a:cs typeface="Avenir"/>
              <a:sym typeface="Avenir"/>
            </a:endParaRPr>
          </a:p>
          <a:p>
            <a:pPr marL="0" marR="0" lvl="0" indent="0" algn="l" rtl="0">
              <a:lnSpc>
                <a:spcPct val="115000"/>
              </a:lnSpc>
              <a:spcBef>
                <a:spcPts val="0"/>
              </a:spcBef>
              <a:spcAft>
                <a:spcPts val="0"/>
              </a:spcAft>
              <a:buClr>
                <a:srgbClr val="000000"/>
              </a:buClr>
              <a:buSzPts val="1400"/>
              <a:buFont typeface="Arial"/>
              <a:buNone/>
            </a:pPr>
            <a:br>
              <a:rPr lang="sv-SE" sz="1400" b="0" i="0" u="none" strike="noStrike" cap="none">
                <a:solidFill>
                  <a:schemeClr val="dk1"/>
                </a:solidFill>
                <a:latin typeface="Arial"/>
                <a:ea typeface="Arial"/>
                <a:cs typeface="Arial"/>
                <a:sym typeface="Arial"/>
              </a:rPr>
            </a:br>
            <a:r>
              <a:rPr lang="sv-SE" sz="1400" b="0" i="0" u="none" strike="noStrike" cap="none">
                <a:solidFill>
                  <a:schemeClr val="dk1"/>
                </a:solidFill>
                <a:latin typeface="Arial"/>
                <a:ea typeface="Arial"/>
                <a:cs typeface="Arial"/>
                <a:sym typeface="Arial"/>
              </a:rPr>
              <a:t>Föräldrar är en viktig resurs i en ideell förening, speciellt för vår barn och ungdomsverksamhet. Vi i Gransholms IF </a:t>
            </a:r>
            <a:br>
              <a:rPr lang="sv-SE" sz="1400" b="0" i="0" u="none" strike="noStrike" cap="none">
                <a:solidFill>
                  <a:schemeClr val="dk1"/>
                </a:solidFill>
                <a:latin typeface="Arial"/>
                <a:ea typeface="Arial"/>
                <a:cs typeface="Arial"/>
                <a:sym typeface="Arial"/>
              </a:rPr>
            </a:br>
            <a:r>
              <a:rPr lang="sv-SE" sz="1400" b="0" i="0" u="none" strike="noStrike" cap="none">
                <a:solidFill>
                  <a:schemeClr val="dk1"/>
                </a:solidFill>
                <a:latin typeface="Arial"/>
                <a:ea typeface="Arial"/>
                <a:cs typeface="Arial"/>
                <a:sym typeface="Arial"/>
              </a:rPr>
              <a:t>stöttar de riktlinjer Svenska fotbollsförbundet tagit fram för att skapa ett bättre matchklimat</a:t>
            </a:r>
            <a:r>
              <a:rPr lang="sv-SE">
                <a:solidFill>
                  <a:schemeClr val="dk1"/>
                </a:solidFill>
              </a:rPr>
              <a:t>, för både fotboll och innebandy. </a:t>
            </a:r>
            <a:endParaRPr sz="1400" b="0" i="0" u="none" strike="noStrike" cap="none">
              <a:solidFill>
                <a:schemeClr val="dk1"/>
              </a:solidFill>
              <a:latin typeface="Arial"/>
              <a:ea typeface="Arial"/>
              <a:cs typeface="Arial"/>
              <a:sym typeface="Arial"/>
            </a:endParaRPr>
          </a:p>
          <a:p>
            <a:pPr marL="0" marR="0" lvl="0" indent="0" algn="l" rtl="0">
              <a:lnSpc>
                <a:spcPct val="115000"/>
              </a:lnSpc>
              <a:spcBef>
                <a:spcPts val="80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sv-SE" sz="1400" b="0" i="0" u="none" strike="noStrike" cap="none">
                <a:solidFill>
                  <a:schemeClr val="dk1"/>
                </a:solidFill>
                <a:latin typeface="Arial"/>
                <a:ea typeface="Arial"/>
                <a:cs typeface="Arial"/>
                <a:sym typeface="Arial"/>
              </a:rPr>
              <a:t>Barn idrottar för att det är roligt</a:t>
            </a:r>
            <a:endParaRPr sz="1400" b="0" i="0" u="none" strike="noStrike" cap="none">
              <a:solidFill>
                <a:schemeClr val="dk1"/>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sv-SE" sz="1400" b="0" i="0" u="none" strike="noStrike" cap="none">
                <a:solidFill>
                  <a:schemeClr val="dk1"/>
                </a:solidFill>
                <a:latin typeface="Arial"/>
                <a:ea typeface="Arial"/>
                <a:cs typeface="Arial"/>
                <a:sym typeface="Arial"/>
              </a:rPr>
              <a:t>Barnen och domaren är under utbildning</a:t>
            </a:r>
            <a:endParaRPr sz="1400" b="0" i="0" u="none" strike="noStrike" cap="none">
              <a:solidFill>
                <a:schemeClr val="dk1"/>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sv-SE" sz="1400" b="0" i="0" u="none" strike="noStrike" cap="none">
                <a:solidFill>
                  <a:schemeClr val="dk1"/>
                </a:solidFill>
                <a:latin typeface="Arial"/>
                <a:ea typeface="Arial"/>
                <a:cs typeface="Arial"/>
                <a:sym typeface="Arial"/>
              </a:rPr>
              <a:t>Din viktigaste uppgift är att vara en förebild</a:t>
            </a:r>
            <a:endParaRPr sz="1400" b="0" i="0" u="none" strike="noStrike" cap="none">
              <a:solidFill>
                <a:schemeClr val="dk1"/>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sv-SE" sz="1400" b="0" i="0" u="none" strike="noStrike" cap="none">
                <a:solidFill>
                  <a:schemeClr val="dk1"/>
                </a:solidFill>
                <a:latin typeface="Arial"/>
                <a:ea typeface="Arial"/>
                <a:cs typeface="Arial"/>
                <a:sym typeface="Arial"/>
              </a:rPr>
              <a:t>Barn lär sig genom att härma andra</a:t>
            </a:r>
            <a:endParaRPr sz="1400" b="0" i="0" u="none" strike="noStrike" cap="none">
              <a:solidFill>
                <a:schemeClr val="dk1"/>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sv-SE" sz="1400" b="0" i="0" u="none" strike="noStrike" cap="none">
                <a:solidFill>
                  <a:schemeClr val="dk1"/>
                </a:solidFill>
                <a:latin typeface="Arial"/>
                <a:ea typeface="Arial"/>
                <a:cs typeface="Arial"/>
                <a:sym typeface="Arial"/>
              </a:rPr>
              <a:t>Uppmuntra barnens försök och strävan</a:t>
            </a:r>
            <a:endParaRPr sz="1400" b="0" i="0" u="none" strike="noStrike" cap="none">
              <a:solidFill>
                <a:schemeClr val="dk1"/>
              </a:solidFill>
              <a:latin typeface="Arial"/>
              <a:ea typeface="Arial"/>
              <a:cs typeface="Arial"/>
              <a:sym typeface="Arial"/>
            </a:endParaRPr>
          </a:p>
          <a:p>
            <a:pPr marL="457200" marR="0" lvl="0" indent="-317500" algn="l" rtl="0">
              <a:lnSpc>
                <a:spcPct val="115000"/>
              </a:lnSpc>
              <a:spcBef>
                <a:spcPts val="0"/>
              </a:spcBef>
              <a:spcAft>
                <a:spcPts val="0"/>
              </a:spcAft>
              <a:buClr>
                <a:schemeClr val="dk1"/>
              </a:buClr>
              <a:buSzPts val="1400"/>
              <a:buFont typeface="Arial"/>
              <a:buAutoNum type="arabicPeriod"/>
            </a:pPr>
            <a:r>
              <a:rPr lang="sv-SE" sz="1400" b="0" i="0" u="none" strike="noStrike" cap="none">
                <a:solidFill>
                  <a:schemeClr val="dk1"/>
                </a:solidFill>
                <a:latin typeface="Arial"/>
                <a:ea typeface="Arial"/>
                <a:cs typeface="Arial"/>
                <a:sym typeface="Arial"/>
              </a:rPr>
              <a:t>Matchen är ett tillfälle att lära sig</a:t>
            </a:r>
            <a:endParaRPr sz="14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1400"/>
              <a:buFont typeface="Arial"/>
              <a:buNone/>
            </a:pPr>
            <a:r>
              <a:rPr lang="sv-SE" sz="1400" b="0" i="0" u="none" strike="noStrike" cap="none">
                <a:solidFill>
                  <a:schemeClr val="dk1"/>
                </a:solidFill>
                <a:latin typeface="Arial"/>
                <a:ea typeface="Arial"/>
                <a:cs typeface="Arial"/>
                <a:sym typeface="Arial"/>
              </a:rPr>
              <a:t>Stöd föreningen i dess arbete. Din insats blir värdesatt inte minst av ditt barn. </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br>
              <a:rPr lang="sv-SE" sz="3600" b="0" i="0" u="none" strike="noStrike" cap="none">
                <a:solidFill>
                  <a:schemeClr val="dk1"/>
                </a:solidFill>
                <a:latin typeface="Avenir"/>
                <a:ea typeface="Avenir"/>
                <a:cs typeface="Avenir"/>
                <a:sym typeface="Avenir"/>
              </a:rPr>
            </a:b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g33cb557662e_1_215"/>
          <p:cNvSpPr txBox="1"/>
          <p:nvPr/>
        </p:nvSpPr>
        <p:spPr>
          <a:xfrm>
            <a:off x="5377575" y="1581600"/>
            <a:ext cx="6336900" cy="3694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60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6000"/>
              <a:buFont typeface="Arial"/>
              <a:buNone/>
            </a:pPr>
            <a:endParaRPr sz="1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40fca62b-1429-416c-ace4-e9a8f6aeb306}" enabled="1" method="Standard" siteId="{40033bc0-3bb8-4773-a19a-6ae1c5c7f76d}" removed="0"/>
</clbl:labelList>
</file>

<file path=docProps/app.xml><?xml version="1.0" encoding="utf-8"?>
<Properties xmlns="http://schemas.openxmlformats.org/officeDocument/2006/extended-properties" xmlns:vt="http://schemas.openxmlformats.org/officeDocument/2006/docPropsVTypes">
  <TotalTime>182</TotalTime>
  <Words>1659</Words>
  <Application>Microsoft Office PowerPoint</Application>
  <PresentationFormat>Widescreen</PresentationFormat>
  <Paragraphs>163</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Avenir</vt:lpstr>
      <vt:lpstr>Calibri</vt:lpstr>
      <vt:lpstr>Office-tema</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Emma Fransson</dc:creator>
  <cp:lastModifiedBy>Sara Åkesson</cp:lastModifiedBy>
  <cp:revision>3</cp:revision>
  <dcterms:modified xsi:type="dcterms:W3CDTF">2026-09-30T11:22:31Z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Office-tema:3</vt:lpwstr>
  </property>
  <property fmtid="{D5CDD505-2E9C-101B-9397-08002B2CF9AE}" pid="3" name="ClassificationContentMarkingFooterText">
    <vt:lpwstr>Internal Information</vt:lpwstr>
  </property>
</Properties>
</file>