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67" r:id="rId5"/>
    <p:sldId id="266" r:id="rId6"/>
    <p:sldId id="265" r:id="rId7"/>
    <p:sldId id="260" r:id="rId8"/>
    <p:sldId id="261" r:id="rId9"/>
    <p:sldId id="262" r:id="rId10"/>
    <p:sldId id="263" r:id="rId11"/>
    <p:sldId id="264"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747775"/>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Hccaevul46GXpgIF+NW3EhHsU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e3c4692ff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g2e3c4692ff9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3cb557662e_1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6000"/>
              <a:buFont typeface="Arial"/>
              <a:buNone/>
            </a:pPr>
            <a:r>
              <a:rPr lang="sv-SE" sz="3600">
                <a:solidFill>
                  <a:schemeClr val="dk1"/>
                </a:solidFill>
                <a:latin typeface="Avenir"/>
                <a:ea typeface="Avenir"/>
                <a:cs typeface="Avenir"/>
                <a:sym typeface="Avenir"/>
              </a:rPr>
              <a:t>Så bidrar du</a:t>
            </a:r>
            <a:endParaRPr sz="3600">
              <a:solidFill>
                <a:schemeClr val="dk1"/>
              </a:solidFill>
              <a:latin typeface="Avenir"/>
              <a:ea typeface="Avenir"/>
              <a:cs typeface="Avenir"/>
              <a:sym typeface="Avenir"/>
            </a:endParaRPr>
          </a:p>
          <a:p>
            <a:pPr marL="0" lvl="0" indent="0" algn="l" rtl="0">
              <a:lnSpc>
                <a:spcPct val="100000"/>
              </a:lnSpc>
              <a:spcBef>
                <a:spcPts val="0"/>
              </a:spcBef>
              <a:spcAft>
                <a:spcPts val="0"/>
              </a:spcAft>
              <a:buClr>
                <a:schemeClr val="dk1"/>
              </a:buClr>
              <a:buSzPts val="6000"/>
              <a:buFont typeface="Arial"/>
              <a:buNone/>
            </a:pPr>
            <a:br>
              <a:rPr lang="sv-SE" sz="1400">
                <a:solidFill>
                  <a:schemeClr val="dk1"/>
                </a:solidFill>
                <a:latin typeface="Avenir"/>
                <a:ea typeface="Avenir"/>
                <a:cs typeface="Avenir"/>
                <a:sym typeface="Avenir"/>
              </a:rPr>
            </a:br>
            <a:r>
              <a:rPr lang="sv-SE" sz="1400">
                <a:solidFill>
                  <a:schemeClr val="dk1"/>
                </a:solidFill>
              </a:rPr>
              <a:t>Ditt ansvar som förälder Du är ju ditt barns största fanclub och det viktigaste för oss som ledare är att barnen hittar glädjen i idrottande och har kul tillsammans med sina kompisar, men än målen som går in. Nu när barnen fortfarande är så små vill vi gärna att ni är med på cuperna för att stötta med mat, dryck och hejarop.</a:t>
            </a:r>
            <a:endParaRPr sz="1400">
              <a:solidFill>
                <a:schemeClr val="dk1"/>
              </a:solidFill>
            </a:endParaRPr>
          </a:p>
          <a:p>
            <a:pPr marL="0" lvl="0" indent="0" algn="l" rtl="0">
              <a:lnSpc>
                <a:spcPct val="100000"/>
              </a:lnSpc>
              <a:spcBef>
                <a:spcPts val="0"/>
              </a:spcBef>
              <a:spcAft>
                <a:spcPts val="0"/>
              </a:spcAft>
              <a:buClr>
                <a:schemeClr val="dk1"/>
              </a:buClr>
              <a:buSzPts val="6000"/>
              <a:buFont typeface="Arial"/>
              <a:buNone/>
            </a:pPr>
            <a:endParaRPr sz="3600">
              <a:solidFill>
                <a:schemeClr val="dk1"/>
              </a:solidFill>
              <a:latin typeface="Avenir"/>
              <a:ea typeface="Avenir"/>
              <a:cs typeface="Avenir"/>
              <a:sym typeface="Avenir"/>
            </a:endParaRPr>
          </a:p>
          <a:p>
            <a:pPr marL="0" lvl="0" indent="0" algn="l" rtl="0">
              <a:lnSpc>
                <a:spcPct val="100000"/>
              </a:lnSpc>
              <a:spcBef>
                <a:spcPts val="0"/>
              </a:spcBef>
              <a:spcAft>
                <a:spcPts val="0"/>
              </a:spcAft>
              <a:buClr>
                <a:schemeClr val="dk1"/>
              </a:buClr>
              <a:buSzPts val="6000"/>
              <a:buFont typeface="Arial"/>
              <a:buNone/>
            </a:pPr>
            <a:r>
              <a:rPr lang="sv-SE" sz="1600" b="1">
                <a:solidFill>
                  <a:schemeClr val="dk1"/>
                </a:solidFill>
              </a:rPr>
              <a:t>Tänk på att: </a:t>
            </a:r>
            <a:br>
              <a:rPr lang="sv-SE" sz="1600">
                <a:solidFill>
                  <a:schemeClr val="dk1"/>
                </a:solidFill>
              </a:rPr>
            </a:br>
            <a:r>
              <a:rPr lang="sv-SE" sz="1400">
                <a:solidFill>
                  <a:schemeClr val="dk1"/>
                </a:solidFill>
              </a:rPr>
              <a:t>Det är barn som spelar</a:t>
            </a:r>
            <a:br>
              <a:rPr lang="sv-SE" sz="1400">
                <a:solidFill>
                  <a:schemeClr val="dk1"/>
                </a:solidFill>
              </a:rPr>
            </a:br>
            <a:r>
              <a:rPr lang="sv-SE" sz="1400">
                <a:solidFill>
                  <a:schemeClr val="dk1"/>
                </a:solidFill>
              </a:rPr>
              <a:t>Barn idrottar för att det är roligt</a:t>
            </a:r>
            <a:br>
              <a:rPr lang="sv-SE" sz="1400">
                <a:solidFill>
                  <a:schemeClr val="dk1"/>
                </a:solidFill>
              </a:rPr>
            </a:br>
            <a:r>
              <a:rPr lang="sv-SE" sz="1400">
                <a:solidFill>
                  <a:schemeClr val="dk1"/>
                </a:solidFill>
              </a:rPr>
              <a:t>Barnen och domaren är under utbildning</a:t>
            </a:r>
            <a:endParaRPr sz="1400">
              <a:solidFill>
                <a:schemeClr val="dk1"/>
              </a:solidFill>
            </a:endParaRPr>
          </a:p>
          <a:p>
            <a:pPr marL="0" lvl="0" indent="0" algn="l" rtl="0">
              <a:lnSpc>
                <a:spcPct val="100000"/>
              </a:lnSpc>
              <a:spcBef>
                <a:spcPts val="0"/>
              </a:spcBef>
              <a:spcAft>
                <a:spcPts val="0"/>
              </a:spcAft>
              <a:buClr>
                <a:schemeClr val="dk1"/>
              </a:buClr>
              <a:buSzPts val="6000"/>
              <a:buFont typeface="Arial"/>
              <a:buNone/>
            </a:pPr>
            <a:r>
              <a:rPr lang="sv-SE" sz="1400">
                <a:solidFill>
                  <a:schemeClr val="dk1"/>
                </a:solidFill>
              </a:rPr>
              <a:t>Din viktigaste uppgift är att vara en förbebild</a:t>
            </a:r>
            <a:br>
              <a:rPr lang="sv-SE" sz="1400">
                <a:solidFill>
                  <a:schemeClr val="dk1"/>
                </a:solidFill>
              </a:rPr>
            </a:br>
            <a:r>
              <a:rPr lang="sv-SE" sz="1400">
                <a:solidFill>
                  <a:schemeClr val="dk1"/>
                </a:solidFill>
              </a:rPr>
              <a:t>Barn lär sig genom att härma andra</a:t>
            </a:r>
            <a:endParaRPr sz="1400">
              <a:solidFill>
                <a:schemeClr val="dk1"/>
              </a:solidFill>
            </a:endParaRPr>
          </a:p>
          <a:p>
            <a:pPr marL="0" lvl="0" indent="0" algn="l" rtl="0">
              <a:lnSpc>
                <a:spcPct val="100000"/>
              </a:lnSpc>
              <a:spcBef>
                <a:spcPts val="0"/>
              </a:spcBef>
              <a:spcAft>
                <a:spcPts val="0"/>
              </a:spcAft>
              <a:buClr>
                <a:schemeClr val="dk1"/>
              </a:buClr>
              <a:buSzPts val="6000"/>
              <a:buFont typeface="Arial"/>
              <a:buNone/>
            </a:pPr>
            <a:r>
              <a:rPr lang="sv-SE" sz="1400">
                <a:solidFill>
                  <a:schemeClr val="dk1"/>
                </a:solidFill>
              </a:rPr>
              <a:t>Uppmuntra barnens försök och stävan</a:t>
            </a:r>
            <a:endParaRPr sz="1400">
              <a:solidFill>
                <a:schemeClr val="dk1"/>
              </a:solidFill>
            </a:endParaRPr>
          </a:p>
          <a:p>
            <a:pPr marL="0" lvl="0" indent="0" algn="l" rtl="0">
              <a:lnSpc>
                <a:spcPct val="100000"/>
              </a:lnSpc>
              <a:spcBef>
                <a:spcPts val="0"/>
              </a:spcBef>
              <a:spcAft>
                <a:spcPts val="0"/>
              </a:spcAft>
              <a:buClr>
                <a:schemeClr val="dk1"/>
              </a:buClr>
              <a:buSzPts val="6000"/>
              <a:buFont typeface="Arial"/>
              <a:buNone/>
            </a:pPr>
            <a:r>
              <a:rPr lang="sv-SE" sz="1400">
                <a:solidFill>
                  <a:schemeClr val="dk1"/>
                </a:solidFill>
              </a:rPr>
              <a:t>Matchen är ett tillfälle att lära sig</a:t>
            </a:r>
            <a:br>
              <a:rPr lang="sv-SE" sz="1400">
                <a:solidFill>
                  <a:schemeClr val="dk1"/>
                </a:solidFill>
              </a:rPr>
            </a:br>
            <a:endParaRPr/>
          </a:p>
        </p:txBody>
      </p:sp>
      <p:sp>
        <p:nvSpPr>
          <p:cNvPr id="166" name="Google Shape;166;g33cb557662e_1_2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cb557662e_1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g33cb557662e_1_1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9eeba7590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39eeba759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a:extLst>
            <a:ext uri="{FF2B5EF4-FFF2-40B4-BE49-F238E27FC236}">
              <a16:creationId xmlns:a16="http://schemas.microsoft.com/office/drawing/2014/main" id="{D7074105-3D3D-8E10-BE9C-E95089D530C6}"/>
            </a:ext>
          </a:extLst>
        </p:cNvPr>
        <p:cNvGrpSpPr/>
        <p:nvPr/>
      </p:nvGrpSpPr>
      <p:grpSpPr>
        <a:xfrm>
          <a:off x="0" y="0"/>
          <a:ext cx="0" cy="0"/>
          <a:chOff x="0" y="0"/>
          <a:chExt cx="0" cy="0"/>
        </a:xfrm>
      </p:grpSpPr>
      <p:sp>
        <p:nvSpPr>
          <p:cNvPr id="112" name="Google Shape;112;g339eeba7590_0_25:notes">
            <a:extLst>
              <a:ext uri="{FF2B5EF4-FFF2-40B4-BE49-F238E27FC236}">
                <a16:creationId xmlns:a16="http://schemas.microsoft.com/office/drawing/2014/main" id="{9095016B-6E74-176D-4278-2140D9AB8BC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39eeba7590_0_25:notes">
            <a:extLst>
              <a:ext uri="{FF2B5EF4-FFF2-40B4-BE49-F238E27FC236}">
                <a16:creationId xmlns:a16="http://schemas.microsoft.com/office/drawing/2014/main" id="{63DB614C-89E7-EEBB-66E3-D5C2970F5A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62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9eeba7590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dirty="0"/>
              <a:t>Fyll i själva</a:t>
            </a:r>
            <a:endParaRPr dirty="0"/>
          </a:p>
        </p:txBody>
      </p:sp>
      <p:sp>
        <p:nvSpPr>
          <p:cNvPr id="128" name="Google Shape;128;g339eeba759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Att ha med sig, </a:t>
            </a:r>
            <a:br>
              <a:rPr lang="sv-SE" dirty="0"/>
            </a:br>
            <a:r>
              <a:rPr lang="sv-SE" dirty="0"/>
              <a:t>- 6-7 spelare i denna ålder fungerar inte i längden för denna ålder</a:t>
            </a:r>
            <a:br>
              <a:rPr lang="sv-SE" dirty="0"/>
            </a:br>
            <a:r>
              <a:rPr lang="sv-SE" dirty="0"/>
              <a:t>- flagga för andra lag om spelsugna </a:t>
            </a:r>
          </a:p>
          <a:p>
            <a:pPr marL="158750" indent="0">
              <a:buNone/>
            </a:pPr>
            <a:endParaRPr lang="sv-SE" dirty="0"/>
          </a:p>
        </p:txBody>
      </p:sp>
    </p:spTree>
    <p:extLst>
      <p:ext uri="{BB962C8B-B14F-4D97-AF65-F5344CB8AC3E}">
        <p14:creationId xmlns:p14="http://schemas.microsoft.com/office/powerpoint/2010/main" val="268343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9eeba7590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SE"/>
              <a:t>Lag in spelschema när det finns</a:t>
            </a:r>
            <a:endParaRPr/>
          </a:p>
        </p:txBody>
      </p:sp>
      <p:sp>
        <p:nvSpPr>
          <p:cNvPr id="139" name="Google Shape;139;g339eeba759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9eeba7590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339eeba7590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39eeba7590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339eeba759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l="75024" r="6027"/>
          <a:stretch/>
        </p:blipFill>
        <p:spPr>
          <a:xfrm>
            <a:off x="10026250" y="0"/>
            <a:ext cx="2165750" cy="6858000"/>
          </a:xfrm>
          <a:prstGeom prst="rect">
            <a:avLst/>
          </a:prstGeom>
          <a:noFill/>
          <a:ln>
            <a:noFill/>
          </a:ln>
        </p:spPr>
      </p:pic>
      <p:pic>
        <p:nvPicPr>
          <p:cNvPr id="13" name="Google Shape;13;p14"/>
          <p:cNvPicPr preferRelativeResize="0"/>
          <p:nvPr/>
        </p:nvPicPr>
        <p:blipFill rotWithShape="1">
          <a:blip r:embed="rId3">
            <a:alphaModFix/>
          </a:blip>
          <a:srcRect t="54413" b="3113"/>
          <a:stretch/>
        </p:blipFill>
        <p:spPr>
          <a:xfrm>
            <a:off x="838200" y="0"/>
            <a:ext cx="11361975" cy="6857999"/>
          </a:xfrm>
          <a:prstGeom prst="rect">
            <a:avLst/>
          </a:prstGeom>
          <a:noFill/>
          <a:ln>
            <a:noFill/>
          </a:ln>
        </p:spPr>
      </p:pic>
      <p:pic>
        <p:nvPicPr>
          <p:cNvPr id="14" name="Google Shape;14;p14"/>
          <p:cNvPicPr preferRelativeResize="0"/>
          <p:nvPr/>
        </p:nvPicPr>
        <p:blipFill rotWithShape="1">
          <a:blip r:embed="rId4">
            <a:alphaModFix/>
          </a:blip>
          <a:srcRect t="5123"/>
          <a:stretch/>
        </p:blipFill>
        <p:spPr>
          <a:xfrm>
            <a:off x="0" y="0"/>
            <a:ext cx="7162598" cy="2724226"/>
          </a:xfrm>
          <a:prstGeom prst="rect">
            <a:avLst/>
          </a:prstGeom>
          <a:noFill/>
          <a:ln>
            <a:noFill/>
          </a:ln>
        </p:spPr>
      </p:pic>
      <p:sp>
        <p:nvSpPr>
          <p:cNvPr id="15" name="Google Shape;15;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
        <p:nvSpPr>
          <p:cNvPr id="20" name="Google Shape;20;p14"/>
          <p:cNvSpPr/>
          <p:nvPr/>
        </p:nvSpPr>
        <p:spPr>
          <a:xfrm>
            <a:off x="10567450" y="279250"/>
            <a:ext cx="1157700" cy="11577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1" name="Google Shape;21;p14"/>
          <p:cNvPicPr preferRelativeResize="0"/>
          <p:nvPr/>
        </p:nvPicPr>
        <p:blipFill rotWithShape="1">
          <a:blip r:embed="rId5">
            <a:alphaModFix/>
          </a:blip>
          <a:srcRect b="12883"/>
          <a:stretch/>
        </p:blipFill>
        <p:spPr>
          <a:xfrm>
            <a:off x="10597300" y="318700"/>
            <a:ext cx="1098000" cy="1078800"/>
          </a:xfrm>
          <a:prstGeom prst="ellipse">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a:spLocks noGrp="1"/>
          </p:cNvSpPr>
          <p:nvPr>
            <p:ph type="pic" idx="2"/>
          </p:nvPr>
        </p:nvSpPr>
        <p:spPr>
          <a:xfrm>
            <a:off x="5183188" y="987425"/>
            <a:ext cx="6172200" cy="4873625"/>
          </a:xfrm>
          <a:prstGeom prst="rect">
            <a:avLst/>
          </a:prstGeom>
          <a:noFill/>
          <a:ln>
            <a:noFill/>
          </a:ln>
        </p:spPr>
      </p:sp>
      <p:sp>
        <p:nvSpPr>
          <p:cNvPr id="78" name="Google Shape;7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8"/>
        <p:cNvGrpSpPr/>
        <p:nvPr/>
      </p:nvGrpSpPr>
      <p:grpSpPr>
        <a:xfrm>
          <a:off x="0" y="0"/>
          <a:ext cx="0" cy="0"/>
          <a:chOff x="0" y="0"/>
          <a:chExt cx="0" cy="0"/>
        </a:xfrm>
      </p:grpSpPr>
      <p:sp>
        <p:nvSpPr>
          <p:cNvPr id="89" name="Google Shape;8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rot="10800000">
            <a:off x="7949051" y="4639150"/>
            <a:ext cx="4242949" cy="2218850"/>
          </a:xfrm>
          <a:prstGeom prst="rect">
            <a:avLst/>
          </a:prstGeom>
          <a:noFill/>
          <a:ln>
            <a:noFill/>
          </a:ln>
        </p:spPr>
      </p:pic>
      <p:pic>
        <p:nvPicPr>
          <p:cNvPr id="24" name="Google Shape;24;p15"/>
          <p:cNvPicPr preferRelativeResize="0"/>
          <p:nvPr/>
        </p:nvPicPr>
        <p:blipFill rotWithShape="1">
          <a:blip r:embed="rId3">
            <a:alphaModFix/>
          </a:blip>
          <a:srcRect t="5123"/>
          <a:stretch/>
        </p:blipFill>
        <p:spPr>
          <a:xfrm>
            <a:off x="0" y="0"/>
            <a:ext cx="7162598" cy="2724226"/>
          </a:xfrm>
          <a:prstGeom prst="rect">
            <a:avLst/>
          </a:prstGeom>
          <a:noFill/>
          <a:ln>
            <a:noFill/>
          </a:ln>
        </p:spPr>
      </p:pic>
      <p:sp>
        <p:nvSpPr>
          <p:cNvPr id="25" name="Google Shape;2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Avenir"/>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atin typeface="Arial"/>
                <a:ea typeface="Arial"/>
                <a:cs typeface="Arial"/>
                <a:sym typeface="Arial"/>
              </a:defRPr>
            </a:lvl6pPr>
            <a:lvl7pPr marL="3200400" lvl="6" indent="-342900" algn="l">
              <a:lnSpc>
                <a:spcPct val="90000"/>
              </a:lnSpc>
              <a:spcBef>
                <a:spcPts val="500"/>
              </a:spcBef>
              <a:spcAft>
                <a:spcPts val="0"/>
              </a:spcAft>
              <a:buClr>
                <a:schemeClr val="dk1"/>
              </a:buClr>
              <a:buSzPts val="1800"/>
              <a:buChar char="•"/>
              <a:defRPr>
                <a:latin typeface="Arial"/>
                <a:ea typeface="Arial"/>
                <a:cs typeface="Arial"/>
                <a:sym typeface="Arial"/>
              </a:defRPr>
            </a:lvl7pPr>
            <a:lvl8pPr marL="3657600" lvl="7" indent="-342900" algn="l">
              <a:lnSpc>
                <a:spcPct val="90000"/>
              </a:lnSpc>
              <a:spcBef>
                <a:spcPts val="500"/>
              </a:spcBef>
              <a:spcAft>
                <a:spcPts val="0"/>
              </a:spcAft>
              <a:buClr>
                <a:schemeClr val="dk1"/>
              </a:buClr>
              <a:buSzPts val="1800"/>
              <a:buChar char="•"/>
              <a:defRPr>
                <a:latin typeface="Arial"/>
                <a:ea typeface="Arial"/>
                <a:cs typeface="Arial"/>
                <a:sym typeface="Arial"/>
              </a:defRPr>
            </a:lvl8pPr>
            <a:lvl9pPr marL="4114800" lvl="8" indent="-342900" algn="l">
              <a:lnSpc>
                <a:spcPct val="90000"/>
              </a:lnSpc>
              <a:spcBef>
                <a:spcPts val="500"/>
              </a:spcBef>
              <a:spcAft>
                <a:spcPts val="0"/>
              </a:spcAft>
              <a:buClr>
                <a:schemeClr val="dk1"/>
              </a:buClr>
              <a:buSzPts val="1800"/>
              <a:buChar char="•"/>
              <a:defRPr>
                <a:latin typeface="Arial"/>
                <a:ea typeface="Arial"/>
                <a:cs typeface="Arial"/>
                <a:sym typeface="Arial"/>
              </a:defRPr>
            </a:lvl9pPr>
          </a:lstStyle>
          <a:p>
            <a:endParaRPr/>
          </a:p>
        </p:txBody>
      </p:sp>
      <p:sp>
        <p:nvSpPr>
          <p:cNvPr id="27" name="Google Shape;2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30" name="Google Shape;30;p15"/>
          <p:cNvPicPr preferRelativeResize="0"/>
          <p:nvPr/>
        </p:nvPicPr>
        <p:blipFill rotWithShape="1">
          <a:blip r:embed="rId4">
            <a:alphaModFix/>
          </a:blip>
          <a:srcRect b="12883"/>
          <a:stretch/>
        </p:blipFill>
        <p:spPr>
          <a:xfrm>
            <a:off x="10597300" y="318700"/>
            <a:ext cx="1098000" cy="1078800"/>
          </a:xfrm>
          <a:prstGeom prst="ellipse">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ubrik och innehåll 1">
  <p:cSld name="OBJECT_1">
    <p:bg>
      <p:bgPr>
        <a:solidFill>
          <a:srgbClr val="040438"/>
        </a:solidFill>
        <a:effectLst/>
      </p:bgPr>
    </p:bg>
    <p:spTree>
      <p:nvGrpSpPr>
        <p:cNvPr id="1" name="Shape 31"/>
        <p:cNvGrpSpPr/>
        <p:nvPr/>
      </p:nvGrpSpPr>
      <p:grpSpPr>
        <a:xfrm>
          <a:off x="0" y="0"/>
          <a:ext cx="0" cy="0"/>
          <a:chOff x="0" y="0"/>
          <a:chExt cx="0" cy="0"/>
        </a:xfrm>
      </p:grpSpPr>
      <p:pic>
        <p:nvPicPr>
          <p:cNvPr id="32" name="Google Shape;32;g33cb557662e_1_85"/>
          <p:cNvPicPr preferRelativeResize="0"/>
          <p:nvPr/>
        </p:nvPicPr>
        <p:blipFill rotWithShape="1">
          <a:blip r:embed="rId2">
            <a:alphaModFix/>
          </a:blip>
          <a:srcRect/>
          <a:stretch/>
        </p:blipFill>
        <p:spPr>
          <a:xfrm rot="10800000">
            <a:off x="7949051" y="4639150"/>
            <a:ext cx="4242949" cy="2218850"/>
          </a:xfrm>
          <a:prstGeom prst="rect">
            <a:avLst/>
          </a:prstGeom>
          <a:noFill/>
          <a:ln>
            <a:noFill/>
          </a:ln>
        </p:spPr>
      </p:pic>
      <p:sp>
        <p:nvSpPr>
          <p:cNvPr id="33" name="Google Shape;33;g33cb557662e_1_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pic>
        <p:nvPicPr>
          <p:cNvPr id="34" name="Google Shape;34;g33cb557662e_1_85"/>
          <p:cNvPicPr preferRelativeResize="0"/>
          <p:nvPr/>
        </p:nvPicPr>
        <p:blipFill rotWithShape="1">
          <a:blip r:embed="rId3">
            <a:alphaModFix/>
          </a:blip>
          <a:srcRect b="12883"/>
          <a:stretch/>
        </p:blipFill>
        <p:spPr>
          <a:xfrm>
            <a:off x="10597300" y="318700"/>
            <a:ext cx="1098000" cy="1078800"/>
          </a:xfrm>
          <a:prstGeom prst="ellipse">
            <a:avLst/>
          </a:prstGeom>
          <a:noFill/>
          <a:ln>
            <a:noFill/>
          </a:ln>
        </p:spPr>
      </p:pic>
      <p:pic>
        <p:nvPicPr>
          <p:cNvPr id="35" name="Google Shape;35;g33cb557662e_1_85"/>
          <p:cNvPicPr preferRelativeResize="0"/>
          <p:nvPr/>
        </p:nvPicPr>
        <p:blipFill rotWithShape="1">
          <a:blip r:embed="rId4">
            <a:alphaModFix/>
          </a:blip>
          <a:srcRect t="5123"/>
          <a:stretch/>
        </p:blipFill>
        <p:spPr>
          <a:xfrm>
            <a:off x="0" y="0"/>
            <a:ext cx="7162598" cy="2724226"/>
          </a:xfrm>
          <a:prstGeom prst="rect">
            <a:avLst/>
          </a:prstGeom>
          <a:noFill/>
          <a:ln>
            <a:noFill/>
          </a:ln>
        </p:spPr>
      </p:pic>
      <p:pic>
        <p:nvPicPr>
          <p:cNvPr id="36" name="Google Shape;36;g33cb557662e_1_85"/>
          <p:cNvPicPr preferRelativeResize="0"/>
          <p:nvPr/>
        </p:nvPicPr>
        <p:blipFill>
          <a:blip r:embed="rId5">
            <a:alphaModFix/>
          </a:blip>
          <a:stretch>
            <a:fillRect/>
          </a:stretch>
        </p:blipFill>
        <p:spPr>
          <a:xfrm>
            <a:off x="2273875" y="2110451"/>
            <a:ext cx="7644250" cy="28061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4"/>
        <p:cNvGrpSpPr/>
        <p:nvPr/>
      </p:nvGrpSpPr>
      <p:grpSpPr>
        <a:xfrm>
          <a:off x="0" y="0"/>
          <a:ext cx="0" cy="0"/>
          <a:chOff x="0" y="0"/>
          <a:chExt cx="0" cy="0"/>
        </a:xfrm>
      </p:grpSpPr>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vaxjo.se/sidor/se-och-gora/information-till-fritids--och-kulturforeningar/fritidskorte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p:nvPr/>
        </p:nvSpPr>
        <p:spPr>
          <a:xfrm>
            <a:off x="582800" y="2304850"/>
            <a:ext cx="110535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sv-SE" sz="6000" b="0" i="0" u="none" strike="noStrike" cap="none" dirty="0">
                <a:solidFill>
                  <a:schemeClr val="dk1"/>
                </a:solidFill>
                <a:latin typeface="Avenir"/>
                <a:ea typeface="Avenir"/>
                <a:cs typeface="Avenir"/>
                <a:sym typeface="Avenir"/>
              </a:rPr>
              <a:t>Gransholms IF </a:t>
            </a:r>
            <a:br>
              <a:rPr lang="sv-SE" sz="6000" b="0" i="0" u="none" strike="noStrike" cap="none" dirty="0">
                <a:solidFill>
                  <a:schemeClr val="dk1"/>
                </a:solidFill>
                <a:latin typeface="Avenir"/>
                <a:ea typeface="Avenir"/>
                <a:cs typeface="Avenir"/>
                <a:sym typeface="Avenir"/>
              </a:rPr>
            </a:br>
            <a:r>
              <a:rPr lang="sv-SE" sz="3000" b="0" i="0" u="none" strike="noStrike" cap="none" dirty="0">
                <a:solidFill>
                  <a:schemeClr val="dk1"/>
                </a:solidFill>
                <a:latin typeface="Avenir"/>
                <a:ea typeface="Avenir"/>
                <a:cs typeface="Avenir"/>
                <a:sym typeface="Avenir"/>
              </a:rPr>
              <a:t>Innebandy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p:txBody>
      </p:sp>
      <p:sp>
        <p:nvSpPr>
          <p:cNvPr id="99" name="Google Shape;99;p1"/>
          <p:cNvSpPr txBox="1"/>
          <p:nvPr/>
        </p:nvSpPr>
        <p:spPr>
          <a:xfrm>
            <a:off x="582800" y="3935950"/>
            <a:ext cx="7148100" cy="1218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sv-SE" sz="1200" b="1" i="0" u="none" strike="noStrike" cap="none" dirty="0">
                <a:solidFill>
                  <a:schemeClr val="dk1"/>
                </a:solidFill>
                <a:latin typeface="Arial"/>
                <a:ea typeface="Arial"/>
                <a:cs typeface="Arial"/>
                <a:sym typeface="Arial"/>
              </a:rPr>
              <a:t>Vår vision: </a:t>
            </a:r>
            <a:r>
              <a:rPr lang="sv-SE" sz="1200" b="0" i="0" u="none" strike="noStrike" cap="none" dirty="0">
                <a:solidFill>
                  <a:schemeClr val="dk1"/>
                </a:solidFill>
                <a:latin typeface="Arial"/>
                <a:ea typeface="Arial"/>
                <a:cs typeface="Arial"/>
                <a:sym typeface="Arial"/>
              </a:rPr>
              <a:t>Gransholms IF är en ideell idrottsförening med syfte att ge barn, ungdomar och vuxna möjlighet till en aktiv vardag. Vår gröna tråd är att vara en förening för alla, där vi skapar förutsättningar för alla att bli en del av ett sammanhang. Vår gröna vision är att vara </a:t>
            </a:r>
            <a:r>
              <a:rPr lang="sv-SE" sz="1200" b="0" i="0" u="none" strike="noStrike" cap="none" dirty="0" err="1">
                <a:solidFill>
                  <a:schemeClr val="dk1"/>
                </a:solidFill>
                <a:latin typeface="Arial"/>
                <a:ea typeface="Arial"/>
                <a:cs typeface="Arial"/>
                <a:sym typeface="Arial"/>
              </a:rPr>
              <a:t>vara</a:t>
            </a:r>
            <a:r>
              <a:rPr lang="sv-SE" sz="1200" b="0" i="0" u="none" strike="noStrike" cap="none" dirty="0">
                <a:solidFill>
                  <a:schemeClr val="dk1"/>
                </a:solidFill>
                <a:latin typeface="Arial"/>
                <a:ea typeface="Arial"/>
                <a:cs typeface="Arial"/>
                <a:sym typeface="Arial"/>
              </a:rPr>
              <a:t> den förening som engagerar flest antal barn, ungdomar i Kronobergs Län (i förhållande till folkmängd).</a:t>
            </a:r>
            <a:endParaRPr sz="12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e3c4692ff9_0_1"/>
          <p:cNvSpPr txBox="1"/>
          <p:nvPr/>
        </p:nvSpPr>
        <p:spPr>
          <a:xfrm>
            <a:off x="625000" y="1451550"/>
            <a:ext cx="11216100" cy="23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0"/>
              <a:buFont typeface="Arial"/>
              <a:buNone/>
            </a:pPr>
            <a:r>
              <a:rPr lang="sv-SE" sz="3600" b="0" i="0" u="none" strike="noStrike" cap="none">
                <a:solidFill>
                  <a:schemeClr val="dk1"/>
                </a:solidFill>
                <a:latin typeface="Avenir"/>
                <a:ea typeface="Avenir"/>
                <a:cs typeface="Avenir"/>
                <a:sym typeface="Avenir"/>
              </a:rPr>
              <a:t>Föräldravisionen</a:t>
            </a:r>
            <a:endParaRPr sz="3600" b="0" i="0" u="none" strike="noStrike" cap="none">
              <a:solidFill>
                <a:schemeClr val="dk1"/>
              </a:solidFill>
              <a:latin typeface="Avenir"/>
              <a:ea typeface="Avenir"/>
              <a:cs typeface="Avenir"/>
              <a:sym typeface="Avenir"/>
            </a:endParaRPr>
          </a:p>
          <a:p>
            <a:pPr marL="0" marR="0" lvl="0" indent="0" algn="l" rtl="0">
              <a:lnSpc>
                <a:spcPct val="115000"/>
              </a:lnSpc>
              <a:spcBef>
                <a:spcPts val="0"/>
              </a:spcBef>
              <a:spcAft>
                <a:spcPts val="0"/>
              </a:spcAft>
              <a:buClr>
                <a:srgbClr val="000000"/>
              </a:buClr>
              <a:buSzPts val="1400"/>
              <a:buFont typeface="Arial"/>
              <a:buNone/>
            </a:pPr>
            <a:br>
              <a:rPr lang="sv-SE" sz="1400" b="0" i="0" u="none" strike="noStrike" cap="none">
                <a:solidFill>
                  <a:schemeClr val="dk1"/>
                </a:solidFill>
                <a:latin typeface="Arial"/>
                <a:ea typeface="Arial"/>
                <a:cs typeface="Arial"/>
                <a:sym typeface="Arial"/>
              </a:rPr>
            </a:br>
            <a:r>
              <a:rPr lang="sv-SE" sz="1400" b="0" i="0" u="none" strike="noStrike" cap="none">
                <a:solidFill>
                  <a:schemeClr val="dk1"/>
                </a:solidFill>
                <a:latin typeface="Arial"/>
                <a:ea typeface="Arial"/>
                <a:cs typeface="Arial"/>
                <a:sym typeface="Arial"/>
              </a:rPr>
              <a:t>Föräldrar är en viktig resurs i en ideell förening, speciellt för vår barn och ungdomsverksamhet. Vi i Gransholms IF </a:t>
            </a:r>
            <a:br>
              <a:rPr lang="sv-SE" sz="1400" b="0" i="0" u="none" strike="noStrike" cap="none">
                <a:solidFill>
                  <a:schemeClr val="dk1"/>
                </a:solidFill>
                <a:latin typeface="Arial"/>
                <a:ea typeface="Arial"/>
                <a:cs typeface="Arial"/>
                <a:sym typeface="Arial"/>
              </a:rPr>
            </a:br>
            <a:r>
              <a:rPr lang="sv-SE" sz="1400" b="0" i="0" u="none" strike="noStrike" cap="none">
                <a:solidFill>
                  <a:schemeClr val="dk1"/>
                </a:solidFill>
                <a:latin typeface="Arial"/>
                <a:ea typeface="Arial"/>
                <a:cs typeface="Arial"/>
                <a:sym typeface="Arial"/>
              </a:rPr>
              <a:t>stöttar de riktlinjer Svenska fotbollsförbundet tagit fram för att skapa ett bättre matchklimat</a:t>
            </a:r>
            <a:r>
              <a:rPr lang="sv-SE">
                <a:solidFill>
                  <a:schemeClr val="dk1"/>
                </a:solidFill>
              </a:rPr>
              <a:t>, för både fotboll och innebandy.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sv-SE" sz="1400" b="0" i="0" u="none" strike="noStrike" cap="none">
                <a:solidFill>
                  <a:schemeClr val="dk1"/>
                </a:solidFill>
                <a:latin typeface="Arial"/>
                <a:ea typeface="Arial"/>
                <a:cs typeface="Arial"/>
                <a:sym typeface="Arial"/>
              </a:rPr>
              <a:t>Barn idrottar för att det är roligt</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sv-SE" sz="1400" b="0" i="0" u="none" strike="noStrike" cap="none">
                <a:solidFill>
                  <a:schemeClr val="dk1"/>
                </a:solidFill>
                <a:latin typeface="Arial"/>
                <a:ea typeface="Arial"/>
                <a:cs typeface="Arial"/>
                <a:sym typeface="Arial"/>
              </a:rPr>
              <a:t>Barnen och domaren är under utbildning</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sv-SE" sz="1400" b="0" i="0" u="none" strike="noStrike" cap="none">
                <a:solidFill>
                  <a:schemeClr val="dk1"/>
                </a:solidFill>
                <a:latin typeface="Arial"/>
                <a:ea typeface="Arial"/>
                <a:cs typeface="Arial"/>
                <a:sym typeface="Arial"/>
              </a:rPr>
              <a:t>Din viktigaste uppgift är att vara en förebild</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sv-SE" sz="1400" b="0" i="0" u="none" strike="noStrike" cap="none">
                <a:solidFill>
                  <a:schemeClr val="dk1"/>
                </a:solidFill>
                <a:latin typeface="Arial"/>
                <a:ea typeface="Arial"/>
                <a:cs typeface="Arial"/>
                <a:sym typeface="Arial"/>
              </a:rPr>
              <a:t>Barn lär sig genom att härma andra</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sv-SE" sz="1400" b="0" i="0" u="none" strike="noStrike" cap="none">
                <a:solidFill>
                  <a:schemeClr val="dk1"/>
                </a:solidFill>
                <a:latin typeface="Arial"/>
                <a:ea typeface="Arial"/>
                <a:cs typeface="Arial"/>
                <a:sym typeface="Arial"/>
              </a:rPr>
              <a:t>Uppmuntra barnens försök och strävan</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AutoNum type="arabicPeriod"/>
            </a:pPr>
            <a:r>
              <a:rPr lang="sv-SE" sz="1400" b="0" i="0" u="none" strike="noStrike" cap="none">
                <a:solidFill>
                  <a:schemeClr val="dk1"/>
                </a:solidFill>
                <a:latin typeface="Arial"/>
                <a:ea typeface="Arial"/>
                <a:cs typeface="Arial"/>
                <a:sym typeface="Arial"/>
              </a:rPr>
              <a:t>Matchen är ett tillfälle att lära sig</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sv-SE" sz="1400" b="0" i="0" u="none" strike="noStrike" cap="none">
                <a:solidFill>
                  <a:schemeClr val="dk1"/>
                </a:solidFill>
                <a:latin typeface="Arial"/>
                <a:ea typeface="Arial"/>
                <a:cs typeface="Arial"/>
                <a:sym typeface="Arial"/>
              </a:rPr>
              <a:t>Stöd föreningen i dess arbete. Din insats blir värdesatt inte minst av ditt barn.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br>
              <a:rPr lang="sv-SE" sz="3600" b="0" i="0" u="none" strike="noStrike" cap="none">
                <a:solidFill>
                  <a:schemeClr val="dk1"/>
                </a:solidFill>
                <a:latin typeface="Avenir"/>
                <a:ea typeface="Avenir"/>
                <a:cs typeface="Avenir"/>
                <a:sym typeface="Avenir"/>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3cb557662e_1_215"/>
          <p:cNvSpPr txBox="1"/>
          <p:nvPr/>
        </p:nvSpPr>
        <p:spPr>
          <a:xfrm>
            <a:off x="5377575" y="1581600"/>
            <a:ext cx="6336900" cy="369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endParaRPr sz="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3cb557662e_1_190"/>
          <p:cNvSpPr/>
          <p:nvPr/>
        </p:nvSpPr>
        <p:spPr>
          <a:xfrm>
            <a:off x="8156200" y="2569025"/>
            <a:ext cx="3453000" cy="3076200"/>
          </a:xfrm>
          <a:prstGeom prst="round2DiagRect">
            <a:avLst>
              <a:gd name="adj1" fmla="val 0"/>
              <a:gd name="adj2" fmla="val 14026"/>
            </a:avLst>
          </a:prstGeom>
          <a:gradFill>
            <a:gsLst>
              <a:gs pos="0">
                <a:srgbClr val="FFF6F6"/>
              </a:gs>
              <a:gs pos="100000">
                <a:srgbClr val="F4CCCC"/>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5" name="Google Shape;105;g33cb557662e_1_190"/>
          <p:cNvSpPr/>
          <p:nvPr/>
        </p:nvSpPr>
        <p:spPr>
          <a:xfrm>
            <a:off x="4369500" y="2569025"/>
            <a:ext cx="3453000" cy="3076200"/>
          </a:xfrm>
          <a:prstGeom prst="round2DiagRect">
            <a:avLst>
              <a:gd name="adj1" fmla="val 0"/>
              <a:gd name="adj2" fmla="val 14026"/>
            </a:avLst>
          </a:prstGeom>
          <a:gradFill>
            <a:gsLst>
              <a:gs pos="0">
                <a:srgbClr val="F8F5FF"/>
              </a:gs>
              <a:gs pos="100000">
                <a:srgbClr val="D9D2E9"/>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6" name="Google Shape;106;g33cb557662e_1_190"/>
          <p:cNvSpPr txBox="1"/>
          <p:nvPr/>
        </p:nvSpPr>
        <p:spPr>
          <a:xfrm>
            <a:off x="645450" y="1647600"/>
            <a:ext cx="11053500" cy="94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sv-SE" sz="3600" b="0" i="0" u="none" strike="noStrike" cap="none">
                <a:solidFill>
                  <a:schemeClr val="dk1"/>
                </a:solidFill>
                <a:latin typeface="Avenir"/>
                <a:ea typeface="Avenir"/>
                <a:cs typeface="Avenir"/>
                <a:sym typeface="Avenir"/>
              </a:rPr>
              <a:t>Vår värdegrund</a:t>
            </a:r>
            <a:endParaRPr sz="36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33cb557662e_1_190"/>
          <p:cNvSpPr txBox="1"/>
          <p:nvPr/>
        </p:nvSpPr>
        <p:spPr>
          <a:xfrm>
            <a:off x="4596000" y="2914475"/>
            <a:ext cx="3000000" cy="25872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700"/>
              <a:buFont typeface="Arial"/>
              <a:buNone/>
            </a:pPr>
            <a:r>
              <a:rPr lang="sv-SE" sz="1700" b="1" i="0" u="none" strike="noStrike" cap="none" dirty="0">
                <a:solidFill>
                  <a:schemeClr val="dk1"/>
                </a:solidFill>
                <a:latin typeface="Arial"/>
                <a:ea typeface="Arial"/>
                <a:cs typeface="Arial"/>
                <a:sym typeface="Arial"/>
              </a:rPr>
              <a:t>Glädje</a:t>
            </a:r>
            <a:endParaRPr sz="1700" b="1" i="0" u="none" strike="noStrike" cap="none" dirty="0">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200"/>
              <a:buFont typeface="Arial"/>
              <a:buNone/>
            </a:pPr>
            <a:r>
              <a:rPr lang="sv-SE" sz="1200" b="1" i="0" u="none" strike="noStrike" cap="none" dirty="0">
                <a:solidFill>
                  <a:schemeClr val="dk1"/>
                </a:solidFill>
                <a:latin typeface="Arial"/>
                <a:ea typeface="Arial"/>
                <a:cs typeface="Arial"/>
                <a:sym typeface="Arial"/>
              </a:rPr>
              <a:t>Glädje</a:t>
            </a:r>
            <a:r>
              <a:rPr lang="sv-SE" sz="1200" b="0" i="0" u="none" strike="noStrike" cap="none" dirty="0">
                <a:solidFill>
                  <a:schemeClr val="dk1"/>
                </a:solidFill>
                <a:latin typeface="Arial"/>
                <a:ea typeface="Arial"/>
                <a:cs typeface="Arial"/>
                <a:sym typeface="Arial"/>
              </a:rPr>
              <a:t> och gemenskap är en stark drivkraft för att vilja idrotta, och det ska vara roligt oavsett om du precis börjat på din idrott eller om du är senior. </a:t>
            </a:r>
            <a:endParaRPr sz="1200" b="0" i="0" u="none" strike="noStrike" cap="none" dirty="0">
              <a:solidFill>
                <a:schemeClr val="dk1"/>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200"/>
              <a:buFont typeface="Arial"/>
              <a:buNone/>
            </a:pPr>
            <a:r>
              <a:rPr lang="sv-SE" sz="1200" b="0" i="0" u="none" strike="noStrike" cap="none" dirty="0">
                <a:solidFill>
                  <a:schemeClr val="dk1"/>
                </a:solidFill>
                <a:latin typeface="Arial"/>
                <a:ea typeface="Arial"/>
                <a:cs typeface="Arial"/>
                <a:sym typeface="Arial"/>
              </a:rPr>
              <a:t>Vi vill skapa en miljö där vi uppmuntrar varandra och kommer med positiv energi till träning, match eller andra aktiviteter hos föreningen. </a:t>
            </a:r>
            <a:br>
              <a:rPr lang="sv-SE" sz="1200" b="0" i="1" u="none" strike="noStrike" cap="none" dirty="0">
                <a:solidFill>
                  <a:schemeClr val="dk1"/>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
        <p:nvSpPr>
          <p:cNvPr id="108" name="Google Shape;108;g33cb557662e_1_190"/>
          <p:cNvSpPr/>
          <p:nvPr/>
        </p:nvSpPr>
        <p:spPr>
          <a:xfrm>
            <a:off x="582800" y="2569025"/>
            <a:ext cx="3453000" cy="3076200"/>
          </a:xfrm>
          <a:prstGeom prst="round2DiagRect">
            <a:avLst>
              <a:gd name="adj1" fmla="val 0"/>
              <a:gd name="adj2" fmla="val 14026"/>
            </a:avLst>
          </a:prstGeom>
          <a:gradFill>
            <a:gsLst>
              <a:gs pos="0">
                <a:srgbClr val="FCFFFC"/>
              </a:gs>
              <a:gs pos="100000">
                <a:srgbClr val="E9F8ED"/>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9" name="Google Shape;109;g33cb557662e_1_190"/>
          <p:cNvSpPr txBox="1"/>
          <p:nvPr/>
        </p:nvSpPr>
        <p:spPr>
          <a:xfrm>
            <a:off x="809300" y="2914475"/>
            <a:ext cx="3000000" cy="25563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700"/>
              <a:buFont typeface="Arial"/>
              <a:buNone/>
            </a:pPr>
            <a:r>
              <a:rPr lang="sv-SE" sz="1700" b="1" i="0" u="none" strike="noStrike" cap="none" dirty="0">
                <a:solidFill>
                  <a:schemeClr val="dk1"/>
                </a:solidFill>
                <a:latin typeface="Arial"/>
                <a:ea typeface="Arial"/>
                <a:cs typeface="Arial"/>
                <a:sym typeface="Arial"/>
              </a:rPr>
              <a:t>Ansvar</a:t>
            </a:r>
            <a:endParaRPr sz="1700" b="1" i="0" u="none" strike="noStrike" cap="none" dirty="0">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200"/>
              <a:buFont typeface="Arial"/>
              <a:buNone/>
            </a:pPr>
            <a:r>
              <a:rPr lang="sv-SE" sz="1200" b="0" i="0" u="none" strike="noStrike" cap="none" dirty="0">
                <a:solidFill>
                  <a:schemeClr val="dk1"/>
                </a:solidFill>
                <a:latin typeface="Arial"/>
                <a:ea typeface="Arial"/>
                <a:cs typeface="Arial"/>
                <a:sym typeface="Arial"/>
              </a:rPr>
              <a:t>Vi som förening vill vara med och bidra till att våra spelare och ledare känner och tar </a:t>
            </a:r>
            <a:r>
              <a:rPr lang="sv-SE" sz="1200" b="1" i="0" u="none" strike="noStrike" cap="none" dirty="0">
                <a:solidFill>
                  <a:schemeClr val="dk1"/>
                </a:solidFill>
                <a:latin typeface="Arial"/>
                <a:ea typeface="Arial"/>
                <a:cs typeface="Arial"/>
                <a:sym typeface="Arial"/>
              </a:rPr>
              <a:t>ansvar</a:t>
            </a:r>
            <a:r>
              <a:rPr lang="sv-SE" sz="1200" b="0" i="0" u="none" strike="noStrike" cap="none" dirty="0">
                <a:solidFill>
                  <a:schemeClr val="dk1"/>
                </a:solidFill>
                <a:latin typeface="Arial"/>
                <a:ea typeface="Arial"/>
                <a:cs typeface="Arial"/>
                <a:sym typeface="Arial"/>
              </a:rPr>
              <a:t> både på och utanför planen.</a:t>
            </a:r>
            <a:endParaRPr sz="1200" b="0" i="0" u="none" strike="noStrike" cap="none" dirty="0">
              <a:solidFill>
                <a:schemeClr val="dk1"/>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200"/>
              <a:buFont typeface="Arial"/>
              <a:buNone/>
            </a:pPr>
            <a:r>
              <a:rPr lang="sv-SE" sz="1200" b="0" i="0" u="none" strike="noStrike" cap="none" dirty="0">
                <a:solidFill>
                  <a:schemeClr val="dk1"/>
                </a:solidFill>
                <a:latin typeface="Arial"/>
                <a:ea typeface="Arial"/>
                <a:cs typeface="Arial"/>
                <a:sym typeface="Arial"/>
              </a:rPr>
              <a:t>Det gäller ansvar hur vi bemöter varandra, våra motståndare och domare med positivitet, laganda och fair play. Det inkluderar också ansvar för vår utrustning, planer, omklädningsrum och klubbstuga. </a:t>
            </a:r>
            <a:endParaRPr sz="1400" b="0" i="0" u="none" strike="noStrike" cap="none" dirty="0">
              <a:solidFill>
                <a:srgbClr val="000000"/>
              </a:solidFill>
              <a:latin typeface="Arial"/>
              <a:ea typeface="Arial"/>
              <a:cs typeface="Arial"/>
              <a:sym typeface="Arial"/>
            </a:endParaRPr>
          </a:p>
        </p:txBody>
      </p:sp>
      <p:sp>
        <p:nvSpPr>
          <p:cNvPr id="110" name="Google Shape;110;g33cb557662e_1_190"/>
          <p:cNvSpPr txBox="1"/>
          <p:nvPr/>
        </p:nvSpPr>
        <p:spPr>
          <a:xfrm>
            <a:off x="8508200" y="2914475"/>
            <a:ext cx="2858400" cy="30837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700"/>
              <a:buFont typeface="Arial"/>
              <a:buNone/>
            </a:pPr>
            <a:r>
              <a:rPr lang="sv-SE" sz="1700" b="1" i="0" u="none" strike="noStrike" cap="none">
                <a:solidFill>
                  <a:schemeClr val="dk1"/>
                </a:solidFill>
                <a:latin typeface="Arial"/>
                <a:ea typeface="Arial"/>
                <a:cs typeface="Arial"/>
                <a:sym typeface="Arial"/>
              </a:rPr>
              <a:t>Rättvisa</a:t>
            </a:r>
            <a:endParaRPr sz="1700" b="1"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200"/>
              <a:buFont typeface="Arial"/>
              <a:buNone/>
            </a:pPr>
            <a:r>
              <a:rPr lang="sv-SE" sz="1200" b="0" i="0" u="none" strike="noStrike" cap="none">
                <a:solidFill>
                  <a:schemeClr val="dk1"/>
                </a:solidFill>
                <a:latin typeface="Arial"/>
                <a:ea typeface="Arial"/>
                <a:cs typeface="Arial"/>
                <a:sym typeface="Arial"/>
              </a:rPr>
              <a:t>Vi är en förening som står för </a:t>
            </a:r>
            <a:r>
              <a:rPr lang="sv-SE" sz="1200" b="1" i="0" u="none" strike="noStrike" cap="none">
                <a:solidFill>
                  <a:schemeClr val="dk1"/>
                </a:solidFill>
                <a:latin typeface="Arial"/>
                <a:ea typeface="Arial"/>
                <a:cs typeface="Arial"/>
                <a:sym typeface="Arial"/>
              </a:rPr>
              <a:t>rättvisa.</a:t>
            </a:r>
            <a:r>
              <a:rPr lang="sv-SE" sz="1200" b="0" i="0" u="none" strike="noStrike" cap="none">
                <a:solidFill>
                  <a:schemeClr val="dk1"/>
                </a:solidFill>
                <a:latin typeface="Arial"/>
                <a:ea typeface="Arial"/>
                <a:cs typeface="Arial"/>
                <a:sym typeface="Arial"/>
              </a:rPr>
              <a:t> Där vi strävar efter att välkomna alla att idrotta, oavsett ambitionsnivå. </a:t>
            </a: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200"/>
              <a:buFont typeface="Arial"/>
              <a:buNone/>
            </a:pPr>
            <a:r>
              <a:rPr lang="sv-SE" sz="1200" b="0" i="0" u="none" strike="noStrike" cap="none">
                <a:solidFill>
                  <a:schemeClr val="dk1"/>
                </a:solidFill>
                <a:latin typeface="Arial"/>
                <a:ea typeface="Arial"/>
                <a:cs typeface="Arial"/>
                <a:sym typeface="Arial"/>
              </a:rPr>
              <a:t>Vi vill också främja delaktighet genom att lyssna på våra barn och ungdomars röster. Sist, men inte minst, är vi en ideell förening där varje medlems engagemang är viktig.</a:t>
            </a:r>
            <a:br>
              <a:rPr lang="sv-SE" sz="1200" b="0" i="0" u="none" strike="noStrike" cap="none">
                <a:solidFill>
                  <a:schemeClr val="dk1"/>
                </a:solidFill>
                <a:latin typeface="Arial"/>
                <a:ea typeface="Arial"/>
                <a:cs typeface="Arial"/>
                <a:sym typeface="Arial"/>
              </a:rPr>
            </a:br>
            <a:endParaRPr sz="1200" b="0" i="1"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39eeba7590_0_25"/>
          <p:cNvSpPr txBox="1"/>
          <p:nvPr/>
        </p:nvSpPr>
        <p:spPr>
          <a:xfrm>
            <a:off x="625000" y="1451550"/>
            <a:ext cx="11216100" cy="23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sv-SE" sz="3600" b="0" i="0" u="none" strike="noStrike" cap="none" dirty="0">
                <a:solidFill>
                  <a:schemeClr val="dk1"/>
                </a:solidFill>
                <a:latin typeface="Avenir"/>
                <a:ea typeface="Avenir"/>
                <a:cs typeface="Avenir"/>
                <a:sym typeface="Avenir"/>
              </a:rPr>
              <a:t>Medlemskap</a:t>
            </a:r>
            <a:endParaRPr sz="3600" b="0" i="0" u="none" strike="noStrike" cap="none" dirty="0">
              <a:solidFill>
                <a:schemeClr val="dk1"/>
              </a:solidFill>
              <a:latin typeface="Avenir"/>
              <a:ea typeface="Avenir"/>
              <a:cs typeface="Avenir"/>
              <a:sym typeface="Avenir"/>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sv-SE" sz="1400" b="1" i="0" u="none" strike="noStrike" cap="none" dirty="0">
                <a:solidFill>
                  <a:schemeClr val="dk1"/>
                </a:solidFill>
                <a:latin typeface="Arial"/>
                <a:ea typeface="Arial"/>
                <a:cs typeface="Arial"/>
                <a:sym typeface="Arial"/>
              </a:rPr>
              <a:t>Träningsavgifter 2025</a:t>
            </a:r>
            <a:endParaRPr sz="14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sv-SE" b="0" i="0" u="none" strike="noStrike" cap="none" dirty="0">
                <a:solidFill>
                  <a:schemeClr val="dk1"/>
                </a:solidFill>
                <a:latin typeface="Arial"/>
                <a:ea typeface="Arial"/>
                <a:cs typeface="Arial"/>
                <a:sym typeface="Arial"/>
              </a:rPr>
              <a:t>Familjemedlemskap: 				650 kr/år</a:t>
            </a:r>
            <a:br>
              <a:rPr lang="sv-SE" b="0" i="0" u="none" strike="noStrike" cap="none" dirty="0">
                <a:solidFill>
                  <a:schemeClr val="dk1"/>
                </a:solidFill>
                <a:latin typeface="Arial"/>
                <a:ea typeface="Arial"/>
                <a:cs typeface="Arial"/>
                <a:sym typeface="Arial"/>
              </a:rPr>
            </a:br>
            <a:r>
              <a:rPr lang="sv-SE" dirty="0">
                <a:solidFill>
                  <a:schemeClr val="dk1"/>
                </a:solidFill>
                <a:highlight>
                  <a:srgbClr val="FFFFFF"/>
                </a:highlight>
              </a:rPr>
              <a:t>Träningsavgift IB ungdom, endast träning 		600 kr/år</a:t>
            </a:r>
            <a:endParaRPr dirty="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sv-SE" dirty="0">
                <a:solidFill>
                  <a:schemeClr val="dk1"/>
                </a:solidFill>
                <a:highlight>
                  <a:srgbClr val="FFFFFF"/>
                </a:highlight>
              </a:rPr>
              <a:t>Träningsavgift IB ungdom, poolspel/sammandrag 	900 kr/år</a:t>
            </a:r>
            <a:endParaRPr dirty="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sv-SE" dirty="0">
                <a:solidFill>
                  <a:schemeClr val="dk1"/>
                </a:solidFill>
                <a:highlight>
                  <a:srgbClr val="FFFFFF"/>
                </a:highlight>
              </a:rPr>
              <a:t>Träningsavgift IB ungdom, seriespel 		1100 kr/år</a:t>
            </a:r>
            <a:endParaRPr dirty="0">
              <a:solidFill>
                <a:schemeClr val="dk1"/>
              </a:solidFill>
              <a:highlight>
                <a:srgbClr val="FFFFFF"/>
              </a:highlight>
            </a:endParaRPr>
          </a:p>
          <a:p>
            <a:pPr marL="0" marR="0" lvl="0" indent="0" algn="l" rtl="0">
              <a:lnSpc>
                <a:spcPct val="115000"/>
              </a:lnSpc>
              <a:spcBef>
                <a:spcPts val="0"/>
              </a:spcBef>
              <a:spcAft>
                <a:spcPts val="0"/>
              </a:spcAft>
              <a:buClr>
                <a:schemeClr val="dk1"/>
              </a:buClr>
              <a:buSzPts val="1100"/>
              <a:buFont typeface="Arial"/>
              <a:buNone/>
            </a:pPr>
            <a:br>
              <a:rPr lang="sv-SE" sz="3600" b="0" i="0" u="none" strike="noStrike" cap="none" dirty="0">
                <a:solidFill>
                  <a:schemeClr val="dk1"/>
                </a:solidFill>
                <a:latin typeface="Avenir"/>
                <a:ea typeface="Avenir"/>
                <a:cs typeface="Avenir"/>
                <a:sym typeface="Avenir"/>
              </a:rPr>
            </a:br>
            <a:endParaRPr sz="1400" b="0" i="0" u="none" strike="noStrike" cap="none" dirty="0">
              <a:solidFill>
                <a:srgbClr val="000000"/>
              </a:solidFill>
              <a:latin typeface="Arial"/>
              <a:ea typeface="Arial"/>
              <a:cs typeface="Arial"/>
              <a:sym typeface="Arial"/>
            </a:endParaRPr>
          </a:p>
        </p:txBody>
      </p:sp>
      <p:sp>
        <p:nvSpPr>
          <p:cNvPr id="116" name="Google Shape;116;g339eeba7590_0_25"/>
          <p:cNvSpPr txBox="1"/>
          <p:nvPr/>
        </p:nvSpPr>
        <p:spPr>
          <a:xfrm>
            <a:off x="625000" y="3850645"/>
            <a:ext cx="5301600" cy="2703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sv-SE" sz="3600" b="0" i="0" u="none" strike="noStrike" cap="none">
                <a:solidFill>
                  <a:schemeClr val="dk1"/>
                </a:solidFill>
                <a:latin typeface="Avenir"/>
                <a:ea typeface="Avenir"/>
                <a:cs typeface="Avenir"/>
                <a:sym typeface="Avenir"/>
              </a:rPr>
              <a:t>Laget.se</a:t>
            </a:r>
            <a:endParaRPr sz="3600" b="0" i="0" u="none" strike="noStrike" cap="none">
              <a:solidFill>
                <a:schemeClr val="dk1"/>
              </a:solidFill>
              <a:latin typeface="Avenir"/>
              <a:ea typeface="Avenir"/>
              <a:cs typeface="Avenir"/>
              <a:sym typeface="Avenir"/>
            </a:endParaRPr>
          </a:p>
          <a:p>
            <a:pPr marL="0" marR="0" lvl="0" indent="0" algn="l" rtl="0">
              <a:lnSpc>
                <a:spcPct val="115000"/>
              </a:lnSpc>
              <a:spcBef>
                <a:spcPts val="0"/>
              </a:spcBef>
              <a:spcAft>
                <a:spcPts val="0"/>
              </a:spcAft>
              <a:buClr>
                <a:srgbClr val="000000"/>
              </a:buClr>
              <a:buSzPts val="6000"/>
              <a:buFont typeface="Arial"/>
              <a:buNone/>
            </a:pPr>
            <a:br>
              <a:rPr lang="sv-SE" sz="1400" b="0" i="0" u="none" strike="noStrike" cap="none">
                <a:solidFill>
                  <a:schemeClr val="dk1"/>
                </a:solidFill>
                <a:latin typeface="Arial"/>
                <a:ea typeface="Arial"/>
                <a:cs typeface="Arial"/>
                <a:sym typeface="Arial"/>
              </a:rPr>
            </a:br>
            <a:r>
              <a:rPr lang="sv-SE" sz="1400" b="0" i="0" u="none" strike="noStrike" cap="none">
                <a:solidFill>
                  <a:schemeClr val="dk1"/>
                </a:solidFill>
                <a:latin typeface="Arial"/>
                <a:ea typeface="Arial"/>
                <a:cs typeface="Arial"/>
                <a:sym typeface="Arial"/>
              </a:rPr>
              <a:t>I laget.se (webb + app) kommer alla träningar och matcher finnas för samtliga lag i Gransholms IF. Här kallar ledarna till träning och det är viktigt att du svarar med ditt barns närvaro så ledarna kan planera träning, men också då det används när föreningen söker lokalt aktivitetsstöd. Här hittar du också ditt medlemskort. </a:t>
            </a:r>
            <a:endParaRPr sz="1400" b="0" i="0" u="none" strike="noStrike" cap="none">
              <a:solidFill>
                <a:srgbClr val="000000"/>
              </a:solidFill>
              <a:latin typeface="Arial"/>
              <a:ea typeface="Arial"/>
              <a:cs typeface="Arial"/>
              <a:sym typeface="Arial"/>
            </a:endParaRPr>
          </a:p>
        </p:txBody>
      </p:sp>
      <p:pic>
        <p:nvPicPr>
          <p:cNvPr id="118" name="Google Shape;118;g339eeba7590_0_25"/>
          <p:cNvPicPr preferRelativeResize="0"/>
          <p:nvPr/>
        </p:nvPicPr>
        <p:blipFill rotWithShape="1">
          <a:blip r:embed="rId3">
            <a:alphaModFix/>
          </a:blip>
          <a:srcRect/>
          <a:stretch/>
        </p:blipFill>
        <p:spPr>
          <a:xfrm>
            <a:off x="6233050" y="3787350"/>
            <a:ext cx="5709900" cy="2640900"/>
          </a:xfrm>
          <a:prstGeom prst="roundRect">
            <a:avLst>
              <a:gd name="adj" fmla="val 6551"/>
            </a:avLst>
          </a:prstGeom>
          <a:noFill/>
          <a:ln>
            <a:noFill/>
          </a:ln>
        </p:spPr>
      </p:pic>
      <p:pic>
        <p:nvPicPr>
          <p:cNvPr id="119" name="Google Shape;119;g339eeba7590_0_25"/>
          <p:cNvPicPr preferRelativeResize="0"/>
          <p:nvPr/>
        </p:nvPicPr>
        <p:blipFill rotWithShape="1">
          <a:blip r:embed="rId4">
            <a:alphaModFix/>
          </a:blip>
          <a:srcRect/>
          <a:stretch/>
        </p:blipFill>
        <p:spPr>
          <a:xfrm>
            <a:off x="6420350" y="4277613"/>
            <a:ext cx="2393850" cy="602550"/>
          </a:xfrm>
          <a:prstGeom prst="rect">
            <a:avLst/>
          </a:prstGeom>
          <a:noFill/>
          <a:ln>
            <a:noFill/>
          </a:ln>
        </p:spPr>
      </p:pic>
      <p:sp>
        <p:nvSpPr>
          <p:cNvPr id="120" name="Google Shape;120;g339eeba7590_0_25"/>
          <p:cNvSpPr txBox="1"/>
          <p:nvPr/>
        </p:nvSpPr>
        <p:spPr>
          <a:xfrm>
            <a:off x="6420350" y="4312093"/>
            <a:ext cx="2394000" cy="49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sv-SE" sz="1400" b="0" i="0" u="none" strike="noStrike" cap="none" dirty="0">
                <a:solidFill>
                  <a:schemeClr val="lt1"/>
                </a:solidFill>
                <a:latin typeface="Arial"/>
                <a:ea typeface="Arial"/>
                <a:cs typeface="Arial"/>
                <a:sym typeface="Arial"/>
              </a:rPr>
              <a:t>Förnamn Efternamn</a:t>
            </a:r>
            <a:br>
              <a:rPr lang="sv-SE" sz="1400" b="0" i="0" u="none" strike="noStrike" cap="none" dirty="0">
                <a:solidFill>
                  <a:schemeClr val="lt1"/>
                </a:solidFill>
                <a:latin typeface="Arial"/>
                <a:ea typeface="Arial"/>
                <a:cs typeface="Arial"/>
                <a:sym typeface="Arial"/>
              </a:rPr>
            </a:br>
            <a:r>
              <a:rPr lang="sv-SE" sz="1400" b="0" i="0" u="none" strike="noStrike" cap="none" dirty="0">
                <a:solidFill>
                  <a:schemeClr val="lt1"/>
                </a:solidFill>
                <a:latin typeface="Arial"/>
                <a:ea typeface="Arial"/>
                <a:cs typeface="Arial"/>
                <a:sym typeface="Arial"/>
              </a:rPr>
              <a:t>Medlem till </a:t>
            </a:r>
            <a:r>
              <a:rPr lang="sv-SE" sz="1400" b="0" i="0" u="none" strike="noStrike" cap="none" dirty="0" err="1">
                <a:solidFill>
                  <a:schemeClr val="lt1"/>
                </a:solidFill>
                <a:latin typeface="Arial"/>
                <a:ea typeface="Arial"/>
                <a:cs typeface="Arial"/>
                <a:sym typeface="Arial"/>
              </a:rPr>
              <a:t>xxx-xx-xx</a:t>
            </a:r>
            <a:endParaRPr sz="1400" b="0" i="0" u="none" strike="noStrike" cap="none" dirty="0">
              <a:solidFill>
                <a:schemeClr val="lt1"/>
              </a:solidFill>
              <a:latin typeface="Arial"/>
              <a:ea typeface="Arial"/>
              <a:cs typeface="Arial"/>
              <a:sym typeface="Arial"/>
            </a:endParaRPr>
          </a:p>
        </p:txBody>
      </p:sp>
      <p:pic>
        <p:nvPicPr>
          <p:cNvPr id="121" name="Google Shape;121;g339eeba7590_0_25"/>
          <p:cNvPicPr preferRelativeResize="0"/>
          <p:nvPr/>
        </p:nvPicPr>
        <p:blipFill rotWithShape="1">
          <a:blip r:embed="rId5">
            <a:alphaModFix/>
          </a:blip>
          <a:srcRect l="5683" t="3083" r="6872" b="2325"/>
          <a:stretch/>
        </p:blipFill>
        <p:spPr>
          <a:xfrm>
            <a:off x="2610650" y="4152950"/>
            <a:ext cx="526200" cy="535500"/>
          </a:xfrm>
          <a:prstGeom prst="roundRect">
            <a:avLst>
              <a:gd name="adj" fmla="val 960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a:extLst>
            <a:ext uri="{FF2B5EF4-FFF2-40B4-BE49-F238E27FC236}">
              <a16:creationId xmlns:a16="http://schemas.microsoft.com/office/drawing/2014/main" id="{125C9182-C245-D036-162C-A1CC69E68140}"/>
            </a:ext>
          </a:extLst>
        </p:cNvPr>
        <p:cNvGrpSpPr/>
        <p:nvPr/>
      </p:nvGrpSpPr>
      <p:grpSpPr>
        <a:xfrm>
          <a:off x="0" y="0"/>
          <a:ext cx="0" cy="0"/>
          <a:chOff x="0" y="0"/>
          <a:chExt cx="0" cy="0"/>
        </a:xfrm>
      </p:grpSpPr>
      <p:sp>
        <p:nvSpPr>
          <p:cNvPr id="115" name="Google Shape;115;g339eeba7590_0_25">
            <a:extLst>
              <a:ext uri="{FF2B5EF4-FFF2-40B4-BE49-F238E27FC236}">
                <a16:creationId xmlns:a16="http://schemas.microsoft.com/office/drawing/2014/main" id="{089E74DA-B491-99CB-CEBE-2905F4779835}"/>
              </a:ext>
            </a:extLst>
          </p:cNvPr>
          <p:cNvSpPr txBox="1"/>
          <p:nvPr/>
        </p:nvSpPr>
        <p:spPr>
          <a:xfrm>
            <a:off x="625000" y="1451549"/>
            <a:ext cx="11216100" cy="51029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sv-SE" sz="3600" b="0" i="0" u="none" strike="noStrike" cap="none" dirty="0">
                <a:solidFill>
                  <a:schemeClr val="dk1"/>
                </a:solidFill>
                <a:latin typeface="Avenir"/>
                <a:ea typeface="Avenir"/>
                <a:cs typeface="Avenir"/>
                <a:sym typeface="Avenir"/>
              </a:rPr>
              <a:t>Fritidskortet </a:t>
            </a:r>
            <a:endParaRPr sz="3600" b="0" i="0" u="none" strike="noStrike" cap="none" dirty="0">
              <a:solidFill>
                <a:schemeClr val="dk1"/>
              </a:solidFill>
              <a:latin typeface="Avenir"/>
              <a:ea typeface="Avenir"/>
              <a:cs typeface="Avenir"/>
              <a:sym typeface="Avenir"/>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dirty="0">
              <a:solidFill>
                <a:schemeClr val="dk1"/>
              </a:solidFill>
              <a:latin typeface="Arial"/>
              <a:ea typeface="Arial"/>
              <a:cs typeface="Arial"/>
              <a:sym typeface="Arial"/>
            </a:endParaRPr>
          </a:p>
          <a:p>
            <a:r>
              <a:rPr lang="sv-SE" sz="1500" dirty="0">
                <a:solidFill>
                  <a:schemeClr val="dk1"/>
                </a:solidFill>
                <a:latin typeface="Avenir"/>
                <a:ea typeface="Avenir"/>
                <a:cs typeface="Avenir"/>
                <a:sym typeface="Avenir"/>
              </a:rPr>
              <a:t>Gransholms IF är anslutna till fritidskortet. </a:t>
            </a:r>
          </a:p>
          <a:p>
            <a:br>
              <a:rPr lang="sv-SE" dirty="0">
                <a:solidFill>
                  <a:schemeClr val="dk1"/>
                </a:solidFill>
                <a:latin typeface="Avenir"/>
                <a:ea typeface="Avenir"/>
                <a:cs typeface="Avenir"/>
                <a:sym typeface="Avenir"/>
              </a:rPr>
            </a:br>
            <a:r>
              <a:rPr lang="sv-SE" sz="1500" dirty="0">
                <a:latin typeface="Avenir"/>
              </a:rPr>
              <a:t>Vårdnadshavare ska kunna använda fritidskortet för att betala avgifter för fritidsaktiviteter, till exempel:</a:t>
            </a:r>
          </a:p>
          <a:p>
            <a:r>
              <a:rPr lang="sv-SE" sz="1500" dirty="0">
                <a:latin typeface="Avenir"/>
              </a:rPr>
              <a:t>Avgifter till idrottsföreningar, friluftsorganisationer eller kulturskolor (som träningsavgift, deltagaravgift eller medlemsavgift)</a:t>
            </a:r>
          </a:p>
          <a:p>
            <a:r>
              <a:rPr lang="sv-SE" sz="1500" dirty="0">
                <a:latin typeface="Avenir"/>
              </a:rPr>
              <a:t>Hyra av utrustning eller hjälpmedel för att delta i fritidsaktiviteter.</a:t>
            </a:r>
          </a:p>
          <a:p>
            <a:endParaRPr lang="sv-SE" sz="1500" dirty="0">
              <a:latin typeface="Avenir"/>
            </a:endParaRPr>
          </a:p>
          <a:p>
            <a:r>
              <a:rPr lang="sv-SE" sz="1500" dirty="0">
                <a:latin typeface="Avenir"/>
              </a:rPr>
              <a:t>Från det år barnet fyller 8 till och med det år de fyller 16 kan vårdnadshavare få </a:t>
            </a:r>
            <a:r>
              <a:rPr lang="sv-SE" sz="1500" b="1" dirty="0">
                <a:latin typeface="Avenir"/>
              </a:rPr>
              <a:t>500 kronor</a:t>
            </a:r>
            <a:r>
              <a:rPr lang="sv-SE" sz="1500" dirty="0">
                <a:latin typeface="Avenir"/>
              </a:rPr>
              <a:t> per barn och år. </a:t>
            </a:r>
            <a:br>
              <a:rPr lang="sv-SE" sz="1500" dirty="0">
                <a:latin typeface="Avenir"/>
              </a:rPr>
            </a:br>
            <a:r>
              <a:rPr lang="sv-SE" sz="1500" dirty="0">
                <a:latin typeface="Avenir"/>
              </a:rPr>
              <a:t>Har du fått bostadsbidrag året innan kan du få </a:t>
            </a:r>
            <a:r>
              <a:rPr lang="sv-SE" sz="1500" b="1" dirty="0">
                <a:latin typeface="Avenir"/>
              </a:rPr>
              <a:t>2 000 kronor</a:t>
            </a:r>
            <a:r>
              <a:rPr lang="sv-SE" sz="1500" dirty="0">
                <a:latin typeface="Avenir"/>
              </a:rPr>
              <a:t> per barn och år.</a:t>
            </a:r>
          </a:p>
          <a:p>
            <a:r>
              <a:rPr lang="sv-SE" sz="1500" dirty="0">
                <a:latin typeface="Avenir"/>
              </a:rPr>
              <a:t>Det är ett fast belopp varje år per barn. Om beloppet inte används under året går det inte att spara eller föra över till nästa år.</a:t>
            </a:r>
          </a:p>
          <a:p>
            <a:endParaRPr lang="sv-SE" dirty="0"/>
          </a:p>
          <a:p>
            <a:pPr marL="0" marR="0" lvl="0" indent="0" algn="l" rtl="0">
              <a:lnSpc>
                <a:spcPct val="115000"/>
              </a:lnSpc>
              <a:spcBef>
                <a:spcPts val="0"/>
              </a:spcBef>
              <a:spcAft>
                <a:spcPts val="0"/>
              </a:spcAft>
              <a:buClr>
                <a:schemeClr val="dk1"/>
              </a:buClr>
              <a:buSzPts val="1100"/>
              <a:buFont typeface="Arial"/>
              <a:buNone/>
            </a:pPr>
            <a:endParaRPr lang="sv-SE" sz="3600" b="0" i="0" u="none" strike="noStrike" cap="none" dirty="0">
              <a:solidFill>
                <a:schemeClr val="dk1"/>
              </a:solidFill>
              <a:latin typeface="Avenir"/>
              <a:ea typeface="Avenir"/>
              <a:cs typeface="Avenir"/>
              <a:sym typeface="Avenir"/>
            </a:endParaRPr>
          </a:p>
          <a:p>
            <a:pPr lvl="0">
              <a:lnSpc>
                <a:spcPct val="115000"/>
              </a:lnSpc>
              <a:buClr>
                <a:schemeClr val="dk1"/>
              </a:buClr>
              <a:buSzPts val="1100"/>
            </a:pPr>
            <a:r>
              <a:rPr lang="sv-SE" sz="1500" dirty="0">
                <a:solidFill>
                  <a:schemeClr val="dk1"/>
                </a:solidFill>
                <a:latin typeface="Avenir"/>
                <a:ea typeface="Avenir"/>
                <a:cs typeface="Avenir"/>
                <a:sym typeface="Avenir"/>
                <a:hlinkClick r:id="rId3"/>
              </a:rPr>
              <a:t>https://www.vaxjo.se/sidor/se-och-gora/information-till-fritids--och-kulturforeningar/fritidskortet.html</a:t>
            </a:r>
            <a:br>
              <a:rPr lang="sv-SE" sz="1500" b="0" i="0" u="none" strike="noStrike" cap="none" dirty="0">
                <a:solidFill>
                  <a:schemeClr val="dk1"/>
                </a:solidFill>
                <a:latin typeface="Avenir"/>
                <a:ea typeface="Avenir"/>
                <a:cs typeface="Avenir"/>
                <a:sym typeface="Avenir"/>
              </a:rPr>
            </a:br>
            <a:endParaRPr sz="1500" b="0" i="0" u="none" strike="noStrike" cap="none" dirty="0">
              <a:solidFill>
                <a:srgbClr val="000000"/>
              </a:solidFill>
              <a:latin typeface="Arial"/>
              <a:ea typeface="Arial"/>
              <a:cs typeface="Arial"/>
              <a:sym typeface="Arial"/>
            </a:endParaRPr>
          </a:p>
        </p:txBody>
      </p:sp>
      <p:sp>
        <p:nvSpPr>
          <p:cNvPr id="2" name="Google Shape;132;g339eeba7590_0_77">
            <a:extLst>
              <a:ext uri="{FF2B5EF4-FFF2-40B4-BE49-F238E27FC236}">
                <a16:creationId xmlns:a16="http://schemas.microsoft.com/office/drawing/2014/main" id="{07B08ADD-3137-8E18-D0E7-30DBE7CB1968}"/>
              </a:ext>
            </a:extLst>
          </p:cNvPr>
          <p:cNvSpPr/>
          <p:nvPr/>
        </p:nvSpPr>
        <p:spPr>
          <a:xfrm>
            <a:off x="312568" y="5409008"/>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 name="Google Shape;132;g339eeba7590_0_77">
            <a:extLst>
              <a:ext uri="{FF2B5EF4-FFF2-40B4-BE49-F238E27FC236}">
                <a16:creationId xmlns:a16="http://schemas.microsoft.com/office/drawing/2014/main" id="{F073A62E-61ED-1DA5-B34E-037B7A24D055}"/>
              </a:ext>
            </a:extLst>
          </p:cNvPr>
          <p:cNvSpPr/>
          <p:nvPr/>
        </p:nvSpPr>
        <p:spPr>
          <a:xfrm>
            <a:off x="312568" y="2971204"/>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 name="Google Shape;132;g339eeba7590_0_77">
            <a:extLst>
              <a:ext uri="{FF2B5EF4-FFF2-40B4-BE49-F238E27FC236}">
                <a16:creationId xmlns:a16="http://schemas.microsoft.com/office/drawing/2014/main" id="{189E753D-0B39-797F-388D-DBECEAD7BDE2}"/>
              </a:ext>
            </a:extLst>
          </p:cNvPr>
          <p:cNvSpPr/>
          <p:nvPr/>
        </p:nvSpPr>
        <p:spPr>
          <a:xfrm>
            <a:off x="312568" y="3886796"/>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127702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39eeba7590_0_77"/>
          <p:cNvSpPr txBox="1"/>
          <p:nvPr/>
        </p:nvSpPr>
        <p:spPr>
          <a:xfrm>
            <a:off x="625000" y="1451550"/>
            <a:ext cx="11216100" cy="337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sv-SE" sz="3600" dirty="0">
                <a:solidFill>
                  <a:schemeClr val="dk1"/>
                </a:solidFill>
                <a:latin typeface="Avenir"/>
                <a:ea typeface="Avenir"/>
                <a:cs typeface="Avenir"/>
                <a:sym typeface="Avenir"/>
              </a:rPr>
              <a:t>Träningsschema</a:t>
            </a:r>
            <a:endParaRPr sz="3600" dirty="0">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6000"/>
              <a:buFont typeface="Arial"/>
              <a:buNone/>
            </a:pPr>
            <a:br>
              <a:rPr lang="sv-SE" dirty="0">
                <a:solidFill>
                  <a:schemeClr val="dk1"/>
                </a:solidFill>
                <a:latin typeface="Avenir"/>
                <a:ea typeface="Avenir"/>
                <a:cs typeface="Avenir"/>
                <a:sym typeface="Avenir"/>
              </a:rPr>
            </a:br>
            <a:r>
              <a:rPr lang="sv-SE" dirty="0">
                <a:solidFill>
                  <a:schemeClr val="dk1"/>
                </a:solidFill>
                <a:latin typeface="Avenir"/>
                <a:ea typeface="Avenir"/>
                <a:cs typeface="Avenir"/>
                <a:sym typeface="Avenir"/>
              </a:rPr>
              <a:t>          </a:t>
            </a:r>
            <a:r>
              <a:rPr lang="sv-SE" sz="1600" dirty="0">
                <a:solidFill>
                  <a:schemeClr val="dk1"/>
                </a:solidFill>
                <a:latin typeface="Avenir"/>
                <a:ea typeface="Avenir"/>
                <a:cs typeface="Avenir"/>
                <a:sym typeface="Avenir"/>
              </a:rPr>
              <a:t>Torsdagar 16:45-17 </a:t>
            </a:r>
            <a:r>
              <a:rPr lang="sv-SE" sz="1600" dirty="0">
                <a:solidFill>
                  <a:schemeClr val="dk1"/>
                </a:solidFill>
                <a:latin typeface="Avenir"/>
              </a:rPr>
              <a:t>Söndagar kl. 15:45-17</a:t>
            </a:r>
            <a:br>
              <a:rPr lang="sv-SE" dirty="0">
                <a:solidFill>
                  <a:schemeClr val="dk1"/>
                </a:solidFill>
              </a:rPr>
            </a:br>
            <a:br>
              <a:rPr lang="sv-SE" dirty="0">
                <a:solidFill>
                  <a:schemeClr val="dk1"/>
                </a:solidFill>
              </a:rPr>
            </a:br>
            <a:r>
              <a:rPr lang="sv-SE" dirty="0">
                <a:solidFill>
                  <a:schemeClr val="dk1"/>
                </a:solidFill>
              </a:rPr>
              <a:t>        </a:t>
            </a:r>
            <a:r>
              <a:rPr lang="sv-SE" sz="1600" dirty="0">
                <a:solidFill>
                  <a:schemeClr val="dk1"/>
                </a:solidFill>
                <a:latin typeface="Avenir"/>
              </a:rPr>
              <a:t>Säsongen började 2/10-25, avslutning i Mars/April (datum kommer)</a:t>
            </a:r>
          </a:p>
          <a:p>
            <a:pPr marL="0" marR="0" lvl="0" indent="0" algn="l" rtl="0">
              <a:lnSpc>
                <a:spcPct val="100000"/>
              </a:lnSpc>
              <a:spcBef>
                <a:spcPts val="0"/>
              </a:spcBef>
              <a:spcAft>
                <a:spcPts val="0"/>
              </a:spcAft>
              <a:buClr>
                <a:srgbClr val="000000"/>
              </a:buClr>
              <a:buSzPts val="6000"/>
              <a:buFont typeface="Arial"/>
              <a:buNone/>
            </a:pPr>
            <a:br>
              <a:rPr lang="sv-SE" sz="1600" dirty="0">
                <a:solidFill>
                  <a:schemeClr val="dk1"/>
                </a:solidFill>
                <a:latin typeface="Avenir"/>
              </a:rPr>
            </a:br>
            <a:r>
              <a:rPr lang="sv-SE" sz="1600" dirty="0">
                <a:solidFill>
                  <a:schemeClr val="dk1"/>
                </a:solidFill>
                <a:latin typeface="Avenir"/>
              </a:rPr>
              <a:t>         I år kommer vi spela 3 mot 3 + målvakt</a:t>
            </a:r>
            <a:br>
              <a:rPr lang="sv-SE" dirty="0">
                <a:solidFill>
                  <a:schemeClr val="dk1"/>
                </a:solidFill>
              </a:rPr>
            </a:br>
            <a:endParaRPr dirty="0">
              <a:solidFill>
                <a:schemeClr val="dk1"/>
              </a:solidFill>
            </a:endParaRPr>
          </a:p>
          <a:p>
            <a:pPr marL="0" marR="0" lvl="0" indent="0" algn="l" rtl="0">
              <a:lnSpc>
                <a:spcPct val="100000"/>
              </a:lnSpc>
              <a:spcBef>
                <a:spcPts val="0"/>
              </a:spcBef>
              <a:spcAft>
                <a:spcPts val="0"/>
              </a:spcAft>
              <a:buClr>
                <a:srgbClr val="000000"/>
              </a:buClr>
              <a:buSzPts val="6000"/>
              <a:buFont typeface="Arial"/>
              <a:buNone/>
            </a:pPr>
            <a:endParaRPr dirty="0">
              <a:solidFill>
                <a:schemeClr val="dk1"/>
              </a:solidFill>
            </a:endParaRPr>
          </a:p>
          <a:p>
            <a:pPr marL="0" lvl="0" indent="0" algn="l" rtl="0">
              <a:spcBef>
                <a:spcPts val="0"/>
              </a:spcBef>
              <a:spcAft>
                <a:spcPts val="0"/>
              </a:spcAft>
              <a:buClr>
                <a:schemeClr val="dk1"/>
              </a:buClr>
              <a:buSzPts val="6000"/>
              <a:buFont typeface="Arial"/>
              <a:buNone/>
            </a:pPr>
            <a:r>
              <a:rPr lang="sv-SE" sz="3600" dirty="0">
                <a:solidFill>
                  <a:schemeClr val="dk1"/>
                </a:solidFill>
                <a:latin typeface="Avenir"/>
                <a:ea typeface="Avenir"/>
                <a:cs typeface="Avenir"/>
                <a:sym typeface="Avenir"/>
              </a:rPr>
              <a:t>Ledare i år</a:t>
            </a:r>
            <a:endParaRPr dirty="0">
              <a:solidFill>
                <a:schemeClr val="dk1"/>
              </a:solidFill>
            </a:endParaRPr>
          </a:p>
          <a:p>
            <a:pPr marL="0" marR="0" lvl="0" indent="0" algn="l" rtl="0">
              <a:lnSpc>
                <a:spcPct val="100000"/>
              </a:lnSpc>
              <a:spcBef>
                <a:spcPts val="0"/>
              </a:spcBef>
              <a:spcAft>
                <a:spcPts val="0"/>
              </a:spcAft>
              <a:buClr>
                <a:srgbClr val="000000"/>
              </a:buClr>
              <a:buSzPts val="60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6000"/>
              <a:buFont typeface="Arial"/>
              <a:buNone/>
            </a:pPr>
            <a:endParaRPr dirty="0">
              <a:solidFill>
                <a:schemeClr val="dk1"/>
              </a:solidFill>
            </a:endParaRPr>
          </a:p>
          <a:p>
            <a:pPr marL="0" marR="0" lvl="0" indent="0" algn="l" rtl="0">
              <a:lnSpc>
                <a:spcPct val="100000"/>
              </a:lnSpc>
              <a:spcBef>
                <a:spcPts val="0"/>
              </a:spcBef>
              <a:spcAft>
                <a:spcPts val="0"/>
              </a:spcAft>
              <a:buClr>
                <a:srgbClr val="000000"/>
              </a:buClr>
              <a:buSzPts val="6000"/>
              <a:buFont typeface="Arial"/>
              <a:buNone/>
            </a:pPr>
            <a:br>
              <a:rPr lang="sv-SE" sz="3600" dirty="0">
                <a:solidFill>
                  <a:schemeClr val="dk1"/>
                </a:solidFill>
                <a:latin typeface="Avenir"/>
                <a:ea typeface="Avenir"/>
                <a:cs typeface="Avenir"/>
                <a:sym typeface="Avenir"/>
              </a:rPr>
            </a:br>
            <a:endParaRPr sz="1400" b="0" i="0" u="none" strike="noStrike" cap="none" dirty="0">
              <a:solidFill>
                <a:srgbClr val="000000"/>
              </a:solidFill>
              <a:latin typeface="Arial"/>
              <a:ea typeface="Arial"/>
              <a:cs typeface="Arial"/>
              <a:sym typeface="Arial"/>
            </a:endParaRPr>
          </a:p>
        </p:txBody>
      </p:sp>
      <p:pic>
        <p:nvPicPr>
          <p:cNvPr id="131" name="Google Shape;131;g339eeba7590_0_77"/>
          <p:cNvPicPr preferRelativeResize="0"/>
          <p:nvPr/>
        </p:nvPicPr>
        <p:blipFill rotWithShape="1">
          <a:blip r:embed="rId3">
            <a:alphaModFix/>
          </a:blip>
          <a:srcRect b="12884"/>
          <a:stretch/>
        </p:blipFill>
        <p:spPr>
          <a:xfrm>
            <a:off x="10597300" y="318700"/>
            <a:ext cx="1098000" cy="1078800"/>
          </a:xfrm>
          <a:prstGeom prst="ellipse">
            <a:avLst/>
          </a:prstGeom>
          <a:noFill/>
          <a:ln>
            <a:noFill/>
          </a:ln>
        </p:spPr>
      </p:pic>
      <p:sp>
        <p:nvSpPr>
          <p:cNvPr id="132" name="Google Shape;132;g339eeba7590_0_77"/>
          <p:cNvSpPr/>
          <p:nvPr/>
        </p:nvSpPr>
        <p:spPr>
          <a:xfrm>
            <a:off x="710825" y="2457375"/>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3" name="Google Shape;133;g339eeba7590_0_77"/>
          <p:cNvSpPr/>
          <p:nvPr/>
        </p:nvSpPr>
        <p:spPr>
          <a:xfrm>
            <a:off x="710825" y="2908987"/>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4" name="Google Shape;134;g339eeba7590_0_77"/>
          <p:cNvSpPr/>
          <p:nvPr/>
        </p:nvSpPr>
        <p:spPr>
          <a:xfrm>
            <a:off x="710825" y="3429000"/>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5" name="Google Shape;135;g339eeba7590_0_77"/>
          <p:cNvSpPr txBox="1"/>
          <p:nvPr/>
        </p:nvSpPr>
        <p:spPr>
          <a:xfrm>
            <a:off x="948725" y="4769843"/>
            <a:ext cx="15000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dirty="0">
                <a:solidFill>
                  <a:schemeClr val="dk1"/>
                </a:solidFill>
                <a:latin typeface="Avenir"/>
              </a:rPr>
              <a:t>Emma Fransson </a:t>
            </a:r>
            <a:endParaRPr dirty="0">
              <a:solidFill>
                <a:schemeClr val="dk1"/>
              </a:solidFill>
              <a:latin typeface="Avenir"/>
            </a:endParaRPr>
          </a:p>
        </p:txBody>
      </p:sp>
      <p:sp>
        <p:nvSpPr>
          <p:cNvPr id="136" name="Google Shape;136;g339eeba7590_0_77"/>
          <p:cNvSpPr txBox="1"/>
          <p:nvPr/>
        </p:nvSpPr>
        <p:spPr>
          <a:xfrm>
            <a:off x="3215334" y="4799709"/>
            <a:ext cx="153634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dirty="0">
                <a:solidFill>
                  <a:schemeClr val="dk1"/>
                </a:solidFill>
                <a:latin typeface="Avenir"/>
              </a:rPr>
              <a:t>Christoffer Eklöf</a:t>
            </a:r>
          </a:p>
        </p:txBody>
      </p:sp>
      <p:pic>
        <p:nvPicPr>
          <p:cNvPr id="137" name="Google Shape;137;g339eeba7590_0_77"/>
          <p:cNvPicPr preferRelativeResize="0"/>
          <p:nvPr/>
        </p:nvPicPr>
        <p:blipFill rotWithShape="1">
          <a:blip r:embed="rId4">
            <a:alphaModFix/>
          </a:blip>
          <a:srcRect l="12776" t="4212" r="12679" b="5002"/>
          <a:stretch/>
        </p:blipFill>
        <p:spPr>
          <a:xfrm>
            <a:off x="343750" y="4672725"/>
            <a:ext cx="604975" cy="617732"/>
          </a:xfrm>
          <a:prstGeom prst="ellipse">
            <a:avLst/>
          </a:prstGeom>
          <a:noFill/>
          <a:ln>
            <a:noFill/>
          </a:ln>
        </p:spPr>
      </p:pic>
      <p:sp>
        <p:nvSpPr>
          <p:cNvPr id="4" name="Google Shape;136;g339eeba7590_0_77">
            <a:extLst>
              <a:ext uri="{FF2B5EF4-FFF2-40B4-BE49-F238E27FC236}">
                <a16:creationId xmlns:a16="http://schemas.microsoft.com/office/drawing/2014/main" id="{F28E69A0-F68C-CDC0-1F2B-3E3390C00F09}"/>
              </a:ext>
            </a:extLst>
          </p:cNvPr>
          <p:cNvSpPr txBox="1"/>
          <p:nvPr/>
        </p:nvSpPr>
        <p:spPr>
          <a:xfrm>
            <a:off x="5556573" y="4790683"/>
            <a:ext cx="30000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dirty="0">
                <a:solidFill>
                  <a:schemeClr val="dk1"/>
                </a:solidFill>
                <a:latin typeface="Avenir"/>
              </a:rPr>
              <a:t>Olof Mattisson</a:t>
            </a:r>
          </a:p>
        </p:txBody>
      </p:sp>
      <p:pic>
        <p:nvPicPr>
          <p:cNvPr id="3" name="Google Shape;137;g339eeba7590_0_77">
            <a:extLst>
              <a:ext uri="{FF2B5EF4-FFF2-40B4-BE49-F238E27FC236}">
                <a16:creationId xmlns:a16="http://schemas.microsoft.com/office/drawing/2014/main" id="{56FA8B0E-0C40-78CE-FAB4-6C28937A1B5C}"/>
              </a:ext>
            </a:extLst>
          </p:cNvPr>
          <p:cNvPicPr preferRelativeResize="0"/>
          <p:nvPr/>
        </p:nvPicPr>
        <p:blipFill rotWithShape="1">
          <a:blip r:embed="rId4">
            <a:alphaModFix/>
          </a:blip>
          <a:srcRect l="12776" t="4212" r="12679" b="5002"/>
          <a:stretch/>
        </p:blipFill>
        <p:spPr>
          <a:xfrm>
            <a:off x="322512" y="5672279"/>
            <a:ext cx="604975" cy="617732"/>
          </a:xfrm>
          <a:prstGeom prst="ellipse">
            <a:avLst/>
          </a:prstGeom>
          <a:noFill/>
          <a:ln>
            <a:noFill/>
          </a:ln>
        </p:spPr>
      </p:pic>
      <p:pic>
        <p:nvPicPr>
          <p:cNvPr id="5" name="Google Shape;137;g339eeba7590_0_77">
            <a:extLst>
              <a:ext uri="{FF2B5EF4-FFF2-40B4-BE49-F238E27FC236}">
                <a16:creationId xmlns:a16="http://schemas.microsoft.com/office/drawing/2014/main" id="{E590F873-0AFB-928F-8AC0-CD7370727B05}"/>
              </a:ext>
            </a:extLst>
          </p:cNvPr>
          <p:cNvPicPr preferRelativeResize="0"/>
          <p:nvPr/>
        </p:nvPicPr>
        <p:blipFill rotWithShape="1">
          <a:blip r:embed="rId4">
            <a:alphaModFix/>
          </a:blip>
          <a:srcRect l="12776" t="4212" r="12679" b="5002"/>
          <a:stretch/>
        </p:blipFill>
        <p:spPr>
          <a:xfrm>
            <a:off x="2556573" y="5672279"/>
            <a:ext cx="604975" cy="617732"/>
          </a:xfrm>
          <a:prstGeom prst="ellipse">
            <a:avLst/>
          </a:prstGeom>
          <a:noFill/>
          <a:ln>
            <a:noFill/>
          </a:ln>
        </p:spPr>
      </p:pic>
      <p:pic>
        <p:nvPicPr>
          <p:cNvPr id="6" name="Google Shape;137;g339eeba7590_0_77">
            <a:extLst>
              <a:ext uri="{FF2B5EF4-FFF2-40B4-BE49-F238E27FC236}">
                <a16:creationId xmlns:a16="http://schemas.microsoft.com/office/drawing/2014/main" id="{17EA7476-5D03-0478-C775-B9425CEF6C89}"/>
              </a:ext>
            </a:extLst>
          </p:cNvPr>
          <p:cNvPicPr preferRelativeResize="0"/>
          <p:nvPr/>
        </p:nvPicPr>
        <p:blipFill rotWithShape="1">
          <a:blip r:embed="rId4">
            <a:alphaModFix/>
          </a:blip>
          <a:srcRect l="12776" t="4212" r="12679" b="5002"/>
          <a:stretch/>
        </p:blipFill>
        <p:spPr>
          <a:xfrm>
            <a:off x="4951599" y="4690883"/>
            <a:ext cx="604975" cy="617732"/>
          </a:xfrm>
          <a:prstGeom prst="ellipse">
            <a:avLst/>
          </a:prstGeom>
          <a:noFill/>
          <a:ln>
            <a:noFill/>
          </a:ln>
        </p:spPr>
      </p:pic>
      <p:pic>
        <p:nvPicPr>
          <p:cNvPr id="7" name="Google Shape;137;g339eeba7590_0_77">
            <a:extLst>
              <a:ext uri="{FF2B5EF4-FFF2-40B4-BE49-F238E27FC236}">
                <a16:creationId xmlns:a16="http://schemas.microsoft.com/office/drawing/2014/main" id="{1D062FFE-551E-61AE-9C71-03D6608D87B1}"/>
              </a:ext>
            </a:extLst>
          </p:cNvPr>
          <p:cNvPicPr preferRelativeResize="0"/>
          <p:nvPr/>
        </p:nvPicPr>
        <p:blipFill rotWithShape="1">
          <a:blip r:embed="rId4">
            <a:alphaModFix/>
          </a:blip>
          <a:srcRect l="12776" t="4212" r="12679" b="5002"/>
          <a:stretch/>
        </p:blipFill>
        <p:spPr>
          <a:xfrm>
            <a:off x="2556574" y="4690883"/>
            <a:ext cx="604975" cy="617732"/>
          </a:xfrm>
          <a:prstGeom prst="ellipse">
            <a:avLst/>
          </a:prstGeom>
          <a:noFill/>
          <a:ln>
            <a:noFill/>
          </a:ln>
        </p:spPr>
      </p:pic>
      <p:pic>
        <p:nvPicPr>
          <p:cNvPr id="8" name="Google Shape;137;g339eeba7590_0_77">
            <a:extLst>
              <a:ext uri="{FF2B5EF4-FFF2-40B4-BE49-F238E27FC236}">
                <a16:creationId xmlns:a16="http://schemas.microsoft.com/office/drawing/2014/main" id="{065F6CAA-C6E2-2ECA-7C8C-891DFD68C3EB}"/>
              </a:ext>
            </a:extLst>
          </p:cNvPr>
          <p:cNvPicPr preferRelativeResize="0"/>
          <p:nvPr/>
        </p:nvPicPr>
        <p:blipFill rotWithShape="1">
          <a:blip r:embed="rId4">
            <a:alphaModFix/>
          </a:blip>
          <a:srcRect l="12776" t="4212" r="12679" b="5002"/>
          <a:stretch/>
        </p:blipFill>
        <p:spPr>
          <a:xfrm>
            <a:off x="4951598" y="5672279"/>
            <a:ext cx="604975" cy="617732"/>
          </a:xfrm>
          <a:prstGeom prst="ellipse">
            <a:avLst/>
          </a:prstGeom>
          <a:noFill/>
          <a:ln>
            <a:noFill/>
          </a:ln>
        </p:spPr>
      </p:pic>
      <p:sp>
        <p:nvSpPr>
          <p:cNvPr id="10" name="textruta 9">
            <a:extLst>
              <a:ext uri="{FF2B5EF4-FFF2-40B4-BE49-F238E27FC236}">
                <a16:creationId xmlns:a16="http://schemas.microsoft.com/office/drawing/2014/main" id="{C9691060-8EC6-A355-13A0-E4133B2810D4}"/>
              </a:ext>
            </a:extLst>
          </p:cNvPr>
          <p:cNvSpPr txBox="1"/>
          <p:nvPr/>
        </p:nvSpPr>
        <p:spPr>
          <a:xfrm>
            <a:off x="910857" y="5794875"/>
            <a:ext cx="1537868" cy="307777"/>
          </a:xfrm>
          <a:prstGeom prst="rect">
            <a:avLst/>
          </a:prstGeom>
          <a:noFill/>
        </p:spPr>
        <p:txBody>
          <a:bodyPr wrap="square">
            <a:spAutoFit/>
          </a:bodyPr>
          <a:lstStyle/>
          <a:p>
            <a:r>
              <a:rPr lang="sv-SE" dirty="0">
                <a:solidFill>
                  <a:schemeClr val="dk1"/>
                </a:solidFill>
                <a:latin typeface="Avenir"/>
              </a:rPr>
              <a:t>Sara</a:t>
            </a:r>
            <a:r>
              <a:rPr lang="sv-SE" dirty="0">
                <a:solidFill>
                  <a:schemeClr val="dk1"/>
                </a:solidFill>
              </a:rPr>
              <a:t> </a:t>
            </a:r>
            <a:r>
              <a:rPr lang="sv-SE" dirty="0">
                <a:solidFill>
                  <a:schemeClr val="dk1"/>
                </a:solidFill>
                <a:latin typeface="Avenir"/>
              </a:rPr>
              <a:t>Åkesson</a:t>
            </a:r>
          </a:p>
        </p:txBody>
      </p:sp>
      <p:sp>
        <p:nvSpPr>
          <p:cNvPr id="11" name="Google Shape;136;g339eeba7590_0_77">
            <a:extLst>
              <a:ext uri="{FF2B5EF4-FFF2-40B4-BE49-F238E27FC236}">
                <a16:creationId xmlns:a16="http://schemas.microsoft.com/office/drawing/2014/main" id="{094DC0D2-F0D8-5D17-D1B9-39830B38EE44}"/>
              </a:ext>
            </a:extLst>
          </p:cNvPr>
          <p:cNvSpPr txBox="1"/>
          <p:nvPr/>
        </p:nvSpPr>
        <p:spPr>
          <a:xfrm>
            <a:off x="3215334" y="5748723"/>
            <a:ext cx="153634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dirty="0">
                <a:solidFill>
                  <a:schemeClr val="dk1"/>
                </a:solidFill>
                <a:latin typeface="Avenir"/>
              </a:rPr>
              <a:t>Evelina</a:t>
            </a:r>
            <a:r>
              <a:rPr lang="sv-SE" dirty="0">
                <a:solidFill>
                  <a:schemeClr val="dk1"/>
                </a:solidFill>
              </a:rPr>
              <a:t> </a:t>
            </a:r>
            <a:r>
              <a:rPr lang="sv-SE" dirty="0">
                <a:solidFill>
                  <a:schemeClr val="dk1"/>
                </a:solidFill>
                <a:latin typeface="Avenir"/>
              </a:rPr>
              <a:t>Brisvall</a:t>
            </a:r>
          </a:p>
        </p:txBody>
      </p:sp>
      <p:sp>
        <p:nvSpPr>
          <p:cNvPr id="12" name="Google Shape;136;g339eeba7590_0_77">
            <a:extLst>
              <a:ext uri="{FF2B5EF4-FFF2-40B4-BE49-F238E27FC236}">
                <a16:creationId xmlns:a16="http://schemas.microsoft.com/office/drawing/2014/main" id="{21A3834E-CEFB-D4D6-8E2A-3014CCF1D9F0}"/>
              </a:ext>
            </a:extLst>
          </p:cNvPr>
          <p:cNvSpPr txBox="1"/>
          <p:nvPr/>
        </p:nvSpPr>
        <p:spPr>
          <a:xfrm>
            <a:off x="5520225" y="5781105"/>
            <a:ext cx="1536348"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dirty="0">
                <a:solidFill>
                  <a:schemeClr val="dk1"/>
                </a:solidFill>
                <a:latin typeface="Avenir"/>
              </a:rPr>
              <a:t>Kristian </a:t>
            </a:r>
            <a:r>
              <a:rPr lang="sv-SE" dirty="0" err="1">
                <a:solidFill>
                  <a:schemeClr val="dk1"/>
                </a:solidFill>
                <a:latin typeface="Avenir"/>
              </a:rPr>
              <a:t>Hjärtfors</a:t>
            </a:r>
            <a:endParaRPr lang="sv-SE" dirty="0">
              <a:solidFill>
                <a:schemeClr val="dk1"/>
              </a:solidFill>
              <a:latin typeface="Avenir"/>
            </a:endParaRPr>
          </a:p>
        </p:txBody>
      </p:sp>
      <p:sp>
        <p:nvSpPr>
          <p:cNvPr id="2" name="Google Shape;108;g33cb557662e_1_190">
            <a:extLst>
              <a:ext uri="{FF2B5EF4-FFF2-40B4-BE49-F238E27FC236}">
                <a16:creationId xmlns:a16="http://schemas.microsoft.com/office/drawing/2014/main" id="{6BD99E4F-3D18-3067-90FF-B2C54FBB0995}"/>
              </a:ext>
            </a:extLst>
          </p:cNvPr>
          <p:cNvSpPr/>
          <p:nvPr/>
        </p:nvSpPr>
        <p:spPr>
          <a:xfrm>
            <a:off x="7908926" y="1387029"/>
            <a:ext cx="3453000" cy="3782893"/>
          </a:xfrm>
          <a:prstGeom prst="round2DiagRect">
            <a:avLst>
              <a:gd name="adj1" fmla="val 0"/>
              <a:gd name="adj2" fmla="val 14026"/>
            </a:avLst>
          </a:prstGeom>
          <a:gradFill>
            <a:gsLst>
              <a:gs pos="0">
                <a:srgbClr val="FCFFFC"/>
              </a:gs>
              <a:gs pos="100000">
                <a:srgbClr val="E9F8ED"/>
              </a:gs>
            </a:gsLst>
            <a:lin ang="5400012" scaled="0"/>
          </a:gradFill>
          <a:ln>
            <a:noFill/>
          </a:ln>
        </p:spPr>
        <p:txBody>
          <a:bodyPr spcFirstLastPara="1" wrap="square" lIns="91425" tIns="91425" rIns="91425" bIns="91425" anchor="ctr" anchorCtr="0">
            <a:noAutofit/>
          </a:bodyPr>
          <a:lstStyle/>
          <a:p>
            <a:pPr marL="285750" marR="0" lvl="0" indent="-285750" rtl="0">
              <a:lnSpc>
                <a:spcPct val="100000"/>
              </a:lnSpc>
              <a:spcBef>
                <a:spcPts val="0"/>
              </a:spcBef>
              <a:spcAft>
                <a:spcPts val="0"/>
              </a:spcAft>
              <a:buClr>
                <a:srgbClr val="000000"/>
              </a:buClr>
              <a:buSzPts val="1400"/>
              <a:buFontTx/>
              <a:buChar char="-"/>
            </a:pPr>
            <a:endParaRPr lang="sv-SE" sz="1600" b="0" i="0" u="none" strike="noStrike" cap="none" dirty="0">
              <a:solidFill>
                <a:srgbClr val="000000"/>
              </a:solidFill>
              <a:latin typeface="Avenir"/>
              <a:ea typeface="Calibri"/>
              <a:cs typeface="Calibri"/>
              <a:sym typeface="Calibri"/>
            </a:endParaRPr>
          </a:p>
          <a:p>
            <a:pPr marL="285750" marR="0" lvl="0" indent="-285750" rtl="0">
              <a:lnSpc>
                <a:spcPct val="100000"/>
              </a:lnSpc>
              <a:spcBef>
                <a:spcPts val="0"/>
              </a:spcBef>
              <a:spcAft>
                <a:spcPts val="0"/>
              </a:spcAft>
              <a:buClr>
                <a:schemeClr val="accent6">
                  <a:lumMod val="75000"/>
                </a:schemeClr>
              </a:buClr>
              <a:buSzPts val="1400"/>
              <a:buFont typeface="Arial" panose="020B0604020202020204" pitchFamily="34" charset="0"/>
              <a:buChar char="•"/>
            </a:pPr>
            <a:r>
              <a:rPr lang="sv-SE" sz="1600" b="1" i="0" u="none" strike="noStrike" cap="none" dirty="0">
                <a:solidFill>
                  <a:srgbClr val="000000"/>
                </a:solidFill>
                <a:latin typeface="Avenir"/>
                <a:ea typeface="Calibri"/>
                <a:cs typeface="Calibri"/>
                <a:sym typeface="Calibri"/>
              </a:rPr>
              <a:t>Samling</a:t>
            </a:r>
            <a:r>
              <a:rPr lang="sv-SE" sz="1600" b="0" i="0" u="none" strike="noStrike" cap="none" dirty="0">
                <a:solidFill>
                  <a:srgbClr val="000000"/>
                </a:solidFill>
                <a:latin typeface="Avenir"/>
                <a:ea typeface="Calibri"/>
                <a:cs typeface="Calibri"/>
                <a:sym typeface="Calibri"/>
              </a:rPr>
              <a:t> i omklädningsrum 1 (till vänster när du kommer in i entrén) </a:t>
            </a:r>
            <a:r>
              <a:rPr lang="sv-SE" sz="1600" b="1" i="0" u="none" strike="noStrike" cap="none" dirty="0">
                <a:solidFill>
                  <a:srgbClr val="000000"/>
                </a:solidFill>
                <a:latin typeface="Avenir"/>
                <a:ea typeface="Calibri"/>
                <a:cs typeface="Calibri"/>
                <a:sym typeface="Calibri"/>
              </a:rPr>
              <a:t>10-15 min innan</a:t>
            </a:r>
            <a:r>
              <a:rPr lang="sv-SE" sz="1600" b="0" i="0" u="none" strike="noStrike" cap="none" dirty="0">
                <a:solidFill>
                  <a:srgbClr val="000000"/>
                </a:solidFill>
                <a:latin typeface="Avenir"/>
                <a:ea typeface="Calibri"/>
                <a:cs typeface="Calibri"/>
                <a:sym typeface="Calibri"/>
              </a:rPr>
              <a:t> varje träning. </a:t>
            </a:r>
          </a:p>
          <a:p>
            <a:pPr marL="285750" marR="0" lvl="0" indent="-285750" rtl="0">
              <a:lnSpc>
                <a:spcPct val="100000"/>
              </a:lnSpc>
              <a:spcBef>
                <a:spcPts val="0"/>
              </a:spcBef>
              <a:spcAft>
                <a:spcPts val="0"/>
              </a:spcAft>
              <a:buClr>
                <a:schemeClr val="accent6">
                  <a:lumMod val="75000"/>
                </a:schemeClr>
              </a:buClr>
              <a:buSzPts val="1400"/>
              <a:buFont typeface="Arial" panose="020B0604020202020204" pitchFamily="34" charset="0"/>
              <a:buChar char="•"/>
            </a:pPr>
            <a:r>
              <a:rPr lang="sv-SE" sz="1600" b="1" i="0" u="none" strike="noStrike" cap="none" dirty="0">
                <a:solidFill>
                  <a:srgbClr val="000000"/>
                </a:solidFill>
                <a:latin typeface="Avenir"/>
                <a:ea typeface="Calibri"/>
                <a:cs typeface="Calibri"/>
                <a:sym typeface="Calibri"/>
              </a:rPr>
              <a:t>Hjälp med att sätta upp sarg. </a:t>
            </a:r>
            <a:br>
              <a:rPr lang="sv-SE" sz="1600" b="0" i="0" u="none" strike="noStrike" cap="none" dirty="0">
                <a:solidFill>
                  <a:srgbClr val="000000"/>
                </a:solidFill>
                <a:latin typeface="Avenir"/>
                <a:ea typeface="Calibri"/>
                <a:cs typeface="Calibri"/>
                <a:sym typeface="Calibri"/>
              </a:rPr>
            </a:br>
            <a:r>
              <a:rPr lang="sv-SE" sz="1600" b="0" i="0" u="none" strike="noStrike" cap="none" dirty="0">
                <a:solidFill>
                  <a:srgbClr val="000000"/>
                </a:solidFill>
                <a:latin typeface="Avenir"/>
                <a:ea typeface="Calibri"/>
                <a:cs typeface="Calibri"/>
                <a:sym typeface="Calibri"/>
              </a:rPr>
              <a:t>Två planer varje träning (4st på kortsidan)</a:t>
            </a:r>
          </a:p>
          <a:p>
            <a:pPr marL="285750" marR="0" lvl="0" indent="-285750" rtl="0">
              <a:lnSpc>
                <a:spcPct val="100000"/>
              </a:lnSpc>
              <a:spcBef>
                <a:spcPts val="0"/>
              </a:spcBef>
              <a:spcAft>
                <a:spcPts val="0"/>
              </a:spcAft>
              <a:buClr>
                <a:schemeClr val="accent6">
                  <a:lumMod val="75000"/>
                </a:schemeClr>
              </a:buClr>
              <a:buSzPts val="1400"/>
              <a:buFont typeface="Arial" panose="020B0604020202020204" pitchFamily="34" charset="0"/>
              <a:buChar char="•"/>
            </a:pPr>
            <a:r>
              <a:rPr lang="sv-SE" sz="1600" b="1" dirty="0">
                <a:latin typeface="Avenir"/>
                <a:ea typeface="Calibri"/>
                <a:cs typeface="Calibri"/>
                <a:sym typeface="Calibri"/>
              </a:rPr>
              <a:t>Språket</a:t>
            </a:r>
            <a:r>
              <a:rPr lang="sv-SE" sz="1600" dirty="0">
                <a:latin typeface="Avenir"/>
                <a:ea typeface="Calibri"/>
                <a:cs typeface="Calibri"/>
                <a:sym typeface="Calibri"/>
              </a:rPr>
              <a:t> / syn på </a:t>
            </a:r>
            <a:r>
              <a:rPr lang="sv-SE" sz="1600" dirty="0" err="1">
                <a:latin typeface="Avenir"/>
                <a:ea typeface="Calibri"/>
                <a:cs typeface="Calibri"/>
                <a:sym typeface="Calibri"/>
              </a:rPr>
              <a:t>varnadra</a:t>
            </a:r>
            <a:r>
              <a:rPr lang="sv-SE" sz="1600" dirty="0">
                <a:latin typeface="Avenir"/>
                <a:ea typeface="Calibri"/>
                <a:cs typeface="Calibri"/>
                <a:sym typeface="Calibri"/>
              </a:rPr>
              <a:t> </a:t>
            </a:r>
          </a:p>
          <a:p>
            <a:pPr marL="285750" marR="0" lvl="0" indent="-285750" rtl="0">
              <a:lnSpc>
                <a:spcPct val="100000"/>
              </a:lnSpc>
              <a:spcBef>
                <a:spcPts val="0"/>
              </a:spcBef>
              <a:spcAft>
                <a:spcPts val="0"/>
              </a:spcAft>
              <a:buClr>
                <a:schemeClr val="accent6">
                  <a:lumMod val="75000"/>
                </a:schemeClr>
              </a:buClr>
              <a:buSzPts val="1400"/>
              <a:buFont typeface="Arial" panose="020B0604020202020204" pitchFamily="34" charset="0"/>
              <a:buChar char="•"/>
            </a:pPr>
            <a:r>
              <a:rPr lang="sv-SE" sz="1600" i="0" u="none" strike="noStrike" cap="none" dirty="0">
                <a:solidFill>
                  <a:srgbClr val="000000"/>
                </a:solidFill>
                <a:latin typeface="Avenir"/>
                <a:ea typeface="Calibri"/>
                <a:cs typeface="Calibri"/>
                <a:sym typeface="Calibri"/>
              </a:rPr>
              <a:t>Läktaren</a:t>
            </a:r>
            <a:r>
              <a:rPr lang="sv-SE" sz="1600" b="0" i="0" u="none" strike="noStrike" cap="none" dirty="0">
                <a:solidFill>
                  <a:srgbClr val="000000"/>
                </a:solidFill>
                <a:latin typeface="Avenir"/>
                <a:ea typeface="Calibri"/>
                <a:cs typeface="Calibri"/>
                <a:sym typeface="Calibri"/>
              </a:rPr>
              <a:t> (lugnt klimat)</a:t>
            </a:r>
          </a:p>
          <a:p>
            <a:pPr marL="285750" marR="0" lvl="0" indent="-285750" rtl="0">
              <a:lnSpc>
                <a:spcPct val="100000"/>
              </a:lnSpc>
              <a:spcBef>
                <a:spcPts val="0"/>
              </a:spcBef>
              <a:spcAft>
                <a:spcPts val="0"/>
              </a:spcAft>
              <a:buClr>
                <a:schemeClr val="accent6">
                  <a:lumMod val="75000"/>
                </a:schemeClr>
              </a:buClr>
              <a:buSzPts val="1400"/>
              <a:buFont typeface="Arial" panose="020B0604020202020204" pitchFamily="34" charset="0"/>
              <a:buChar char="•"/>
            </a:pPr>
            <a:r>
              <a:rPr lang="sv-SE" sz="1600" dirty="0">
                <a:latin typeface="Avenir"/>
                <a:ea typeface="Calibri"/>
                <a:cs typeface="Calibri"/>
                <a:sym typeface="Calibri"/>
              </a:rPr>
              <a:t>Var </a:t>
            </a:r>
            <a:r>
              <a:rPr lang="sv-SE" sz="1600" b="1" dirty="0">
                <a:latin typeface="Avenir"/>
                <a:ea typeface="Calibri"/>
                <a:cs typeface="Calibri"/>
                <a:sym typeface="Calibri"/>
              </a:rPr>
              <a:t>rädd om materialet </a:t>
            </a:r>
            <a:r>
              <a:rPr lang="sv-SE" sz="1600" dirty="0">
                <a:latin typeface="Avenir"/>
                <a:ea typeface="Calibri"/>
                <a:cs typeface="Calibri"/>
                <a:sym typeface="Calibri"/>
              </a:rPr>
              <a:t>oavsett om det är ens egna eller föreningens. </a:t>
            </a:r>
            <a:endParaRPr lang="sv-SE" sz="1600" b="0" i="0" u="none" strike="noStrike" cap="none" dirty="0">
              <a:solidFill>
                <a:srgbClr val="000000"/>
              </a:solidFill>
              <a:latin typeface="Avenir"/>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3C95CA-5FB7-B555-E84A-505E018807C2}"/>
              </a:ext>
            </a:extLst>
          </p:cNvPr>
          <p:cNvSpPr>
            <a:spLocks noGrp="1"/>
          </p:cNvSpPr>
          <p:nvPr>
            <p:ph type="title"/>
          </p:nvPr>
        </p:nvSpPr>
        <p:spPr>
          <a:xfrm>
            <a:off x="985711" y="1007887"/>
            <a:ext cx="2220686" cy="723446"/>
          </a:xfrm>
        </p:spPr>
        <p:txBody>
          <a:bodyPr/>
          <a:lstStyle/>
          <a:p>
            <a:r>
              <a:rPr lang="sv-SE" sz="3600" dirty="0"/>
              <a:t> </a:t>
            </a:r>
          </a:p>
        </p:txBody>
      </p:sp>
      <p:sp>
        <p:nvSpPr>
          <p:cNvPr id="6" name="textruta 5">
            <a:extLst>
              <a:ext uri="{FF2B5EF4-FFF2-40B4-BE49-F238E27FC236}">
                <a16:creationId xmlns:a16="http://schemas.microsoft.com/office/drawing/2014/main" id="{0AC3F714-FD27-821A-AD1F-94FFC32F4137}"/>
              </a:ext>
            </a:extLst>
          </p:cNvPr>
          <p:cNvSpPr txBox="1"/>
          <p:nvPr/>
        </p:nvSpPr>
        <p:spPr>
          <a:xfrm>
            <a:off x="199196" y="1505413"/>
            <a:ext cx="8109857" cy="2662267"/>
          </a:xfrm>
          <a:prstGeom prst="rect">
            <a:avLst/>
          </a:prstGeom>
          <a:noFill/>
        </p:spPr>
        <p:txBody>
          <a:bodyPr wrap="square">
            <a:spAutoFit/>
          </a:bodyPr>
          <a:lstStyle/>
          <a:p>
            <a:pPr lvl="0">
              <a:buSzPts val="6000"/>
            </a:pPr>
            <a:r>
              <a:rPr lang="sv-SE" sz="3600" dirty="0">
                <a:latin typeface="Avenir"/>
              </a:rPr>
              <a:t>   Poolspel!</a:t>
            </a:r>
            <a:endParaRPr lang="sv-SE" sz="3600" dirty="0">
              <a:solidFill>
                <a:schemeClr val="dk1"/>
              </a:solidFill>
              <a:latin typeface="Avenir"/>
            </a:endParaRPr>
          </a:p>
          <a:p>
            <a:pPr marL="0" marR="0" lvl="0" indent="0" algn="l" rtl="0">
              <a:lnSpc>
                <a:spcPct val="100000"/>
              </a:lnSpc>
              <a:spcBef>
                <a:spcPts val="0"/>
              </a:spcBef>
              <a:spcAft>
                <a:spcPts val="0"/>
              </a:spcAft>
              <a:buClr>
                <a:srgbClr val="000000"/>
              </a:buClr>
              <a:buSzPts val="6000"/>
              <a:buFont typeface="Arial"/>
              <a:buNone/>
            </a:pPr>
            <a:endParaRPr lang="sv-SE" dirty="0">
              <a:solidFill>
                <a:schemeClr val="dk1"/>
              </a:solidFill>
            </a:endParaRPr>
          </a:p>
          <a:p>
            <a:pPr marL="0" marR="0" lvl="0" indent="0" algn="l" rtl="0">
              <a:lnSpc>
                <a:spcPct val="100000"/>
              </a:lnSpc>
              <a:spcBef>
                <a:spcPts val="0"/>
              </a:spcBef>
              <a:spcAft>
                <a:spcPts val="0"/>
              </a:spcAft>
              <a:buClr>
                <a:srgbClr val="000000"/>
              </a:buClr>
              <a:buSzPts val="6000"/>
              <a:buFont typeface="Arial"/>
              <a:buNone/>
            </a:pPr>
            <a:r>
              <a:rPr lang="sv-SE" dirty="0">
                <a:solidFill>
                  <a:schemeClr val="dk1"/>
                </a:solidFill>
              </a:rPr>
              <a:t>	</a:t>
            </a:r>
            <a:r>
              <a:rPr lang="sv-SE" sz="1500" dirty="0">
                <a:solidFill>
                  <a:schemeClr val="dk1"/>
                </a:solidFill>
                <a:latin typeface="Avenir"/>
              </a:rPr>
              <a:t>Ett eller två lag? </a:t>
            </a:r>
            <a:br>
              <a:rPr lang="sv-SE" sz="1500" dirty="0">
                <a:solidFill>
                  <a:schemeClr val="dk1"/>
                </a:solidFill>
                <a:latin typeface="Avenir"/>
              </a:rPr>
            </a:br>
            <a:br>
              <a:rPr lang="sv-SE" sz="1500" dirty="0">
                <a:solidFill>
                  <a:schemeClr val="dk1"/>
                </a:solidFill>
                <a:latin typeface="Avenir"/>
              </a:rPr>
            </a:br>
            <a:r>
              <a:rPr lang="sv-SE" sz="1500" dirty="0">
                <a:solidFill>
                  <a:schemeClr val="dk1"/>
                </a:solidFill>
                <a:latin typeface="Avenir"/>
              </a:rPr>
              <a:t>	Totalt 19st (några kommer inte att ha spelarlicenser för poolspel) ca 14st spelande.</a:t>
            </a:r>
          </a:p>
          <a:p>
            <a:pPr marL="0" marR="0" lvl="0" indent="0" algn="l" rtl="0">
              <a:lnSpc>
                <a:spcPct val="100000"/>
              </a:lnSpc>
              <a:spcBef>
                <a:spcPts val="0"/>
              </a:spcBef>
              <a:spcAft>
                <a:spcPts val="0"/>
              </a:spcAft>
              <a:buClr>
                <a:srgbClr val="000000"/>
              </a:buClr>
              <a:buSzPts val="6000"/>
              <a:buFont typeface="Arial"/>
              <a:buNone/>
            </a:pPr>
            <a:endParaRPr lang="sv-SE" sz="1500" dirty="0">
              <a:solidFill>
                <a:schemeClr val="dk1"/>
              </a:solidFill>
              <a:latin typeface="Avenir"/>
            </a:endParaRPr>
          </a:p>
          <a:p>
            <a:pPr marL="0" marR="0" lvl="0" indent="0" algn="l" rtl="0">
              <a:lnSpc>
                <a:spcPct val="100000"/>
              </a:lnSpc>
              <a:spcBef>
                <a:spcPts val="0"/>
              </a:spcBef>
              <a:spcAft>
                <a:spcPts val="0"/>
              </a:spcAft>
              <a:buClr>
                <a:srgbClr val="000000"/>
              </a:buClr>
              <a:buSzPts val="6000"/>
              <a:buFont typeface="Arial"/>
              <a:buNone/>
            </a:pPr>
            <a:r>
              <a:rPr lang="sv-SE" sz="1500" dirty="0">
                <a:solidFill>
                  <a:schemeClr val="dk1"/>
                </a:solidFill>
                <a:latin typeface="Avenir"/>
              </a:rPr>
              <a:t>	Hur många ”får” vara sjuka / borta för att vi ska klara av två lag? </a:t>
            </a:r>
          </a:p>
          <a:p>
            <a:pPr marL="0" marR="0" lvl="0" indent="0" algn="l" rtl="0">
              <a:lnSpc>
                <a:spcPct val="100000"/>
              </a:lnSpc>
              <a:spcBef>
                <a:spcPts val="0"/>
              </a:spcBef>
              <a:spcAft>
                <a:spcPts val="0"/>
              </a:spcAft>
              <a:buClr>
                <a:srgbClr val="000000"/>
              </a:buClr>
              <a:buSzPts val="6000"/>
              <a:buFont typeface="Arial"/>
              <a:buNone/>
            </a:pPr>
            <a:br>
              <a:rPr lang="sv-SE" dirty="0">
                <a:solidFill>
                  <a:schemeClr val="dk1"/>
                </a:solidFill>
              </a:rPr>
            </a:br>
            <a:br>
              <a:rPr lang="sv-SE" dirty="0">
                <a:solidFill>
                  <a:schemeClr val="dk1"/>
                </a:solidFill>
              </a:rPr>
            </a:br>
            <a:endParaRPr lang="sv-SE" dirty="0">
              <a:solidFill>
                <a:schemeClr val="dk1"/>
              </a:solidFill>
            </a:endParaRPr>
          </a:p>
        </p:txBody>
      </p:sp>
      <p:sp>
        <p:nvSpPr>
          <p:cNvPr id="8" name="Google Shape;132;g339eeba7590_0_77">
            <a:extLst>
              <a:ext uri="{FF2B5EF4-FFF2-40B4-BE49-F238E27FC236}">
                <a16:creationId xmlns:a16="http://schemas.microsoft.com/office/drawing/2014/main" id="{A54F3A3E-2DE2-1EC2-58F8-892E9DF6C9E2}"/>
              </a:ext>
            </a:extLst>
          </p:cNvPr>
          <p:cNvSpPr/>
          <p:nvPr/>
        </p:nvSpPr>
        <p:spPr>
          <a:xfrm>
            <a:off x="637848" y="3196500"/>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 name="Google Shape;132;g339eeba7590_0_77">
            <a:extLst>
              <a:ext uri="{FF2B5EF4-FFF2-40B4-BE49-F238E27FC236}">
                <a16:creationId xmlns:a16="http://schemas.microsoft.com/office/drawing/2014/main" id="{4F40758A-2EBD-412F-F4C1-5D88BEFEC6AE}"/>
              </a:ext>
            </a:extLst>
          </p:cNvPr>
          <p:cNvSpPr/>
          <p:nvPr/>
        </p:nvSpPr>
        <p:spPr>
          <a:xfrm>
            <a:off x="637877" y="2769803"/>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Google Shape;108;g33cb557662e_1_190">
            <a:extLst>
              <a:ext uri="{FF2B5EF4-FFF2-40B4-BE49-F238E27FC236}">
                <a16:creationId xmlns:a16="http://schemas.microsoft.com/office/drawing/2014/main" id="{D7750A42-CC20-D577-5AD4-0EA09FD93CBB}"/>
              </a:ext>
            </a:extLst>
          </p:cNvPr>
          <p:cNvSpPr/>
          <p:nvPr/>
        </p:nvSpPr>
        <p:spPr>
          <a:xfrm>
            <a:off x="875748" y="3642348"/>
            <a:ext cx="3453000" cy="2662267"/>
          </a:xfrm>
          <a:prstGeom prst="round2DiagRect">
            <a:avLst>
              <a:gd name="adj1" fmla="val 0"/>
              <a:gd name="adj2" fmla="val 14026"/>
            </a:avLst>
          </a:prstGeom>
          <a:gradFill>
            <a:gsLst>
              <a:gs pos="0">
                <a:srgbClr val="FCFFFC"/>
              </a:gs>
              <a:gs pos="100000">
                <a:srgbClr val="E9F8ED"/>
              </a:gs>
            </a:gsLst>
            <a:lin ang="5400012" scaled="0"/>
          </a:gra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r>
              <a:rPr lang="sv-SE" sz="1600" b="0" i="0" u="sng" strike="noStrike" cap="none" dirty="0">
                <a:solidFill>
                  <a:srgbClr val="000000"/>
                </a:solidFill>
                <a:latin typeface="Avenir"/>
                <a:ea typeface="Calibri"/>
                <a:cs typeface="Calibri"/>
                <a:sym typeface="Calibri"/>
              </a:rPr>
              <a:t>Gran 1 </a:t>
            </a:r>
            <a:br>
              <a:rPr lang="sv-SE" sz="1600" b="0" i="0" u="sng" strike="noStrike" cap="none" dirty="0">
                <a:solidFill>
                  <a:srgbClr val="000000"/>
                </a:solidFill>
                <a:latin typeface="Avenir"/>
                <a:ea typeface="Calibri"/>
                <a:cs typeface="Calibri"/>
                <a:sym typeface="Calibri"/>
              </a:rPr>
            </a:br>
            <a:endParaRPr lang="sv-SE" sz="1600" u="sng" dirty="0">
              <a:latin typeface="Avenir"/>
              <a:ea typeface="Calibri"/>
              <a:cs typeface="Calibri"/>
              <a:sym typeface="Calibri"/>
            </a:endParaRPr>
          </a:p>
          <a:p>
            <a:pPr marL="0" marR="0" lvl="0" indent="0" rtl="0">
              <a:lnSpc>
                <a:spcPct val="100000"/>
              </a:lnSpc>
              <a:spcBef>
                <a:spcPts val="0"/>
              </a:spcBef>
              <a:spcAft>
                <a:spcPts val="0"/>
              </a:spcAft>
              <a:buClr>
                <a:srgbClr val="000000"/>
              </a:buClr>
              <a:buSzPts val="1400"/>
              <a:buFont typeface="Arial"/>
              <a:buNone/>
            </a:pPr>
            <a:r>
              <a:rPr lang="sv-SE" sz="1500" b="1" i="0" u="none" strike="noStrike" cap="none" dirty="0">
                <a:solidFill>
                  <a:srgbClr val="000000"/>
                </a:solidFill>
                <a:latin typeface="Avenir"/>
                <a:ea typeface="Calibri"/>
                <a:cs typeface="Calibri"/>
                <a:sym typeface="Calibri"/>
              </a:rPr>
              <a:t>25/10 Markaryd </a:t>
            </a:r>
          </a:p>
          <a:p>
            <a:pPr marL="0" marR="0" lvl="0" indent="0" rtl="0">
              <a:lnSpc>
                <a:spcPct val="100000"/>
              </a:lnSpc>
              <a:spcBef>
                <a:spcPts val="0"/>
              </a:spcBef>
              <a:spcAft>
                <a:spcPts val="0"/>
              </a:spcAft>
              <a:buClr>
                <a:srgbClr val="000000"/>
              </a:buClr>
              <a:buSzPts val="1400"/>
              <a:buFont typeface="Arial"/>
              <a:buNone/>
            </a:pPr>
            <a:r>
              <a:rPr lang="sv-SE" sz="1500" dirty="0">
                <a:latin typeface="Avenir"/>
                <a:ea typeface="Calibri"/>
                <a:cs typeface="Calibri"/>
                <a:sym typeface="Calibri"/>
              </a:rPr>
              <a:t>8/11 </a:t>
            </a:r>
            <a:r>
              <a:rPr lang="sv-SE" sz="1500" dirty="0" err="1">
                <a:latin typeface="Avenir"/>
                <a:ea typeface="Calibri"/>
                <a:cs typeface="Calibri"/>
                <a:sym typeface="Calibri"/>
              </a:rPr>
              <a:t>Gemla</a:t>
            </a:r>
            <a:r>
              <a:rPr lang="sv-SE" sz="1500" dirty="0">
                <a:latin typeface="Avenir"/>
                <a:ea typeface="Calibri"/>
                <a:cs typeface="Calibri"/>
                <a:sym typeface="Calibri"/>
              </a:rPr>
              <a:t> </a:t>
            </a:r>
          </a:p>
          <a:p>
            <a:pPr marL="0" marR="0" lvl="0" indent="0" rtl="0">
              <a:lnSpc>
                <a:spcPct val="100000"/>
              </a:lnSpc>
              <a:spcBef>
                <a:spcPts val="0"/>
              </a:spcBef>
              <a:spcAft>
                <a:spcPts val="0"/>
              </a:spcAft>
              <a:buClr>
                <a:srgbClr val="000000"/>
              </a:buClr>
              <a:buSzPts val="1400"/>
              <a:buFont typeface="Arial"/>
              <a:buNone/>
            </a:pPr>
            <a:r>
              <a:rPr lang="sv-SE" sz="1500" b="1" i="0" u="none" strike="noStrike" cap="none" dirty="0">
                <a:solidFill>
                  <a:srgbClr val="000000"/>
                </a:solidFill>
                <a:latin typeface="Avenir"/>
                <a:ea typeface="Calibri"/>
                <a:cs typeface="Calibri"/>
                <a:sym typeface="Calibri"/>
              </a:rPr>
              <a:t>29/11 </a:t>
            </a:r>
            <a:r>
              <a:rPr lang="sv-SE" sz="1500" b="1" i="0" u="none" strike="noStrike" cap="none" dirty="0" err="1">
                <a:solidFill>
                  <a:srgbClr val="000000"/>
                </a:solidFill>
                <a:latin typeface="Avenir"/>
                <a:ea typeface="Calibri"/>
                <a:cs typeface="Calibri"/>
                <a:sym typeface="Calibri"/>
              </a:rPr>
              <a:t>Fortnox</a:t>
            </a:r>
            <a:endParaRPr lang="sv-SE" sz="1500" b="1" i="0" u="none" strike="noStrike" cap="none" dirty="0">
              <a:solidFill>
                <a:srgbClr val="000000"/>
              </a:solidFill>
              <a:latin typeface="Avenir"/>
              <a:ea typeface="Calibri"/>
              <a:cs typeface="Calibri"/>
              <a:sym typeface="Calibri"/>
            </a:endParaRPr>
          </a:p>
          <a:p>
            <a:pPr marL="0" marR="0" lvl="0" indent="0" rtl="0">
              <a:lnSpc>
                <a:spcPct val="100000"/>
              </a:lnSpc>
              <a:spcBef>
                <a:spcPts val="0"/>
              </a:spcBef>
              <a:spcAft>
                <a:spcPts val="0"/>
              </a:spcAft>
              <a:buClr>
                <a:srgbClr val="000000"/>
              </a:buClr>
              <a:buSzPts val="1400"/>
              <a:buFont typeface="Arial"/>
              <a:buNone/>
            </a:pPr>
            <a:r>
              <a:rPr lang="sv-SE" sz="1500" b="1" dirty="0">
                <a:latin typeface="Avenir"/>
                <a:ea typeface="Calibri"/>
                <a:cs typeface="Calibri"/>
                <a:sym typeface="Calibri"/>
              </a:rPr>
              <a:t>18/1 Ryd </a:t>
            </a:r>
          </a:p>
          <a:p>
            <a:pPr marL="0" marR="0" lvl="0" indent="0" rtl="0">
              <a:lnSpc>
                <a:spcPct val="100000"/>
              </a:lnSpc>
              <a:spcBef>
                <a:spcPts val="0"/>
              </a:spcBef>
              <a:spcAft>
                <a:spcPts val="0"/>
              </a:spcAft>
              <a:buClr>
                <a:srgbClr val="000000"/>
              </a:buClr>
              <a:buSzPts val="1400"/>
              <a:buFont typeface="Arial"/>
              <a:buNone/>
            </a:pPr>
            <a:r>
              <a:rPr lang="sv-SE" sz="1500" b="1" i="0" u="none" strike="noStrike" cap="none" dirty="0">
                <a:solidFill>
                  <a:srgbClr val="000000"/>
                </a:solidFill>
                <a:latin typeface="Avenir"/>
                <a:ea typeface="Calibri"/>
                <a:cs typeface="Calibri"/>
                <a:sym typeface="Calibri"/>
              </a:rPr>
              <a:t>31/1 Ljungby </a:t>
            </a:r>
          </a:p>
          <a:p>
            <a:pPr marL="0" marR="0" lvl="0" indent="0" rtl="0">
              <a:lnSpc>
                <a:spcPct val="100000"/>
              </a:lnSpc>
              <a:spcBef>
                <a:spcPts val="0"/>
              </a:spcBef>
              <a:spcAft>
                <a:spcPts val="0"/>
              </a:spcAft>
              <a:buClr>
                <a:srgbClr val="000000"/>
              </a:buClr>
              <a:buSzPts val="1400"/>
              <a:buFont typeface="Arial"/>
              <a:buNone/>
            </a:pPr>
            <a:r>
              <a:rPr lang="sv-SE" sz="1500" dirty="0">
                <a:latin typeface="Avenir"/>
                <a:ea typeface="Calibri"/>
                <a:cs typeface="Calibri"/>
                <a:sym typeface="Calibri"/>
              </a:rPr>
              <a:t>21/2 </a:t>
            </a:r>
            <a:r>
              <a:rPr lang="sv-SE" sz="1500" dirty="0" err="1">
                <a:latin typeface="Avenir"/>
                <a:ea typeface="Calibri"/>
                <a:cs typeface="Calibri"/>
                <a:sym typeface="Calibri"/>
              </a:rPr>
              <a:t>Gemla</a:t>
            </a:r>
            <a:r>
              <a:rPr lang="sv-SE" sz="1500" dirty="0">
                <a:latin typeface="Avenir"/>
                <a:ea typeface="Calibri"/>
                <a:cs typeface="Calibri"/>
                <a:sym typeface="Calibri"/>
              </a:rPr>
              <a:t> </a:t>
            </a:r>
          </a:p>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sp>
        <p:nvSpPr>
          <p:cNvPr id="13" name="Google Shape;108;g33cb557662e_1_190">
            <a:extLst>
              <a:ext uri="{FF2B5EF4-FFF2-40B4-BE49-F238E27FC236}">
                <a16:creationId xmlns:a16="http://schemas.microsoft.com/office/drawing/2014/main" id="{47F90CAB-1FAB-CCBF-8452-C964EF850545}"/>
              </a:ext>
            </a:extLst>
          </p:cNvPr>
          <p:cNvSpPr/>
          <p:nvPr/>
        </p:nvSpPr>
        <p:spPr>
          <a:xfrm>
            <a:off x="4576329" y="3623197"/>
            <a:ext cx="3453000" cy="2681418"/>
          </a:xfrm>
          <a:prstGeom prst="round2DiagRect">
            <a:avLst>
              <a:gd name="adj1" fmla="val 0"/>
              <a:gd name="adj2" fmla="val 14026"/>
            </a:avLst>
          </a:prstGeom>
          <a:gradFill>
            <a:gsLst>
              <a:gs pos="0">
                <a:srgbClr val="FCFFFC"/>
              </a:gs>
              <a:gs pos="100000">
                <a:srgbClr val="E9F8ED"/>
              </a:gs>
            </a:gsLst>
            <a:lin ang="5400012" scaled="0"/>
          </a:grad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400"/>
              <a:buFont typeface="Arial"/>
              <a:buNone/>
            </a:pPr>
            <a:r>
              <a:rPr lang="sv-SE" sz="1600" u="sng" dirty="0">
                <a:latin typeface="Avenir"/>
                <a:ea typeface="Calibri"/>
                <a:cs typeface="Calibri"/>
                <a:sym typeface="Calibri"/>
              </a:rPr>
              <a:t>Gran 2 </a:t>
            </a:r>
            <a:br>
              <a:rPr lang="sv-SE" sz="1600" u="sng" dirty="0">
                <a:latin typeface="Avenir"/>
                <a:ea typeface="Calibri"/>
                <a:cs typeface="Calibri"/>
                <a:sym typeface="Calibri"/>
              </a:rPr>
            </a:br>
            <a:endParaRPr lang="sv-SE" sz="1600" u="sng" dirty="0">
              <a:latin typeface="Avenir"/>
              <a:ea typeface="Calibri"/>
              <a:cs typeface="Calibri"/>
              <a:sym typeface="Calibri"/>
            </a:endParaRPr>
          </a:p>
          <a:p>
            <a:pPr marL="0" marR="0" lvl="0" indent="0" rtl="0">
              <a:lnSpc>
                <a:spcPct val="100000"/>
              </a:lnSpc>
              <a:spcBef>
                <a:spcPts val="0"/>
              </a:spcBef>
              <a:spcAft>
                <a:spcPts val="0"/>
              </a:spcAft>
              <a:buClr>
                <a:srgbClr val="000000"/>
              </a:buClr>
              <a:buSzPts val="1400"/>
              <a:buFont typeface="Arial"/>
              <a:buNone/>
            </a:pPr>
            <a:r>
              <a:rPr lang="sv-SE" sz="1500" b="1" i="0" u="none" strike="noStrike" cap="none" dirty="0">
                <a:solidFill>
                  <a:srgbClr val="000000"/>
                </a:solidFill>
                <a:latin typeface="Avenir"/>
                <a:ea typeface="Calibri"/>
                <a:cs typeface="Calibri"/>
                <a:sym typeface="Calibri"/>
              </a:rPr>
              <a:t>25/10 Markaryd </a:t>
            </a:r>
          </a:p>
          <a:p>
            <a:pPr marL="0" marR="0" lvl="0" indent="0" rtl="0">
              <a:lnSpc>
                <a:spcPct val="100000"/>
              </a:lnSpc>
              <a:spcBef>
                <a:spcPts val="0"/>
              </a:spcBef>
              <a:spcAft>
                <a:spcPts val="0"/>
              </a:spcAft>
              <a:buClr>
                <a:srgbClr val="000000"/>
              </a:buClr>
              <a:buSzPts val="1400"/>
              <a:buFont typeface="Arial"/>
              <a:buNone/>
            </a:pPr>
            <a:r>
              <a:rPr lang="sv-SE" sz="1500" b="0" i="0" u="none" strike="noStrike" cap="none" dirty="0">
                <a:solidFill>
                  <a:srgbClr val="000000"/>
                </a:solidFill>
                <a:latin typeface="Avenir"/>
                <a:ea typeface="Calibri"/>
                <a:cs typeface="Calibri"/>
                <a:sym typeface="Calibri"/>
              </a:rPr>
              <a:t>22/11 </a:t>
            </a:r>
            <a:r>
              <a:rPr lang="sv-SE" sz="1500" b="0" i="0" u="none" strike="noStrike" cap="none" dirty="0" err="1">
                <a:solidFill>
                  <a:srgbClr val="000000"/>
                </a:solidFill>
                <a:latin typeface="Avenir"/>
                <a:ea typeface="Calibri"/>
                <a:cs typeface="Calibri"/>
                <a:sym typeface="Calibri"/>
              </a:rPr>
              <a:t>Gemla</a:t>
            </a:r>
            <a:r>
              <a:rPr lang="sv-SE" sz="1500" b="0" i="0" u="none" strike="noStrike" cap="none" dirty="0">
                <a:solidFill>
                  <a:srgbClr val="000000"/>
                </a:solidFill>
                <a:latin typeface="Avenir"/>
                <a:ea typeface="Calibri"/>
                <a:cs typeface="Calibri"/>
                <a:sym typeface="Calibri"/>
              </a:rPr>
              <a:t> </a:t>
            </a:r>
          </a:p>
          <a:p>
            <a:pPr marL="0" marR="0" lvl="0" indent="0" rtl="0">
              <a:lnSpc>
                <a:spcPct val="100000"/>
              </a:lnSpc>
              <a:spcBef>
                <a:spcPts val="0"/>
              </a:spcBef>
              <a:spcAft>
                <a:spcPts val="0"/>
              </a:spcAft>
              <a:buClr>
                <a:srgbClr val="000000"/>
              </a:buClr>
              <a:buSzPts val="1400"/>
              <a:buFont typeface="Arial"/>
              <a:buNone/>
            </a:pPr>
            <a:r>
              <a:rPr lang="sv-SE" sz="1500" b="1" dirty="0">
                <a:latin typeface="Avenir"/>
                <a:ea typeface="Calibri"/>
                <a:cs typeface="Calibri"/>
                <a:sym typeface="Calibri"/>
              </a:rPr>
              <a:t>29/11 </a:t>
            </a:r>
            <a:r>
              <a:rPr lang="sv-SE" sz="1500" b="1" dirty="0" err="1">
                <a:latin typeface="Avenir"/>
                <a:ea typeface="Calibri"/>
                <a:cs typeface="Calibri"/>
                <a:sym typeface="Calibri"/>
              </a:rPr>
              <a:t>Fortnox</a:t>
            </a:r>
            <a:r>
              <a:rPr lang="sv-SE" sz="1500" b="1" dirty="0">
                <a:latin typeface="Avenir"/>
                <a:ea typeface="Calibri"/>
                <a:cs typeface="Calibri"/>
                <a:sym typeface="Calibri"/>
              </a:rPr>
              <a:t> </a:t>
            </a:r>
          </a:p>
          <a:p>
            <a:pPr marL="0" marR="0" lvl="0" indent="0" rtl="0">
              <a:lnSpc>
                <a:spcPct val="100000"/>
              </a:lnSpc>
              <a:spcBef>
                <a:spcPts val="0"/>
              </a:spcBef>
              <a:spcAft>
                <a:spcPts val="0"/>
              </a:spcAft>
              <a:buClr>
                <a:srgbClr val="000000"/>
              </a:buClr>
              <a:buSzPts val="1400"/>
              <a:buFont typeface="Arial"/>
              <a:buNone/>
            </a:pPr>
            <a:r>
              <a:rPr lang="sv-SE" sz="1500" b="1" i="0" u="none" strike="noStrike" cap="none" dirty="0">
                <a:solidFill>
                  <a:srgbClr val="000000"/>
                </a:solidFill>
                <a:latin typeface="Avenir"/>
                <a:ea typeface="Calibri"/>
                <a:cs typeface="Calibri"/>
                <a:sym typeface="Calibri"/>
              </a:rPr>
              <a:t>18/1 Ryd </a:t>
            </a:r>
          </a:p>
          <a:p>
            <a:pPr marL="0" marR="0" lvl="0" indent="0" rtl="0">
              <a:lnSpc>
                <a:spcPct val="100000"/>
              </a:lnSpc>
              <a:spcBef>
                <a:spcPts val="0"/>
              </a:spcBef>
              <a:spcAft>
                <a:spcPts val="0"/>
              </a:spcAft>
              <a:buClr>
                <a:srgbClr val="000000"/>
              </a:buClr>
              <a:buSzPts val="1400"/>
              <a:buFont typeface="Arial"/>
              <a:buNone/>
            </a:pPr>
            <a:r>
              <a:rPr lang="sv-SE" sz="1500" b="1" dirty="0">
                <a:latin typeface="Avenir"/>
                <a:ea typeface="Calibri"/>
                <a:cs typeface="Calibri"/>
                <a:sym typeface="Calibri"/>
              </a:rPr>
              <a:t>31/1 Ljungby </a:t>
            </a:r>
          </a:p>
          <a:p>
            <a:pPr marL="0" marR="0" lvl="0" indent="0" rtl="0">
              <a:lnSpc>
                <a:spcPct val="100000"/>
              </a:lnSpc>
              <a:spcBef>
                <a:spcPts val="0"/>
              </a:spcBef>
              <a:spcAft>
                <a:spcPts val="0"/>
              </a:spcAft>
              <a:buClr>
                <a:srgbClr val="000000"/>
              </a:buClr>
              <a:buSzPts val="1400"/>
              <a:buFont typeface="Arial"/>
              <a:buNone/>
            </a:pPr>
            <a:r>
              <a:rPr lang="sv-SE" sz="1500" i="0" u="none" strike="noStrike" cap="none" dirty="0">
                <a:solidFill>
                  <a:srgbClr val="000000"/>
                </a:solidFill>
                <a:latin typeface="Avenir"/>
                <a:ea typeface="Calibri"/>
                <a:cs typeface="Calibri"/>
                <a:sym typeface="Calibri"/>
              </a:rPr>
              <a:t>22/2 Ljungby </a:t>
            </a:r>
          </a:p>
          <a:p>
            <a:pPr marL="0" marR="0" lvl="0" indent="0" rtl="0">
              <a:lnSpc>
                <a:spcPct val="100000"/>
              </a:lnSpc>
              <a:spcBef>
                <a:spcPts val="0"/>
              </a:spcBef>
              <a:spcAft>
                <a:spcPts val="0"/>
              </a:spcAft>
              <a:buClr>
                <a:srgbClr val="000000"/>
              </a:buClr>
              <a:buSzPts val="1400"/>
              <a:buFont typeface="Arial"/>
              <a:buNone/>
            </a:pPr>
            <a:r>
              <a:rPr lang="sv-SE" sz="1500" dirty="0">
                <a:latin typeface="Avenir"/>
                <a:ea typeface="Calibri"/>
                <a:cs typeface="Calibri"/>
                <a:sym typeface="Calibri"/>
              </a:rPr>
              <a:t>14/3 </a:t>
            </a:r>
            <a:r>
              <a:rPr lang="sv-SE" sz="1500" dirty="0" err="1">
                <a:latin typeface="Avenir"/>
                <a:ea typeface="Calibri"/>
                <a:cs typeface="Calibri"/>
                <a:sym typeface="Calibri"/>
              </a:rPr>
              <a:t>Gemla</a:t>
            </a:r>
            <a:r>
              <a:rPr lang="sv-SE" sz="1500" dirty="0">
                <a:latin typeface="Avenir"/>
                <a:ea typeface="Calibri"/>
                <a:cs typeface="Calibri"/>
                <a:sym typeface="Calibri"/>
              </a:rPr>
              <a:t> </a:t>
            </a:r>
            <a:endParaRPr sz="1500" b="0" i="0" u="none" strike="noStrike" cap="none" dirty="0">
              <a:solidFill>
                <a:srgbClr val="000000"/>
              </a:solidFill>
              <a:latin typeface="Avenir"/>
              <a:ea typeface="Calibri"/>
              <a:cs typeface="Calibri"/>
              <a:sym typeface="Calibri"/>
            </a:endParaRPr>
          </a:p>
        </p:txBody>
      </p:sp>
      <p:sp>
        <p:nvSpPr>
          <p:cNvPr id="14" name="Google Shape;132;g339eeba7590_0_77">
            <a:extLst>
              <a:ext uri="{FF2B5EF4-FFF2-40B4-BE49-F238E27FC236}">
                <a16:creationId xmlns:a16="http://schemas.microsoft.com/office/drawing/2014/main" id="{27BE8620-F8DB-C550-B2B4-882B8D253080}"/>
              </a:ext>
            </a:extLst>
          </p:cNvPr>
          <p:cNvSpPr/>
          <p:nvPr/>
        </p:nvSpPr>
        <p:spPr>
          <a:xfrm>
            <a:off x="637848" y="2323955"/>
            <a:ext cx="237900" cy="232500"/>
          </a:xfrm>
          <a:prstGeom prst="round2DiagRect">
            <a:avLst>
              <a:gd name="adj1" fmla="val 0"/>
              <a:gd name="adj2" fmla="val 34968"/>
            </a:avLst>
          </a:prstGeom>
          <a:gradFill>
            <a:gsLst>
              <a:gs pos="0">
                <a:srgbClr val="005A00"/>
              </a:gs>
              <a:gs pos="100000">
                <a:srgbClr val="008031"/>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77739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39eeba7590_0_19"/>
          <p:cNvSpPr txBox="1"/>
          <p:nvPr/>
        </p:nvSpPr>
        <p:spPr>
          <a:xfrm>
            <a:off x="625000" y="1451550"/>
            <a:ext cx="4953600" cy="3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sv-SE" sz="3600" b="0" i="0" u="none" strike="noStrike" cap="none" dirty="0">
                <a:solidFill>
                  <a:schemeClr val="dk1"/>
                </a:solidFill>
                <a:latin typeface="Avenir"/>
                <a:ea typeface="Avenir"/>
                <a:cs typeface="Avenir"/>
                <a:sym typeface="Avenir"/>
              </a:rPr>
              <a:t>A-laget</a:t>
            </a:r>
            <a:endParaRPr sz="3600" b="0" i="0" u="none" strike="noStrike" cap="none" dirty="0">
              <a:solidFill>
                <a:schemeClr val="dk1"/>
              </a:solidFill>
              <a:latin typeface="Avenir"/>
              <a:ea typeface="Avenir"/>
              <a:cs typeface="Avenir"/>
              <a:sym typeface="Avenir"/>
            </a:endParaRPr>
          </a:p>
          <a:p>
            <a:pPr marL="0" marR="0" lvl="0" indent="0" algn="l" rtl="0">
              <a:lnSpc>
                <a:spcPct val="115000"/>
              </a:lnSpc>
              <a:spcBef>
                <a:spcPts val="0"/>
              </a:spcBef>
              <a:spcAft>
                <a:spcPts val="0"/>
              </a:spcAft>
              <a:buClr>
                <a:srgbClr val="000000"/>
              </a:buClr>
              <a:buSzPts val="6000"/>
              <a:buFont typeface="Arial"/>
              <a:buNone/>
            </a:pPr>
            <a:br>
              <a:rPr lang="sv-SE" sz="1400" b="0" i="0" u="none" strike="noStrike" cap="none" dirty="0">
                <a:solidFill>
                  <a:schemeClr val="dk1"/>
                </a:solidFill>
                <a:latin typeface="Avenir"/>
                <a:ea typeface="Avenir"/>
                <a:cs typeface="Avenir"/>
                <a:sym typeface="Avenir"/>
              </a:rPr>
            </a:br>
            <a:r>
              <a:rPr lang="sv-SE" sz="1400" b="0" i="0" u="none" strike="noStrike" cap="none" dirty="0">
                <a:solidFill>
                  <a:schemeClr val="dk1"/>
                </a:solidFill>
                <a:latin typeface="Arial"/>
                <a:ea typeface="Arial"/>
                <a:cs typeface="Arial"/>
                <a:sym typeface="Arial"/>
              </a:rPr>
              <a:t>Varje år kommer våra barn och ungdomslag från året </a:t>
            </a:r>
            <a:br>
              <a:rPr lang="sv-SE" sz="1400" b="0" i="0" u="none" strike="noStrike" cap="none" dirty="0">
                <a:solidFill>
                  <a:schemeClr val="dk1"/>
                </a:solidFill>
                <a:latin typeface="Arial"/>
                <a:ea typeface="Arial"/>
                <a:cs typeface="Arial"/>
                <a:sym typeface="Arial"/>
              </a:rPr>
            </a:br>
            <a:r>
              <a:rPr lang="sv-SE" sz="1400" b="0" i="0" u="none" strike="noStrike" cap="none" dirty="0">
                <a:solidFill>
                  <a:schemeClr val="dk1"/>
                </a:solidFill>
                <a:latin typeface="Arial"/>
                <a:ea typeface="Arial"/>
                <a:cs typeface="Arial"/>
                <a:sym typeface="Arial"/>
              </a:rPr>
              <a:t>man fyller</a:t>
            </a:r>
            <a:r>
              <a:rPr lang="sv-SE" dirty="0">
                <a:solidFill>
                  <a:schemeClr val="dk1"/>
                </a:solidFill>
              </a:rPr>
              <a:t> </a:t>
            </a:r>
            <a:r>
              <a:rPr lang="sv-SE" sz="1400" b="0" i="0" u="none" strike="noStrike" cap="none" dirty="0">
                <a:solidFill>
                  <a:schemeClr val="dk1"/>
                </a:solidFill>
                <a:latin typeface="Arial"/>
                <a:ea typeface="Arial"/>
                <a:cs typeface="Arial"/>
                <a:sym typeface="Arial"/>
              </a:rPr>
              <a:t>8 år ansvara för att vara </a:t>
            </a:r>
            <a:r>
              <a:rPr lang="sv-SE" dirty="0">
                <a:solidFill>
                  <a:schemeClr val="dk1"/>
                </a:solidFill>
              </a:rPr>
              <a:t>sargvakter</a:t>
            </a:r>
            <a:r>
              <a:rPr lang="sv-SE" sz="1400" b="0" i="0" u="none" strike="noStrike" cap="none" dirty="0">
                <a:solidFill>
                  <a:schemeClr val="dk1"/>
                </a:solidFill>
                <a:latin typeface="Arial"/>
                <a:ea typeface="Arial"/>
                <a:cs typeface="Arial"/>
                <a:sym typeface="Arial"/>
              </a:rPr>
              <a:t> till A-lagsmatcher</a:t>
            </a:r>
            <a:r>
              <a:rPr lang="sv-SE" dirty="0">
                <a:solidFill>
                  <a:schemeClr val="dk1"/>
                </a:solidFill>
              </a:rPr>
              <a:t>na</a:t>
            </a:r>
            <a:r>
              <a:rPr lang="sv-SE" sz="1400" b="0" i="0" u="none" strike="noStrike" cap="none" dirty="0">
                <a:solidFill>
                  <a:schemeClr val="dk1"/>
                </a:solidFill>
                <a:latin typeface="Arial"/>
                <a:ea typeface="Arial"/>
                <a:cs typeface="Arial"/>
                <a:sym typeface="Arial"/>
              </a:rPr>
              <a:t>. Vid varje match behövs </a:t>
            </a:r>
            <a:r>
              <a:rPr lang="sv-SE" dirty="0">
                <a:solidFill>
                  <a:schemeClr val="dk1"/>
                </a:solidFill>
              </a:rPr>
              <a:t>4</a:t>
            </a:r>
            <a:r>
              <a:rPr lang="sv-SE" sz="1400" b="0" i="0" u="none" strike="noStrike" cap="none" dirty="0">
                <a:solidFill>
                  <a:schemeClr val="dk1"/>
                </a:solidFill>
                <a:latin typeface="Arial"/>
                <a:ea typeface="Arial"/>
                <a:cs typeface="Arial"/>
                <a:sym typeface="Arial"/>
              </a:rPr>
              <a:t> </a:t>
            </a:r>
            <a:r>
              <a:rPr lang="sv-SE" dirty="0">
                <a:solidFill>
                  <a:schemeClr val="dk1"/>
                </a:solidFill>
              </a:rPr>
              <a:t>sargvakter</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6000"/>
              <a:buFont typeface="Arial"/>
              <a:buNone/>
            </a:pPr>
            <a:r>
              <a:rPr lang="sv-SE" sz="1400" b="0" i="0" u="none" strike="noStrike" cap="none" dirty="0">
                <a:solidFill>
                  <a:schemeClr val="dk1"/>
                </a:solidFill>
                <a:latin typeface="Arial"/>
                <a:ea typeface="Arial"/>
                <a:cs typeface="Arial"/>
                <a:sym typeface="Arial"/>
              </a:rPr>
              <a:t>och </a:t>
            </a:r>
            <a:r>
              <a:rPr lang="sv-SE" dirty="0">
                <a:solidFill>
                  <a:schemeClr val="dk1"/>
                </a:solidFill>
              </a:rPr>
              <a:t>2</a:t>
            </a:r>
            <a:r>
              <a:rPr lang="sv-SE" sz="1400" b="0" i="0" u="none" strike="noStrike" cap="none" dirty="0">
                <a:solidFill>
                  <a:schemeClr val="dk1"/>
                </a:solidFill>
                <a:latin typeface="Arial"/>
                <a:ea typeface="Arial"/>
                <a:cs typeface="Arial"/>
                <a:sym typeface="Arial"/>
              </a:rPr>
              <a:t> ledare/föräld</a:t>
            </a:r>
            <a:r>
              <a:rPr lang="sv-SE" dirty="0">
                <a:solidFill>
                  <a:schemeClr val="dk1"/>
                </a:solidFill>
              </a:rPr>
              <a:t>er. För de yngre barnen är det föräldrar som är ansvariga för sargen. </a:t>
            </a:r>
            <a:endParaRPr dirty="0">
              <a:solidFill>
                <a:schemeClr val="dk1"/>
              </a:solidFill>
            </a:endParaRPr>
          </a:p>
          <a:p>
            <a:pPr marL="0" marR="0" lvl="0" indent="0" algn="l" rtl="0">
              <a:lnSpc>
                <a:spcPct val="115000"/>
              </a:lnSpc>
              <a:spcBef>
                <a:spcPts val="0"/>
              </a:spcBef>
              <a:spcAft>
                <a:spcPts val="0"/>
              </a:spcAft>
              <a:buClr>
                <a:srgbClr val="000000"/>
              </a:buClr>
              <a:buSzPts val="6000"/>
              <a:buFont typeface="Arial"/>
              <a:buNone/>
            </a:pPr>
            <a:endParaRPr dirty="0">
              <a:solidFill>
                <a:schemeClr val="dk1"/>
              </a:solidFill>
            </a:endParaRPr>
          </a:p>
          <a:p>
            <a:pPr marL="0" marR="0" lvl="0" indent="0" algn="l" rtl="0">
              <a:lnSpc>
                <a:spcPct val="115000"/>
              </a:lnSpc>
              <a:spcBef>
                <a:spcPts val="0"/>
              </a:spcBef>
              <a:spcAft>
                <a:spcPts val="0"/>
              </a:spcAft>
              <a:buClr>
                <a:srgbClr val="000000"/>
              </a:buClr>
              <a:buSzPts val="6000"/>
              <a:buFont typeface="Arial"/>
              <a:buNone/>
            </a:pPr>
            <a:r>
              <a:rPr lang="sv-SE" dirty="0">
                <a:solidFill>
                  <a:schemeClr val="dk1"/>
                </a:solidFill>
              </a:rPr>
              <a:t>Vi kommer också i år erbjuda lagen att gå in med A-laget innan match, även detta från året man fyller 8 år. </a:t>
            </a:r>
            <a:br>
              <a:rPr lang="sv-SE" dirty="0">
                <a:solidFill>
                  <a:schemeClr val="dk1"/>
                </a:solidFill>
              </a:rPr>
            </a:br>
            <a:br>
              <a:rPr lang="sv-SE" dirty="0">
                <a:solidFill>
                  <a:schemeClr val="dk1"/>
                </a:solidFill>
              </a:rPr>
            </a:br>
            <a:r>
              <a:rPr lang="sv-SE" dirty="0">
                <a:solidFill>
                  <a:schemeClr val="dk1"/>
                </a:solidFill>
              </a:rPr>
              <a:t>Var på plats 30 minuter innan matchstart. </a:t>
            </a:r>
            <a:br>
              <a:rPr lang="sv-SE" sz="1400" b="0" i="0" u="none" strike="noStrike" cap="none" dirty="0">
                <a:solidFill>
                  <a:schemeClr val="dk1"/>
                </a:solidFill>
                <a:latin typeface="Arial"/>
                <a:ea typeface="Arial"/>
                <a:cs typeface="Arial"/>
                <a:sym typeface="Arial"/>
              </a:rPr>
            </a:br>
            <a:br>
              <a:rPr lang="sv-SE" sz="3600" b="0" i="0" u="none" strike="noStrike" cap="none" dirty="0">
                <a:solidFill>
                  <a:schemeClr val="dk1"/>
                </a:solidFill>
                <a:latin typeface="Avenir"/>
                <a:ea typeface="Avenir"/>
                <a:cs typeface="Avenir"/>
                <a:sym typeface="Avenir"/>
              </a:rPr>
            </a:br>
            <a:endParaRPr sz="1400" b="0" i="0" u="none" strike="noStrike" cap="none" dirty="0">
              <a:solidFill>
                <a:srgbClr val="000000"/>
              </a:solidFill>
              <a:latin typeface="Arial"/>
              <a:ea typeface="Arial"/>
              <a:cs typeface="Arial"/>
              <a:sym typeface="Arial"/>
            </a:endParaRPr>
          </a:p>
        </p:txBody>
      </p:sp>
      <p:sp>
        <p:nvSpPr>
          <p:cNvPr id="142" name="Google Shape;142;g339eeba7590_0_19"/>
          <p:cNvSpPr/>
          <p:nvPr/>
        </p:nvSpPr>
        <p:spPr>
          <a:xfrm>
            <a:off x="5959500" y="1524975"/>
            <a:ext cx="5696100" cy="4789800"/>
          </a:xfrm>
          <a:prstGeom prst="round2DiagRect">
            <a:avLst>
              <a:gd name="adj1" fmla="val 0"/>
              <a:gd name="adj2" fmla="val 8358"/>
            </a:avLst>
          </a:prstGeom>
          <a:gradFill>
            <a:gsLst>
              <a:gs pos="0">
                <a:srgbClr val="FCFFFC"/>
              </a:gs>
              <a:gs pos="100000">
                <a:srgbClr val="E9F8ED"/>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3" name="Google Shape;143;g339eeba7590_0_19"/>
          <p:cNvSpPr txBox="1"/>
          <p:nvPr/>
        </p:nvSpPr>
        <p:spPr>
          <a:xfrm>
            <a:off x="6251675" y="1718900"/>
            <a:ext cx="6100474" cy="5366054"/>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700"/>
              <a:buFont typeface="Arial"/>
              <a:buNone/>
            </a:pPr>
            <a:r>
              <a:rPr lang="sv-SE" sz="1700" b="1" i="0" u="none" strike="noStrike" cap="none" dirty="0">
                <a:solidFill>
                  <a:schemeClr val="dk1"/>
                </a:solidFill>
                <a:latin typeface="Arial"/>
                <a:ea typeface="Arial"/>
                <a:cs typeface="Arial"/>
                <a:sym typeface="Arial"/>
              </a:rPr>
              <a:t>Spelschema A-laget </a:t>
            </a:r>
            <a:endParaRPr sz="1700" b="1"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200" b="0" i="1" u="none" strike="noStrike" cap="none" dirty="0">
                <a:solidFill>
                  <a:schemeClr val="dk1"/>
                </a:solidFill>
                <a:latin typeface="Arial"/>
                <a:ea typeface="Arial"/>
                <a:cs typeface="Arial"/>
                <a:sym typeface="Arial"/>
              </a:rPr>
              <a:t>Säsongens hemmamatcher</a:t>
            </a:r>
            <a:endParaRPr sz="1200" b="0" i="1"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br>
              <a:rPr lang="sv-SE" sz="1200" b="0" i="0" u="none" strike="noStrike" cap="none" dirty="0">
                <a:solidFill>
                  <a:schemeClr val="dk1"/>
                </a:solidFill>
                <a:latin typeface="Arial"/>
                <a:ea typeface="Arial"/>
                <a:cs typeface="Arial"/>
                <a:sym typeface="Arial"/>
              </a:rPr>
            </a:br>
            <a:r>
              <a:rPr lang="sv-SE" sz="1200" b="0" i="0" u="none" strike="noStrike" cap="none" dirty="0">
                <a:solidFill>
                  <a:schemeClr val="dk1"/>
                </a:solidFill>
                <a:latin typeface="Arial"/>
                <a:ea typeface="Arial"/>
                <a:cs typeface="Arial"/>
                <a:sym typeface="Arial"/>
              </a:rPr>
              <a:t>										                   </a:t>
            </a:r>
            <a:r>
              <a:rPr lang="sv-SE" sz="1200" b="1" dirty="0">
                <a:solidFill>
                  <a:schemeClr val="dk1"/>
                </a:solidFill>
              </a:rPr>
              <a:t>Ansvariga</a:t>
            </a:r>
            <a:br>
              <a:rPr lang="sv-SE" sz="1200" b="0" i="0" u="none" strike="noStrike" cap="none" dirty="0">
                <a:solidFill>
                  <a:schemeClr val="dk1"/>
                </a:solidFill>
                <a:latin typeface="Arial"/>
                <a:ea typeface="Arial"/>
                <a:cs typeface="Arial"/>
                <a:sym typeface="Arial"/>
              </a:rPr>
            </a:br>
            <a:r>
              <a:rPr lang="sv-SE" sz="1100" dirty="0">
                <a:solidFill>
                  <a:schemeClr val="dk1"/>
                </a:solidFill>
              </a:rPr>
              <a:t>20/9</a:t>
            </a:r>
            <a:r>
              <a:rPr lang="sv-SE" sz="1100" b="0" i="0" u="none" strike="noStrike" cap="none" dirty="0">
                <a:solidFill>
                  <a:schemeClr val="dk1"/>
                </a:solidFill>
                <a:latin typeface="Arial"/>
                <a:ea typeface="Arial"/>
                <a:cs typeface="Arial"/>
                <a:sym typeface="Arial"/>
              </a:rPr>
              <a:t>	1</a:t>
            </a:r>
            <a:r>
              <a:rPr lang="sv-SE" sz="1100" dirty="0">
                <a:solidFill>
                  <a:schemeClr val="dk1"/>
                </a:solidFill>
              </a:rPr>
              <a:t>5</a:t>
            </a:r>
            <a:r>
              <a:rPr lang="sv-SE" sz="1100" b="0" i="0" u="none" strike="noStrike" cap="none" dirty="0">
                <a:solidFill>
                  <a:schemeClr val="dk1"/>
                </a:solidFill>
                <a:latin typeface="Arial"/>
                <a:ea typeface="Arial"/>
                <a:cs typeface="Arial"/>
                <a:sym typeface="Arial"/>
              </a:rPr>
              <a:t>.00	Gransholms IF - </a:t>
            </a:r>
            <a:r>
              <a:rPr lang="sv-SE" sz="1100" dirty="0">
                <a:solidFill>
                  <a:schemeClr val="dk1"/>
                </a:solidFill>
              </a:rPr>
              <a:t>Malmö FBC</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F10/11</a:t>
            </a:r>
            <a:endParaRPr sz="1100" b="0" i="0" u="none" strike="noStrike" cap="none" dirty="0">
              <a:solidFill>
                <a:schemeClr val="dk1"/>
              </a:solidFill>
              <a:latin typeface="Arial"/>
              <a:ea typeface="Arial"/>
              <a:cs typeface="Arial"/>
              <a:sym typeface="Arial"/>
            </a:endParaRPr>
          </a:p>
          <a:p>
            <a:pPr marL="0" marR="0" lvl="0" indent="0" algn="l" rtl="0">
              <a:spcBef>
                <a:spcPts val="800"/>
              </a:spcBef>
              <a:spcAft>
                <a:spcPts val="0"/>
              </a:spcAft>
              <a:buClr>
                <a:srgbClr val="000000"/>
              </a:buClr>
              <a:buSzPts val="1200"/>
              <a:buFont typeface="Arial"/>
              <a:buNone/>
            </a:pPr>
            <a:r>
              <a:rPr lang="sv-SE" sz="1100" dirty="0">
                <a:solidFill>
                  <a:schemeClr val="dk1"/>
                </a:solidFill>
              </a:rPr>
              <a:t>4/10</a:t>
            </a:r>
            <a:r>
              <a:rPr lang="sv-SE" sz="1100" b="0" i="0" u="none" strike="noStrike" cap="none" dirty="0">
                <a:solidFill>
                  <a:schemeClr val="dk1"/>
                </a:solidFill>
                <a:latin typeface="Arial"/>
                <a:ea typeface="Arial"/>
                <a:cs typeface="Arial"/>
                <a:sym typeface="Arial"/>
              </a:rPr>
              <a:t>	1</a:t>
            </a:r>
            <a:r>
              <a:rPr lang="sv-SE" sz="1100" dirty="0">
                <a:solidFill>
                  <a:schemeClr val="dk1"/>
                </a:solidFill>
              </a:rPr>
              <a:t>5</a:t>
            </a:r>
            <a:r>
              <a:rPr lang="sv-SE" sz="1100" b="0" i="0" u="none" strike="noStrike" cap="none" dirty="0">
                <a:solidFill>
                  <a:schemeClr val="dk1"/>
                </a:solidFill>
                <a:latin typeface="Arial"/>
                <a:ea typeface="Arial"/>
                <a:cs typeface="Arial"/>
                <a:sym typeface="Arial"/>
              </a:rPr>
              <a:t>.00	Gransholms IF - </a:t>
            </a:r>
            <a:r>
              <a:rPr lang="sv-SE" sz="1100" dirty="0" err="1">
                <a:solidFill>
                  <a:schemeClr val="dk1"/>
                </a:solidFill>
              </a:rPr>
              <a:t>Munka</a:t>
            </a:r>
            <a:r>
              <a:rPr lang="sv-SE" sz="1100" dirty="0">
                <a:solidFill>
                  <a:schemeClr val="dk1"/>
                </a:solidFill>
              </a:rPr>
              <a:t>-Ljungby IBK</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F13/14</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dirty="0">
                <a:solidFill>
                  <a:schemeClr val="dk1"/>
                </a:solidFill>
              </a:rPr>
              <a:t>25/10</a:t>
            </a:r>
            <a:r>
              <a:rPr lang="sv-SE" sz="1100" b="0" i="0" u="none" strike="noStrike" cap="none" dirty="0">
                <a:solidFill>
                  <a:schemeClr val="dk1"/>
                </a:solidFill>
                <a:latin typeface="Arial"/>
                <a:ea typeface="Arial"/>
                <a:cs typeface="Arial"/>
                <a:sym typeface="Arial"/>
              </a:rPr>
              <a:t>	19.</a:t>
            </a:r>
            <a:r>
              <a:rPr lang="sv-SE" sz="1100" dirty="0">
                <a:solidFill>
                  <a:schemeClr val="dk1"/>
                </a:solidFill>
              </a:rPr>
              <a:t>3</a:t>
            </a:r>
            <a:r>
              <a:rPr lang="sv-SE" sz="1100" b="0" i="0" u="none" strike="noStrike" cap="none" dirty="0">
                <a:solidFill>
                  <a:schemeClr val="dk1"/>
                </a:solidFill>
                <a:latin typeface="Arial"/>
                <a:ea typeface="Arial"/>
                <a:cs typeface="Arial"/>
                <a:sym typeface="Arial"/>
              </a:rPr>
              <a:t>0	Gransholms IF - </a:t>
            </a:r>
            <a:r>
              <a:rPr lang="sv-SE" sz="1100" dirty="0">
                <a:solidFill>
                  <a:schemeClr val="dk1"/>
                </a:solidFill>
              </a:rPr>
              <a:t>Bjärreds IBK</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P12/13</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dirty="0">
                <a:solidFill>
                  <a:schemeClr val="dk1"/>
                </a:solidFill>
              </a:rPr>
              <a:t>11/11</a:t>
            </a:r>
            <a:r>
              <a:rPr lang="sv-SE" sz="1100" b="0" i="0" u="none" strike="noStrike" cap="none" dirty="0">
                <a:solidFill>
                  <a:schemeClr val="dk1"/>
                </a:solidFill>
                <a:latin typeface="Arial"/>
                <a:ea typeface="Arial"/>
                <a:cs typeface="Arial"/>
                <a:sym typeface="Arial"/>
              </a:rPr>
              <a:t>	19.</a:t>
            </a:r>
            <a:r>
              <a:rPr lang="sv-SE" sz="1100" dirty="0">
                <a:solidFill>
                  <a:schemeClr val="dk1"/>
                </a:solidFill>
              </a:rPr>
              <a:t>30</a:t>
            </a:r>
            <a:r>
              <a:rPr lang="sv-SE" sz="1100" b="0" i="0" u="none" strike="noStrike" cap="none" dirty="0">
                <a:solidFill>
                  <a:schemeClr val="dk1"/>
                </a:solidFill>
                <a:latin typeface="Arial"/>
                <a:ea typeface="Arial"/>
                <a:cs typeface="Arial"/>
                <a:sym typeface="Arial"/>
              </a:rPr>
              <a:t>	Gransholms IF - </a:t>
            </a:r>
            <a:r>
              <a:rPr lang="sv-SE" sz="1100" dirty="0">
                <a:solidFill>
                  <a:schemeClr val="dk1"/>
                </a:solidFill>
              </a:rPr>
              <a:t>Olofströms BK</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P15/16</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dirty="0">
                <a:solidFill>
                  <a:schemeClr val="dk1"/>
                </a:solidFill>
              </a:rPr>
              <a:t>21/11</a:t>
            </a:r>
            <a:r>
              <a:rPr lang="sv-SE" sz="1100" b="0" i="0" u="none" strike="noStrike" cap="none" dirty="0">
                <a:solidFill>
                  <a:schemeClr val="dk1"/>
                </a:solidFill>
                <a:latin typeface="Arial"/>
                <a:ea typeface="Arial"/>
                <a:cs typeface="Arial"/>
                <a:sym typeface="Arial"/>
              </a:rPr>
              <a:t>	19.</a:t>
            </a:r>
            <a:r>
              <a:rPr lang="sv-SE" sz="1100" dirty="0">
                <a:solidFill>
                  <a:schemeClr val="dk1"/>
                </a:solidFill>
              </a:rPr>
              <a:t>30</a:t>
            </a:r>
            <a:r>
              <a:rPr lang="sv-SE" sz="1100" b="0" i="0" u="none" strike="noStrike" cap="none" dirty="0">
                <a:solidFill>
                  <a:schemeClr val="dk1"/>
                </a:solidFill>
                <a:latin typeface="Arial"/>
                <a:ea typeface="Arial"/>
                <a:cs typeface="Arial"/>
                <a:sym typeface="Arial"/>
              </a:rPr>
              <a:t>	Gransholms IF- </a:t>
            </a:r>
            <a:r>
              <a:rPr lang="sv-SE" sz="1100" dirty="0">
                <a:solidFill>
                  <a:schemeClr val="dk1"/>
                </a:solidFill>
              </a:rPr>
              <a:t>CL98IC</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F15/16/17</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dirty="0">
                <a:solidFill>
                  <a:schemeClr val="dk1"/>
                </a:solidFill>
              </a:rPr>
              <a:t>5/12</a:t>
            </a:r>
            <a:r>
              <a:rPr lang="sv-SE" sz="1100" b="0" i="0" u="none" strike="noStrike" cap="none" dirty="0">
                <a:solidFill>
                  <a:schemeClr val="dk1"/>
                </a:solidFill>
                <a:latin typeface="Arial"/>
                <a:ea typeface="Arial"/>
                <a:cs typeface="Arial"/>
                <a:sym typeface="Arial"/>
              </a:rPr>
              <a:t>	19.</a:t>
            </a:r>
            <a:r>
              <a:rPr lang="sv-SE" sz="1100" dirty="0">
                <a:solidFill>
                  <a:schemeClr val="dk1"/>
                </a:solidFill>
              </a:rPr>
              <a:t>3</a:t>
            </a:r>
            <a:r>
              <a:rPr lang="sv-SE" sz="1100" b="0" i="0" u="none" strike="noStrike" cap="none" dirty="0">
                <a:solidFill>
                  <a:schemeClr val="dk1"/>
                </a:solidFill>
                <a:latin typeface="Arial"/>
                <a:ea typeface="Arial"/>
                <a:cs typeface="Arial"/>
                <a:sym typeface="Arial"/>
              </a:rPr>
              <a:t>0	Gransholms IF - </a:t>
            </a:r>
            <a:r>
              <a:rPr lang="sv-SE" sz="1100" dirty="0">
                <a:solidFill>
                  <a:schemeClr val="dk1"/>
                </a:solidFill>
              </a:rPr>
              <a:t>FBC Kalmarsund</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F10/11</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b="1" u="sng" dirty="0">
                <a:solidFill>
                  <a:schemeClr val="dk1"/>
                </a:solidFill>
              </a:rPr>
              <a:t>13/12</a:t>
            </a:r>
            <a:r>
              <a:rPr lang="sv-SE" sz="1100" b="1" i="0" u="sng" strike="noStrike" cap="none" dirty="0">
                <a:solidFill>
                  <a:schemeClr val="dk1"/>
                </a:solidFill>
                <a:latin typeface="Arial"/>
                <a:ea typeface="Arial"/>
                <a:cs typeface="Arial"/>
                <a:sym typeface="Arial"/>
              </a:rPr>
              <a:t>	1</a:t>
            </a:r>
            <a:r>
              <a:rPr lang="sv-SE" sz="1100" b="1" u="sng" dirty="0">
                <a:solidFill>
                  <a:schemeClr val="dk1"/>
                </a:solidFill>
              </a:rPr>
              <a:t>5</a:t>
            </a:r>
            <a:r>
              <a:rPr lang="sv-SE" sz="1100" b="1" i="0" u="sng" strike="noStrike" cap="none" dirty="0">
                <a:solidFill>
                  <a:schemeClr val="dk1"/>
                </a:solidFill>
                <a:latin typeface="Arial"/>
                <a:ea typeface="Arial"/>
                <a:cs typeface="Arial"/>
                <a:sym typeface="Arial"/>
              </a:rPr>
              <a:t>.00	Gransholms IF - </a:t>
            </a:r>
            <a:r>
              <a:rPr lang="sv-SE" sz="1100" b="1" u="sng" dirty="0">
                <a:solidFill>
                  <a:schemeClr val="dk1"/>
                </a:solidFill>
              </a:rPr>
              <a:t>IBK Genarp	</a:t>
            </a:r>
            <a:r>
              <a:rPr lang="sv-SE" sz="1100" b="1" i="0" u="sng" strike="noStrike" cap="none" dirty="0">
                <a:solidFill>
                  <a:schemeClr val="dk1"/>
                </a:solidFill>
                <a:latin typeface="Arial"/>
                <a:ea typeface="Arial"/>
                <a:cs typeface="Arial"/>
                <a:sym typeface="Arial"/>
              </a:rPr>
              <a:t>P17/18</a:t>
            </a:r>
            <a:endParaRPr sz="1100" b="1" i="0" u="sng"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dirty="0">
                <a:solidFill>
                  <a:schemeClr val="dk1"/>
                </a:solidFill>
              </a:rPr>
              <a:t>17/1</a:t>
            </a:r>
            <a:r>
              <a:rPr lang="sv-SE" sz="1100" b="0" i="0" u="none" strike="noStrike" cap="none" dirty="0">
                <a:solidFill>
                  <a:schemeClr val="dk1"/>
                </a:solidFill>
                <a:latin typeface="Arial"/>
                <a:ea typeface="Arial"/>
                <a:cs typeface="Arial"/>
                <a:sym typeface="Arial"/>
              </a:rPr>
              <a:t>	1</a:t>
            </a:r>
            <a:r>
              <a:rPr lang="sv-SE" sz="1100" dirty="0">
                <a:solidFill>
                  <a:schemeClr val="dk1"/>
                </a:solidFill>
              </a:rPr>
              <a:t>5</a:t>
            </a:r>
            <a:r>
              <a:rPr lang="sv-SE" sz="1100" b="0" i="0" u="none" strike="noStrike" cap="none" dirty="0">
                <a:solidFill>
                  <a:schemeClr val="dk1"/>
                </a:solidFill>
                <a:latin typeface="Arial"/>
                <a:ea typeface="Arial"/>
                <a:cs typeface="Arial"/>
                <a:sym typeface="Arial"/>
              </a:rPr>
              <a:t>.00	Gransholms IF - </a:t>
            </a:r>
            <a:r>
              <a:rPr lang="sv-SE" sz="1100" dirty="0">
                <a:solidFill>
                  <a:schemeClr val="dk1"/>
                </a:solidFill>
              </a:rPr>
              <a:t>Åstorp/Kvidinge</a:t>
            </a:r>
            <a:r>
              <a:rPr lang="sv-SE" sz="1100" b="0" i="0" u="none" strike="noStrike" cap="none" dirty="0">
                <a:solidFill>
                  <a:schemeClr val="dk1"/>
                </a:solidFill>
                <a:latin typeface="Arial"/>
                <a:ea typeface="Arial"/>
                <a:cs typeface="Arial"/>
                <a:sym typeface="Arial"/>
              </a:rPr>
              <a:t>	F17/18</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dirty="0">
                <a:solidFill>
                  <a:schemeClr val="dk1"/>
                </a:solidFill>
              </a:rPr>
              <a:t>31/1</a:t>
            </a:r>
            <a:r>
              <a:rPr lang="sv-SE" sz="1100" b="0" i="0" u="none" strike="noStrike" cap="none" dirty="0">
                <a:solidFill>
                  <a:schemeClr val="dk1"/>
                </a:solidFill>
                <a:latin typeface="Arial"/>
                <a:ea typeface="Arial"/>
                <a:cs typeface="Arial"/>
                <a:sym typeface="Arial"/>
              </a:rPr>
              <a:t>	1</a:t>
            </a:r>
            <a:r>
              <a:rPr lang="sv-SE" sz="1100" dirty="0">
                <a:solidFill>
                  <a:schemeClr val="dk1"/>
                </a:solidFill>
              </a:rPr>
              <a:t>5.0</a:t>
            </a:r>
            <a:r>
              <a:rPr lang="sv-SE" sz="1100" b="0" i="0" u="none" strike="noStrike" cap="none" dirty="0">
                <a:solidFill>
                  <a:schemeClr val="dk1"/>
                </a:solidFill>
                <a:latin typeface="Arial"/>
                <a:ea typeface="Arial"/>
                <a:cs typeface="Arial"/>
                <a:sym typeface="Arial"/>
              </a:rPr>
              <a:t>0	Gransholms IF - </a:t>
            </a:r>
            <a:r>
              <a:rPr lang="sv-SE" sz="1100" dirty="0">
                <a:solidFill>
                  <a:schemeClr val="dk1"/>
                </a:solidFill>
              </a:rPr>
              <a:t>FC Helsingborg</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P15/16</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dirty="0">
                <a:solidFill>
                  <a:schemeClr val="dk1"/>
                </a:solidFill>
              </a:rPr>
              <a:t>14/2</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15.00</a:t>
            </a:r>
            <a:r>
              <a:rPr lang="sv-SE" sz="1100" b="0" i="0" u="none" strike="noStrike" cap="none" dirty="0">
                <a:solidFill>
                  <a:schemeClr val="dk1"/>
                </a:solidFill>
                <a:latin typeface="Arial"/>
                <a:ea typeface="Arial"/>
                <a:cs typeface="Arial"/>
                <a:sym typeface="Arial"/>
              </a:rPr>
              <a:t>	Gransholms IF - </a:t>
            </a:r>
            <a:r>
              <a:rPr lang="sv-SE" sz="1100" dirty="0">
                <a:solidFill>
                  <a:schemeClr val="dk1"/>
                </a:solidFill>
              </a:rPr>
              <a:t>Hovshaga AIF</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F13/14</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b="0" i="0" u="none" strike="noStrike" cap="none" dirty="0">
                <a:solidFill>
                  <a:schemeClr val="dk1"/>
                </a:solidFill>
                <a:latin typeface="Arial"/>
                <a:ea typeface="Arial"/>
                <a:cs typeface="Arial"/>
                <a:sym typeface="Arial"/>
              </a:rPr>
              <a:t>27/</a:t>
            </a:r>
            <a:r>
              <a:rPr lang="sv-SE" sz="1100" dirty="0">
                <a:solidFill>
                  <a:schemeClr val="dk1"/>
                </a:solidFill>
              </a:rPr>
              <a:t>2</a:t>
            </a:r>
            <a:r>
              <a:rPr lang="sv-SE" sz="1100" b="0" i="0" u="none" strike="noStrike" cap="none" dirty="0">
                <a:solidFill>
                  <a:schemeClr val="dk1"/>
                </a:solidFill>
                <a:latin typeface="Arial"/>
                <a:ea typeface="Arial"/>
                <a:cs typeface="Arial"/>
                <a:sym typeface="Arial"/>
              </a:rPr>
              <a:t>	1</a:t>
            </a:r>
            <a:r>
              <a:rPr lang="sv-SE" sz="1100" dirty="0">
                <a:solidFill>
                  <a:schemeClr val="dk1"/>
                </a:solidFill>
              </a:rPr>
              <a:t>9</a:t>
            </a:r>
            <a:r>
              <a:rPr lang="sv-SE" sz="1100" b="0" i="0" u="none" strike="noStrike" cap="none" dirty="0">
                <a:solidFill>
                  <a:schemeClr val="dk1"/>
                </a:solidFill>
                <a:latin typeface="Arial"/>
                <a:ea typeface="Arial"/>
                <a:cs typeface="Arial"/>
                <a:sym typeface="Arial"/>
              </a:rPr>
              <a:t>.</a:t>
            </a:r>
            <a:r>
              <a:rPr lang="sv-SE" sz="1100" dirty="0">
                <a:solidFill>
                  <a:schemeClr val="dk1"/>
                </a:solidFill>
              </a:rPr>
              <a:t>3</a:t>
            </a:r>
            <a:r>
              <a:rPr lang="sv-SE" sz="1100" b="0" i="0" u="none" strike="noStrike" cap="none" dirty="0">
                <a:solidFill>
                  <a:schemeClr val="dk1"/>
                </a:solidFill>
                <a:latin typeface="Arial"/>
                <a:ea typeface="Arial"/>
                <a:cs typeface="Arial"/>
                <a:sym typeface="Arial"/>
              </a:rPr>
              <a:t>0	Gransholms IF - </a:t>
            </a:r>
            <a:r>
              <a:rPr lang="sv-SE" sz="1100" dirty="0">
                <a:solidFill>
                  <a:schemeClr val="dk1"/>
                </a:solidFill>
              </a:rPr>
              <a:t>Växjö IBK</a:t>
            </a:r>
            <a:r>
              <a:rPr lang="sv-SE" sz="1100" b="0" i="0" u="none" strike="noStrike" cap="none" dirty="0">
                <a:solidFill>
                  <a:schemeClr val="dk1"/>
                </a:solidFill>
                <a:latin typeface="Arial"/>
                <a:ea typeface="Arial"/>
                <a:cs typeface="Arial"/>
                <a:sym typeface="Arial"/>
              </a:rPr>
              <a:t>		</a:t>
            </a:r>
            <a:r>
              <a:rPr lang="sv-SE" sz="1100" dirty="0">
                <a:solidFill>
                  <a:schemeClr val="dk1"/>
                </a:solidFill>
              </a:rPr>
              <a:t>P12/13</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0"/>
              </a:spcAft>
              <a:buClr>
                <a:srgbClr val="000000"/>
              </a:buClr>
              <a:buSzPts val="1200"/>
              <a:buFont typeface="Arial"/>
              <a:buNone/>
            </a:pPr>
            <a:r>
              <a:rPr lang="sv-SE"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7916"/>
              </a:lnSpc>
              <a:spcBef>
                <a:spcPts val="800"/>
              </a:spcBef>
              <a:spcAft>
                <a:spcPts val="80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39eeba7590_0_37"/>
          <p:cNvSpPr txBox="1"/>
          <p:nvPr/>
        </p:nvSpPr>
        <p:spPr>
          <a:xfrm>
            <a:off x="625000" y="1451550"/>
            <a:ext cx="11216100" cy="23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sv-SE" sz="3600" b="0" i="0" u="none" strike="noStrike" cap="none">
                <a:solidFill>
                  <a:schemeClr val="dk1"/>
                </a:solidFill>
                <a:latin typeface="Avenir"/>
                <a:ea typeface="Avenir"/>
                <a:cs typeface="Avenir"/>
                <a:sym typeface="Avenir"/>
              </a:rPr>
              <a:t>Försäljningsinsats</a:t>
            </a:r>
            <a:endParaRPr sz="3600" b="0" i="0" u="none" strike="noStrike" cap="none">
              <a:solidFill>
                <a:schemeClr val="dk1"/>
              </a:solidFill>
              <a:latin typeface="Avenir"/>
              <a:ea typeface="Avenir"/>
              <a:cs typeface="Avenir"/>
              <a:sym typeface="Avenir"/>
            </a:endParaRPr>
          </a:p>
          <a:p>
            <a:pPr marL="0" marR="0" lvl="0" indent="0" algn="l" rtl="0">
              <a:lnSpc>
                <a:spcPct val="115000"/>
              </a:lnSpc>
              <a:spcBef>
                <a:spcPts val="0"/>
              </a:spcBef>
              <a:spcAft>
                <a:spcPts val="0"/>
              </a:spcAft>
              <a:buClr>
                <a:srgbClr val="000000"/>
              </a:buClr>
              <a:buSzPts val="6000"/>
              <a:buFont typeface="Arial"/>
              <a:buNone/>
            </a:pPr>
            <a:br>
              <a:rPr lang="sv-SE" sz="1400" b="0" i="0" u="none" strike="noStrike" cap="none">
                <a:solidFill>
                  <a:schemeClr val="dk1"/>
                </a:solidFill>
                <a:latin typeface="Avenir"/>
                <a:ea typeface="Avenir"/>
                <a:cs typeface="Avenir"/>
                <a:sym typeface="Avenir"/>
              </a:rPr>
            </a:br>
            <a:r>
              <a:rPr lang="sv-SE" sz="1400" b="0" i="0" u="none" strike="noStrike" cap="none">
                <a:solidFill>
                  <a:schemeClr val="dk1"/>
                </a:solidFill>
                <a:latin typeface="Arial"/>
                <a:ea typeface="Arial"/>
                <a:cs typeface="Arial"/>
                <a:sym typeface="Arial"/>
              </a:rPr>
              <a:t>Varje år har vi försäljningsinsatser för fotboll och innebandy. Säsongen 2025 kommer vi ha två säljinsatser </a:t>
            </a:r>
            <a:r>
              <a:rPr lang="sv-SE">
                <a:solidFill>
                  <a:schemeClr val="dk1"/>
                </a:solidFill>
              </a:rPr>
              <a:t>under hösten, där den stora är Bingolotto. Vi återkommer kring den andra, då utvärdering sker. Vinsten delas lika mellan lagen och föreningen. Det laget tjänar ihop kan gå till läger, cuper eller exempelvis avslutningar. Det föreningen får stöttar utvecklingen av verksamheten med allt ifrån inköp av material, inköp av medaljer till matchkläder och vår anläggning vid Granvallen. </a:t>
            </a:r>
            <a:endParaRPr sz="3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6000"/>
              <a:buFont typeface="Arial"/>
              <a:buNone/>
            </a:pPr>
            <a:br>
              <a:rPr lang="sv-SE" sz="3600" b="0" i="0" u="none" strike="noStrike" cap="none">
                <a:solidFill>
                  <a:schemeClr val="dk1"/>
                </a:solidFill>
                <a:latin typeface="Avenir"/>
                <a:ea typeface="Avenir"/>
                <a:cs typeface="Avenir"/>
                <a:sym typeface="Avenir"/>
              </a:rPr>
            </a:br>
            <a:endParaRPr sz="1400" b="0" i="0" u="none" strike="noStrike" cap="none">
              <a:solidFill>
                <a:srgbClr val="000000"/>
              </a:solidFill>
              <a:latin typeface="Arial"/>
              <a:ea typeface="Arial"/>
              <a:cs typeface="Arial"/>
              <a:sym typeface="Arial"/>
            </a:endParaRPr>
          </a:p>
        </p:txBody>
      </p:sp>
      <p:sp>
        <p:nvSpPr>
          <p:cNvPr id="149" name="Google Shape;149;g339eeba7590_0_37"/>
          <p:cNvSpPr txBox="1"/>
          <p:nvPr/>
        </p:nvSpPr>
        <p:spPr>
          <a:xfrm>
            <a:off x="625000" y="3787350"/>
            <a:ext cx="8106300" cy="23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0"/>
              <a:buFont typeface="Arial"/>
              <a:buNone/>
            </a:pPr>
            <a:r>
              <a:rPr lang="sv-SE" sz="3600" b="0" i="0" u="none" strike="noStrike" cap="none">
                <a:solidFill>
                  <a:schemeClr val="dk1"/>
                </a:solidFill>
                <a:latin typeface="Avenir"/>
                <a:ea typeface="Avenir"/>
                <a:cs typeface="Avenir"/>
                <a:sym typeface="Avenir"/>
              </a:rPr>
              <a:t>Stötta din förening</a:t>
            </a:r>
            <a:endParaRPr sz="3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6000"/>
              <a:buFont typeface="Arial"/>
              <a:buNone/>
            </a:pPr>
            <a:endParaRPr sz="140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6000"/>
              <a:buFont typeface="Arial"/>
              <a:buNone/>
            </a:pPr>
            <a:r>
              <a:rPr lang="sv-SE" sz="1400" b="1" i="0" u="none" strike="noStrike" cap="none">
                <a:solidFill>
                  <a:schemeClr val="dk1"/>
                </a:solidFill>
                <a:latin typeface="Arial"/>
                <a:ea typeface="Arial"/>
                <a:cs typeface="Arial"/>
                <a:sym typeface="Arial"/>
              </a:rPr>
              <a:t>1. Stöd din förening: </a:t>
            </a:r>
            <a:r>
              <a:rPr lang="sv-SE" sz="1400" b="0" i="0" u="none" strike="noStrike" cap="none">
                <a:solidFill>
                  <a:schemeClr val="dk1"/>
                </a:solidFill>
                <a:latin typeface="Arial"/>
                <a:ea typeface="Arial"/>
                <a:cs typeface="Arial"/>
                <a:sym typeface="Arial"/>
              </a:rPr>
              <a:t>När du handlar på Stadium kan du skänka 3% av köpet</a:t>
            </a:r>
            <a:r>
              <a:rPr lang="sv-SE" sz="1400" b="1" i="0" u="none" strike="noStrike" cap="none">
                <a:solidFill>
                  <a:schemeClr val="dk1"/>
                </a:solidFill>
                <a:latin typeface="Arial"/>
                <a:ea typeface="Arial"/>
                <a:cs typeface="Arial"/>
                <a:sym typeface="Arial"/>
              </a:rPr>
              <a:t> </a:t>
            </a:r>
            <a:r>
              <a:rPr lang="sv-SE" sz="1400" b="0" i="0" u="none" strike="noStrike" cap="none">
                <a:solidFill>
                  <a:schemeClr val="dk1"/>
                </a:solidFill>
                <a:latin typeface="Arial"/>
                <a:ea typeface="Arial"/>
                <a:cs typeface="Arial"/>
                <a:sym typeface="Arial"/>
              </a:rPr>
              <a:t>direkt till vår förening. Det kostar dig ingenting, och det enda du behöver göra är att skapa ett Stadium-konto, därefter "Stöd din förening" och sök upp Gransholms IF. Gäller både i butik och online.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sv-SE" sz="1400" b="1" i="0" u="none" strike="noStrike" cap="none">
                <a:solidFill>
                  <a:schemeClr val="dk1"/>
                </a:solidFill>
                <a:latin typeface="Arial"/>
                <a:ea typeface="Arial"/>
                <a:cs typeface="Arial"/>
                <a:sym typeface="Arial"/>
              </a:rPr>
              <a:t>2. Träningskläder med vår logo: </a:t>
            </a:r>
            <a:r>
              <a:rPr lang="sv-SE" sz="1400" b="0" i="0" u="none" strike="noStrike" cap="none">
                <a:solidFill>
                  <a:schemeClr val="dk1"/>
                </a:solidFill>
                <a:latin typeface="Arial"/>
                <a:ea typeface="Arial"/>
                <a:cs typeface="Arial"/>
                <a:sym typeface="Arial"/>
              </a:rPr>
              <a:t>Vill du och dina barn ha snygga träningskläder med vår logo? </a:t>
            </a:r>
            <a:br>
              <a:rPr lang="sv-SE" sz="1400" b="0" i="0" u="none" strike="noStrike" cap="none">
                <a:solidFill>
                  <a:schemeClr val="dk1"/>
                </a:solidFill>
                <a:latin typeface="Arial"/>
                <a:ea typeface="Arial"/>
                <a:cs typeface="Arial"/>
                <a:sym typeface="Arial"/>
              </a:rPr>
            </a:br>
            <a:r>
              <a:rPr lang="sv-SE" sz="1400" b="0" i="0" u="none" strike="noStrike" cap="none">
                <a:solidFill>
                  <a:schemeClr val="dk1"/>
                </a:solidFill>
                <a:latin typeface="Arial"/>
                <a:ea typeface="Arial"/>
                <a:cs typeface="Arial"/>
                <a:sym typeface="Arial"/>
              </a:rPr>
              <a:t>Då har Stadium tillsammans med Adidas ett fint sortiment som du nå via QR-koden. </a:t>
            </a:r>
            <a:br>
              <a:rPr lang="sv-SE" sz="3600" b="0" i="0" u="none" strike="noStrike" cap="none">
                <a:solidFill>
                  <a:schemeClr val="dk1"/>
                </a:solidFill>
                <a:latin typeface="Avenir"/>
                <a:ea typeface="Avenir"/>
                <a:cs typeface="Avenir"/>
                <a:sym typeface="Avenir"/>
              </a:rPr>
            </a:br>
            <a:endParaRPr sz="1400" b="0" i="0" u="none" strike="noStrike" cap="none">
              <a:solidFill>
                <a:srgbClr val="000000"/>
              </a:solidFill>
              <a:latin typeface="Arial"/>
              <a:ea typeface="Arial"/>
              <a:cs typeface="Arial"/>
              <a:sym typeface="Arial"/>
            </a:endParaRPr>
          </a:p>
        </p:txBody>
      </p:sp>
      <p:pic>
        <p:nvPicPr>
          <p:cNvPr id="150" name="Google Shape;150;g339eeba7590_0_37"/>
          <p:cNvPicPr preferRelativeResize="0"/>
          <p:nvPr/>
        </p:nvPicPr>
        <p:blipFill rotWithShape="1">
          <a:blip r:embed="rId3">
            <a:alphaModFix/>
          </a:blip>
          <a:srcRect/>
          <a:stretch/>
        </p:blipFill>
        <p:spPr>
          <a:xfrm>
            <a:off x="4858700" y="3693200"/>
            <a:ext cx="1406577" cy="1406577"/>
          </a:xfrm>
          <a:prstGeom prst="rect">
            <a:avLst/>
          </a:prstGeom>
          <a:noFill/>
          <a:ln>
            <a:noFill/>
          </a:ln>
        </p:spPr>
      </p:pic>
      <p:sp>
        <p:nvSpPr>
          <p:cNvPr id="151" name="Google Shape;151;g339eeba7590_0_37"/>
          <p:cNvSpPr/>
          <p:nvPr/>
        </p:nvSpPr>
        <p:spPr>
          <a:xfrm>
            <a:off x="9364975" y="4576275"/>
            <a:ext cx="1722000" cy="1884600"/>
          </a:xfrm>
          <a:prstGeom prst="round2DiagRect">
            <a:avLst>
              <a:gd name="adj1" fmla="val 0"/>
              <a:gd name="adj2" fmla="val 14026"/>
            </a:avLst>
          </a:prstGeom>
          <a:gradFill>
            <a:gsLst>
              <a:gs pos="0">
                <a:srgbClr val="FFF6F6"/>
              </a:gs>
              <a:gs pos="100000">
                <a:srgbClr val="F4CCCC"/>
              </a:gs>
            </a:gsLst>
            <a:lin ang="5400012"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52" name="Google Shape;152;g339eeba7590_0_37" title="Untitled.jpeg"/>
          <p:cNvPicPr preferRelativeResize="0"/>
          <p:nvPr/>
        </p:nvPicPr>
        <p:blipFill rotWithShape="1">
          <a:blip r:embed="rId4">
            <a:alphaModFix/>
          </a:blip>
          <a:srcRect/>
          <a:stretch/>
        </p:blipFill>
        <p:spPr>
          <a:xfrm>
            <a:off x="9582175" y="5041375"/>
            <a:ext cx="1287600" cy="1287600"/>
          </a:xfrm>
          <a:prstGeom prst="roundRect">
            <a:avLst>
              <a:gd name="adj" fmla="val 8281"/>
            </a:avLst>
          </a:prstGeom>
          <a:noFill/>
          <a:ln>
            <a:noFill/>
          </a:ln>
        </p:spPr>
      </p:pic>
      <p:sp>
        <p:nvSpPr>
          <p:cNvPr id="153" name="Google Shape;153;g339eeba7590_0_37"/>
          <p:cNvSpPr txBox="1"/>
          <p:nvPr/>
        </p:nvSpPr>
        <p:spPr>
          <a:xfrm>
            <a:off x="9452575" y="4701525"/>
            <a:ext cx="1546800" cy="25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sv-SE" sz="1200" b="1" i="0" u="none" strike="noStrike" cap="none">
                <a:solidFill>
                  <a:schemeClr val="dk1"/>
                </a:solidFill>
                <a:latin typeface="Arial"/>
                <a:ea typeface="Arial"/>
                <a:cs typeface="Arial"/>
                <a:sym typeface="Arial"/>
              </a:rPr>
              <a:t>Till träningskläder</a:t>
            </a:r>
            <a:endParaRPr sz="12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39eeba7590_0_13"/>
          <p:cNvSpPr txBox="1"/>
          <p:nvPr/>
        </p:nvSpPr>
        <p:spPr>
          <a:xfrm>
            <a:off x="625000" y="1451550"/>
            <a:ext cx="11216100" cy="233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6000"/>
              <a:buFont typeface="Arial"/>
              <a:buNone/>
            </a:pPr>
            <a:r>
              <a:rPr lang="sv-SE" sz="3600" b="0" i="0" u="none" strike="noStrike" cap="none" dirty="0">
                <a:solidFill>
                  <a:schemeClr val="dk1"/>
                </a:solidFill>
                <a:latin typeface="Avenir"/>
                <a:ea typeface="Avenir"/>
                <a:cs typeface="Avenir"/>
                <a:sym typeface="Avenir"/>
              </a:rPr>
              <a:t>Val av lagets föräldrarepresentant </a:t>
            </a:r>
          </a:p>
          <a:p>
            <a:pPr marL="0" marR="0" lvl="0" indent="0" algn="l" rtl="0">
              <a:lnSpc>
                <a:spcPct val="100000"/>
              </a:lnSpc>
              <a:spcBef>
                <a:spcPts val="0"/>
              </a:spcBef>
              <a:spcAft>
                <a:spcPts val="0"/>
              </a:spcAft>
              <a:buClr>
                <a:schemeClr val="dk1"/>
              </a:buClr>
              <a:buSzPts val="6000"/>
              <a:buFont typeface="Arial"/>
              <a:buNone/>
            </a:pPr>
            <a:r>
              <a:rPr lang="sv-SE" sz="3600" dirty="0">
                <a:solidFill>
                  <a:schemeClr val="dk1"/>
                </a:solidFill>
                <a:latin typeface="Avenir"/>
                <a:ea typeface="Avenir"/>
                <a:cs typeface="Avenir"/>
                <a:sym typeface="Avenir"/>
              </a:rPr>
              <a:t> - 2025/2026 – Evelina och Anna P</a:t>
            </a:r>
            <a:endParaRPr sz="3600" b="0" i="0" u="none" strike="noStrike" cap="none" dirty="0">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sv-SE" sz="1400" b="0" i="0" u="none" strike="noStrike" cap="none" dirty="0">
                <a:solidFill>
                  <a:schemeClr val="dk1"/>
                </a:solidFill>
                <a:latin typeface="Arial"/>
                <a:ea typeface="Arial"/>
                <a:cs typeface="Arial"/>
                <a:sym typeface="Arial"/>
              </a:rPr>
              <a:t>Hjälper föräldrasektionen med följande: </a:t>
            </a:r>
            <a:br>
              <a:rPr lang="sv-SE" sz="1400" b="0" i="0" u="none" strike="noStrike" cap="none" dirty="0">
                <a:solidFill>
                  <a:schemeClr val="dk1"/>
                </a:solidFill>
                <a:latin typeface="Arial"/>
                <a:ea typeface="Arial"/>
                <a:cs typeface="Arial"/>
                <a:sym typeface="Arial"/>
              </a:rPr>
            </a:br>
            <a:endParaRPr sz="1400" b="0" i="0" u="none" strike="noStrike" cap="none" dirty="0">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sv-SE" sz="1400" b="0" i="0" u="none" strike="noStrike" cap="none" dirty="0">
                <a:solidFill>
                  <a:schemeClr val="dk1"/>
                </a:solidFill>
                <a:latin typeface="Arial"/>
                <a:ea typeface="Arial"/>
                <a:cs typeface="Arial"/>
                <a:sym typeface="Arial"/>
              </a:rPr>
              <a:t>Ansvarig för lagets försäljning</a:t>
            </a:r>
            <a:br>
              <a:rPr lang="sv-SE" sz="1400" b="0" i="0" u="none" strike="noStrike" cap="none" dirty="0">
                <a:solidFill>
                  <a:schemeClr val="dk1"/>
                </a:solidFill>
                <a:latin typeface="Arial"/>
                <a:ea typeface="Arial"/>
                <a:cs typeface="Arial"/>
                <a:sym typeface="Arial"/>
              </a:rPr>
            </a:br>
            <a:endParaRPr sz="1400" b="0" i="0" u="none" strike="noStrike" cap="none" dirty="0">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sv-SE" sz="1400" b="0" i="0" u="none" strike="noStrike" cap="none" dirty="0">
                <a:solidFill>
                  <a:schemeClr val="dk1"/>
                </a:solidFill>
                <a:latin typeface="Arial"/>
                <a:ea typeface="Arial"/>
                <a:cs typeface="Arial"/>
                <a:sym typeface="Arial"/>
              </a:rPr>
              <a:t>Schema för kiosk/städ för egna matcher</a:t>
            </a:r>
            <a:br>
              <a:rPr lang="sv-SE" sz="1400" b="0" i="0" u="none" strike="noStrike" cap="none" dirty="0">
                <a:solidFill>
                  <a:schemeClr val="dk1"/>
                </a:solidFill>
                <a:latin typeface="Arial"/>
                <a:ea typeface="Arial"/>
                <a:cs typeface="Arial"/>
                <a:sym typeface="Arial"/>
              </a:rPr>
            </a:br>
            <a:endParaRPr sz="1400" b="0" i="0" u="none" strike="noStrike" cap="none" dirty="0">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sv-SE" sz="1400" b="0" i="0" u="none" strike="noStrike" cap="none" dirty="0">
                <a:solidFill>
                  <a:schemeClr val="dk1"/>
                </a:solidFill>
                <a:latin typeface="Arial"/>
                <a:ea typeface="Arial"/>
                <a:cs typeface="Arial"/>
                <a:sym typeface="Arial"/>
              </a:rPr>
              <a:t>Utse Matchvärd till lagets egna matcher. </a:t>
            </a:r>
            <a:br>
              <a:rPr lang="sv-SE" sz="1400" b="0" i="0" u="none" strike="noStrike" cap="none" dirty="0">
                <a:solidFill>
                  <a:schemeClr val="dk1"/>
                </a:solidFill>
                <a:latin typeface="Arial"/>
                <a:ea typeface="Arial"/>
                <a:cs typeface="Arial"/>
                <a:sym typeface="Arial"/>
              </a:rPr>
            </a:br>
            <a:r>
              <a:rPr lang="sv-SE" sz="1400" b="0" i="0" u="none" strike="noStrike" cap="none" dirty="0">
                <a:solidFill>
                  <a:schemeClr val="dk1"/>
                </a:solidFill>
                <a:latin typeface="Arial"/>
                <a:ea typeface="Arial"/>
                <a:cs typeface="Arial"/>
                <a:sym typeface="Arial"/>
              </a:rPr>
              <a:t>En matchvärd ska säga hej till motståndarlag, domare och stötta ett fint matchklimat. </a:t>
            </a:r>
            <a:br>
              <a:rPr lang="sv-SE" sz="3600" b="0" i="0" u="none" strike="noStrike" cap="none" dirty="0">
                <a:solidFill>
                  <a:schemeClr val="dk1"/>
                </a:solidFill>
                <a:latin typeface="Avenir"/>
                <a:ea typeface="Avenir"/>
                <a:cs typeface="Avenir"/>
                <a:sym typeface="Avenir"/>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1442</Words>
  <Application>Microsoft Office PowerPoint</Application>
  <PresentationFormat>Bredbild</PresentationFormat>
  <Paragraphs>142</Paragraphs>
  <Slides>11</Slides>
  <Notes>11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Avenir</vt:lpstr>
      <vt:lpstr>Calibri</vt:lpstr>
      <vt:lpstr>Office-tema</vt:lpstr>
      <vt:lpstr>PowerPoint-presentation</vt:lpstr>
      <vt:lpstr>PowerPoint-presentation</vt:lpstr>
      <vt:lpstr>PowerPoint-presentation</vt:lpstr>
      <vt:lpstr>PowerPoint-presentation</vt:lpstr>
      <vt:lpstr>PowerPoint-presentation</vt:lpstr>
      <vt:lpstr> </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 Fransson</dc:creator>
  <cp:lastModifiedBy>Emma Fransson</cp:lastModifiedBy>
  <cp:revision>3</cp:revision>
  <dcterms:modified xsi:type="dcterms:W3CDTF">2025-10-19T13:28:22Z</dcterms:modified>
</cp:coreProperties>
</file>