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9" r:id="rId5"/>
    <p:sldId id="285" r:id="rId6"/>
    <p:sldId id="284" r:id="rId7"/>
    <p:sldId id="290" r:id="rId8"/>
    <p:sldId id="280" r:id="rId9"/>
    <p:sldId id="277" r:id="rId10"/>
    <p:sldId id="299" r:id="rId11"/>
    <p:sldId id="296" r:id="rId12"/>
    <p:sldId id="297" r:id="rId13"/>
    <p:sldId id="298" r:id="rId14"/>
    <p:sldId id="300" r:id="rId15"/>
    <p:sldId id="273" r:id="rId16"/>
    <p:sldId id="278" r:id="rId17"/>
    <p:sldId id="289" r:id="rId18"/>
    <p:sldId id="301" r:id="rId19"/>
    <p:sldId id="302" r:id="rId20"/>
    <p:sldId id="262" r:id="rId21"/>
    <p:sldId id="264" r:id="rId22"/>
    <p:sldId id="292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F1F97A-2F23-F320-5093-16FE79D6F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034FF80-533F-72BF-582C-FBD1A6FA4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3E86B1-5215-0CE2-CBF7-EECE7586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DA9C37E-9419-E863-253B-D6C52AE70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102C28-1B3B-9D5A-0983-CBAA9D531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75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071570-1C18-BB47-C42D-F34940FB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0F9DCD3-FADF-6CBE-BB0A-902AA2D95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08C0BA-4963-F2D2-2BBF-858F81C06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859B56-D637-7258-6D2E-A8BF91FFA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A7EC20-4933-0752-7535-33E0AAF19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079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5CC6046-DE20-F329-6C5C-9B290EE06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0D56A1-2B9E-364B-8D95-441CCC2CA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0C6830-AE02-8A31-B8CA-37BB3A597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B5ED52-A553-D17B-B3EA-C4455CAB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E5130A-21A8-3E92-2BE4-1E524A6E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979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E322ED-60E5-E6BF-A4E1-461291C02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DDBEAE-A764-15C8-592B-858E81B41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67C84E-1412-595D-34C5-CEF82D3A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06E3638-7225-0BA5-9159-44767F57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4EDCA8-FEDC-28CF-35A7-10417B96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666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B090E-2CB4-DA34-9518-37F46789F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CD678D-8332-E448-B0D2-FD0626CF2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7D90B0-0250-CFFD-EAF8-2FD3D189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8C5536-65C1-9BB1-BA9C-B490675E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76C1A6-F9ED-DC2E-BBDB-F8087C80D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291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AAAC8E-90EF-4C5A-8DBF-2B58D47F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69449D-56DB-2DC8-A990-D2C1380F0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B53150-4D31-DBCB-C559-21AD499C6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014233-A059-FCC0-97CC-5E89BA98D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3064308-0546-C006-1EC1-BF6C44E5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B3E4C1B-A25F-22FE-C4D8-5E76F3B8D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28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8355B3-D9A0-5D5C-DAAA-DC080B291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8C1B61-5978-5B6B-23C8-053801CE8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AEF013-0E38-9148-DD6B-FD40A97CB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CA0B43D-6A1A-97A9-5B48-45229E791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1CD8EC8-7E14-93C1-7A5B-9885964C6E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893B89D-47DD-92AE-52AB-D7FAFB9D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448D7D0-64C9-502B-EC0B-073E6CE2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C5EAE5D-C5A4-2857-B8A9-D2AD9A37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79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A54D2B-4091-105B-38BE-EA443922D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50500D0-AB9C-B94F-C2AF-D6812F41A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6714799-211D-8CF1-032B-8692DB39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108AFB3-0C17-1AA0-3A32-FF2BAEDF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51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B69ABD9-E051-F7A6-75E4-F865BDEE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73A336B-3014-9B6A-EEF8-12A895A35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8B268C-3E1A-F5F4-EE53-0AB138FA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24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94C0F0-BB3E-26BA-0050-09CAD5D2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7360D4-8722-8275-F7F1-BF2EF06EB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73D321-2E33-ED3E-C3C4-3848F45FB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C12C3B-5A64-7343-858C-7EBA5BC2B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7A469B-2AFD-F4B1-B1D7-750C8431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534CC6-718A-52EF-46E3-8BCE47BD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99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2D705E-6E33-8416-6589-3AF537D8D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9027309-E8E8-6916-C0EC-09C07648E9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B1AE052-5640-EB69-F73F-4A32BDAB9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4BE90B-2D24-56A3-80C8-ED17999C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FF97B2-4D55-90E8-885F-AA02BB134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373BFD-EF0A-D57E-2E3B-11D3959C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981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330F9CE-D869-73E7-7413-D6B6E734B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AD6D4CA-1D10-A3EB-C97C-4988749B6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DFF581-13DE-D8C6-DBB2-A388F784F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49F76F-1165-4678-BFBC-FADA58B887F0}" type="datetimeFigureOut">
              <a:rPr lang="sv-SE" smtClean="0"/>
              <a:t>2026-03-21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C34797D-A5F5-20EB-C1D3-B7E34B7EA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19C675-0ED8-B113-A884-3447A5901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349FD4-3669-403D-ADF1-63E5DF172EC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645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GIF P-13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2026-03-19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499" y="210470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512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6E0989-F1C0-446A-BA41-3228F299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Trams och dåligt beteende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84446E-979E-B180-7B25-3DA67C644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Noll tolerans mot trams och dåligt beteende införs per omgående. </a:t>
            </a:r>
          </a:p>
          <a:p>
            <a:r>
              <a:rPr lang="sv-SE" sz="1800" dirty="0">
                <a:solidFill>
                  <a:srgbClr val="404040"/>
                </a:solidFill>
                <a:latin typeface="CIDFont+F3"/>
              </a:rPr>
              <a:t>Timeout (sätta sig på sidan 5 min om man förstör under träning upprepande gånger)</a:t>
            </a:r>
            <a:endParaRPr lang="sv-SE" sz="180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Tramsar man så kontaktas föräldrarna vilket leder till två val: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 en förälder är med på träningarna </a:t>
            </a:r>
            <a:endParaRPr lang="sv-SE" sz="1800" dirty="0"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Barnet tar en paus från träningen tills man känner att man kan sköta sig. </a:t>
            </a:r>
          </a:p>
          <a:p>
            <a:pPr marL="692658" lvl="1" indent="-400050">
              <a:buFont typeface="+mj-lt"/>
              <a:buAutoNum type="romanLcPeriod"/>
            </a:pPr>
            <a:endParaRPr lang="sv-SE" sz="1600" dirty="0">
              <a:latin typeface="Helvetica" panose="020B06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692658" lvl="1" indent="-400050">
              <a:buFont typeface="+mj-lt"/>
              <a:buAutoNum type="romanLcPeriod"/>
            </a:pPr>
            <a:r>
              <a:rPr lang="sv-SE" sz="1600" dirty="0"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K</a:t>
            </a:r>
            <a:r>
              <a:rPr lang="sv-SE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liva av en stund på träningen är helt ok. </a:t>
            </a:r>
          </a:p>
          <a:p>
            <a:pPr marL="692658" lvl="1" indent="-400050">
              <a:buFont typeface="+mj-lt"/>
              <a:buAutoNum type="romanLcPeriod"/>
            </a:pPr>
            <a:r>
              <a:rPr lang="sv-SE" sz="1600" dirty="0"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K</a:t>
            </a:r>
            <a:r>
              <a:rPr lang="sv-SE" sz="160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änslor ibland är helt ok.</a:t>
            </a:r>
            <a:endParaRPr lang="sv-SE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F4C7B53-F321-A2AA-0120-1B8E6475567C}"/>
              </a:ext>
            </a:extLst>
          </p:cNvPr>
          <p:cNvSpPr txBox="1"/>
          <p:nvPr/>
        </p:nvSpPr>
        <p:spPr>
          <a:xfrm rot="19728726">
            <a:off x="5889522" y="3919547"/>
            <a:ext cx="5171768" cy="147732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v-SE" sz="3000" dirty="0"/>
              <a:t>Info: Sidan gäller men överlag har vi inget problem med detta…</a:t>
            </a:r>
            <a:r>
              <a:rPr lang="sv-SE" sz="3000" dirty="0">
                <a:sym typeface="Wingdings" panose="05000000000000000000" pitchFamily="2" charset="2"/>
              </a:rPr>
              <a:t> </a:t>
            </a:r>
            <a:endParaRPr lang="sv-SE" sz="3000" dirty="0"/>
          </a:p>
        </p:txBody>
      </p:sp>
    </p:spTree>
    <p:extLst>
      <p:ext uri="{BB962C8B-B14F-4D97-AF65-F5344CB8AC3E}">
        <p14:creationId xmlns:p14="http://schemas.microsoft.com/office/powerpoint/2010/main" val="2261291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DBC023-F9FF-87BF-BE30-D41F19353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 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D91CF9-C514-2C7B-CBD6-E6AB3BD79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 fortsätter inslagen väg. </a:t>
            </a:r>
          </a:p>
          <a:p>
            <a:r>
              <a:rPr lang="sv-SE" dirty="0"/>
              <a:t>Onsdagar: Konstgräsplanen </a:t>
            </a:r>
            <a:r>
              <a:rPr lang="sv-SE" dirty="0" err="1"/>
              <a:t>Wenströmska</a:t>
            </a:r>
            <a:r>
              <a:rPr lang="sv-SE" dirty="0"/>
              <a:t> 18.00-19.30</a:t>
            </a:r>
          </a:p>
          <a:p>
            <a:r>
              <a:rPr lang="sv-SE" dirty="0"/>
              <a:t>Tisdagar: </a:t>
            </a:r>
            <a:r>
              <a:rPr lang="sv-SE" dirty="0" err="1"/>
              <a:t>Önstahallen</a:t>
            </a:r>
            <a:r>
              <a:rPr lang="sv-SE" dirty="0"/>
              <a:t>, inomhus 18.15-19.30</a:t>
            </a:r>
          </a:p>
          <a:p>
            <a:r>
              <a:rPr lang="sv-SE" dirty="0"/>
              <a:t>Söndag: </a:t>
            </a:r>
            <a:r>
              <a:rPr lang="sv-SE" dirty="0" err="1"/>
              <a:t>Önstahallen</a:t>
            </a:r>
            <a:r>
              <a:rPr lang="sv-SE" dirty="0"/>
              <a:t>, inomhus 10.00-11.15</a:t>
            </a:r>
          </a:p>
          <a:p>
            <a:endParaRPr lang="sv-SE" dirty="0"/>
          </a:p>
          <a:p>
            <a:r>
              <a:rPr lang="sv-SE" dirty="0"/>
              <a:t>Kallelse och info via ”Laget”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800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89E70C-24A1-C170-28CF-9B3514936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/>
              <a:t>Äskad</a:t>
            </a:r>
            <a:r>
              <a:rPr lang="sv-SE" dirty="0"/>
              <a:t> träning under säsong (Obs ej klart eller hugget i sten)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4653F1-77D9-D6C1-19F9-7C118C70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217317"/>
              </p:ext>
            </p:extLst>
          </p:nvPr>
        </p:nvGraphicFramePr>
        <p:xfrm>
          <a:off x="979578" y="2290201"/>
          <a:ext cx="8811404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5702">
                  <a:extLst>
                    <a:ext uri="{9D8B030D-6E8A-4147-A177-3AD203B41FA5}">
                      <a16:colId xmlns:a16="http://schemas.microsoft.com/office/drawing/2014/main" val="2198614870"/>
                    </a:ext>
                  </a:extLst>
                </a:gridCol>
                <a:gridCol w="4405702">
                  <a:extLst>
                    <a:ext uri="{9D8B030D-6E8A-4147-A177-3AD203B41FA5}">
                      <a16:colId xmlns:a16="http://schemas.microsoft.com/office/drawing/2014/main" val="4103964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000" dirty="0"/>
                        <a:t>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Fokus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53880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Måndag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Reflektion/analys/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97466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Onsdag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Teknik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830268"/>
                  </a:ext>
                </a:extLst>
              </a:tr>
              <a:tr h="358732">
                <a:tc>
                  <a:txBody>
                    <a:bodyPr/>
                    <a:lstStyle/>
                    <a:p>
                      <a:r>
                        <a:rPr lang="sv-SE" sz="2000" dirty="0"/>
                        <a:t>Torsdag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/>
                        <a:t>Match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579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093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25DBF7-FF9F-6286-2B99-7847AC98F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Rutin kallelser osv…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4F96C0-EB1B-8063-1459-A6CDA9B2C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b="1" i="1" dirty="0"/>
              <a:t>Träning</a:t>
            </a:r>
          </a:p>
          <a:p>
            <a:r>
              <a:rPr lang="sv-SE" dirty="0"/>
              <a:t>Avisering 3 dagar innan </a:t>
            </a:r>
          </a:p>
          <a:p>
            <a:r>
              <a:rPr lang="sv-SE" dirty="0"/>
              <a:t>Påminnelse 1 dag innan </a:t>
            </a:r>
          </a:p>
          <a:p>
            <a:r>
              <a:rPr lang="sv-SE" dirty="0"/>
              <a:t>Kallelse stänger 1 timme innan träningen</a:t>
            </a:r>
          </a:p>
          <a:p>
            <a:endParaRPr lang="sv-SE" dirty="0"/>
          </a:p>
          <a:p>
            <a:r>
              <a:rPr lang="sv-SE" b="1" i="1" dirty="0"/>
              <a:t>Match</a:t>
            </a:r>
          </a:p>
          <a:p>
            <a:r>
              <a:rPr lang="sv-SE" dirty="0"/>
              <a:t>Intresseanmälan Söndag </a:t>
            </a:r>
          </a:p>
          <a:p>
            <a:r>
              <a:rPr lang="sv-SE" dirty="0"/>
              <a:t>Skarp anmälan stänger 20.00 tisdag </a:t>
            </a:r>
          </a:p>
          <a:p>
            <a:r>
              <a:rPr lang="sv-SE" dirty="0"/>
              <a:t>Kallelse till match torsdag </a:t>
            </a:r>
          </a:p>
        </p:txBody>
      </p:sp>
    </p:spTree>
    <p:extLst>
      <p:ext uri="{BB962C8B-B14F-4D97-AF65-F5344CB8AC3E}">
        <p14:creationId xmlns:p14="http://schemas.microsoft.com/office/powerpoint/2010/main" val="1668629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D3DB-14E1-2D42-39A0-65FD867A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8BAD3-0A0F-EF55-789E-29D266B65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Intresseanmälningar till nästa veckas matcher går ut på söndagen veckan innan. Deadline för att svara på intresseanmälan är tisdag klockan 20.00.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Det innebär att ni (spelaren och föräldrar) - bortsett från söndagen då kallelsen går ut - har två dagar på er att besluta om matchdeltagande påföljande helg. Uteblivet svar om spel kommer räknas som ett ”Nej” gällande deltagande. </a:t>
            </a:r>
          </a:p>
          <a:p>
            <a:r>
              <a:rPr lang="sv-S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Lagbygge sker därefter utifrån vilka som har möjlighet att delta. En separat kallelse till görs till den match som barnet ska spela. Kallelsen går ut senast på torsdagen, dvs 2-3 dagar innan match.  </a:t>
            </a:r>
          </a:p>
          <a:p>
            <a:pPr marL="0" indent="0">
              <a:buNone/>
            </a:pP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En fråga som kan dyka upp är att ”mitt barn kan spela en av två matcher under en helg, hur gör jag då?”  Använd i första hand Laget-</a:t>
            </a:r>
            <a:r>
              <a:rPr lang="sv-SE" sz="18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appen</a:t>
            </a:r>
            <a:r>
              <a:rPr lang="sv-SE" sz="18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och svara ”Nej” samt skriv en kommentar, i andra hand skicka ett sms till mig, Andreas, på 072-2034230. Oavsett lösning gäller svarstiden om tisdag 20.00.  </a:t>
            </a:r>
          </a:p>
          <a:p>
            <a:pPr marL="0" indent="0">
              <a:buNone/>
            </a:pP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2490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B524E0-A162-4117-0789-AA91A9BB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 för året cuper/händelser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2C0EC4-82CA-FCFC-2201-534C924C5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u="sng" dirty="0"/>
              <a:t>Vår/Sommar</a:t>
            </a:r>
          </a:p>
          <a:p>
            <a:r>
              <a:rPr lang="sv-SE" dirty="0" err="1"/>
              <a:t>Dagcup</a:t>
            </a:r>
            <a:r>
              <a:rPr lang="sv-SE" dirty="0"/>
              <a:t> ihop med Tillberga/</a:t>
            </a:r>
            <a:r>
              <a:rPr lang="sv-SE" dirty="0" err="1"/>
              <a:t>Skultuna</a:t>
            </a:r>
            <a:endParaRPr lang="sv-SE" dirty="0"/>
          </a:p>
          <a:p>
            <a:r>
              <a:rPr lang="sv-SE" dirty="0"/>
              <a:t>Träningsläger Skinnskatteberg</a:t>
            </a:r>
          </a:p>
          <a:p>
            <a:r>
              <a:rPr lang="sv-SE" dirty="0"/>
              <a:t>Ordinarie seriespel</a:t>
            </a:r>
          </a:p>
          <a:p>
            <a:r>
              <a:rPr lang="sv-SE" dirty="0"/>
              <a:t>Hudik cup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u="sng" dirty="0"/>
              <a:t>Sommar/Höst</a:t>
            </a:r>
          </a:p>
          <a:p>
            <a:r>
              <a:rPr lang="sv-SE" dirty="0"/>
              <a:t>Ordinarie seriespel</a:t>
            </a:r>
          </a:p>
          <a:p>
            <a:r>
              <a:rPr lang="sv-SE" dirty="0"/>
              <a:t>Vi håller ögon och öron öppna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8813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DD55F6-2FDA-2430-D625-87D25945F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2025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9D80B313-47A6-81D4-5C0C-CEDE62ED0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76732"/>
              </p:ext>
            </p:extLst>
          </p:nvPr>
        </p:nvGraphicFramePr>
        <p:xfrm>
          <a:off x="1225485" y="2076450"/>
          <a:ext cx="3770721" cy="4476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680">
                  <a:extLst>
                    <a:ext uri="{9D8B030D-6E8A-4147-A177-3AD203B41FA5}">
                      <a16:colId xmlns:a16="http://schemas.microsoft.com/office/drawing/2014/main" val="895155924"/>
                    </a:ext>
                  </a:extLst>
                </a:gridCol>
                <a:gridCol w="1482041">
                  <a:extLst>
                    <a:ext uri="{9D8B030D-6E8A-4147-A177-3AD203B41FA5}">
                      <a16:colId xmlns:a16="http://schemas.microsoft.com/office/drawing/2014/main" val="1437145968"/>
                    </a:ext>
                  </a:extLst>
                </a:gridCol>
              </a:tblGrid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Utgående saldo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20 819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4836319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4307376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Hudik 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45 000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1000501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Sponsring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9375444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Fikaförsäljning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8483403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Försäljningsaktiviteter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2179372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3459087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>
                          <a:effectLst/>
                        </a:rPr>
                        <a:t>Domarkostnader</a:t>
                      </a:r>
                      <a:endParaRPr lang="sv-SE" sz="1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-2 200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145202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Hudik Cup*2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-45 000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665930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Cup och träning &amp; samkväm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-13 700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9361826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9069049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Transaktionsavgifter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-2700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1479395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97998"/>
                  </a:ext>
                </a:extLst>
              </a:tr>
              <a:tr h="240846">
                <a:tc>
                  <a:txBody>
                    <a:bodyPr/>
                    <a:lstStyle/>
                    <a:p>
                      <a:pPr algn="l" fontAlgn="b"/>
                      <a:r>
                        <a:rPr lang="sv-SE" sz="1900" b="1" u="none" strike="noStrike" dirty="0">
                          <a:effectLst/>
                        </a:rPr>
                        <a:t>Resultat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900" b="1" u="none" strike="noStrike" dirty="0">
                          <a:effectLst/>
                        </a:rPr>
                        <a:t>-67 kr</a:t>
                      </a:r>
                      <a:endParaRPr lang="sv-SE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1054167"/>
                  </a:ext>
                </a:extLst>
              </a:tr>
            </a:tbl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21D6A81A-28CF-8CF9-D1BB-BE41097FB385}"/>
              </a:ext>
            </a:extLst>
          </p:cNvPr>
          <p:cNvSpPr txBox="1"/>
          <p:nvPr/>
        </p:nvSpPr>
        <p:spPr>
          <a:xfrm>
            <a:off x="6341806" y="1986116"/>
            <a:ext cx="46247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Fika ger lite pengar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 Uppsala samt anmälningsavgift Hudik är med i detta (5000 kr)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”Det börjar kosta pengar”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170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DE3BBE-BF28-E600-32C8-57B90932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5F0049-7B09-85E1-8D20-2581EEA90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418006" cy="4351338"/>
          </a:xfrm>
        </p:spPr>
        <p:txBody>
          <a:bodyPr/>
          <a:lstStyle/>
          <a:p>
            <a:r>
              <a:rPr lang="sv-SE" dirty="0"/>
              <a:t>Att uppvisa ett 0-resultat,  </a:t>
            </a:r>
          </a:p>
          <a:p>
            <a:r>
              <a:rPr lang="sv-SE" dirty="0"/>
              <a:t>Sponsring</a:t>
            </a:r>
          </a:p>
          <a:p>
            <a:r>
              <a:rPr lang="sv-SE" dirty="0"/>
              <a:t>Fika vid matcher</a:t>
            </a:r>
          </a:p>
          <a:p>
            <a:r>
              <a:rPr lang="sv-SE" dirty="0"/>
              <a:t>Försäljning av olika slag</a:t>
            </a:r>
          </a:p>
          <a:p>
            <a:r>
              <a:rPr lang="sv-SE" dirty="0"/>
              <a:t>Lite omtag gällande engagemang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8640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C1F4AB-5B75-A66B-92B0-DB6EAD1A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Strategi för 2026</a:t>
            </a: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47BB1D79-5E50-6F60-01A5-6FBB44D4AF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8111331"/>
              </p:ext>
            </p:extLst>
          </p:nvPr>
        </p:nvGraphicFramePr>
        <p:xfrm>
          <a:off x="763024" y="1904565"/>
          <a:ext cx="3543505" cy="4240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3531">
                  <a:extLst>
                    <a:ext uri="{9D8B030D-6E8A-4147-A177-3AD203B41FA5}">
                      <a16:colId xmlns:a16="http://schemas.microsoft.com/office/drawing/2014/main" val="2815793517"/>
                    </a:ext>
                  </a:extLst>
                </a:gridCol>
                <a:gridCol w="1759974">
                  <a:extLst>
                    <a:ext uri="{9D8B030D-6E8A-4147-A177-3AD203B41FA5}">
                      <a16:colId xmlns:a16="http://schemas.microsoft.com/office/drawing/2014/main" val="3873707972"/>
                    </a:ext>
                  </a:extLst>
                </a:gridCol>
              </a:tblGrid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7374787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Minimibudget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2775287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Sponsring, klar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5 000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3719006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Nettofika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4 000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8942785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 err="1">
                          <a:effectLst/>
                        </a:rPr>
                        <a:t>Newbody</a:t>
                      </a:r>
                      <a:r>
                        <a:rPr lang="sv-SE" sz="1600" b="1" u="none" strike="noStrike" dirty="0">
                          <a:effectLst/>
                        </a:rPr>
                        <a:t> 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15 000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1774605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Summa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24 000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236787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7853408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Domarkostnader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2 800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7977048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Gemensamma aktiviteter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12 000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4479292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>
                          <a:effectLst/>
                        </a:rPr>
                        <a:t>Div utrustning</a:t>
                      </a:r>
                      <a:endParaRPr lang="sv-SE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4 000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2310469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>
                          <a:effectLst/>
                        </a:rPr>
                        <a:t>Övrigt </a:t>
                      </a:r>
                      <a:endParaRPr lang="sv-SE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1 000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128800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600" b="1" u="none" strike="noStrike">
                          <a:effectLst/>
                        </a:rPr>
                        <a:t>Kostnader</a:t>
                      </a:r>
                      <a:endParaRPr lang="sv-SE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600" b="1" u="none" strike="noStrike" dirty="0">
                          <a:effectLst/>
                        </a:rPr>
                        <a:t>19 800</a:t>
                      </a: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3094151"/>
                  </a:ext>
                </a:extLst>
              </a:tr>
            </a:tbl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41E038A-C337-0DA2-E5EE-F6C58A8ECD9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Rutin för cup osv. </a:t>
            </a:r>
          </a:p>
          <a:p>
            <a:pPr lvl="1"/>
            <a:r>
              <a:rPr lang="sv-SE" dirty="0"/>
              <a:t>Bindande anmälan i än högre grad än tidigare</a:t>
            </a:r>
          </a:p>
          <a:p>
            <a:pPr lvl="1"/>
            <a:r>
              <a:rPr lang="sv-SE" dirty="0"/>
              <a:t>Sannolikt förskottsinbetalning för att klara likviditeten</a:t>
            </a:r>
          </a:p>
          <a:p>
            <a:pPr lvl="1"/>
            <a:r>
              <a:rPr lang="sv-SE" dirty="0"/>
              <a:t>Hur förbättra ekonomin? 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Kraftigt ökade aktiviteter eller ska var och en betala efter intresse? </a:t>
            </a:r>
          </a:p>
        </p:txBody>
      </p:sp>
    </p:spTree>
    <p:extLst>
      <p:ext uri="{BB962C8B-B14F-4D97-AF65-F5344CB8AC3E}">
        <p14:creationId xmlns:p14="http://schemas.microsoft.com/office/powerpoint/2010/main" val="3497349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17761B-5B7E-C657-82AA-AC6FBD12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Lite om Hudik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29FF5B-6F86-87E5-6F14-F1926B287E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Genomfördes 2025</a:t>
            </a:r>
          </a:p>
          <a:p>
            <a:pPr lvl="1"/>
            <a:r>
              <a:rPr lang="sv-SE" dirty="0"/>
              <a:t>En riktig </a:t>
            </a:r>
            <a:r>
              <a:rPr lang="sv-SE" dirty="0" err="1"/>
              <a:t>snackis</a:t>
            </a:r>
            <a:endParaRPr lang="sv-SE" dirty="0"/>
          </a:p>
          <a:p>
            <a:endParaRPr lang="sv-SE" dirty="0"/>
          </a:p>
          <a:p>
            <a:r>
              <a:rPr lang="sv-SE" dirty="0"/>
              <a:t>4 ledare åker ”Gratis” vilket reducerar deltagande ledares kostnader. </a:t>
            </a:r>
            <a:r>
              <a:rPr lang="sv-SE"/>
              <a:t>Fler ledare </a:t>
            </a:r>
            <a:r>
              <a:rPr lang="sv-SE" dirty="0"/>
              <a:t>mindre rabatt… </a:t>
            </a:r>
          </a:p>
          <a:p>
            <a:r>
              <a:rPr lang="sv-SE" dirty="0"/>
              <a:t>Deltagande barn betalar för 4 extra ledare.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16157BE-4154-E665-5E5D-352E347180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Risker kartlagda</a:t>
            </a:r>
          </a:p>
          <a:p>
            <a:r>
              <a:rPr lang="sv-SE" dirty="0"/>
              <a:t>Brev och brevmallar framtagna</a:t>
            </a:r>
          </a:p>
          <a:p>
            <a:r>
              <a:rPr lang="sv-SE" dirty="0"/>
              <a:t>Genomfördes 2025 utan problem</a:t>
            </a:r>
          </a:p>
          <a:p>
            <a:r>
              <a:rPr lang="sv-SE" dirty="0"/>
              <a:t>Största risken </a:t>
            </a:r>
            <a:r>
              <a:rPr lang="sv-SE"/>
              <a:t>är vädret…</a:t>
            </a:r>
          </a:p>
        </p:txBody>
      </p:sp>
    </p:spTree>
    <p:extLst>
      <p:ext uri="{BB962C8B-B14F-4D97-AF65-F5344CB8AC3E}">
        <p14:creationId xmlns:p14="http://schemas.microsoft.com/office/powerpoint/2010/main" val="23209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41613"/>
          </a:xfrm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37944"/>
            <a:ext cx="10058400" cy="4416552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Presentation av tränarna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Värderingar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Vara en del i GIF 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Utrustning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Plan för året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Cuper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Träningsläger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Hudiksvall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Föräldrasupport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Träning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Kommunikation/kallelser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Övrigt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782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Föräldrasupport. 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u="sng" dirty="0"/>
              <a:t>Uppdrag:</a:t>
            </a:r>
            <a:r>
              <a:rPr lang="sv-SE" dirty="0"/>
              <a:t>					</a:t>
            </a:r>
            <a:r>
              <a:rPr lang="sv-SE" u="sng" dirty="0"/>
              <a:t>Förälder: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Kassör					</a:t>
            </a:r>
            <a:r>
              <a:rPr lang="sv-SE" sz="1800" dirty="0"/>
              <a:t>Gustav Rörström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Lagledare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Sköta lagets administration och planering	Andreas Thåberg, Mikael Andersson</a:t>
            </a:r>
          </a:p>
          <a:p>
            <a:pPr marL="201168" lvl="1" indent="0">
              <a:buNone/>
            </a:pPr>
            <a:r>
              <a:rPr lang="sv-SE" dirty="0"/>
              <a:t>					 	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Försäljningsansvarig (Kioskansvarig)	Vakant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Föräldragrupp			</a:t>
            </a:r>
            <a:r>
              <a:rPr lang="sv-SE"/>
              <a:t>	             Vakant</a:t>
            </a:r>
            <a:endParaRPr lang="sv-S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660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sv-SE" dirty="0"/>
              <a:t>Ledare till föräldrar:</a:t>
            </a:r>
          </a:p>
          <a:p>
            <a:pPr lvl="1"/>
            <a:r>
              <a:rPr lang="sv-SE" dirty="0"/>
              <a:t>SMS-tjänst och e-mail</a:t>
            </a:r>
          </a:p>
          <a:p>
            <a:pPr lvl="2"/>
            <a:r>
              <a:rPr lang="sv-SE" dirty="0"/>
              <a:t>Kontrollera era uppgifter på laget.se (e-mail adress och mobilnummer)</a:t>
            </a:r>
          </a:p>
          <a:p>
            <a:pPr lvl="1"/>
            <a:r>
              <a:rPr lang="sv-SE" dirty="0"/>
              <a:t>Vanlig information via e-mail</a:t>
            </a:r>
          </a:p>
          <a:p>
            <a:pPr lvl="1"/>
            <a:r>
              <a:rPr lang="sv-SE" dirty="0"/>
              <a:t>Behov av snabb info via sms. Exempelvis inställda träningar och dylikt.</a:t>
            </a:r>
          </a:p>
          <a:p>
            <a:pPr marL="201168" lvl="1" indent="0">
              <a:buNone/>
            </a:pPr>
            <a:endParaRPr lang="sv-SE" dirty="0"/>
          </a:p>
          <a:p>
            <a:pPr marL="201168" lvl="1" indent="0">
              <a:buNone/>
            </a:pPr>
            <a:r>
              <a:rPr lang="sv-SE" dirty="0"/>
              <a:t>Föräldrar till ledare:</a:t>
            </a:r>
          </a:p>
          <a:p>
            <a:pPr lvl="1"/>
            <a:r>
              <a:rPr lang="sv-SE" dirty="0"/>
              <a:t>Vid sen ankomst till samlingar måste man meddela lagledare</a:t>
            </a:r>
            <a:br>
              <a:rPr lang="sv-SE" dirty="0"/>
            </a:br>
            <a:r>
              <a:rPr lang="sv-SE" dirty="0"/>
              <a:t>(Kommer man sent till samlingar, </a:t>
            </a:r>
            <a:r>
              <a:rPr lang="sv-SE" dirty="0" err="1"/>
              <a:t>ex.vis</a:t>
            </a:r>
            <a:r>
              <a:rPr lang="sv-SE" dirty="0"/>
              <a:t> samåkning inför bortamatch, får man ta sig till platsen på egen hand)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405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111EE6-1EF9-4F4B-D189-C76B02D9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783330-7FBC-D23E-62C7-E0A5FA0DF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Medlemsavgifter har aviserats</a:t>
            </a:r>
          </a:p>
          <a:p>
            <a:r>
              <a:rPr lang="sv-SE" dirty="0"/>
              <a:t>Utdrag ur belastningsregister fixat 2025, inga nya tränare</a:t>
            </a:r>
          </a:p>
          <a:p>
            <a:r>
              <a:rPr lang="sv-SE" dirty="0"/>
              <a:t>Inspel från Ungdomsledarmöte</a:t>
            </a:r>
          </a:p>
          <a:p>
            <a:r>
              <a:rPr lang="sv-SE" dirty="0"/>
              <a:t>Ny logga för Gideonsberg </a:t>
            </a:r>
          </a:p>
          <a:p>
            <a:r>
              <a:rPr lang="sv-SE" dirty="0"/>
              <a:t>En bättre stämning och bry sig från kansli/ledning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580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 presentation av tränarna…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Andreas Haanpää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Benny </a:t>
            </a:r>
            <a:r>
              <a:rPr lang="sv-SE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Tjernkvist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Daniel Zackrisson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Daniel Andersson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Hans </a:t>
            </a:r>
            <a:r>
              <a:rPr lang="sv-SE" sz="1800" b="0" i="0" u="none" strike="noStrike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Ihrfors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Henrik Bylund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Jonas Estelli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Jonas Larsen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Mathias Svensson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b" latinLnBrk="0" hangingPunct="1">
              <a:spcBef>
                <a:spcPts val="0"/>
              </a:spcBef>
            </a:pPr>
            <a:r>
              <a:rPr lang="sv-SE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Mikael Andersson</a:t>
            </a:r>
            <a:endParaRPr lang="sv-SE" sz="18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v-SE" dirty="0"/>
          </a:p>
          <a:p>
            <a:pPr>
              <a:spcBef>
                <a:spcPts val="0"/>
              </a:spcBef>
            </a:pPr>
            <a:r>
              <a:rPr lang="sv-SE" dirty="0"/>
              <a:t>Lagledare</a:t>
            </a:r>
          </a:p>
          <a:p>
            <a:pPr>
              <a:spcBef>
                <a:spcPts val="0"/>
              </a:spcBef>
            </a:pPr>
            <a:r>
              <a:rPr lang="sv-SE" sz="20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Andreas Thåberg</a:t>
            </a:r>
            <a:endParaRPr lang="sv-SE" sz="2000" b="0" i="0" u="none" strike="noStrike" dirty="0"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0AA3BD89-AAF7-A5D5-CFED-8E637DA29D02}"/>
              </a:ext>
            </a:extLst>
          </p:cNvPr>
          <p:cNvGraphicFramePr>
            <a:graphicFrameLocks noGrp="1"/>
          </p:cNvGraphicFramePr>
          <p:nvPr/>
        </p:nvGraphicFramePr>
        <p:xfrm>
          <a:off x="5580063" y="2714625"/>
          <a:ext cx="1092200" cy="2286000"/>
        </p:xfrm>
        <a:graphic>
          <a:graphicData uri="http://schemas.openxmlformats.org/drawingml/2006/table">
            <a:tbl>
              <a:tblPr/>
              <a:tblGrid>
                <a:gridCol w="1092200">
                  <a:extLst>
                    <a:ext uri="{9D8B030D-6E8A-4147-A177-3AD203B41FA5}">
                      <a16:colId xmlns:a16="http://schemas.microsoft.com/office/drawing/2014/main" val="42655184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2221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405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0878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48025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4095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0645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4209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779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8828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5537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239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506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756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Barnen ska ha kul!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Vi är bra kompisar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får vara med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Positiv förstärkning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Leka fotboll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Vi är en breddförening</a:t>
            </a:r>
          </a:p>
        </p:txBody>
      </p:sp>
      <p:pic>
        <p:nvPicPr>
          <p:cNvPr id="4" name="Platshållare för innehåll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096" y="0"/>
            <a:ext cx="4453128" cy="6305573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8" y="4886165"/>
            <a:ext cx="957262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51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E96383-FA17-518C-01C9-8C48EB33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vara en del av Gif P-13…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7D184-6FDE-3A16-524E-28F9FB62A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sv-SE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Alla barn och ungdomar som vill ska få vara med och utvecklas!  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Vår utgångspunkt är att alla spelare vill och kan utvecklas!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Vi vill få så många barn och ungdomar som möjligt att spela fotboll så länge som möjligt!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Det ska vara roligt och lustfyllt att spela i Gif P-13 och man ska minnas sin tid i laget som positivt. </a:t>
            </a:r>
          </a:p>
          <a:p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Vi ska arbeta för Fair Play, det innebär att vi lär våra spelare att inte maska, filma, vi skriker och hetsar    inte från ledare och föräldrar, vi gnäller inte på domaren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Lag och spelare bedöms och peppas utifrån prestation och inte resultat.</a:t>
            </a: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527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60E5D3-5C5F-97D4-98E2-80F6845A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Utveckling och Prestation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811986-F49F-05E2-39E8-45B96E6B7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Fokus på och beröm för förbättringar – uppmärksamma individerna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Alla uttagna till match får spela ungefär lika mycket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Spelsätt som långsiktigt utvecklar laget och spelarnas fotbollskompetens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Eget spel – vilja hålla bollen i laget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Justa och ärliga tag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Positiv och uppmuntrande stämning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Föräldrar som uppmuntrar och hejar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Gott uppförande både på och bredvid planen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Bedömningar utifrån prestationer som är påverkbara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570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60E5D3-5C5F-97D4-98E2-80F6845A4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Matcher, vi kliver upp på niomanna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811986-F49F-05E2-39E8-45B96E6B7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Seriespel 3*25 minuter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Ca 13 spelare kallas till varje match, svara snabbt på kallelsen så att vi hinner planera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Träningsnärvaro styr laguttagning, (vid dubbelidrott vill vi gärna att ni informerar oss tränare)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Alla uttagna till match får spela ungefär lika mycket 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Truppen består just nu av </a:t>
            </a:r>
            <a:r>
              <a:rPr lang="sv-SE" sz="1800" dirty="0">
                <a:solidFill>
                  <a:srgbClr val="000000"/>
                </a:solidFill>
                <a:latin typeface="Calibri" panose="020F0502020204030204" pitchFamily="34" charset="0"/>
              </a:rPr>
              <a:t>ca 33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spelare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Vi har anmält två lag till ”blå serie” vilken är den lättaste</a:t>
            </a:r>
          </a:p>
          <a:p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Vi kan samarbeta med P-12/14 (träning/spel)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010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C6A003-8663-5A24-B903-10880A95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Utrustning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96A0C4-09CC-E777-8862-4ADEB96E0E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Personligt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E99A98-614C-CFFC-6D9A-4C94AB661B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•Fotbollsskor</a:t>
            </a:r>
          </a:p>
          <a:p>
            <a:pPr marL="0" indent="0" algn="l">
              <a:buNone/>
            </a:pPr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•Benskydd</a:t>
            </a:r>
          </a:p>
          <a:p>
            <a:pPr marL="0" indent="0" algn="l">
              <a:buNone/>
            </a:pPr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•Fotboll storlek 5</a:t>
            </a:r>
          </a:p>
          <a:p>
            <a:pPr marL="0" indent="0" algn="l">
              <a:buNone/>
            </a:pPr>
            <a:r>
              <a:rPr lang="sv-SE" sz="2000" dirty="0">
                <a:solidFill>
                  <a:srgbClr val="404040"/>
                </a:solidFill>
                <a:latin typeface="Candara" panose="020E0502030303020204" pitchFamily="34" charset="0"/>
              </a:rPr>
              <a:t>•Vattenflaska</a:t>
            </a:r>
          </a:p>
          <a:p>
            <a:r>
              <a:rPr lang="sv-SE" sz="2000" dirty="0" err="1">
                <a:solidFill>
                  <a:srgbClr val="404040"/>
                </a:solidFill>
                <a:latin typeface="Candara" panose="020E0502030303020204" pitchFamily="34" charset="0"/>
              </a:rPr>
              <a:t>TräningsT-shirt</a:t>
            </a:r>
            <a:endParaRPr lang="sv-SE" sz="2000" dirty="0">
              <a:solidFill>
                <a:srgbClr val="404040"/>
              </a:solidFill>
              <a:latin typeface="Candara" panose="020E0502030303020204" pitchFamily="34" charset="0"/>
            </a:endParaRPr>
          </a:p>
          <a:p>
            <a:endParaRPr lang="sv-SE" sz="2000" dirty="0">
              <a:solidFill>
                <a:srgbClr val="40404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5A4B3E3-CDF0-6415-C0C1-EE24B59A1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39322" y="1797281"/>
            <a:ext cx="4937760" cy="736282"/>
          </a:xfrm>
        </p:spPr>
        <p:txBody>
          <a:bodyPr/>
          <a:lstStyle/>
          <a:p>
            <a:r>
              <a:rPr lang="sv-SE" dirty="0"/>
              <a:t>Via föreningen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3453B5B-12F5-D4AF-CAB0-B9434D1A2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39320" y="2593484"/>
            <a:ext cx="6085741" cy="328676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Matchställ (vart annat år) och försäkring ingår i avgiften</a:t>
            </a:r>
          </a:p>
          <a:p>
            <a:pPr marL="0" indent="0" algn="l">
              <a:buNone/>
            </a:pPr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Tröja</a:t>
            </a:r>
          </a:p>
          <a:p>
            <a:pPr marL="0" indent="0" algn="l">
              <a:buNone/>
            </a:pPr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Shorts</a:t>
            </a:r>
          </a:p>
          <a:p>
            <a:pPr marL="0" indent="0" algn="l">
              <a:buNone/>
            </a:pPr>
            <a:r>
              <a:rPr lang="sv-SE" sz="2000" b="0" i="0" u="none" strike="noStrike" baseline="0" dirty="0">
                <a:solidFill>
                  <a:srgbClr val="1CAEE5"/>
                </a:solidFill>
                <a:latin typeface="CIDFont+F2"/>
              </a:rPr>
              <a:t>• </a:t>
            </a:r>
            <a:r>
              <a:rPr lang="sv-SE" sz="2000" b="0" i="0" u="none" strike="noStrike" baseline="0" dirty="0">
                <a:solidFill>
                  <a:srgbClr val="404040"/>
                </a:solidFill>
                <a:latin typeface="CIDFont+F3"/>
              </a:rPr>
              <a:t>Strumpor</a:t>
            </a:r>
          </a:p>
          <a:p>
            <a:pPr algn="l"/>
            <a:endParaRPr lang="sv-SE" dirty="0">
              <a:solidFill>
                <a:srgbClr val="404040"/>
              </a:solidFill>
              <a:latin typeface="CIDFont+F3"/>
            </a:endParaRPr>
          </a:p>
          <a:p>
            <a:pPr algn="l"/>
            <a:r>
              <a:rPr lang="sv-SE" dirty="0">
                <a:solidFill>
                  <a:srgbClr val="404040"/>
                </a:solidFill>
                <a:latin typeface="CIDFont+F3"/>
              </a:rPr>
              <a:t>Annan utrustning betalas själv, exempelvis overall, ryggsäck, regnjacka. </a:t>
            </a:r>
          </a:p>
          <a:p>
            <a:pPr algn="l"/>
            <a:endParaRPr lang="sv-SE" sz="2000" b="0" i="0" u="none" strike="noStrike" baseline="0" dirty="0">
              <a:solidFill>
                <a:srgbClr val="404040"/>
              </a:solidFill>
              <a:latin typeface="CIDFont+F3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7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AEE92F-B056-9CB8-4DA4-0491EE05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1EA9B0-AF58-55F7-3E75-D417F84D5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77539"/>
            <a:ext cx="10058400" cy="4023360"/>
          </a:xfrm>
        </p:spPr>
        <p:txBody>
          <a:bodyPr>
            <a:normAutofit/>
          </a:bodyPr>
          <a:lstStyle/>
          <a:p>
            <a:pPr algn="l"/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Samling 10 min innan träningen börjar</a:t>
            </a:r>
          </a:p>
          <a:p>
            <a:pPr algn="l"/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Önskvärt med en träningsnärvaro på 50 % för att spela match.</a:t>
            </a:r>
          </a:p>
          <a:p>
            <a:pPr algn="l"/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Vi hoppas få tillgång till omklädningsrum.</a:t>
            </a:r>
          </a:p>
          <a:p>
            <a:pPr algn="l"/>
            <a:r>
              <a:rPr lang="sv-SE" sz="1800" b="0" i="0" u="none" strike="noStrike" baseline="0" dirty="0">
                <a:solidFill>
                  <a:srgbClr val="404040"/>
                </a:solidFill>
                <a:latin typeface="CIDFont+F3"/>
              </a:rPr>
              <a:t>Se till att ditt barn </a:t>
            </a:r>
            <a:r>
              <a:rPr lang="sv-SE" sz="1800" dirty="0">
                <a:solidFill>
                  <a:srgbClr val="404040"/>
                </a:solidFill>
                <a:latin typeface="CIDFont+F3"/>
              </a:rPr>
              <a:t>har mat i magen</a:t>
            </a:r>
            <a:endParaRPr lang="sv-SE" sz="1800" b="0" i="0" u="none" strike="noStrike" baseline="0" dirty="0">
              <a:solidFill>
                <a:srgbClr val="404040"/>
              </a:solidFill>
              <a:latin typeface="CIDFont+F3"/>
            </a:endParaRPr>
          </a:p>
          <a:p>
            <a:pPr algn="l"/>
            <a:r>
              <a:rPr lang="sv-SE" sz="1800" b="1" i="0" u="sng" strike="noStrike" baseline="0" dirty="0">
                <a:solidFill>
                  <a:srgbClr val="404040"/>
                </a:solidFill>
                <a:latin typeface="CIDFont+F3"/>
              </a:rPr>
              <a:t>Kom ihåg vattnet  </a:t>
            </a:r>
          </a:p>
          <a:p>
            <a:pPr algn="l"/>
            <a:endParaRPr lang="sv-SE" sz="1800" i="1" dirty="0">
              <a:solidFill>
                <a:srgbClr val="1CAEE5"/>
              </a:solidFill>
              <a:latin typeface="CIDFont+F2"/>
            </a:endParaRPr>
          </a:p>
          <a:p>
            <a:pPr algn="l"/>
            <a:r>
              <a:rPr lang="sv-SE" sz="1800" b="0" u="sng" strike="noStrike" baseline="0" dirty="0">
                <a:solidFill>
                  <a:srgbClr val="404040"/>
                </a:solidFill>
                <a:latin typeface="CIDFont+F3"/>
              </a:rPr>
              <a:t>Kallelse kommer skickas ut till varje träning (förenkla planeringen av träning genom att besvara kallelser), </a:t>
            </a:r>
          </a:p>
          <a:p>
            <a:pPr algn="l"/>
            <a:r>
              <a:rPr lang="sv-SE" sz="1800" u="sng" dirty="0">
                <a:solidFill>
                  <a:srgbClr val="404040"/>
                </a:solidFill>
                <a:latin typeface="CIDFont+F3"/>
              </a:rPr>
              <a:t>Utskickade aviseringar besvaras. </a:t>
            </a:r>
            <a:endParaRPr lang="sv-SE" u="sng" dirty="0"/>
          </a:p>
        </p:txBody>
      </p:sp>
    </p:spTree>
    <p:extLst>
      <p:ext uri="{BB962C8B-B14F-4D97-AF65-F5344CB8AC3E}">
        <p14:creationId xmlns:p14="http://schemas.microsoft.com/office/powerpoint/2010/main" val="3128207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1194</Words>
  <Application>Microsoft Office PowerPoint</Application>
  <PresentationFormat>Bredbild</PresentationFormat>
  <Paragraphs>230</Paragraphs>
  <Slides>22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10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33" baseType="lpstr">
      <vt:lpstr>Aptos</vt:lpstr>
      <vt:lpstr>Aptos Display</vt:lpstr>
      <vt:lpstr>Aptos Narrow</vt:lpstr>
      <vt:lpstr>Arial</vt:lpstr>
      <vt:lpstr>Calibri</vt:lpstr>
      <vt:lpstr>Candara</vt:lpstr>
      <vt:lpstr>CIDFont+F2</vt:lpstr>
      <vt:lpstr>CIDFont+F3</vt:lpstr>
      <vt:lpstr>Helvetica</vt:lpstr>
      <vt:lpstr>Wingdings</vt:lpstr>
      <vt:lpstr>Office-tema</vt:lpstr>
      <vt:lpstr>Föräldramöte GIF P-13</vt:lpstr>
      <vt:lpstr>Agenda</vt:lpstr>
      <vt:lpstr>En presentation av tränarna…</vt:lpstr>
      <vt:lpstr>Värderingar</vt:lpstr>
      <vt:lpstr>Att vara en del av Gif P-13…</vt:lpstr>
      <vt:lpstr>Utveckling och Prestation</vt:lpstr>
      <vt:lpstr>Matcher, vi kliver upp på niomanna </vt:lpstr>
      <vt:lpstr>Utrustning</vt:lpstr>
      <vt:lpstr>Träningsupplägg</vt:lpstr>
      <vt:lpstr>Trams och dåligt beteende</vt:lpstr>
      <vt:lpstr>Träning försäsong</vt:lpstr>
      <vt:lpstr>Äskad träning under säsong (Obs ej klart eller hugget i sten)</vt:lpstr>
      <vt:lpstr>Rutin kallelser osv…  </vt:lpstr>
      <vt:lpstr>Kallelser </vt:lpstr>
      <vt:lpstr>Plan för året cuper/händelser </vt:lpstr>
      <vt:lpstr>Ekonomi 2025</vt:lpstr>
      <vt:lpstr>Mål </vt:lpstr>
      <vt:lpstr>Strategi för 2026</vt:lpstr>
      <vt:lpstr>Lite om Hudik cup</vt:lpstr>
      <vt:lpstr>Föräldrasupport. </vt:lpstr>
      <vt:lpstr>Kommunikation</vt:lpstr>
      <vt:lpstr>Övrigt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Andreas Thåberg</dc:creator>
  <cp:lastModifiedBy>Andreas Thåberg</cp:lastModifiedBy>
  <cp:revision>12</cp:revision>
  <dcterms:created xsi:type="dcterms:W3CDTF">2026-02-21T09:46:16Z</dcterms:created>
  <dcterms:modified xsi:type="dcterms:W3CDTF">2026-03-21T08:09:58Z</dcterms:modified>
</cp:coreProperties>
</file>