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68" r:id="rId4"/>
    <p:sldId id="258" r:id="rId5"/>
    <p:sldId id="285" r:id="rId6"/>
    <p:sldId id="284" r:id="rId7"/>
    <p:sldId id="290" r:id="rId8"/>
    <p:sldId id="280" r:id="rId9"/>
    <p:sldId id="277" r:id="rId10"/>
    <p:sldId id="299" r:id="rId11"/>
    <p:sldId id="296" r:id="rId12"/>
    <p:sldId id="297" r:id="rId13"/>
    <p:sldId id="298" r:id="rId14"/>
    <p:sldId id="300" r:id="rId15"/>
    <p:sldId id="272" r:id="rId16"/>
    <p:sldId id="273" r:id="rId17"/>
    <p:sldId id="278" r:id="rId18"/>
    <p:sldId id="289" r:id="rId19"/>
    <p:sldId id="291" r:id="rId20"/>
    <p:sldId id="262" r:id="rId21"/>
    <p:sldId id="264" r:id="rId22"/>
    <p:sldId id="292" r:id="rId23"/>
  </p:sldIdLst>
  <p:sldSz cx="12192000" cy="6858000"/>
  <p:notesSz cx="6797675" cy="9926638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4" d="100"/>
          <a:sy n="74" d="100"/>
        </p:scale>
        <p:origin x="376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sv-SE"/>
              <a:t>Klicka här för att ändra format på underrubrik i bakgrunden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5A0998-CE84-4C2F-8CE9-F99AE4B8A142}" type="datetimeFigureOut">
              <a:rPr lang="sv-SE" smtClean="0"/>
              <a:t>2025-03-11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A6DC1B-86EC-40AD-9226-B0003645A83F}" type="slidenum">
              <a:rPr lang="sv-SE" smtClean="0"/>
              <a:t>‹#›</a:t>
            </a:fld>
            <a:endParaRPr lang="sv-SE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853209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5A0998-CE84-4C2F-8CE9-F99AE4B8A142}" type="datetimeFigureOut">
              <a:rPr lang="sv-SE" smtClean="0"/>
              <a:t>2025-03-11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A6DC1B-86EC-40AD-9226-B0003645A83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6543915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5A0998-CE84-4C2F-8CE9-F99AE4B8A142}" type="datetimeFigureOut">
              <a:rPr lang="sv-SE" smtClean="0"/>
              <a:t>2025-03-11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A6DC1B-86EC-40AD-9226-B0003645A83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2754622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5A0998-CE84-4C2F-8CE9-F99AE4B8A142}" type="datetimeFigureOut">
              <a:rPr lang="sv-SE" smtClean="0"/>
              <a:t>2025-03-11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A6DC1B-86EC-40AD-9226-B0003645A83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1815546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Avsnittsrubri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5A0998-CE84-4C2F-8CE9-F99AE4B8A142}" type="datetimeFigureOut">
              <a:rPr lang="sv-SE" smtClean="0"/>
              <a:t>2025-03-11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A6DC1B-86EC-40AD-9226-B0003645A83F}" type="slidenum">
              <a:rPr lang="sv-SE" smtClean="0"/>
              <a:t>‹#›</a:t>
            </a:fld>
            <a:endParaRPr lang="sv-SE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630015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4937760" cy="4023359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5A0998-CE84-4C2F-8CE9-F99AE4B8A142}" type="datetimeFigureOut">
              <a:rPr lang="sv-SE" smtClean="0"/>
              <a:t>2025-03-11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A6DC1B-86EC-40AD-9226-B0003645A83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893753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5"/>
            <a:ext cx="4937760" cy="328676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28676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5A0998-CE84-4C2F-8CE9-F99AE4B8A142}" type="datetimeFigureOut">
              <a:rPr lang="sv-SE" smtClean="0"/>
              <a:t>2025-03-11</a:t>
            </a:fld>
            <a:endParaRPr lang="sv-S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A6DC1B-86EC-40AD-9226-B0003645A83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6220641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5A0998-CE84-4C2F-8CE9-F99AE4B8A142}" type="datetimeFigureOut">
              <a:rPr lang="sv-SE" smtClean="0"/>
              <a:t>2025-03-11</a:t>
            </a:fld>
            <a:endParaRPr lang="sv-S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A6DC1B-86EC-40AD-9226-B0003645A83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950933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5A0998-CE84-4C2F-8CE9-F99AE4B8A142}" type="datetimeFigureOut">
              <a:rPr lang="sv-SE" smtClean="0"/>
              <a:t>2025-03-11</a:t>
            </a:fld>
            <a:endParaRPr lang="sv-S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sv-S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A6DC1B-86EC-40AD-9226-B0003645A83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733695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745A0998-CE84-4C2F-8CE9-F99AE4B8A142}" type="datetimeFigureOut">
              <a:rPr lang="sv-SE" smtClean="0"/>
              <a:t>2025-03-11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0A6DC1B-86EC-40AD-9226-B0003645A83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5548367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v-SE"/>
              <a:t>Klicka på ikonen för att lägga till en bild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5A0998-CE84-4C2F-8CE9-F99AE4B8A142}" type="datetimeFigureOut">
              <a:rPr lang="sv-SE" smtClean="0"/>
              <a:t>2025-03-11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A6DC1B-86EC-40AD-9226-B0003645A83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4556319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745A0998-CE84-4C2F-8CE9-F99AE4B8A142}" type="datetimeFigureOut">
              <a:rPr lang="sv-SE" smtClean="0"/>
              <a:t>2025-03-11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F0A6DC1B-86EC-40AD-9226-B0003645A83F}" type="slidenum">
              <a:rPr lang="sv-SE" smtClean="0"/>
              <a:t>‹#›</a:t>
            </a:fld>
            <a:endParaRPr lang="sv-SE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49916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SE" dirty="0"/>
              <a:t>Föräldramöte GIF P-13</a:t>
            </a:r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v-SE" dirty="0"/>
              <a:t>2025-03-13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80499" y="210470"/>
            <a:ext cx="957262" cy="10969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0851276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C6E0989-F1C0-446A-BA41-3228F29911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Trams och dåligt beteende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4184446E-979E-B180-7B25-3DA67C6443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sz="1800" dirty="0">
                <a:effectLst/>
                <a:latin typeface="Helvetica" panose="020B0604020202020204" pitchFamily="34" charset="0"/>
                <a:ea typeface="Times New Roman" panose="02020603050405020304" pitchFamily="18" charset="0"/>
                <a:cs typeface="Aptos" panose="020B0004020202020204" pitchFamily="34" charset="0"/>
              </a:rPr>
              <a:t>Noll tolerans mot trams och dåligt beteende införs per omgående. </a:t>
            </a:r>
          </a:p>
          <a:p>
            <a:r>
              <a:rPr lang="sv-SE" sz="1800" dirty="0">
                <a:solidFill>
                  <a:srgbClr val="1CAEE5"/>
                </a:solidFill>
                <a:latin typeface="CIDFont+F2"/>
              </a:rPr>
              <a:t>•</a:t>
            </a:r>
            <a:r>
              <a:rPr lang="sv-SE" sz="1800" dirty="0">
                <a:solidFill>
                  <a:srgbClr val="404040"/>
                </a:solidFill>
                <a:latin typeface="CIDFont+F3"/>
              </a:rPr>
              <a:t>Timeout (sätta sig på sidan 5 min om man förstör under träning upprepande gånger)</a:t>
            </a:r>
            <a:endParaRPr lang="sv-SE" sz="1800" dirty="0">
              <a:effectLst/>
              <a:latin typeface="Helvetica" panose="020B0604020202020204" pitchFamily="34" charset="0"/>
              <a:ea typeface="Times New Roman" panose="02020603050405020304" pitchFamily="18" charset="0"/>
              <a:cs typeface="Aptos" panose="020B0004020202020204" pitchFamily="34" charset="0"/>
            </a:endParaRPr>
          </a:p>
          <a:p>
            <a:r>
              <a:rPr lang="sv-SE" sz="1800" dirty="0">
                <a:effectLst/>
                <a:latin typeface="Helvetica" panose="020B0604020202020204" pitchFamily="34" charset="0"/>
                <a:ea typeface="Times New Roman" panose="02020603050405020304" pitchFamily="18" charset="0"/>
                <a:cs typeface="Aptos" panose="020B0004020202020204" pitchFamily="34" charset="0"/>
              </a:rPr>
              <a:t>Tramsar man så kontaktas föräldrarna vilket leder till två val: </a:t>
            </a:r>
          </a:p>
          <a:p>
            <a:pPr marL="342900" indent="-342900">
              <a:buFont typeface="+mj-lt"/>
              <a:buAutoNum type="arabicPeriod"/>
            </a:pPr>
            <a:r>
              <a:rPr lang="sv-SE" sz="1800" dirty="0">
                <a:effectLst/>
                <a:latin typeface="Helvetica" panose="020B0604020202020204" pitchFamily="34" charset="0"/>
                <a:ea typeface="Times New Roman" panose="02020603050405020304" pitchFamily="18" charset="0"/>
                <a:cs typeface="Aptos" panose="020B0004020202020204" pitchFamily="34" charset="0"/>
              </a:rPr>
              <a:t>Att en förälder är med på träningarna </a:t>
            </a:r>
            <a:endParaRPr lang="sv-SE" sz="1800" dirty="0">
              <a:latin typeface="Helvetica" panose="020B0604020202020204" pitchFamily="34" charset="0"/>
              <a:ea typeface="Times New Roman" panose="02020603050405020304" pitchFamily="18" charset="0"/>
              <a:cs typeface="Aptos" panose="020B0004020202020204" pitchFamily="34" charset="0"/>
            </a:endParaRPr>
          </a:p>
          <a:p>
            <a:pPr marL="342900" indent="-342900">
              <a:buFont typeface="+mj-lt"/>
              <a:buAutoNum type="arabicPeriod"/>
            </a:pPr>
            <a:r>
              <a:rPr lang="sv-SE" sz="1800" dirty="0">
                <a:effectLst/>
                <a:latin typeface="Helvetica" panose="020B0604020202020204" pitchFamily="34" charset="0"/>
                <a:ea typeface="Times New Roman" panose="02020603050405020304" pitchFamily="18" charset="0"/>
                <a:cs typeface="Aptos" panose="020B0004020202020204" pitchFamily="34" charset="0"/>
              </a:rPr>
              <a:t>Barnet tar en paus från träningen tills man känner att man kan sköta sig. </a:t>
            </a:r>
          </a:p>
          <a:p>
            <a:pPr marL="692658" lvl="1" indent="-400050">
              <a:buFont typeface="+mj-lt"/>
              <a:buAutoNum type="romanLcPeriod"/>
            </a:pPr>
            <a:endParaRPr lang="sv-SE" sz="1600" dirty="0">
              <a:latin typeface="Helvetica" panose="020B0604020202020204" pitchFamily="34" charset="0"/>
              <a:ea typeface="Times New Roman" panose="02020603050405020304" pitchFamily="18" charset="0"/>
              <a:cs typeface="Aptos" panose="020B0004020202020204" pitchFamily="34" charset="0"/>
            </a:endParaRPr>
          </a:p>
          <a:p>
            <a:pPr marL="692658" lvl="1" indent="-400050">
              <a:buFont typeface="+mj-lt"/>
              <a:buAutoNum type="romanLcPeriod"/>
            </a:pPr>
            <a:r>
              <a:rPr lang="sv-SE" sz="1600" dirty="0">
                <a:latin typeface="Helvetica" panose="020B0604020202020204" pitchFamily="34" charset="0"/>
                <a:ea typeface="Times New Roman" panose="02020603050405020304" pitchFamily="18" charset="0"/>
                <a:cs typeface="Aptos" panose="020B0004020202020204" pitchFamily="34" charset="0"/>
              </a:rPr>
              <a:t>K</a:t>
            </a:r>
            <a:r>
              <a:rPr lang="sv-SE" sz="1600" dirty="0">
                <a:effectLst/>
                <a:latin typeface="Helvetica" panose="020B0604020202020204" pitchFamily="34" charset="0"/>
                <a:ea typeface="Times New Roman" panose="02020603050405020304" pitchFamily="18" charset="0"/>
                <a:cs typeface="Aptos" panose="020B0004020202020204" pitchFamily="34" charset="0"/>
              </a:rPr>
              <a:t>liva av en stund på träningen är helt ok. </a:t>
            </a:r>
          </a:p>
          <a:p>
            <a:pPr marL="692658" lvl="1" indent="-400050">
              <a:buFont typeface="+mj-lt"/>
              <a:buAutoNum type="romanLcPeriod"/>
            </a:pPr>
            <a:r>
              <a:rPr lang="sv-SE" sz="1600" dirty="0">
                <a:latin typeface="Helvetica" panose="020B0604020202020204" pitchFamily="34" charset="0"/>
                <a:ea typeface="Times New Roman" panose="02020603050405020304" pitchFamily="18" charset="0"/>
                <a:cs typeface="Aptos" panose="020B0004020202020204" pitchFamily="34" charset="0"/>
              </a:rPr>
              <a:t>K</a:t>
            </a:r>
            <a:r>
              <a:rPr lang="sv-SE" sz="1600" dirty="0">
                <a:effectLst/>
                <a:latin typeface="Helvetica" panose="020B0604020202020204" pitchFamily="34" charset="0"/>
                <a:ea typeface="Times New Roman" panose="02020603050405020304" pitchFamily="18" charset="0"/>
                <a:cs typeface="Aptos" panose="020B0004020202020204" pitchFamily="34" charset="0"/>
              </a:rPr>
              <a:t>änslor ibland är helt ok.</a:t>
            </a:r>
            <a:endParaRPr lang="sv-SE" sz="1600" dirty="0">
              <a:effectLst/>
              <a:latin typeface="Aptos" panose="020B0004020202020204" pitchFamily="34" charset="0"/>
              <a:ea typeface="Aptos" panose="020B0004020202020204" pitchFamily="34" charset="0"/>
              <a:cs typeface="Aptos" panose="020B0004020202020204" pitchFamily="34" charset="0"/>
            </a:endParaRPr>
          </a:p>
          <a:p>
            <a:endParaRPr lang="sv-SE" dirty="0"/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26129162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EDBC023-F9FF-87BF-BE30-D41F19353F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Träning försäsong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AED91CF9-C514-2C7B-CBD6-E6AB3BD79E2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Tisdagar: Konstgräsplanen Gideonsberg 18.00-19.30</a:t>
            </a:r>
          </a:p>
          <a:p>
            <a:r>
              <a:rPr lang="sv-SE" dirty="0"/>
              <a:t>Torsdagar: Konstgräsplanen Gideonsberg  17.30-19.00 </a:t>
            </a:r>
          </a:p>
          <a:p>
            <a:r>
              <a:rPr lang="sv-SE" dirty="0"/>
              <a:t>Lördag eller Söndag om möjlighet ges: Matchträning mot oss själva eller andra lag. </a:t>
            </a:r>
          </a:p>
          <a:p>
            <a:endParaRPr lang="sv-SE" dirty="0"/>
          </a:p>
          <a:p>
            <a:r>
              <a:rPr lang="sv-SE" dirty="0"/>
              <a:t>Kallelse och info via ”Laget” 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14180016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189E70C-24A1-C170-28CF-9B35149365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Äskad träning under säsong (Obs ej klart)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204653F1-77D9-D6C1-19F9-7C118C7043D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23737946"/>
              </p:ext>
            </p:extLst>
          </p:nvPr>
        </p:nvGraphicFramePr>
        <p:xfrm>
          <a:off x="979578" y="2290201"/>
          <a:ext cx="8811404" cy="1584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05702">
                  <a:extLst>
                    <a:ext uri="{9D8B030D-6E8A-4147-A177-3AD203B41FA5}">
                      <a16:colId xmlns:a16="http://schemas.microsoft.com/office/drawing/2014/main" val="2198614870"/>
                    </a:ext>
                  </a:extLst>
                </a:gridCol>
                <a:gridCol w="4405702">
                  <a:extLst>
                    <a:ext uri="{9D8B030D-6E8A-4147-A177-3AD203B41FA5}">
                      <a16:colId xmlns:a16="http://schemas.microsoft.com/office/drawing/2014/main" val="410396481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sv-SE" sz="2000" dirty="0"/>
                        <a:t>Dag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2000" dirty="0"/>
                        <a:t>Fokus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95653880"/>
                  </a:ext>
                </a:extLst>
              </a:tr>
              <a:tr h="358732">
                <a:tc>
                  <a:txBody>
                    <a:bodyPr/>
                    <a:lstStyle/>
                    <a:p>
                      <a:r>
                        <a:rPr lang="sv-SE" sz="2000" dirty="0"/>
                        <a:t>Måndag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2000" dirty="0"/>
                        <a:t>Reflektion/analys/teknik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22997466"/>
                  </a:ext>
                </a:extLst>
              </a:tr>
              <a:tr h="358732">
                <a:tc>
                  <a:txBody>
                    <a:bodyPr/>
                    <a:lstStyle/>
                    <a:p>
                      <a:r>
                        <a:rPr lang="sv-SE" sz="2000" dirty="0"/>
                        <a:t>Onsdag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2000" dirty="0" err="1"/>
                        <a:t>Fys</a:t>
                      </a:r>
                      <a:endParaRPr lang="sv-SE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40830268"/>
                  </a:ext>
                </a:extLst>
              </a:tr>
              <a:tr h="358732">
                <a:tc>
                  <a:txBody>
                    <a:bodyPr/>
                    <a:lstStyle/>
                    <a:p>
                      <a:r>
                        <a:rPr lang="sv-SE" sz="2000" dirty="0"/>
                        <a:t>Torsdag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2000" dirty="0"/>
                        <a:t>Match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3957971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9609301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025DBF7-FF9F-6286-2B99-7847AC98F6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Rutin kallelser osv…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2E4F96C0-EB1B-8063-1459-A6CDA9B2C01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b="1" i="1" dirty="0"/>
              <a:t>Träning</a:t>
            </a:r>
          </a:p>
          <a:p>
            <a:r>
              <a:rPr lang="sv-SE" dirty="0"/>
              <a:t>Avisering 3 dagar innan </a:t>
            </a:r>
          </a:p>
          <a:p>
            <a:r>
              <a:rPr lang="sv-SE" dirty="0"/>
              <a:t>Påminnelse 1 dag innan </a:t>
            </a:r>
          </a:p>
          <a:p>
            <a:r>
              <a:rPr lang="sv-SE" dirty="0"/>
              <a:t>Kallelse stänger 1 timme innan träningen</a:t>
            </a:r>
          </a:p>
          <a:p>
            <a:endParaRPr lang="sv-SE" dirty="0"/>
          </a:p>
          <a:p>
            <a:r>
              <a:rPr lang="sv-SE" b="1" i="1" dirty="0"/>
              <a:t>Match</a:t>
            </a:r>
          </a:p>
          <a:p>
            <a:r>
              <a:rPr lang="sv-SE" dirty="0"/>
              <a:t>Intresseanmälan Söndag </a:t>
            </a:r>
          </a:p>
          <a:p>
            <a:r>
              <a:rPr lang="sv-SE" dirty="0"/>
              <a:t>Skarp anmälan stänger 20.00 tisdag </a:t>
            </a:r>
          </a:p>
          <a:p>
            <a:r>
              <a:rPr lang="sv-SE" dirty="0"/>
              <a:t>Kallelse till match torsdag </a:t>
            </a:r>
          </a:p>
        </p:txBody>
      </p:sp>
    </p:spTree>
    <p:extLst>
      <p:ext uri="{BB962C8B-B14F-4D97-AF65-F5344CB8AC3E}">
        <p14:creationId xmlns:p14="http://schemas.microsoft.com/office/powerpoint/2010/main" val="166862980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7BD3DB-14E1-2D42-39A0-65FD867A9B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Kallelser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18BAD3-0A0F-EF55-789E-29D266B65B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v-SE" sz="18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  <a:t>Intresseanmälningar till nästa veckas matcher går ut på söndagen veckan innan. Deadline för att svara på intresseanmälan är tisdag klockan 20.00. </a:t>
            </a:r>
          </a:p>
          <a:p>
            <a:r>
              <a:rPr lang="sv-SE" sz="18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  <a:t>Det innebär att ni (spelaren och föräldrar) - bortsett från söndagen då kallelsen går ut - har två dagar på er att besluta om matchdeltagande påföljande helg. Uteblivet svar om spel kommer räknas som ett ”Nej” gällande deltagande. </a:t>
            </a:r>
          </a:p>
          <a:p>
            <a:r>
              <a:rPr lang="sv-SE" sz="18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  <a:t>Lagbygge sker därefter utifrån vilka som har möjlighet att delta. En separat kallelse till görs till den match som barnet ska spela. Kallelsen går ut senast på torsdagen, dvs 2-3 dagar innan match.  </a:t>
            </a:r>
          </a:p>
          <a:p>
            <a:r>
              <a:rPr lang="sv-SE" sz="18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  <a:t> </a:t>
            </a:r>
          </a:p>
          <a:p>
            <a:r>
              <a:rPr lang="sv-SE" sz="1800" i="1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  <a:t>En fråga som kan dyka upp är att ”mitt barn kan spela en av två matcher under en helg, hur gör jag då?”  Använd i första hand Laget-</a:t>
            </a:r>
            <a:r>
              <a:rPr lang="sv-SE" sz="1800" i="1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  <a:t>appen</a:t>
            </a:r>
            <a:r>
              <a:rPr lang="sv-SE" sz="1800" i="1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  <a:t> och svara ”Nej” samt skriv en kommentar, i andra hand skicka ett sms till mig, Andreas, på 072-2034230. Oavsett lösning gäller svarstiden om tisdag 20.00.  </a:t>
            </a:r>
          </a:p>
          <a:p>
            <a:r>
              <a:rPr lang="sv-SE" sz="18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  <a:t> </a:t>
            </a:r>
          </a:p>
          <a:p>
            <a:pPr marL="0" indent="0">
              <a:buNone/>
            </a:pP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79249016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B3DB75A-211C-7DD4-962E-75CBC71969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Plan för året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330C64AD-DD23-4EB7-76A6-ED5A0DC910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sv-SE" u="sng" dirty="0"/>
          </a:p>
          <a:p>
            <a:r>
              <a:rPr lang="sv-SE" sz="20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• </a:t>
            </a:r>
            <a:r>
              <a:rPr lang="sv-SE" dirty="0"/>
              <a:t>Vi vill stärka lagsammanhållningen och ha kul</a:t>
            </a:r>
          </a:p>
          <a:p>
            <a:r>
              <a:rPr lang="sv-SE" sz="20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• </a:t>
            </a:r>
            <a:r>
              <a:rPr lang="sv-SE" dirty="0"/>
              <a:t>Vi har tankar och undersöker en Kick-off </a:t>
            </a:r>
          </a:p>
          <a:p>
            <a:pPr lvl="1"/>
            <a:r>
              <a:rPr lang="sv-SE" dirty="0"/>
              <a:t> Fotboll, taktik och strategi under en eftermiddag</a:t>
            </a:r>
          </a:p>
          <a:p>
            <a:pPr lvl="1"/>
            <a:r>
              <a:rPr lang="sv-SE" dirty="0"/>
              <a:t> Avslut med pizza och fotboll</a:t>
            </a:r>
          </a:p>
          <a:p>
            <a:pPr lvl="1"/>
            <a:r>
              <a:rPr lang="sv-SE" dirty="0"/>
              <a:t>Delaktighet och avlastning föräldragrupp  </a:t>
            </a:r>
          </a:p>
          <a:p>
            <a:pPr lvl="1"/>
            <a:endParaRPr lang="sv-SE" dirty="0"/>
          </a:p>
          <a:p>
            <a:pPr marL="201168" lvl="1" indent="0">
              <a:buNone/>
            </a:pPr>
            <a:r>
              <a:rPr lang="sv-SE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•Sociala aktiviteter:</a:t>
            </a:r>
          </a:p>
          <a:p>
            <a:pPr lvl="1"/>
            <a:r>
              <a:rPr lang="sv-SE" dirty="0"/>
              <a:t>Exempelvis Sommaravslutning med föräldramatch och picknick 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04242231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EB524E0-A162-4117-0789-AA91A9BB67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Plan för året cuper 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3B2C0EC4-82CA-FCFC-2201-534C924C54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v-SE" u="sng" dirty="0"/>
              <a:t>Vår/Sommar</a:t>
            </a:r>
          </a:p>
          <a:p>
            <a:r>
              <a:rPr lang="sv-SE" dirty="0"/>
              <a:t>Fotbollsdag med BK30 (April)</a:t>
            </a:r>
          </a:p>
          <a:p>
            <a:r>
              <a:rPr lang="sv-SE" dirty="0"/>
              <a:t>Axelssons Cup/Annan Cup: Vi avvaktar och ser utvecklingen </a:t>
            </a:r>
          </a:p>
          <a:p>
            <a:r>
              <a:rPr lang="sv-SE" dirty="0"/>
              <a:t>Hudik cup</a:t>
            </a:r>
          </a:p>
          <a:p>
            <a:endParaRPr lang="sv-SE" dirty="0"/>
          </a:p>
          <a:p>
            <a:r>
              <a:rPr lang="sv-SE" u="sng" dirty="0"/>
              <a:t>Sommar/Höst</a:t>
            </a:r>
          </a:p>
          <a:p>
            <a:r>
              <a:rPr lang="sv-SE" dirty="0"/>
              <a:t>Fotbollsdag med BK30 (Augusti) </a:t>
            </a:r>
          </a:p>
          <a:p>
            <a:r>
              <a:rPr lang="sv-SE" dirty="0"/>
              <a:t>Fotbollens dag</a:t>
            </a:r>
          </a:p>
          <a:p>
            <a:r>
              <a:rPr lang="sv-SE" dirty="0" err="1"/>
              <a:t>Select</a:t>
            </a:r>
            <a:r>
              <a:rPr lang="sv-SE" dirty="0"/>
              <a:t> Cup Örebro</a:t>
            </a:r>
          </a:p>
          <a:p>
            <a:endParaRPr lang="sv-SE" dirty="0"/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83881362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0DD55F6-2FDA-2430-D625-87D25945F2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Ekonomi</a:t>
            </a:r>
          </a:p>
        </p:txBody>
      </p:sp>
      <p:graphicFrame>
        <p:nvGraphicFramePr>
          <p:cNvPr id="3" name="Tabell 2">
            <a:extLst>
              <a:ext uri="{FF2B5EF4-FFF2-40B4-BE49-F238E27FC236}">
                <a16:creationId xmlns:a16="http://schemas.microsoft.com/office/drawing/2014/main" id="{9D80B313-47A6-81D4-5C0C-CEDE62ED0F9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69222554"/>
              </p:ext>
            </p:extLst>
          </p:nvPr>
        </p:nvGraphicFramePr>
        <p:xfrm>
          <a:off x="1225485" y="2076450"/>
          <a:ext cx="3770721" cy="418719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166869">
                  <a:extLst>
                    <a:ext uri="{9D8B030D-6E8A-4147-A177-3AD203B41FA5}">
                      <a16:colId xmlns:a16="http://schemas.microsoft.com/office/drawing/2014/main" val="895155924"/>
                    </a:ext>
                  </a:extLst>
                </a:gridCol>
                <a:gridCol w="1603852">
                  <a:extLst>
                    <a:ext uri="{9D8B030D-6E8A-4147-A177-3AD203B41FA5}">
                      <a16:colId xmlns:a16="http://schemas.microsoft.com/office/drawing/2014/main" val="1437145968"/>
                    </a:ext>
                  </a:extLst>
                </a:gridCol>
              </a:tblGrid>
              <a:tr h="240846">
                <a:tc>
                  <a:txBody>
                    <a:bodyPr/>
                    <a:lstStyle/>
                    <a:p>
                      <a:pPr algn="l" fontAlgn="b"/>
                      <a:r>
                        <a:rPr lang="sv-SE" sz="1900" b="1" u="none" strike="noStrike" dirty="0">
                          <a:effectLst/>
                        </a:rPr>
                        <a:t>Ingående saldo</a:t>
                      </a:r>
                      <a:endParaRPr lang="sv-SE" sz="19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900" b="1" u="none" strike="noStrike" dirty="0">
                          <a:effectLst/>
                        </a:rPr>
                        <a:t>19 314</a:t>
                      </a:r>
                      <a:endParaRPr lang="sv-SE" sz="19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964836319"/>
                  </a:ext>
                </a:extLst>
              </a:tr>
              <a:tr h="240846">
                <a:tc>
                  <a:txBody>
                    <a:bodyPr/>
                    <a:lstStyle/>
                    <a:p>
                      <a:pPr algn="l" fontAlgn="b"/>
                      <a:endParaRPr lang="sv-SE" sz="19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sv-SE" sz="19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304307376"/>
                  </a:ext>
                </a:extLst>
              </a:tr>
              <a:tr h="240846">
                <a:tc>
                  <a:txBody>
                    <a:bodyPr/>
                    <a:lstStyle/>
                    <a:p>
                      <a:pPr algn="l" fontAlgn="b"/>
                      <a:r>
                        <a:rPr lang="sv-SE" sz="1900" b="1" u="none" strike="noStrike" dirty="0">
                          <a:effectLst/>
                        </a:rPr>
                        <a:t>Cup-100ingen</a:t>
                      </a:r>
                      <a:endParaRPr lang="sv-SE" sz="19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900" b="1" u="none" strike="noStrike" dirty="0">
                          <a:effectLst/>
                        </a:rPr>
                        <a:t>3 300</a:t>
                      </a:r>
                      <a:endParaRPr lang="sv-SE" sz="19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151000501"/>
                  </a:ext>
                </a:extLst>
              </a:tr>
              <a:tr h="240846">
                <a:tc>
                  <a:txBody>
                    <a:bodyPr/>
                    <a:lstStyle/>
                    <a:p>
                      <a:pPr algn="l" fontAlgn="b"/>
                      <a:r>
                        <a:rPr lang="sv-SE" sz="1900" b="1" u="none" strike="noStrike" dirty="0">
                          <a:effectLst/>
                        </a:rPr>
                        <a:t>Fikaförsäljning</a:t>
                      </a:r>
                      <a:endParaRPr lang="sv-SE" sz="19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900" b="1" u="none" strike="noStrike" dirty="0">
                          <a:effectLst/>
                        </a:rPr>
                        <a:t>3 203</a:t>
                      </a:r>
                      <a:endParaRPr lang="sv-SE" sz="19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468483403"/>
                  </a:ext>
                </a:extLst>
              </a:tr>
              <a:tr h="240846">
                <a:tc>
                  <a:txBody>
                    <a:bodyPr/>
                    <a:lstStyle/>
                    <a:p>
                      <a:pPr algn="l" fontAlgn="b"/>
                      <a:r>
                        <a:rPr lang="sv-SE" sz="1900" b="1" u="none" strike="noStrike">
                          <a:effectLst/>
                        </a:rPr>
                        <a:t>Grillkol</a:t>
                      </a:r>
                      <a:endParaRPr lang="sv-SE" sz="19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900" b="1" u="none" strike="noStrike" dirty="0">
                          <a:effectLst/>
                        </a:rPr>
                        <a:t>5 463</a:t>
                      </a:r>
                      <a:endParaRPr lang="sv-SE" sz="19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312179372"/>
                  </a:ext>
                </a:extLst>
              </a:tr>
              <a:tr h="240846">
                <a:tc>
                  <a:txBody>
                    <a:bodyPr/>
                    <a:lstStyle/>
                    <a:p>
                      <a:pPr algn="l" fontAlgn="b"/>
                      <a:endParaRPr lang="sv-SE" sz="19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sv-SE" sz="19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433459087"/>
                  </a:ext>
                </a:extLst>
              </a:tr>
              <a:tr h="240846">
                <a:tc>
                  <a:txBody>
                    <a:bodyPr/>
                    <a:lstStyle/>
                    <a:p>
                      <a:pPr algn="l" fontAlgn="b"/>
                      <a:r>
                        <a:rPr lang="sv-SE" sz="1900" b="1" u="none" strike="noStrike">
                          <a:effectLst/>
                        </a:rPr>
                        <a:t>Domarkostnader</a:t>
                      </a:r>
                      <a:endParaRPr lang="sv-SE" sz="19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900" b="1" u="none" strike="noStrike" dirty="0">
                          <a:effectLst/>
                        </a:rPr>
                        <a:t>-3 010</a:t>
                      </a:r>
                      <a:endParaRPr lang="sv-SE" sz="19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048145202"/>
                  </a:ext>
                </a:extLst>
              </a:tr>
              <a:tr h="240846">
                <a:tc>
                  <a:txBody>
                    <a:bodyPr/>
                    <a:lstStyle/>
                    <a:p>
                      <a:pPr algn="l" fontAlgn="b"/>
                      <a:r>
                        <a:rPr lang="sv-SE" sz="1900" b="1" u="none" strike="noStrike" dirty="0">
                          <a:effectLst/>
                        </a:rPr>
                        <a:t>Fotbollens dag</a:t>
                      </a:r>
                      <a:endParaRPr lang="sv-SE" sz="19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900" b="1" u="none" strike="noStrike" dirty="0">
                          <a:effectLst/>
                        </a:rPr>
                        <a:t>-1 000</a:t>
                      </a:r>
                      <a:endParaRPr lang="sv-SE" sz="19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860665930"/>
                  </a:ext>
                </a:extLst>
              </a:tr>
              <a:tr h="240846">
                <a:tc>
                  <a:txBody>
                    <a:bodyPr/>
                    <a:lstStyle/>
                    <a:p>
                      <a:pPr algn="l" fontAlgn="b"/>
                      <a:r>
                        <a:rPr lang="sv-SE" sz="1900" b="1" u="none" strike="noStrike">
                          <a:effectLst/>
                        </a:rPr>
                        <a:t>Vår/höstkick-off</a:t>
                      </a:r>
                      <a:endParaRPr lang="sv-SE" sz="19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900" b="1" u="none" strike="noStrike" dirty="0">
                          <a:effectLst/>
                        </a:rPr>
                        <a:t>-6 011</a:t>
                      </a:r>
                      <a:endParaRPr lang="sv-SE" sz="19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519361826"/>
                  </a:ext>
                </a:extLst>
              </a:tr>
              <a:tr h="240846">
                <a:tc>
                  <a:txBody>
                    <a:bodyPr/>
                    <a:lstStyle/>
                    <a:p>
                      <a:pPr algn="l" fontAlgn="b"/>
                      <a:r>
                        <a:rPr lang="sv-SE" sz="1900" b="1" u="none" strike="noStrike" dirty="0">
                          <a:effectLst/>
                        </a:rPr>
                        <a:t>Transaktionsavgifter</a:t>
                      </a:r>
                      <a:endParaRPr lang="sv-SE" sz="19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900" b="1" u="none" strike="noStrike" dirty="0">
                          <a:effectLst/>
                        </a:rPr>
                        <a:t>-372</a:t>
                      </a:r>
                      <a:endParaRPr lang="sv-SE" sz="19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728526906"/>
                  </a:ext>
                </a:extLst>
              </a:tr>
              <a:tr h="240846">
                <a:tc>
                  <a:txBody>
                    <a:bodyPr/>
                    <a:lstStyle/>
                    <a:p>
                      <a:pPr algn="l" fontAlgn="b"/>
                      <a:endParaRPr lang="sv-SE" sz="19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sv-SE" sz="19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039069049"/>
                  </a:ext>
                </a:extLst>
              </a:tr>
              <a:tr h="240846">
                <a:tc>
                  <a:txBody>
                    <a:bodyPr/>
                    <a:lstStyle/>
                    <a:p>
                      <a:pPr algn="l" fontAlgn="b"/>
                      <a:r>
                        <a:rPr lang="sv-SE" sz="1900" b="1" u="none" strike="noStrike">
                          <a:effectLst/>
                        </a:rPr>
                        <a:t>Utgående saldo</a:t>
                      </a:r>
                      <a:endParaRPr lang="sv-SE" sz="19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900" b="1" u="none" strike="noStrike" dirty="0">
                          <a:effectLst/>
                        </a:rPr>
                        <a:t>20 887</a:t>
                      </a:r>
                      <a:endParaRPr lang="sv-SE" sz="19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731479395"/>
                  </a:ext>
                </a:extLst>
              </a:tr>
              <a:tr h="240846">
                <a:tc>
                  <a:txBody>
                    <a:bodyPr/>
                    <a:lstStyle/>
                    <a:p>
                      <a:pPr algn="l" fontAlgn="b"/>
                      <a:endParaRPr lang="sv-SE" sz="19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sv-SE" sz="19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55297998"/>
                  </a:ext>
                </a:extLst>
              </a:tr>
              <a:tr h="240846">
                <a:tc>
                  <a:txBody>
                    <a:bodyPr/>
                    <a:lstStyle/>
                    <a:p>
                      <a:pPr algn="l" fontAlgn="b"/>
                      <a:r>
                        <a:rPr lang="sv-SE" sz="1900" b="1" u="none" strike="noStrike" dirty="0">
                          <a:effectLst/>
                        </a:rPr>
                        <a:t>Resultat</a:t>
                      </a:r>
                      <a:endParaRPr lang="sv-SE" sz="19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900" b="1" u="none" strike="noStrike" dirty="0">
                          <a:effectLst/>
                        </a:rPr>
                        <a:t>1 573</a:t>
                      </a:r>
                      <a:endParaRPr lang="sv-SE" sz="19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641054167"/>
                  </a:ext>
                </a:extLst>
              </a:tr>
            </a:tbl>
          </a:graphicData>
        </a:graphic>
      </p:graphicFrame>
      <p:graphicFrame>
        <p:nvGraphicFramePr>
          <p:cNvPr id="4" name="Tabell 3">
            <a:extLst>
              <a:ext uri="{FF2B5EF4-FFF2-40B4-BE49-F238E27FC236}">
                <a16:creationId xmlns:a16="http://schemas.microsoft.com/office/drawing/2014/main" id="{B982A443-3344-9366-AD4D-D8CCC2FD0B0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79851355"/>
              </p:ext>
            </p:extLst>
          </p:nvPr>
        </p:nvGraphicFramePr>
        <p:xfrm>
          <a:off x="6278249" y="2076450"/>
          <a:ext cx="4877431" cy="298132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552523">
                  <a:extLst>
                    <a:ext uri="{9D8B030D-6E8A-4147-A177-3AD203B41FA5}">
                      <a16:colId xmlns:a16="http://schemas.microsoft.com/office/drawing/2014/main" val="153430476"/>
                    </a:ext>
                  </a:extLst>
                </a:gridCol>
                <a:gridCol w="1324908">
                  <a:extLst>
                    <a:ext uri="{9D8B030D-6E8A-4147-A177-3AD203B41FA5}">
                      <a16:colId xmlns:a16="http://schemas.microsoft.com/office/drawing/2014/main" val="109953858"/>
                    </a:ext>
                  </a:extLst>
                </a:gridCol>
              </a:tblGrid>
              <a:tr h="206059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sv-SE" sz="19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Tillkommande och avgående poster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sv-SE" sz="1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73806233"/>
                  </a:ext>
                </a:extLst>
              </a:tr>
              <a:tr h="206059">
                <a:tc>
                  <a:txBody>
                    <a:bodyPr/>
                    <a:lstStyle/>
                    <a:p>
                      <a:pPr algn="l" fontAlgn="b"/>
                      <a:r>
                        <a:rPr lang="sv-SE" sz="1900" b="1" u="none" strike="noStrike" dirty="0">
                          <a:effectLst/>
                        </a:rPr>
                        <a:t>Utlägg höstkick-off</a:t>
                      </a:r>
                      <a:endParaRPr lang="sv-SE" sz="19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900" b="1" u="none" strike="noStrike" dirty="0">
                          <a:effectLst/>
                        </a:rPr>
                        <a:t>-3 000</a:t>
                      </a:r>
                      <a:endParaRPr lang="sv-SE" sz="19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957353441"/>
                  </a:ext>
                </a:extLst>
              </a:tr>
              <a:tr h="206059">
                <a:tc>
                  <a:txBody>
                    <a:bodyPr/>
                    <a:lstStyle/>
                    <a:p>
                      <a:pPr algn="l" fontAlgn="b"/>
                      <a:r>
                        <a:rPr lang="sv-SE" sz="1900" b="1" u="none" strike="noStrike" dirty="0">
                          <a:effectLst/>
                        </a:rPr>
                        <a:t>Sponsring </a:t>
                      </a:r>
                      <a:endParaRPr lang="sv-SE" sz="19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900" b="1" u="none" strike="noStrike" dirty="0">
                          <a:effectLst/>
                        </a:rPr>
                        <a:t>5 000</a:t>
                      </a:r>
                      <a:endParaRPr lang="sv-SE" sz="19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657868742"/>
                  </a:ext>
                </a:extLst>
              </a:tr>
              <a:tr h="206059">
                <a:tc>
                  <a:txBody>
                    <a:bodyPr/>
                    <a:lstStyle/>
                    <a:p>
                      <a:pPr algn="l" fontAlgn="b"/>
                      <a:r>
                        <a:rPr lang="sv-SE" sz="1900" b="1" u="none" strike="noStrike" dirty="0">
                          <a:effectLst/>
                        </a:rPr>
                        <a:t>Sponsring </a:t>
                      </a:r>
                      <a:endParaRPr lang="sv-SE" sz="19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900" b="1" u="none" strike="noStrike" dirty="0">
                          <a:effectLst/>
                        </a:rPr>
                        <a:t>3 000</a:t>
                      </a:r>
                      <a:endParaRPr lang="sv-SE" sz="19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928793571"/>
                  </a:ext>
                </a:extLst>
              </a:tr>
              <a:tr h="206059">
                <a:tc>
                  <a:txBody>
                    <a:bodyPr/>
                    <a:lstStyle/>
                    <a:p>
                      <a:pPr algn="l" fontAlgn="b"/>
                      <a:r>
                        <a:rPr lang="sv-SE" sz="1900" b="1" u="none" strike="noStrike" dirty="0">
                          <a:effectLst/>
                        </a:rPr>
                        <a:t>Domarkostnader</a:t>
                      </a:r>
                      <a:endParaRPr lang="sv-SE" sz="19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900" b="1" u="none" strike="noStrike" dirty="0">
                          <a:effectLst/>
                        </a:rPr>
                        <a:t>2 800</a:t>
                      </a:r>
                      <a:endParaRPr lang="sv-SE" sz="19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283755630"/>
                  </a:ext>
                </a:extLst>
              </a:tr>
              <a:tr h="206059">
                <a:tc>
                  <a:txBody>
                    <a:bodyPr/>
                    <a:lstStyle/>
                    <a:p>
                      <a:pPr algn="l" fontAlgn="b"/>
                      <a:endParaRPr lang="sv-SE" sz="19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sv-SE" sz="19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400085601"/>
                  </a:ext>
                </a:extLst>
              </a:tr>
              <a:tr h="206059">
                <a:tc>
                  <a:txBody>
                    <a:bodyPr/>
                    <a:lstStyle/>
                    <a:p>
                      <a:pPr algn="l" fontAlgn="b"/>
                      <a:r>
                        <a:rPr lang="sv-SE" sz="1900" b="1" u="none" strike="noStrike" dirty="0">
                          <a:effectLst/>
                        </a:rPr>
                        <a:t>Resultat</a:t>
                      </a:r>
                      <a:endParaRPr lang="sv-SE" sz="19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900" b="1" u="none" strike="noStrike" dirty="0">
                          <a:effectLst/>
                        </a:rPr>
                        <a:t>7 800</a:t>
                      </a:r>
                      <a:endParaRPr lang="sv-SE" sz="19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821042443"/>
                  </a:ext>
                </a:extLst>
              </a:tr>
              <a:tr h="206059">
                <a:tc>
                  <a:txBody>
                    <a:bodyPr/>
                    <a:lstStyle/>
                    <a:p>
                      <a:pPr algn="l" fontAlgn="b"/>
                      <a:endParaRPr lang="sv-SE" sz="1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sv-SE" sz="1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22650585"/>
                  </a:ext>
                </a:extLst>
              </a:tr>
              <a:tr h="206059">
                <a:tc>
                  <a:txBody>
                    <a:bodyPr/>
                    <a:lstStyle/>
                    <a:p>
                      <a:pPr algn="l" fontAlgn="b"/>
                      <a:r>
                        <a:rPr lang="sv-SE" sz="1900" b="1" u="none" strike="noStrike" dirty="0">
                          <a:effectLst/>
                        </a:rPr>
                        <a:t>Kassa</a:t>
                      </a:r>
                      <a:endParaRPr lang="sv-SE" sz="19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900" b="1" u="none" strike="noStrike" dirty="0">
                          <a:effectLst/>
                        </a:rPr>
                        <a:t>28 687</a:t>
                      </a:r>
                      <a:endParaRPr lang="sv-SE" sz="19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60200163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217061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3DE3BBE-BF28-E600-32C8-57B90932A9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Mål 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495F0049-7B09-85E1-8D20-2581EEA90657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sv-SE" dirty="0"/>
              <a:t>* Att uppvisa ett 0-resultat, intäkter---</a:t>
            </a:r>
          </a:p>
          <a:p>
            <a:r>
              <a:rPr lang="sv-SE" dirty="0"/>
              <a:t>* Sponsring</a:t>
            </a:r>
          </a:p>
          <a:p>
            <a:r>
              <a:rPr lang="sv-SE" dirty="0"/>
              <a:t>* Fika vid matcher</a:t>
            </a:r>
          </a:p>
          <a:p>
            <a:r>
              <a:rPr lang="sv-SE" dirty="0"/>
              <a:t>* Försäljning av olika slag</a:t>
            </a:r>
          </a:p>
          <a:p>
            <a:pPr lvl="1"/>
            <a:r>
              <a:rPr lang="sv-SE" dirty="0"/>
              <a:t>Underställ, grillkol, kakor osv…</a:t>
            </a:r>
          </a:p>
          <a:p>
            <a:r>
              <a:rPr lang="sv-SE" dirty="0"/>
              <a:t>Cup-100-ingen ställde inte till några problem</a:t>
            </a:r>
          </a:p>
          <a:p>
            <a:endParaRPr lang="sv-SE" dirty="0"/>
          </a:p>
          <a:p>
            <a:endParaRPr lang="sv-SE" dirty="0"/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55864057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A21FF6A-3B97-BBC2-75EA-5690E5F8F7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Ekonomi Hudik cup  </a:t>
            </a:r>
          </a:p>
        </p:txBody>
      </p:sp>
      <p:graphicFrame>
        <p:nvGraphicFramePr>
          <p:cNvPr id="4" name="Tabell 3">
            <a:extLst>
              <a:ext uri="{FF2B5EF4-FFF2-40B4-BE49-F238E27FC236}">
                <a16:creationId xmlns:a16="http://schemas.microsoft.com/office/drawing/2014/main" id="{240448A0-0D9F-0BFA-EE90-CCA365A39C7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34324916"/>
              </p:ext>
            </p:extLst>
          </p:nvPr>
        </p:nvGraphicFramePr>
        <p:xfrm>
          <a:off x="1327149" y="2190749"/>
          <a:ext cx="7684875" cy="388810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458223">
                  <a:extLst>
                    <a:ext uri="{9D8B030D-6E8A-4147-A177-3AD203B41FA5}">
                      <a16:colId xmlns:a16="http://schemas.microsoft.com/office/drawing/2014/main" val="1656026642"/>
                    </a:ext>
                  </a:extLst>
                </a:gridCol>
                <a:gridCol w="1123759">
                  <a:extLst>
                    <a:ext uri="{9D8B030D-6E8A-4147-A177-3AD203B41FA5}">
                      <a16:colId xmlns:a16="http://schemas.microsoft.com/office/drawing/2014/main" val="2748737520"/>
                    </a:ext>
                  </a:extLst>
                </a:gridCol>
                <a:gridCol w="1527611">
                  <a:extLst>
                    <a:ext uri="{9D8B030D-6E8A-4147-A177-3AD203B41FA5}">
                      <a16:colId xmlns:a16="http://schemas.microsoft.com/office/drawing/2014/main" val="1197981369"/>
                    </a:ext>
                  </a:extLst>
                </a:gridCol>
                <a:gridCol w="2575282">
                  <a:extLst>
                    <a:ext uri="{9D8B030D-6E8A-4147-A177-3AD203B41FA5}">
                      <a16:colId xmlns:a16="http://schemas.microsoft.com/office/drawing/2014/main" val="2088842614"/>
                    </a:ext>
                  </a:extLst>
                </a:gridCol>
              </a:tblGrid>
              <a:tr h="229075">
                <a:tc gridSpan="2">
                  <a:txBody>
                    <a:bodyPr/>
                    <a:lstStyle/>
                    <a:p>
                      <a:pPr algn="l" fontAlgn="b"/>
                      <a:r>
                        <a:rPr lang="sv-SE" sz="1900" u="none" strike="noStrike" dirty="0">
                          <a:effectLst/>
                        </a:rPr>
                        <a:t>Anmälningsavgift per barn</a:t>
                      </a:r>
                      <a:endParaRPr lang="sv-SE" sz="19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sv-SE" sz="19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sv-SE" sz="19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456041557"/>
                  </a:ext>
                </a:extLst>
              </a:tr>
              <a:tr h="229075">
                <a:tc>
                  <a:txBody>
                    <a:bodyPr/>
                    <a:lstStyle/>
                    <a:p>
                      <a:pPr algn="l" fontAlgn="b"/>
                      <a:endParaRPr lang="sv-SE" sz="19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endParaRPr lang="sv-SE" sz="19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endParaRPr lang="sv-SE" sz="19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endParaRPr lang="sv-SE" sz="19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166601782"/>
                  </a:ext>
                </a:extLst>
              </a:tr>
              <a:tr h="229075">
                <a:tc>
                  <a:txBody>
                    <a:bodyPr/>
                    <a:lstStyle/>
                    <a:p>
                      <a:pPr algn="l" fontAlgn="b"/>
                      <a:r>
                        <a:rPr lang="sv-SE" sz="1900" u="none" strike="noStrike" dirty="0">
                          <a:effectLst/>
                        </a:rPr>
                        <a:t>Avgift per lag</a:t>
                      </a:r>
                      <a:endParaRPr lang="sv-SE" sz="19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900" u="none" strike="noStrike" dirty="0">
                          <a:effectLst/>
                        </a:rPr>
                        <a:t>1 800</a:t>
                      </a:r>
                      <a:endParaRPr lang="sv-SE" sz="19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900" u="none" strike="noStrike" dirty="0">
                          <a:effectLst/>
                        </a:rPr>
                        <a:t>2</a:t>
                      </a:r>
                      <a:endParaRPr lang="sv-SE" sz="19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900" u="none" strike="noStrike" dirty="0">
                          <a:effectLst/>
                        </a:rPr>
                        <a:t>3 600</a:t>
                      </a:r>
                      <a:endParaRPr lang="sv-SE" sz="19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024026966"/>
                  </a:ext>
                </a:extLst>
              </a:tr>
              <a:tr h="229075">
                <a:tc>
                  <a:txBody>
                    <a:bodyPr/>
                    <a:lstStyle/>
                    <a:p>
                      <a:pPr algn="l" fontAlgn="b"/>
                      <a:r>
                        <a:rPr lang="sv-SE" sz="1900" u="none" strike="noStrike" dirty="0">
                          <a:effectLst/>
                        </a:rPr>
                        <a:t>Anmälning barn </a:t>
                      </a:r>
                      <a:endParaRPr lang="sv-SE" sz="19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900" u="none" strike="noStrike" dirty="0">
                          <a:effectLst/>
                        </a:rPr>
                        <a:t>1 350</a:t>
                      </a:r>
                      <a:endParaRPr lang="sv-SE" sz="19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900" u="none" strike="noStrike">
                          <a:effectLst/>
                        </a:rPr>
                        <a:t>20</a:t>
                      </a:r>
                      <a:endParaRPr lang="sv-SE" sz="19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900" u="none" strike="noStrike" dirty="0">
                          <a:effectLst/>
                        </a:rPr>
                        <a:t>27 000</a:t>
                      </a:r>
                      <a:endParaRPr lang="sv-SE" sz="19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162841488"/>
                  </a:ext>
                </a:extLst>
              </a:tr>
              <a:tr h="229075">
                <a:tc>
                  <a:txBody>
                    <a:bodyPr/>
                    <a:lstStyle/>
                    <a:p>
                      <a:pPr algn="l" fontAlgn="b"/>
                      <a:r>
                        <a:rPr lang="sv-SE" sz="1900" u="none" strike="noStrike">
                          <a:effectLst/>
                        </a:rPr>
                        <a:t>Anmälning ledare</a:t>
                      </a:r>
                      <a:endParaRPr lang="sv-SE" sz="19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900" u="none" strike="noStrike" dirty="0">
                          <a:effectLst/>
                        </a:rPr>
                        <a:t>1 350</a:t>
                      </a:r>
                      <a:endParaRPr lang="sv-SE" sz="19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900" u="none" strike="noStrike">
                          <a:effectLst/>
                        </a:rPr>
                        <a:t>4</a:t>
                      </a:r>
                      <a:endParaRPr lang="sv-SE" sz="19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900" u="none" strike="noStrike" dirty="0">
                          <a:effectLst/>
                        </a:rPr>
                        <a:t>5 400</a:t>
                      </a:r>
                      <a:endParaRPr lang="sv-SE" sz="19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669744297"/>
                  </a:ext>
                </a:extLst>
              </a:tr>
              <a:tr h="229075">
                <a:tc>
                  <a:txBody>
                    <a:bodyPr/>
                    <a:lstStyle/>
                    <a:p>
                      <a:pPr algn="l" fontAlgn="b"/>
                      <a:r>
                        <a:rPr lang="sv-SE" sz="1900" u="none" strike="noStrike">
                          <a:effectLst/>
                        </a:rPr>
                        <a:t>Resa </a:t>
                      </a:r>
                      <a:endParaRPr lang="sv-SE" sz="19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900" u="none" strike="noStrike" dirty="0">
                          <a:effectLst/>
                        </a:rPr>
                        <a:t>1 500</a:t>
                      </a:r>
                      <a:endParaRPr lang="sv-SE" sz="19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900" u="none" strike="noStrike">
                          <a:effectLst/>
                        </a:rPr>
                        <a:t>5</a:t>
                      </a:r>
                      <a:endParaRPr lang="sv-SE" sz="19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900" u="none" strike="noStrike" dirty="0">
                          <a:effectLst/>
                        </a:rPr>
                        <a:t>7 500</a:t>
                      </a:r>
                      <a:endParaRPr lang="sv-SE" sz="19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779167831"/>
                  </a:ext>
                </a:extLst>
              </a:tr>
              <a:tr h="229075">
                <a:tc>
                  <a:txBody>
                    <a:bodyPr/>
                    <a:lstStyle/>
                    <a:p>
                      <a:pPr algn="l" fontAlgn="b"/>
                      <a:endParaRPr lang="sv-SE" sz="19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sv-SE" sz="19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sv-SE" sz="19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sv-SE" sz="19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250384129"/>
                  </a:ext>
                </a:extLst>
              </a:tr>
              <a:tr h="229075">
                <a:tc>
                  <a:txBody>
                    <a:bodyPr/>
                    <a:lstStyle/>
                    <a:p>
                      <a:pPr algn="l" fontAlgn="b"/>
                      <a:endParaRPr lang="sv-SE" sz="19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sv-SE" sz="19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900" u="none" strike="noStrike" dirty="0">
                          <a:effectLst/>
                        </a:rPr>
                        <a:t>Summa</a:t>
                      </a:r>
                      <a:endParaRPr lang="sv-SE" sz="19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900" u="none" strike="noStrike" dirty="0">
                          <a:effectLst/>
                        </a:rPr>
                        <a:t>43 500</a:t>
                      </a:r>
                      <a:endParaRPr lang="sv-SE" sz="19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681320901"/>
                  </a:ext>
                </a:extLst>
              </a:tr>
              <a:tr h="229075">
                <a:tc>
                  <a:txBody>
                    <a:bodyPr/>
                    <a:lstStyle/>
                    <a:p>
                      <a:pPr algn="l" fontAlgn="b"/>
                      <a:endParaRPr lang="sv-SE" sz="19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sv-SE" sz="19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sv-SE" sz="19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sv-SE" sz="19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267635504"/>
                  </a:ext>
                </a:extLst>
              </a:tr>
              <a:tr h="229075">
                <a:tc>
                  <a:txBody>
                    <a:bodyPr/>
                    <a:lstStyle/>
                    <a:p>
                      <a:pPr algn="l" fontAlgn="b"/>
                      <a:endParaRPr lang="sv-SE" sz="19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sv-SE" sz="19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900" u="none" strike="noStrike">
                          <a:effectLst/>
                        </a:rPr>
                        <a:t>Kostnad barn</a:t>
                      </a:r>
                      <a:endParaRPr lang="sv-SE" sz="19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900" u="none" strike="noStrike" dirty="0">
                          <a:effectLst/>
                        </a:rPr>
                        <a:t>2 175</a:t>
                      </a:r>
                      <a:endParaRPr lang="sv-SE" sz="19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489015586"/>
                  </a:ext>
                </a:extLst>
              </a:tr>
              <a:tr h="229075">
                <a:tc>
                  <a:txBody>
                    <a:bodyPr/>
                    <a:lstStyle/>
                    <a:p>
                      <a:pPr algn="l" fontAlgn="b"/>
                      <a:endParaRPr lang="sv-SE" sz="19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sv-SE" sz="19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sv-SE" sz="19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sv-SE" sz="19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686792956"/>
                  </a:ext>
                </a:extLst>
              </a:tr>
              <a:tr h="229075">
                <a:tc>
                  <a:txBody>
                    <a:bodyPr/>
                    <a:lstStyle/>
                    <a:p>
                      <a:pPr algn="l" fontAlgn="b"/>
                      <a:endParaRPr lang="sv-SE" sz="19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sv-SE" sz="19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sv-SE" sz="1900" u="none" strike="noStrike" dirty="0">
                          <a:effectLst/>
                        </a:rPr>
                        <a:t>Fickpengar tillkommer</a:t>
                      </a:r>
                      <a:endParaRPr lang="sv-SE" sz="19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87758210"/>
                  </a:ext>
                </a:extLst>
              </a:tr>
              <a:tr h="229075">
                <a:tc>
                  <a:txBody>
                    <a:bodyPr/>
                    <a:lstStyle/>
                    <a:p>
                      <a:pPr algn="l" fontAlgn="b"/>
                      <a:endParaRPr lang="sv-SE" sz="19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sv-SE" sz="19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sv-SE" sz="19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sv-SE" sz="19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9935043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311843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41613"/>
          </a:xfrm>
        </p:spPr>
        <p:txBody>
          <a:bodyPr/>
          <a:lstStyle/>
          <a:p>
            <a:r>
              <a:rPr lang="sv-SE" dirty="0"/>
              <a:t>Agenda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1097280" y="1837944"/>
            <a:ext cx="10058400" cy="4416552"/>
          </a:xfrm>
        </p:spPr>
        <p:txBody>
          <a:bodyPr>
            <a:normAutofit/>
          </a:bodyPr>
          <a:lstStyle/>
          <a:p>
            <a:pPr lvl="1">
              <a:buFont typeface="Arial" panose="020B0604020202020204" pitchFamily="34" charset="0"/>
              <a:buChar char="•"/>
            </a:pPr>
            <a:r>
              <a:rPr lang="sv-SE" dirty="0"/>
              <a:t>Presentation av tränarna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sv-SE" dirty="0"/>
              <a:t>Värderingar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sv-SE" dirty="0"/>
              <a:t>Vara en del i GIF 13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sv-SE" dirty="0"/>
              <a:t>Utrustning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sv-SE" dirty="0"/>
              <a:t>Plan för året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sv-SE" dirty="0"/>
              <a:t>Cuper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sv-SE" dirty="0"/>
              <a:t>Hudiksvall 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sv-SE" dirty="0"/>
              <a:t>Ekonomi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sv-SE" dirty="0"/>
              <a:t>Föräldrasupport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sv-SE" dirty="0"/>
              <a:t>Träning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sv-SE" dirty="0"/>
              <a:t>Kommunikation/kallelser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sv-SE" dirty="0"/>
              <a:t>Övrigt </a:t>
            </a: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018" y="4886165"/>
            <a:ext cx="957262" cy="10969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6478293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ubrik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Föräldrasupport. 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sv-SE" u="sng" dirty="0"/>
              <a:t>Uppdrag:</a:t>
            </a:r>
            <a:r>
              <a:rPr lang="sv-SE" dirty="0"/>
              <a:t>					</a:t>
            </a:r>
            <a:r>
              <a:rPr lang="sv-SE" u="sng" dirty="0"/>
              <a:t>Förälder: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dirty="0"/>
              <a:t>Kassör						</a:t>
            </a:r>
            <a:r>
              <a:rPr lang="sv-SE" sz="1800" dirty="0"/>
              <a:t>Gustav Rörström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dirty="0"/>
              <a:t>Lagledare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sv-SE" dirty="0"/>
              <a:t>Sköta lagets administration och planering	Andreas Thåberg, Mikael Andersson</a:t>
            </a:r>
          </a:p>
          <a:p>
            <a:pPr marL="201168" lvl="1" indent="0">
              <a:buNone/>
            </a:pPr>
            <a:r>
              <a:rPr lang="sv-SE" dirty="0"/>
              <a:t>					 	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dirty="0"/>
              <a:t>Försäljningsansvarig			Vakant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dirty="0"/>
              <a:t>Föräldragrupp				Vakant</a:t>
            </a: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018" y="4886165"/>
            <a:ext cx="957262" cy="10969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9566066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Kommunikation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201168" lvl="1" indent="0">
              <a:buNone/>
            </a:pPr>
            <a:r>
              <a:rPr lang="sv-SE" dirty="0"/>
              <a:t>Ledare till föräldrar:</a:t>
            </a:r>
          </a:p>
          <a:p>
            <a:pPr lvl="1"/>
            <a:r>
              <a:rPr lang="sv-SE" dirty="0"/>
              <a:t>SMS-tjänst och e-mail</a:t>
            </a:r>
          </a:p>
          <a:p>
            <a:pPr lvl="2"/>
            <a:r>
              <a:rPr lang="sv-SE" dirty="0"/>
              <a:t>Kontrollera era uppgifter på laget.se (e-mail adress och mobilnummer)</a:t>
            </a:r>
          </a:p>
          <a:p>
            <a:pPr lvl="1"/>
            <a:r>
              <a:rPr lang="sv-SE" dirty="0"/>
              <a:t>Vanlig information via e-mail</a:t>
            </a:r>
          </a:p>
          <a:p>
            <a:pPr lvl="1"/>
            <a:r>
              <a:rPr lang="sv-SE" dirty="0"/>
              <a:t>Behov av snabb info via sms. Exempelvis inställda träningar och dylikt.</a:t>
            </a:r>
          </a:p>
          <a:p>
            <a:pPr marL="201168" lvl="1" indent="0">
              <a:buNone/>
            </a:pPr>
            <a:endParaRPr lang="sv-SE" dirty="0"/>
          </a:p>
          <a:p>
            <a:pPr marL="201168" lvl="1" indent="0">
              <a:buNone/>
            </a:pPr>
            <a:r>
              <a:rPr lang="sv-SE" dirty="0"/>
              <a:t>Föräldrar till ledare:</a:t>
            </a:r>
          </a:p>
          <a:p>
            <a:pPr lvl="1"/>
            <a:r>
              <a:rPr lang="sv-SE" dirty="0"/>
              <a:t>Vid sen ankomst till samlingar måste man meddela lagledare</a:t>
            </a:r>
            <a:br>
              <a:rPr lang="sv-SE" dirty="0"/>
            </a:br>
            <a:r>
              <a:rPr lang="sv-SE" dirty="0"/>
              <a:t>(Kommer man sent till samlingar, </a:t>
            </a:r>
            <a:r>
              <a:rPr lang="sv-SE" dirty="0" err="1"/>
              <a:t>ex.vis</a:t>
            </a:r>
            <a:r>
              <a:rPr lang="sv-SE" dirty="0"/>
              <a:t> samåkning inför bortamatch, får man ta sig till platsen på egen hand)</a:t>
            </a: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018" y="4886165"/>
            <a:ext cx="957262" cy="10969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6840517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0111EE6-1EF9-4F4B-D189-C76B02D966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Övrigt  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60783330-7FBC-D23E-62C7-E0A5FA0DF2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Medlemsavgifter har aviserats</a:t>
            </a:r>
          </a:p>
          <a:p>
            <a:r>
              <a:rPr lang="sv-SE" dirty="0"/>
              <a:t>Utdrag ur belastningsregister fixat</a:t>
            </a:r>
          </a:p>
          <a:p>
            <a:r>
              <a:rPr lang="sv-SE" dirty="0"/>
              <a:t>Inspel från Ungdomsledarmöte</a:t>
            </a:r>
          </a:p>
          <a:p>
            <a:r>
              <a:rPr lang="sv-SE" dirty="0"/>
              <a:t>* När avgiften är betald är den betald</a:t>
            </a:r>
          </a:p>
          <a:p>
            <a:r>
              <a:rPr lang="sv-SE" dirty="0"/>
              <a:t>* Nya matchkläder nästa år, lika för alla</a:t>
            </a:r>
          </a:p>
          <a:p>
            <a:r>
              <a:rPr lang="sv-SE" dirty="0"/>
              <a:t>* Ev </a:t>
            </a:r>
            <a:r>
              <a:rPr lang="sv-SE"/>
              <a:t>nytt konstgräs till hösten</a:t>
            </a:r>
            <a:endParaRPr lang="sv-SE" dirty="0"/>
          </a:p>
          <a:p>
            <a:r>
              <a:rPr lang="sv-SE" dirty="0"/>
              <a:t>Ny hemsida eventuellt på G för Gideonsberg</a:t>
            </a:r>
          </a:p>
          <a:p>
            <a:endParaRPr lang="sv-SE" dirty="0"/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1958059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Tränarna, ny gruppering  </a:t>
            </a:r>
            <a:r>
              <a:rPr lang="sv-SE" dirty="0">
                <a:sym typeface="Wingdings" panose="05000000000000000000" pitchFamily="2" charset="2"/>
              </a:rPr>
              <a:t> 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algn="l" rtl="0" eaLnBrk="1" fontAlgn="b" latinLnBrk="0" hangingPunct="1">
              <a:spcBef>
                <a:spcPts val="0"/>
              </a:spcBef>
            </a:pPr>
            <a:r>
              <a:rPr lang="sv-SE" sz="1800" b="0" i="0" u="none" strike="noStrike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Andreas Haanpää</a:t>
            </a:r>
            <a:endParaRPr lang="sv-SE" sz="1800" b="0" i="0" u="none" strike="noStrike" dirty="0">
              <a:effectLst/>
              <a:latin typeface="Arial" panose="020B0604020202020204" pitchFamily="34" charset="0"/>
            </a:endParaRPr>
          </a:p>
          <a:p>
            <a:pPr marL="0" algn="l" rtl="0" eaLnBrk="1" fontAlgn="b" latinLnBrk="0" hangingPunct="1">
              <a:spcBef>
                <a:spcPts val="0"/>
              </a:spcBef>
            </a:pPr>
            <a:r>
              <a:rPr lang="sv-SE" sz="1800" b="0" i="0" u="none" strike="noStrike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Benny </a:t>
            </a:r>
            <a:r>
              <a:rPr lang="sv-SE" sz="1800" b="0" i="0" u="none" strike="noStrike" kern="1200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Tjernkvist</a:t>
            </a:r>
            <a:endParaRPr lang="sv-SE" sz="1800" b="0" i="0" u="none" strike="noStrike" dirty="0">
              <a:effectLst/>
              <a:latin typeface="Arial" panose="020B0604020202020204" pitchFamily="34" charset="0"/>
            </a:endParaRPr>
          </a:p>
          <a:p>
            <a:pPr marL="0" algn="l" rtl="0" eaLnBrk="1" fontAlgn="b" latinLnBrk="0" hangingPunct="1">
              <a:spcBef>
                <a:spcPts val="0"/>
              </a:spcBef>
            </a:pPr>
            <a:r>
              <a:rPr lang="sv-SE" sz="1800" b="0" i="0" u="none" strike="noStrike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Daniel Zackrisson</a:t>
            </a:r>
            <a:endParaRPr lang="sv-SE" sz="1800" b="0" i="0" u="none" strike="noStrike" dirty="0">
              <a:effectLst/>
              <a:latin typeface="Arial" panose="020B0604020202020204" pitchFamily="34" charset="0"/>
            </a:endParaRPr>
          </a:p>
          <a:p>
            <a:pPr marL="0" algn="l" rtl="0" eaLnBrk="1" fontAlgn="b" latinLnBrk="0" hangingPunct="1">
              <a:spcBef>
                <a:spcPts val="0"/>
              </a:spcBef>
            </a:pPr>
            <a:r>
              <a:rPr lang="sv-SE" sz="1800" b="0" i="0" u="none" strike="noStrike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Daniel Andersson</a:t>
            </a:r>
            <a:endParaRPr lang="sv-SE" sz="1800" b="0" i="0" u="none" strike="noStrike" dirty="0">
              <a:effectLst/>
              <a:latin typeface="Arial" panose="020B0604020202020204" pitchFamily="34" charset="0"/>
            </a:endParaRPr>
          </a:p>
          <a:p>
            <a:pPr marL="0" algn="l" rtl="0" eaLnBrk="1" fontAlgn="b" latinLnBrk="0" hangingPunct="1">
              <a:spcBef>
                <a:spcPts val="0"/>
              </a:spcBef>
            </a:pPr>
            <a:r>
              <a:rPr lang="sv-SE" sz="1800" b="0" i="0" u="none" strike="noStrike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Hans </a:t>
            </a:r>
            <a:r>
              <a:rPr lang="sv-SE" sz="1800" b="0" i="0" u="none" strike="noStrike" kern="1200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Ihrfors</a:t>
            </a:r>
            <a:endParaRPr lang="sv-SE" sz="1800" b="0" i="0" u="none" strike="noStrike" dirty="0">
              <a:effectLst/>
              <a:latin typeface="Arial" panose="020B0604020202020204" pitchFamily="34" charset="0"/>
            </a:endParaRPr>
          </a:p>
          <a:p>
            <a:pPr marL="0" algn="l" rtl="0" eaLnBrk="1" fontAlgn="b" latinLnBrk="0" hangingPunct="1">
              <a:spcBef>
                <a:spcPts val="0"/>
              </a:spcBef>
            </a:pPr>
            <a:r>
              <a:rPr lang="sv-SE" sz="1800" b="0" i="0" u="none" strike="noStrike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Henrik Bylund</a:t>
            </a:r>
            <a:endParaRPr lang="sv-SE" sz="1800" b="0" i="0" u="none" strike="noStrike" dirty="0">
              <a:effectLst/>
              <a:latin typeface="Arial" panose="020B0604020202020204" pitchFamily="34" charset="0"/>
            </a:endParaRPr>
          </a:p>
          <a:p>
            <a:pPr marL="0" algn="l" rtl="0" eaLnBrk="1" fontAlgn="b" latinLnBrk="0" hangingPunct="1">
              <a:spcBef>
                <a:spcPts val="0"/>
              </a:spcBef>
            </a:pPr>
            <a:r>
              <a:rPr lang="sv-SE" sz="1800" b="0" i="0" u="none" strike="noStrike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Jonas Estelli</a:t>
            </a:r>
            <a:endParaRPr lang="sv-SE" sz="1800" b="0" i="0" u="none" strike="noStrike" dirty="0">
              <a:effectLst/>
              <a:latin typeface="Arial" panose="020B0604020202020204" pitchFamily="34" charset="0"/>
            </a:endParaRPr>
          </a:p>
          <a:p>
            <a:pPr marL="0" algn="l" rtl="0" eaLnBrk="1" fontAlgn="b" latinLnBrk="0" hangingPunct="1">
              <a:spcBef>
                <a:spcPts val="0"/>
              </a:spcBef>
            </a:pPr>
            <a:r>
              <a:rPr lang="sv-SE" sz="1800" b="0" i="0" u="none" strike="noStrike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Jonas Larsen</a:t>
            </a:r>
            <a:endParaRPr lang="sv-SE" sz="1800" b="0" i="0" u="none" strike="noStrike" dirty="0">
              <a:effectLst/>
              <a:latin typeface="Arial" panose="020B0604020202020204" pitchFamily="34" charset="0"/>
            </a:endParaRPr>
          </a:p>
          <a:p>
            <a:pPr marL="0" algn="l" rtl="0" eaLnBrk="1" fontAlgn="b" latinLnBrk="0" hangingPunct="1">
              <a:spcBef>
                <a:spcPts val="0"/>
              </a:spcBef>
            </a:pPr>
            <a:r>
              <a:rPr lang="sv-SE" sz="1800" b="0" i="0" u="none" strike="noStrike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Jonatan Odén</a:t>
            </a:r>
            <a:endParaRPr lang="sv-SE" sz="1800" b="0" i="0" u="none" strike="noStrike" dirty="0">
              <a:effectLst/>
              <a:latin typeface="Arial" panose="020B0604020202020204" pitchFamily="34" charset="0"/>
            </a:endParaRPr>
          </a:p>
          <a:p>
            <a:pPr marL="0" algn="l" rtl="0" eaLnBrk="1" fontAlgn="b" latinLnBrk="0" hangingPunct="1">
              <a:spcBef>
                <a:spcPts val="0"/>
              </a:spcBef>
            </a:pPr>
            <a:r>
              <a:rPr lang="sv-SE" sz="1800" b="0" i="0" u="none" strike="noStrike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Mathias Svensson</a:t>
            </a:r>
            <a:endParaRPr lang="sv-SE" sz="1800" b="0" i="0" u="none" strike="noStrike" dirty="0">
              <a:effectLst/>
              <a:latin typeface="Arial" panose="020B0604020202020204" pitchFamily="34" charset="0"/>
            </a:endParaRPr>
          </a:p>
          <a:p>
            <a:pPr marL="0" algn="l" rtl="0" eaLnBrk="1" fontAlgn="b" latinLnBrk="0" hangingPunct="1">
              <a:spcBef>
                <a:spcPts val="0"/>
              </a:spcBef>
            </a:pPr>
            <a:r>
              <a:rPr lang="sv-SE" sz="1800" b="0" i="0" u="none" strike="noStrike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Mikael Andersson</a:t>
            </a:r>
            <a:endParaRPr lang="sv-SE" sz="1800" b="0" i="0" u="none" strike="noStrike" dirty="0">
              <a:effectLst/>
              <a:latin typeface="Arial" panose="020B0604020202020204" pitchFamily="34" charset="0"/>
            </a:endParaRPr>
          </a:p>
          <a:p>
            <a:pPr>
              <a:spcBef>
                <a:spcPts val="0"/>
              </a:spcBef>
            </a:pPr>
            <a:endParaRPr lang="sv-SE" dirty="0"/>
          </a:p>
          <a:p>
            <a:pPr>
              <a:spcBef>
                <a:spcPts val="0"/>
              </a:spcBef>
            </a:pPr>
            <a:r>
              <a:rPr lang="sv-SE" dirty="0"/>
              <a:t>Lagledare</a:t>
            </a:r>
          </a:p>
          <a:p>
            <a:pPr>
              <a:spcBef>
                <a:spcPts val="0"/>
              </a:spcBef>
            </a:pPr>
            <a:r>
              <a:rPr lang="sv-SE" sz="2000" b="0" i="0" u="none" strike="noStrike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Andreas Thåberg</a:t>
            </a:r>
            <a:endParaRPr lang="sv-SE" sz="2000" b="0" i="0" u="none" strike="noStrike" dirty="0">
              <a:effectLst/>
              <a:latin typeface="Arial" panose="020B0604020202020204" pitchFamily="34" charset="0"/>
            </a:endParaRPr>
          </a:p>
          <a:p>
            <a:pPr>
              <a:spcBef>
                <a:spcPts val="0"/>
              </a:spcBef>
            </a:pPr>
            <a:endParaRPr lang="sv-SE" dirty="0"/>
          </a:p>
        </p:txBody>
      </p:sp>
      <p:graphicFrame>
        <p:nvGraphicFramePr>
          <p:cNvPr id="4" name="Tabell 3">
            <a:extLst>
              <a:ext uri="{FF2B5EF4-FFF2-40B4-BE49-F238E27FC236}">
                <a16:creationId xmlns:a16="http://schemas.microsoft.com/office/drawing/2014/main" id="{0AA3BD89-AAF7-A5D5-CFED-8E637DA29D0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56472901"/>
              </p:ext>
            </p:extLst>
          </p:nvPr>
        </p:nvGraphicFramePr>
        <p:xfrm>
          <a:off x="5580063" y="2714625"/>
          <a:ext cx="1092200" cy="2286000"/>
        </p:xfrm>
        <a:graphic>
          <a:graphicData uri="http://schemas.openxmlformats.org/drawingml/2006/table">
            <a:tbl>
              <a:tblPr/>
              <a:tblGrid>
                <a:gridCol w="1092200">
                  <a:extLst>
                    <a:ext uri="{9D8B030D-6E8A-4147-A177-3AD203B41FA5}">
                      <a16:colId xmlns:a16="http://schemas.microsoft.com/office/drawing/2014/main" val="4265518431"/>
                    </a:ext>
                  </a:extLst>
                </a:gridCol>
              </a:tblGrid>
              <a:tr h="190500"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63222109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0940571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00087889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74802599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0840956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5306450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3942092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8977965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3988280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93553766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97123986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1050635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127568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Värderingar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sv-SE" dirty="0"/>
              <a:t>Barnen ska ha kul!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dirty="0"/>
              <a:t>Vi är bra kompisar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dirty="0"/>
              <a:t>Alla får vara med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dirty="0"/>
              <a:t>Positiv förstärkning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dirty="0"/>
              <a:t>Leka fotboll</a:t>
            </a:r>
          </a:p>
        </p:txBody>
      </p:sp>
      <p:pic>
        <p:nvPicPr>
          <p:cNvPr id="4" name="Platshållare för innehåll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26096" y="0"/>
            <a:ext cx="4453128" cy="6305573"/>
          </a:xfrm>
          <a:prstGeom prst="rect">
            <a:avLst/>
          </a:prstGeom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018" y="4886165"/>
            <a:ext cx="957262" cy="10969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455143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8E96383-FA17-518C-01C9-8C48EB33EF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Att vara en del av Gif P-13…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3ED7D184-6FDE-3A16-524E-28F9FB62AC4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/>
            <a:endParaRPr lang="sv-SE" sz="18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r>
              <a:rPr lang="sv-SE" sz="1800" dirty="0">
                <a:solidFill>
                  <a:srgbClr val="000000"/>
                </a:solidFill>
                <a:latin typeface="Calibri" panose="020F0502020204030204" pitchFamily="34" charset="0"/>
              </a:rPr>
              <a:t>• Alla barn och ungdomar som vill ska få vara med och utvecklas!  </a:t>
            </a:r>
          </a:p>
          <a:p>
            <a:r>
              <a:rPr lang="sv-SE" sz="1800" dirty="0">
                <a:solidFill>
                  <a:srgbClr val="000000"/>
                </a:solidFill>
                <a:latin typeface="Calibri" panose="020F0502020204030204" pitchFamily="34" charset="0"/>
              </a:rPr>
              <a:t>• Vår utgångspunkt är att alla spelare vill och kan utvecklas!</a:t>
            </a:r>
          </a:p>
          <a:p>
            <a:r>
              <a:rPr lang="sv-SE" sz="1800" dirty="0">
                <a:solidFill>
                  <a:srgbClr val="000000"/>
                </a:solidFill>
                <a:latin typeface="Calibri" panose="020F0502020204030204" pitchFamily="34" charset="0"/>
              </a:rPr>
              <a:t>• Vi vill få så många barn och ungdomar som möjligt att spela fotboll så länge som möjligt!</a:t>
            </a:r>
          </a:p>
          <a:p>
            <a:r>
              <a:rPr lang="sv-SE" sz="1800" dirty="0">
                <a:solidFill>
                  <a:srgbClr val="000000"/>
                </a:solidFill>
                <a:latin typeface="Calibri" panose="020F0502020204030204" pitchFamily="34" charset="0"/>
              </a:rPr>
              <a:t>• Det ska vara roligt och lustfyllt att spela i Gif P-13 och man ska minnas sin tid i laget som positivt. </a:t>
            </a:r>
          </a:p>
          <a:p>
            <a:r>
              <a:rPr lang="sv-SE" sz="1800" dirty="0">
                <a:solidFill>
                  <a:srgbClr val="000000"/>
                </a:solidFill>
                <a:latin typeface="Calibri" panose="020F0502020204030204" pitchFamily="34" charset="0"/>
              </a:rPr>
              <a:t>• Vi ska arbeta för Fair Play, det innebär att vi lär våra spelare att inte maska, filma, vi skriker och hetsar    inte från ledare och föräldrar, vi gnäller inte på domaren </a:t>
            </a:r>
          </a:p>
          <a:p>
            <a:r>
              <a:rPr lang="sv-SE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• Lag och spelare bedöms och peppas utifrån prestation och inte resultat.</a:t>
            </a:r>
          </a:p>
          <a:p>
            <a:endParaRPr lang="sv-SE" sz="1800" b="0" i="0" u="none" strike="noStrike" baseline="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1552772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860E5D3-5C5F-97D4-98E2-80F6845A4B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>
                <a:solidFill>
                  <a:srgbClr val="000000"/>
                </a:solidFill>
                <a:latin typeface="Calibri" panose="020F0502020204030204" pitchFamily="34" charset="0"/>
              </a:rPr>
              <a:t>Utveckling och Prestation</a:t>
            </a:r>
            <a:endParaRPr lang="sv-SE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01811986-F49F-05E2-39E8-45B96E6B71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v-SE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• Fokus på och beröm för förbättringar – uppmärksamma individerna </a:t>
            </a:r>
          </a:p>
          <a:p>
            <a:r>
              <a:rPr lang="sv-SE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• Alla uttagna till match får spela ungefär lika mycket </a:t>
            </a:r>
          </a:p>
          <a:p>
            <a:r>
              <a:rPr lang="sv-SE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• Spelsätt som långsiktigt utvecklar laget och spelarnas fotbollskompetens </a:t>
            </a:r>
          </a:p>
          <a:p>
            <a:r>
              <a:rPr lang="sv-SE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• Eget spel – vilja hålla bollen i laget </a:t>
            </a:r>
          </a:p>
          <a:p>
            <a:r>
              <a:rPr lang="sv-SE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• Justa och ärliga tag </a:t>
            </a:r>
          </a:p>
          <a:p>
            <a:r>
              <a:rPr lang="sv-SE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• Positiv och uppmuntrande stämning </a:t>
            </a:r>
          </a:p>
          <a:p>
            <a:r>
              <a:rPr lang="sv-SE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• Föräldrar som uppmuntrar och hejar </a:t>
            </a:r>
          </a:p>
          <a:p>
            <a:r>
              <a:rPr lang="sv-SE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• Gott uppförande både på och bredvid planen </a:t>
            </a:r>
          </a:p>
          <a:p>
            <a:r>
              <a:rPr lang="sv-SE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• Bedömningar utifrån prestationer som är påverkbara 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8457018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860E5D3-5C5F-97D4-98E2-80F6845A4B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>
                <a:solidFill>
                  <a:srgbClr val="000000"/>
                </a:solidFill>
                <a:latin typeface="Calibri" panose="020F0502020204030204" pitchFamily="34" charset="0"/>
              </a:rPr>
              <a:t>Matcher</a:t>
            </a:r>
            <a:endParaRPr lang="sv-SE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01811986-F49F-05E2-39E8-45B96E6B71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v-SE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• Seriespel 3*20 minuter</a:t>
            </a:r>
          </a:p>
          <a:p>
            <a:r>
              <a:rPr lang="sv-SE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• 10 spelare kallas till varje match, svara snabbt på kallelsen så att vi hinner planera</a:t>
            </a:r>
          </a:p>
          <a:p>
            <a:r>
              <a:rPr lang="sv-SE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• Träningsnärvaro styr laguttagning, (vid dubbelidrott vill vi gärna att ni informerar oss tränare)</a:t>
            </a:r>
          </a:p>
          <a:p>
            <a:r>
              <a:rPr lang="sv-SE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• Alla uttagna till match får spela ungefär lika mycket </a:t>
            </a:r>
          </a:p>
          <a:p>
            <a:r>
              <a:rPr lang="sv-SE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• Truppen består just nu av </a:t>
            </a:r>
            <a:r>
              <a:rPr lang="sv-SE" sz="1800" dirty="0">
                <a:solidFill>
                  <a:srgbClr val="000000"/>
                </a:solidFill>
                <a:latin typeface="Calibri" panose="020F0502020204030204" pitchFamily="34" charset="0"/>
              </a:rPr>
              <a:t>ca 30</a:t>
            </a:r>
            <a:r>
              <a:rPr lang="sv-SE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 spelare</a:t>
            </a:r>
          </a:p>
          <a:p>
            <a:r>
              <a:rPr lang="sv-SE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• Tanken är att anmäla två lag. </a:t>
            </a:r>
          </a:p>
          <a:p>
            <a:r>
              <a:rPr lang="sv-SE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• Vi har ett samarbete med P-12/14 för att man ska kunna träna eller spela med dem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86010959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BC6A003-8663-5A24-B903-10880A951A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Utrustning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B696A0C4-09CC-E777-8862-4ADEB96E0E3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Personligt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49E99A98-614C-CFFC-6D9A-4C94AB661BB5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algn="l"/>
            <a:r>
              <a:rPr lang="sv-SE" sz="2000" dirty="0">
                <a:solidFill>
                  <a:srgbClr val="404040"/>
                </a:solidFill>
                <a:latin typeface="Candara" panose="020E0502030303020204" pitchFamily="34" charset="0"/>
              </a:rPr>
              <a:t>•Fotbollsskor</a:t>
            </a:r>
          </a:p>
          <a:p>
            <a:pPr algn="l"/>
            <a:r>
              <a:rPr lang="sv-SE" sz="2000" dirty="0">
                <a:solidFill>
                  <a:srgbClr val="404040"/>
                </a:solidFill>
                <a:latin typeface="Candara" panose="020E0502030303020204" pitchFamily="34" charset="0"/>
              </a:rPr>
              <a:t>•Benskydd</a:t>
            </a:r>
          </a:p>
          <a:p>
            <a:pPr algn="l"/>
            <a:r>
              <a:rPr lang="sv-SE" sz="2000" dirty="0">
                <a:solidFill>
                  <a:srgbClr val="404040"/>
                </a:solidFill>
                <a:latin typeface="Candara" panose="020E0502030303020204" pitchFamily="34" charset="0"/>
              </a:rPr>
              <a:t>•Fotboll storlek 4</a:t>
            </a:r>
          </a:p>
          <a:p>
            <a:pPr algn="l"/>
            <a:r>
              <a:rPr lang="sv-SE" sz="2000" dirty="0">
                <a:solidFill>
                  <a:srgbClr val="404040"/>
                </a:solidFill>
                <a:latin typeface="Candara" panose="020E0502030303020204" pitchFamily="34" charset="0"/>
              </a:rPr>
              <a:t>•Vattenflaska</a:t>
            </a:r>
          </a:p>
          <a:p>
            <a:endParaRPr lang="sv-SE" dirty="0"/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05A4B3E3-CDF0-6415-C0C1-EE24B59A13F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5439322" y="1797281"/>
            <a:ext cx="4937760" cy="736282"/>
          </a:xfrm>
        </p:spPr>
        <p:txBody>
          <a:bodyPr/>
          <a:lstStyle/>
          <a:p>
            <a:r>
              <a:rPr lang="sv-SE" dirty="0"/>
              <a:t>Via föreningen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93453B5B-12F5-D4AF-CAB0-B9434D1A28B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439320" y="2593484"/>
            <a:ext cx="6085741" cy="3286760"/>
          </a:xfrm>
        </p:spPr>
        <p:txBody>
          <a:bodyPr/>
          <a:lstStyle/>
          <a:p>
            <a:pPr algn="l"/>
            <a:r>
              <a:rPr lang="sv-SE" sz="2000" b="0" i="0" u="none" strike="noStrike" baseline="0" dirty="0">
                <a:solidFill>
                  <a:srgbClr val="1CAEE5"/>
                </a:solidFill>
                <a:latin typeface="CIDFont+F2"/>
              </a:rPr>
              <a:t>•</a:t>
            </a:r>
            <a:r>
              <a:rPr lang="sv-SE" sz="2000" b="0" i="0" u="none" strike="noStrike" baseline="0" dirty="0">
                <a:solidFill>
                  <a:srgbClr val="404040"/>
                </a:solidFill>
                <a:latin typeface="CIDFont+F3"/>
              </a:rPr>
              <a:t>Matchställ (vart annat år) och försäkring ingår i avgiften</a:t>
            </a:r>
          </a:p>
          <a:p>
            <a:pPr algn="l"/>
            <a:r>
              <a:rPr lang="sv-SE" sz="2000" b="0" i="0" u="none" strike="noStrike" baseline="0" dirty="0">
                <a:solidFill>
                  <a:srgbClr val="1CAEE5"/>
                </a:solidFill>
                <a:latin typeface="CIDFont+F2"/>
              </a:rPr>
              <a:t>• </a:t>
            </a:r>
            <a:r>
              <a:rPr lang="sv-SE" sz="2000" b="0" i="0" u="none" strike="noStrike" baseline="0" dirty="0">
                <a:solidFill>
                  <a:srgbClr val="404040"/>
                </a:solidFill>
                <a:latin typeface="CIDFont+F3"/>
              </a:rPr>
              <a:t>Tröja</a:t>
            </a:r>
          </a:p>
          <a:p>
            <a:pPr algn="l"/>
            <a:r>
              <a:rPr lang="sv-SE" sz="2000" b="0" i="0" u="none" strike="noStrike" baseline="0" dirty="0">
                <a:solidFill>
                  <a:srgbClr val="1CAEE5"/>
                </a:solidFill>
                <a:latin typeface="CIDFont+F2"/>
              </a:rPr>
              <a:t>• </a:t>
            </a:r>
            <a:r>
              <a:rPr lang="sv-SE" sz="2000" b="0" i="0" u="none" strike="noStrike" baseline="0" dirty="0">
                <a:solidFill>
                  <a:srgbClr val="404040"/>
                </a:solidFill>
                <a:latin typeface="CIDFont+F3"/>
              </a:rPr>
              <a:t>Shorts</a:t>
            </a:r>
          </a:p>
          <a:p>
            <a:pPr algn="l"/>
            <a:r>
              <a:rPr lang="sv-SE" sz="2000" b="0" i="0" u="none" strike="noStrike" baseline="0" dirty="0">
                <a:solidFill>
                  <a:srgbClr val="1CAEE5"/>
                </a:solidFill>
                <a:latin typeface="CIDFont+F2"/>
              </a:rPr>
              <a:t>• </a:t>
            </a:r>
            <a:r>
              <a:rPr lang="sv-SE" sz="2000" b="0" i="0" u="none" strike="noStrike" baseline="0" dirty="0">
                <a:solidFill>
                  <a:srgbClr val="404040"/>
                </a:solidFill>
                <a:latin typeface="CIDFont+F3"/>
              </a:rPr>
              <a:t>Strumpor</a:t>
            </a:r>
          </a:p>
          <a:p>
            <a:pPr algn="l"/>
            <a:endParaRPr lang="sv-SE" dirty="0">
              <a:solidFill>
                <a:srgbClr val="404040"/>
              </a:solidFill>
              <a:latin typeface="CIDFont+F3"/>
            </a:endParaRPr>
          </a:p>
          <a:p>
            <a:pPr algn="l"/>
            <a:r>
              <a:rPr lang="sv-SE" dirty="0">
                <a:solidFill>
                  <a:srgbClr val="404040"/>
                </a:solidFill>
                <a:latin typeface="CIDFont+F3"/>
              </a:rPr>
              <a:t>Annan utrustning betalas själv, exempelvis overall, ryggsäck, regnjacka. </a:t>
            </a:r>
          </a:p>
          <a:p>
            <a:pPr algn="l"/>
            <a:endParaRPr lang="sv-SE" sz="2000" b="0" i="0" u="none" strike="noStrike" baseline="0" dirty="0">
              <a:solidFill>
                <a:srgbClr val="404040"/>
              </a:solidFill>
              <a:latin typeface="CIDFont+F3"/>
            </a:endParaRP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2383786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3AEE92F-B056-9CB8-4DA4-0491EE0558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Träningsupplägg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281EA9B0-AF58-55F7-3E75-D417F84D5E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6800" y="1877539"/>
            <a:ext cx="10058400" cy="4023360"/>
          </a:xfrm>
        </p:spPr>
        <p:txBody>
          <a:bodyPr>
            <a:normAutofit/>
          </a:bodyPr>
          <a:lstStyle/>
          <a:p>
            <a:pPr algn="l"/>
            <a:r>
              <a:rPr lang="sv-SE" sz="1800" b="0" i="0" u="none" strike="noStrike" baseline="0" dirty="0">
                <a:solidFill>
                  <a:srgbClr val="1CAEE5"/>
                </a:solidFill>
                <a:latin typeface="CIDFont+F2"/>
              </a:rPr>
              <a:t>•</a:t>
            </a:r>
            <a:r>
              <a:rPr lang="sv-SE" sz="1800" b="0" i="0" u="none" strike="noStrike" baseline="0" dirty="0">
                <a:solidFill>
                  <a:srgbClr val="404040"/>
                </a:solidFill>
                <a:latin typeface="CIDFont+F3"/>
              </a:rPr>
              <a:t>Samling 10 min innan träningen börjar</a:t>
            </a:r>
          </a:p>
          <a:p>
            <a:pPr algn="l"/>
            <a:r>
              <a:rPr lang="sv-SE" sz="1800" b="0" i="0" u="none" strike="noStrike" baseline="0" dirty="0">
                <a:solidFill>
                  <a:srgbClr val="1CAEE5"/>
                </a:solidFill>
                <a:latin typeface="CIDFont+F2"/>
              </a:rPr>
              <a:t>•</a:t>
            </a:r>
            <a:r>
              <a:rPr lang="sv-SE" sz="1800" b="0" i="0" u="none" strike="noStrike" baseline="0" dirty="0">
                <a:solidFill>
                  <a:srgbClr val="404040"/>
                </a:solidFill>
                <a:latin typeface="CIDFont+F3"/>
              </a:rPr>
              <a:t>Önskat att vara på </a:t>
            </a:r>
            <a:r>
              <a:rPr lang="sv-SE" sz="1800" b="0" i="0" u="none" strike="noStrike" baseline="0" dirty="0" err="1">
                <a:solidFill>
                  <a:srgbClr val="404040"/>
                </a:solidFill>
                <a:latin typeface="CIDFont+F3"/>
              </a:rPr>
              <a:t>Önsta</a:t>
            </a:r>
            <a:r>
              <a:rPr lang="sv-SE" sz="1800" b="0" i="0" u="none" strike="noStrike" baseline="0" dirty="0">
                <a:solidFill>
                  <a:srgbClr val="404040"/>
                </a:solidFill>
                <a:latin typeface="CIDFont+F3"/>
              </a:rPr>
              <a:t> IPs 7 vs 7 planer</a:t>
            </a:r>
          </a:p>
          <a:p>
            <a:pPr algn="l"/>
            <a:r>
              <a:rPr lang="sv-SE" sz="1800" b="0" i="0" u="none" strike="noStrike" baseline="0" dirty="0">
                <a:solidFill>
                  <a:srgbClr val="1CAEE5"/>
                </a:solidFill>
                <a:latin typeface="CIDFont+F2"/>
              </a:rPr>
              <a:t>•</a:t>
            </a:r>
            <a:r>
              <a:rPr lang="sv-SE" sz="1800" b="0" i="0" u="none" strike="noStrike" baseline="0" dirty="0">
                <a:solidFill>
                  <a:srgbClr val="404040"/>
                </a:solidFill>
                <a:latin typeface="CIDFont+F3"/>
              </a:rPr>
              <a:t>Önskvärt med en träningsnärvaro på 50 % för att spela match.</a:t>
            </a:r>
          </a:p>
          <a:p>
            <a:pPr algn="l"/>
            <a:r>
              <a:rPr lang="sv-SE" sz="1800" b="0" i="0" u="none" strike="noStrike" baseline="0" dirty="0">
                <a:solidFill>
                  <a:srgbClr val="1CAEE5"/>
                </a:solidFill>
                <a:latin typeface="CIDFont+F2"/>
              </a:rPr>
              <a:t>•</a:t>
            </a:r>
            <a:r>
              <a:rPr lang="sv-SE" sz="1800" b="0" i="0" u="none" strike="noStrike" baseline="0" dirty="0">
                <a:solidFill>
                  <a:srgbClr val="404040"/>
                </a:solidFill>
                <a:latin typeface="CIDFont+F3"/>
              </a:rPr>
              <a:t>Kommer inte att ha någon tillgång till omklädningsrum.</a:t>
            </a:r>
          </a:p>
          <a:p>
            <a:pPr algn="l"/>
            <a:r>
              <a:rPr lang="sv-SE" sz="1800" b="0" i="0" u="none" strike="noStrike" baseline="0" dirty="0">
                <a:solidFill>
                  <a:srgbClr val="1CAEE5"/>
                </a:solidFill>
                <a:latin typeface="CIDFont+F2"/>
              </a:rPr>
              <a:t>•</a:t>
            </a:r>
            <a:r>
              <a:rPr lang="sv-SE" sz="1800" b="0" i="0" u="none" strike="noStrike" baseline="0" dirty="0">
                <a:solidFill>
                  <a:srgbClr val="404040"/>
                </a:solidFill>
                <a:latin typeface="CIDFont+F3"/>
              </a:rPr>
              <a:t> Se till att ditt barn </a:t>
            </a:r>
            <a:r>
              <a:rPr lang="sv-SE" sz="1800" dirty="0">
                <a:solidFill>
                  <a:srgbClr val="404040"/>
                </a:solidFill>
                <a:latin typeface="CIDFont+F3"/>
              </a:rPr>
              <a:t>har mat i magen</a:t>
            </a:r>
            <a:endParaRPr lang="sv-SE" sz="1800" b="0" i="0" u="none" strike="noStrike" baseline="0" dirty="0">
              <a:solidFill>
                <a:srgbClr val="404040"/>
              </a:solidFill>
              <a:latin typeface="CIDFont+F3"/>
            </a:endParaRPr>
          </a:p>
          <a:p>
            <a:pPr algn="l"/>
            <a:r>
              <a:rPr lang="sv-SE" sz="1800" b="1" i="0" u="sng" strike="noStrike" baseline="0" dirty="0">
                <a:solidFill>
                  <a:srgbClr val="1CAEE5"/>
                </a:solidFill>
                <a:latin typeface="CIDFont+F2"/>
              </a:rPr>
              <a:t>•</a:t>
            </a:r>
            <a:r>
              <a:rPr lang="sv-SE" sz="1800" b="1" i="0" u="sng" strike="noStrike" baseline="0" dirty="0">
                <a:solidFill>
                  <a:srgbClr val="404040"/>
                </a:solidFill>
                <a:latin typeface="CIDFont+F3"/>
              </a:rPr>
              <a:t>Kom ihåg vattnet och boll</a:t>
            </a:r>
          </a:p>
          <a:p>
            <a:pPr algn="l"/>
            <a:endParaRPr lang="sv-SE" sz="1800" i="1" dirty="0">
              <a:solidFill>
                <a:srgbClr val="1CAEE5"/>
              </a:solidFill>
              <a:latin typeface="CIDFont+F2"/>
            </a:endParaRPr>
          </a:p>
          <a:p>
            <a:pPr algn="l"/>
            <a:r>
              <a:rPr lang="sv-SE" sz="1800" b="0" u="sng" strike="noStrike" baseline="0" dirty="0">
                <a:solidFill>
                  <a:srgbClr val="404040"/>
                </a:solidFill>
                <a:latin typeface="CIDFont+F3"/>
              </a:rPr>
              <a:t>Kallelse kommer skickas ut till varje träning (förenkla planeringen av träning genom att besvara kallelser), </a:t>
            </a:r>
          </a:p>
          <a:p>
            <a:pPr algn="l"/>
            <a:r>
              <a:rPr lang="sv-SE" sz="1800" u="sng" dirty="0">
                <a:solidFill>
                  <a:srgbClr val="404040"/>
                </a:solidFill>
                <a:latin typeface="CIDFont+F3"/>
              </a:rPr>
              <a:t>Utskickade aviseringar besvaras. </a:t>
            </a:r>
            <a:endParaRPr lang="sv-SE" u="sng" dirty="0"/>
          </a:p>
        </p:txBody>
      </p:sp>
    </p:spTree>
    <p:extLst>
      <p:ext uri="{BB962C8B-B14F-4D97-AF65-F5344CB8AC3E}">
        <p14:creationId xmlns:p14="http://schemas.microsoft.com/office/powerpoint/2010/main" val="3128207506"/>
      </p:ext>
    </p:extLst>
  </p:cSld>
  <p:clrMapOvr>
    <a:masterClrMapping/>
  </p:clrMapOvr>
</p:sld>
</file>

<file path=ppt/theme/theme1.xml><?xml version="1.0" encoding="utf-8"?>
<a:theme xmlns:a="http://schemas.openxmlformats.org/drawingml/2006/main" name="Efterhand">
  <a:themeElements>
    <a:clrScheme name="Efterhand">
      <a:dk1>
        <a:sysClr val="windowText" lastClr="000000"/>
      </a:dk1>
      <a:lt1>
        <a:sysClr val="window" lastClr="FFFFFF"/>
      </a:lt1>
      <a:dk2>
        <a:srgbClr val="344068"/>
      </a:dk2>
      <a:lt2>
        <a:srgbClr val="D9E0E6"/>
      </a:lt2>
      <a:accent1>
        <a:srgbClr val="1CADE4"/>
      </a:accent1>
      <a:accent2>
        <a:srgbClr val="2683C6"/>
      </a:accent2>
      <a:accent3>
        <a:srgbClr val="28C4CC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Efterhand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fterhand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9CC26709-368C-4D72-9060-94E5B3FF3CD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1708</TotalTime>
  <Words>1211</Words>
  <Application>Microsoft Office PowerPoint</Application>
  <PresentationFormat>Widescreen</PresentationFormat>
  <Paragraphs>236</Paragraphs>
  <Slides>22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33" baseType="lpstr">
      <vt:lpstr>Aptos</vt:lpstr>
      <vt:lpstr>Aptos Narrow</vt:lpstr>
      <vt:lpstr>Arial</vt:lpstr>
      <vt:lpstr>Calibri</vt:lpstr>
      <vt:lpstr>Calibri Light</vt:lpstr>
      <vt:lpstr>Candara</vt:lpstr>
      <vt:lpstr>CIDFont+F2</vt:lpstr>
      <vt:lpstr>CIDFont+F3</vt:lpstr>
      <vt:lpstr>Helvetica</vt:lpstr>
      <vt:lpstr>Wingdings</vt:lpstr>
      <vt:lpstr>Efterhand</vt:lpstr>
      <vt:lpstr>Föräldramöte GIF P-13</vt:lpstr>
      <vt:lpstr>Agenda</vt:lpstr>
      <vt:lpstr>Tränarna, ny gruppering   </vt:lpstr>
      <vt:lpstr>Värderingar</vt:lpstr>
      <vt:lpstr>Att vara en del av Gif P-13…</vt:lpstr>
      <vt:lpstr>Utveckling och Prestation</vt:lpstr>
      <vt:lpstr>Matcher</vt:lpstr>
      <vt:lpstr>Utrustning</vt:lpstr>
      <vt:lpstr>Träningsupplägg</vt:lpstr>
      <vt:lpstr>Trams och dåligt beteende</vt:lpstr>
      <vt:lpstr>Träning försäsong</vt:lpstr>
      <vt:lpstr>Äskad träning under säsong (Obs ej klart)</vt:lpstr>
      <vt:lpstr>Rutin kallelser osv…</vt:lpstr>
      <vt:lpstr>Kallelser </vt:lpstr>
      <vt:lpstr>Plan för året</vt:lpstr>
      <vt:lpstr>Plan för året cuper </vt:lpstr>
      <vt:lpstr>Ekonomi</vt:lpstr>
      <vt:lpstr>Mål </vt:lpstr>
      <vt:lpstr>Ekonomi Hudik cup  </vt:lpstr>
      <vt:lpstr>Föräldrasupport. </vt:lpstr>
      <vt:lpstr>Kommunikation</vt:lpstr>
      <vt:lpstr>Övrigt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Föräldramöte GIF P-08</dc:title>
  <dc:creator>Johan Kronlöf</dc:creator>
  <cp:lastModifiedBy>Andreas Thåberg</cp:lastModifiedBy>
  <cp:revision>94</cp:revision>
  <cp:lastPrinted>2024-03-06T06:53:46Z</cp:lastPrinted>
  <dcterms:created xsi:type="dcterms:W3CDTF">2015-04-29T21:14:30Z</dcterms:created>
  <dcterms:modified xsi:type="dcterms:W3CDTF">2025-03-11T20:02:39Z</dcterms:modified>
</cp:coreProperties>
</file>