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58" r:id="rId5"/>
    <p:sldId id="285" r:id="rId6"/>
    <p:sldId id="284" r:id="rId7"/>
    <p:sldId id="290" r:id="rId8"/>
    <p:sldId id="280" r:id="rId9"/>
    <p:sldId id="277" r:id="rId10"/>
    <p:sldId id="299" r:id="rId11"/>
    <p:sldId id="296" r:id="rId12"/>
    <p:sldId id="297" r:id="rId13"/>
    <p:sldId id="298" r:id="rId14"/>
    <p:sldId id="300" r:id="rId15"/>
    <p:sldId id="272" r:id="rId16"/>
    <p:sldId id="273" r:id="rId17"/>
    <p:sldId id="278" r:id="rId18"/>
    <p:sldId id="289" r:id="rId19"/>
    <p:sldId id="291" r:id="rId20"/>
    <p:sldId id="262" r:id="rId21"/>
    <p:sldId id="264" r:id="rId22"/>
    <p:sldId id="292" r:id="rId2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0998-CE84-4C2F-8CE9-F99AE4B8A14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C1B-86EC-40AD-9226-B0003645A83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32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0998-CE84-4C2F-8CE9-F99AE4B8A14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C1B-86EC-40AD-9226-B0003645A8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439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0998-CE84-4C2F-8CE9-F99AE4B8A14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C1B-86EC-40AD-9226-B0003645A8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546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0998-CE84-4C2F-8CE9-F99AE4B8A14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C1B-86EC-40AD-9226-B0003645A8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155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0998-CE84-4C2F-8CE9-F99AE4B8A14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C1B-86EC-40AD-9226-B0003645A83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00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0998-CE84-4C2F-8CE9-F99AE4B8A14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C1B-86EC-40AD-9226-B0003645A8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937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0998-CE84-4C2F-8CE9-F99AE4B8A14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C1B-86EC-40AD-9226-B0003645A8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206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0998-CE84-4C2F-8CE9-F99AE4B8A14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C1B-86EC-40AD-9226-B0003645A8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509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0998-CE84-4C2F-8CE9-F99AE4B8A14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C1B-86EC-40AD-9226-B0003645A8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36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45A0998-CE84-4C2F-8CE9-F99AE4B8A14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A6DC1B-86EC-40AD-9226-B0003645A8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483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0998-CE84-4C2F-8CE9-F99AE4B8A14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C1B-86EC-40AD-9226-B0003645A8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563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45A0998-CE84-4C2F-8CE9-F99AE4B8A14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0A6DC1B-86EC-40AD-9226-B0003645A83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9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Föräldramöte GIF P-13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2025-03-13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0499" y="210470"/>
            <a:ext cx="957262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512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6E0989-F1C0-446A-BA41-3228F2991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Trams och dåligt beteende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84446E-979E-B180-7B25-3DA67C644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Noll tolerans mot trams och dåligt beteende införs per omgående. </a:t>
            </a:r>
          </a:p>
          <a:p>
            <a:r>
              <a:rPr lang="sv-SE" sz="1800" dirty="0">
                <a:solidFill>
                  <a:srgbClr val="1CAEE5"/>
                </a:solidFill>
                <a:latin typeface="CIDFont+F2"/>
              </a:rPr>
              <a:t>•</a:t>
            </a:r>
            <a:r>
              <a:rPr lang="sv-SE" sz="1800" dirty="0">
                <a:solidFill>
                  <a:srgbClr val="404040"/>
                </a:solidFill>
                <a:latin typeface="CIDFont+F3"/>
              </a:rPr>
              <a:t>Timeout (sätta sig på sidan 5 min om man förstör under träning upprepande gånger)</a:t>
            </a:r>
            <a:endParaRPr lang="sv-SE" sz="1800" dirty="0">
              <a:effectLst/>
              <a:latin typeface="Helvetica" panose="020B06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r>
              <a:rPr lang="sv-SE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Tramsar man så kontaktas föräldrarna vilket leder till två val: 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Att en förälder är med på träningarna </a:t>
            </a:r>
            <a:endParaRPr lang="sv-SE" sz="1800" dirty="0">
              <a:latin typeface="Helvetica" panose="020B06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Barnet tar en paus från träningen tills man känner att man kan sköta sig. </a:t>
            </a:r>
          </a:p>
          <a:p>
            <a:pPr marL="692658" lvl="1" indent="-400050">
              <a:buFont typeface="+mj-lt"/>
              <a:buAutoNum type="romanLcPeriod"/>
            </a:pPr>
            <a:endParaRPr lang="sv-SE" sz="1600" dirty="0">
              <a:latin typeface="Helvetica" panose="020B06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692658" lvl="1" indent="-400050">
              <a:buFont typeface="+mj-lt"/>
              <a:buAutoNum type="romanLcPeriod"/>
            </a:pPr>
            <a:r>
              <a:rPr lang="sv-SE" sz="1600" dirty="0">
                <a:latin typeface="Helvetica" panose="020B06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K</a:t>
            </a:r>
            <a:r>
              <a:rPr lang="sv-SE" sz="16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liva av en stund på träningen är helt ok. </a:t>
            </a:r>
          </a:p>
          <a:p>
            <a:pPr marL="692658" lvl="1" indent="-400050">
              <a:buFont typeface="+mj-lt"/>
              <a:buAutoNum type="romanLcPeriod"/>
            </a:pPr>
            <a:r>
              <a:rPr lang="sv-SE" sz="1600" dirty="0">
                <a:latin typeface="Helvetica" panose="020B06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K</a:t>
            </a:r>
            <a:r>
              <a:rPr lang="sv-SE" sz="16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änslor ibland är helt ok.</a:t>
            </a:r>
            <a:endParaRPr lang="sv-SE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1291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DBC023-F9FF-87BF-BE30-D41F19353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 försäsong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D91CF9-C514-2C7B-CBD6-E6AB3BD79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Tisdagar: Konstgräsplanen Gideonsberg 18.00-19.30</a:t>
            </a:r>
          </a:p>
          <a:p>
            <a:r>
              <a:rPr lang="sv-SE" dirty="0"/>
              <a:t>Torsdagar: Konstgräsplanen Gideonsberg  17.30-19.00 </a:t>
            </a:r>
          </a:p>
          <a:p>
            <a:r>
              <a:rPr lang="sv-SE" dirty="0"/>
              <a:t>Lördag eller Söndag om möjlighet ges: Matchträning mot oss själva eller andra lag. </a:t>
            </a:r>
          </a:p>
          <a:p>
            <a:endParaRPr lang="sv-SE" dirty="0"/>
          </a:p>
          <a:p>
            <a:r>
              <a:rPr lang="sv-SE" dirty="0"/>
              <a:t>Kallelse och info via ”Laget”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1800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89E70C-24A1-C170-28CF-9B3514936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Äskad träning under säsong (Obs ej klart)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04653F1-77D9-D6C1-19F9-7C118C704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737946"/>
              </p:ext>
            </p:extLst>
          </p:nvPr>
        </p:nvGraphicFramePr>
        <p:xfrm>
          <a:off x="979578" y="2290201"/>
          <a:ext cx="881140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5702">
                  <a:extLst>
                    <a:ext uri="{9D8B030D-6E8A-4147-A177-3AD203B41FA5}">
                      <a16:colId xmlns:a16="http://schemas.microsoft.com/office/drawing/2014/main" val="2198614870"/>
                    </a:ext>
                  </a:extLst>
                </a:gridCol>
                <a:gridCol w="4405702">
                  <a:extLst>
                    <a:ext uri="{9D8B030D-6E8A-4147-A177-3AD203B41FA5}">
                      <a16:colId xmlns:a16="http://schemas.microsoft.com/office/drawing/2014/main" val="41039648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Fokus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653880"/>
                  </a:ext>
                </a:extLst>
              </a:tr>
              <a:tr h="358732">
                <a:tc>
                  <a:txBody>
                    <a:bodyPr/>
                    <a:lstStyle/>
                    <a:p>
                      <a:r>
                        <a:rPr lang="sv-SE" sz="2000" dirty="0"/>
                        <a:t>Måndag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Reflektion/analys/teknik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997466"/>
                  </a:ext>
                </a:extLst>
              </a:tr>
              <a:tr h="358732">
                <a:tc>
                  <a:txBody>
                    <a:bodyPr/>
                    <a:lstStyle/>
                    <a:p>
                      <a:r>
                        <a:rPr lang="sv-SE" sz="2000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 err="1"/>
                        <a:t>Fys</a:t>
                      </a:r>
                      <a:endParaRPr lang="sv-S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830268"/>
                  </a:ext>
                </a:extLst>
              </a:tr>
              <a:tr h="358732">
                <a:tc>
                  <a:txBody>
                    <a:bodyPr/>
                    <a:lstStyle/>
                    <a:p>
                      <a:r>
                        <a:rPr lang="sv-SE" sz="2000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579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093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25DBF7-FF9F-6286-2B99-7847AC98F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Rutin kallelser osv…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4F96C0-EB1B-8063-1459-A6CDA9B2C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i="1" dirty="0"/>
              <a:t>Träning</a:t>
            </a:r>
          </a:p>
          <a:p>
            <a:r>
              <a:rPr lang="sv-SE" dirty="0"/>
              <a:t>Avisering 3 dagar innan </a:t>
            </a:r>
          </a:p>
          <a:p>
            <a:r>
              <a:rPr lang="sv-SE" dirty="0"/>
              <a:t>Påminnelse 1 dag innan </a:t>
            </a:r>
          </a:p>
          <a:p>
            <a:r>
              <a:rPr lang="sv-SE" dirty="0"/>
              <a:t>Kallelse stänger 1 timme innan träningen</a:t>
            </a:r>
          </a:p>
          <a:p>
            <a:endParaRPr lang="sv-SE" dirty="0"/>
          </a:p>
          <a:p>
            <a:r>
              <a:rPr lang="sv-SE" b="1" i="1" dirty="0"/>
              <a:t>Match</a:t>
            </a:r>
          </a:p>
          <a:p>
            <a:r>
              <a:rPr lang="sv-SE" dirty="0"/>
              <a:t>Intresseanmälan Söndag </a:t>
            </a:r>
          </a:p>
          <a:p>
            <a:r>
              <a:rPr lang="sv-SE" dirty="0"/>
              <a:t>Skarp anmälan stänger 20.00 tisdag </a:t>
            </a:r>
          </a:p>
          <a:p>
            <a:r>
              <a:rPr lang="sv-SE" dirty="0"/>
              <a:t>Kallelse till match torsdag </a:t>
            </a:r>
          </a:p>
        </p:txBody>
      </p:sp>
    </p:spTree>
    <p:extLst>
      <p:ext uri="{BB962C8B-B14F-4D97-AF65-F5344CB8AC3E}">
        <p14:creationId xmlns:p14="http://schemas.microsoft.com/office/powerpoint/2010/main" val="1668629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BD3DB-14E1-2D42-39A0-65FD867A9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Kallelser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8BAD3-0A0F-EF55-789E-29D266B65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Intresseanmälningar till nästa veckas matcher går ut på söndagen veckan innan. Deadline för att svara på intresseanmälan är tisdag klockan 20.00. </a:t>
            </a:r>
          </a:p>
          <a:p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Det innebär att ni (spelaren och föräldrar) - bortsett från söndagen då kallelsen går ut - har två dagar på er att besluta om matchdeltagande påföljande helg. Uteblivet svar om spel kommer räknas som ett ”Nej” gällande deltagande. </a:t>
            </a:r>
          </a:p>
          <a:p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Lagbygge sker därefter utifrån vilka som har möjlighet att delta. En separat kallelse till görs till den match som barnet ska spela. Kallelsen går ut senast på torsdagen, dvs 2-3 dagar innan match.  </a:t>
            </a:r>
          </a:p>
          <a:p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r>
              <a:rPr lang="sv-SE" sz="18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En fråga som kan dyka upp är att ”mitt barn kan spela en av två matcher under en helg, hur gör jag då?”  Använd i första hand Laget-</a:t>
            </a:r>
            <a:r>
              <a:rPr lang="sv-SE" sz="1800" i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appen</a:t>
            </a:r>
            <a:r>
              <a:rPr lang="sv-SE" sz="18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och svara ”Nej” samt skriv en kommentar, i andra hand skicka ett sms till mig, Andreas, på 072-2034230. Oavsett lösning gäller svarstiden om tisdag 20.00.  </a:t>
            </a:r>
          </a:p>
          <a:p>
            <a:r>
              <a:rPr lang="sv-S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2490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3DB75A-211C-7DD4-962E-75CBC7196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 för året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0C64AD-DD23-4EB7-76A6-ED5A0DC91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u="sng" dirty="0"/>
          </a:p>
          <a:p>
            <a:r>
              <a:rPr lang="sv-SE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</a:t>
            </a:r>
            <a:r>
              <a:rPr lang="sv-SE" dirty="0"/>
              <a:t>Vi vill stärka lagsammanhållningen och ha kul</a:t>
            </a:r>
          </a:p>
          <a:p>
            <a:r>
              <a:rPr lang="sv-SE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</a:t>
            </a:r>
            <a:r>
              <a:rPr lang="sv-SE" dirty="0"/>
              <a:t>Vi har tankar och undersöker en Kick-off </a:t>
            </a:r>
          </a:p>
          <a:p>
            <a:pPr lvl="1"/>
            <a:r>
              <a:rPr lang="sv-SE" dirty="0"/>
              <a:t> Fotboll, taktik och strategi under en eftermiddag</a:t>
            </a:r>
          </a:p>
          <a:p>
            <a:pPr lvl="1"/>
            <a:r>
              <a:rPr lang="sv-SE" dirty="0"/>
              <a:t> Avslut med pizza och fotboll</a:t>
            </a:r>
          </a:p>
          <a:p>
            <a:pPr lvl="1"/>
            <a:r>
              <a:rPr lang="sv-SE" dirty="0"/>
              <a:t>Delaktighet och avlastning föräldragrupp  </a:t>
            </a:r>
          </a:p>
          <a:p>
            <a:pPr lvl="1"/>
            <a:endParaRPr lang="sv-SE" dirty="0"/>
          </a:p>
          <a:p>
            <a:pPr marL="201168" lvl="1" indent="0">
              <a:buNone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•Sociala aktiviteter:</a:t>
            </a:r>
          </a:p>
          <a:p>
            <a:pPr lvl="1"/>
            <a:r>
              <a:rPr lang="sv-SE" dirty="0"/>
              <a:t>Exempelvis Sommaravslutning med föräldramatch och picknick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2422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B524E0-A162-4117-0789-AA91A9BB6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 för året cuper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2C0EC4-82CA-FCFC-2201-534C924C5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u="sng" dirty="0"/>
              <a:t>Vår/Sommar</a:t>
            </a:r>
          </a:p>
          <a:p>
            <a:r>
              <a:rPr lang="sv-SE" dirty="0"/>
              <a:t>Fotbollsdag med BK30 (April)</a:t>
            </a:r>
          </a:p>
          <a:p>
            <a:r>
              <a:rPr lang="sv-SE" dirty="0"/>
              <a:t>Axelssons Cup/Annan Cup: Vi avvaktar och ser utvecklingen </a:t>
            </a:r>
          </a:p>
          <a:p>
            <a:r>
              <a:rPr lang="sv-SE" dirty="0"/>
              <a:t>Hudik cup</a:t>
            </a:r>
          </a:p>
          <a:p>
            <a:endParaRPr lang="sv-SE" dirty="0"/>
          </a:p>
          <a:p>
            <a:r>
              <a:rPr lang="sv-SE" u="sng" dirty="0"/>
              <a:t>Sommar/Höst</a:t>
            </a:r>
          </a:p>
          <a:p>
            <a:r>
              <a:rPr lang="sv-SE" dirty="0"/>
              <a:t>Fotbollsdag med BK30 (Augusti) </a:t>
            </a:r>
          </a:p>
          <a:p>
            <a:r>
              <a:rPr lang="sv-SE" dirty="0"/>
              <a:t>Fotbollens dag</a:t>
            </a:r>
          </a:p>
          <a:p>
            <a:r>
              <a:rPr lang="sv-SE" dirty="0" err="1"/>
              <a:t>Select</a:t>
            </a:r>
            <a:r>
              <a:rPr lang="sv-SE" dirty="0"/>
              <a:t> Cup Örebro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8813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DD55F6-2FDA-2430-D625-87D25945F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9D80B313-47A6-81D4-5C0C-CEDE62ED0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222554"/>
              </p:ext>
            </p:extLst>
          </p:nvPr>
        </p:nvGraphicFramePr>
        <p:xfrm>
          <a:off x="1225485" y="2076450"/>
          <a:ext cx="3770721" cy="4187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6869">
                  <a:extLst>
                    <a:ext uri="{9D8B030D-6E8A-4147-A177-3AD203B41FA5}">
                      <a16:colId xmlns:a16="http://schemas.microsoft.com/office/drawing/2014/main" val="895155924"/>
                    </a:ext>
                  </a:extLst>
                </a:gridCol>
                <a:gridCol w="1603852">
                  <a:extLst>
                    <a:ext uri="{9D8B030D-6E8A-4147-A177-3AD203B41FA5}">
                      <a16:colId xmlns:a16="http://schemas.microsoft.com/office/drawing/2014/main" val="1437145968"/>
                    </a:ext>
                  </a:extLst>
                </a:gridCol>
              </a:tblGrid>
              <a:tr h="240846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1" u="none" strike="noStrike" dirty="0">
                          <a:effectLst/>
                        </a:rPr>
                        <a:t>Ingående saldo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b="1" u="none" strike="noStrike" dirty="0">
                          <a:effectLst/>
                        </a:rPr>
                        <a:t>19 314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4836319"/>
                  </a:ext>
                </a:extLst>
              </a:tr>
              <a:tr h="240846">
                <a:tc>
                  <a:txBody>
                    <a:bodyPr/>
                    <a:lstStyle/>
                    <a:p>
                      <a:pPr algn="l" fontAlgn="b"/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4307376"/>
                  </a:ext>
                </a:extLst>
              </a:tr>
              <a:tr h="240846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1" u="none" strike="noStrike" dirty="0">
                          <a:effectLst/>
                        </a:rPr>
                        <a:t>Cup-100ingen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b="1" u="none" strike="noStrike" dirty="0">
                          <a:effectLst/>
                        </a:rPr>
                        <a:t>3 300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1000501"/>
                  </a:ext>
                </a:extLst>
              </a:tr>
              <a:tr h="240846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1" u="none" strike="noStrike" dirty="0">
                          <a:effectLst/>
                        </a:rPr>
                        <a:t>Fikaförsäljning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b="1" u="none" strike="noStrike" dirty="0">
                          <a:effectLst/>
                        </a:rPr>
                        <a:t>3 203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8483403"/>
                  </a:ext>
                </a:extLst>
              </a:tr>
              <a:tr h="240846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1" u="none" strike="noStrike">
                          <a:effectLst/>
                        </a:rPr>
                        <a:t>Grillkol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b="1" u="none" strike="noStrike" dirty="0">
                          <a:effectLst/>
                        </a:rPr>
                        <a:t>5 463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2179372"/>
                  </a:ext>
                </a:extLst>
              </a:tr>
              <a:tr h="240846">
                <a:tc>
                  <a:txBody>
                    <a:bodyPr/>
                    <a:lstStyle/>
                    <a:p>
                      <a:pPr algn="l" fontAlgn="b"/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3459087"/>
                  </a:ext>
                </a:extLst>
              </a:tr>
              <a:tr h="240846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1" u="none" strike="noStrike">
                          <a:effectLst/>
                        </a:rPr>
                        <a:t>Domarkostnader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b="1" u="none" strike="noStrike" dirty="0">
                          <a:effectLst/>
                        </a:rPr>
                        <a:t>-3 010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8145202"/>
                  </a:ext>
                </a:extLst>
              </a:tr>
              <a:tr h="240846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1" u="none" strike="noStrike" dirty="0">
                          <a:effectLst/>
                        </a:rPr>
                        <a:t>Fotbollens dag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b="1" u="none" strike="noStrike" dirty="0">
                          <a:effectLst/>
                        </a:rPr>
                        <a:t>-1 000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0665930"/>
                  </a:ext>
                </a:extLst>
              </a:tr>
              <a:tr h="240846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1" u="none" strike="noStrike">
                          <a:effectLst/>
                        </a:rPr>
                        <a:t>Vår/höstkick-off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b="1" u="none" strike="noStrike" dirty="0">
                          <a:effectLst/>
                        </a:rPr>
                        <a:t>-6 011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9361826"/>
                  </a:ext>
                </a:extLst>
              </a:tr>
              <a:tr h="240846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1" u="none" strike="noStrike" dirty="0">
                          <a:effectLst/>
                        </a:rPr>
                        <a:t>Transaktionsavgifter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b="1" u="none" strike="noStrike" dirty="0">
                          <a:effectLst/>
                        </a:rPr>
                        <a:t>-372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8526906"/>
                  </a:ext>
                </a:extLst>
              </a:tr>
              <a:tr h="240846">
                <a:tc>
                  <a:txBody>
                    <a:bodyPr/>
                    <a:lstStyle/>
                    <a:p>
                      <a:pPr algn="l" fontAlgn="b"/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9069049"/>
                  </a:ext>
                </a:extLst>
              </a:tr>
              <a:tr h="240846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1" u="none" strike="noStrike">
                          <a:effectLst/>
                        </a:rPr>
                        <a:t>Utgående saldo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b="1" u="none" strike="noStrike" dirty="0">
                          <a:effectLst/>
                        </a:rPr>
                        <a:t>20 887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1479395"/>
                  </a:ext>
                </a:extLst>
              </a:tr>
              <a:tr h="240846">
                <a:tc>
                  <a:txBody>
                    <a:bodyPr/>
                    <a:lstStyle/>
                    <a:p>
                      <a:pPr algn="l" fontAlgn="b"/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297998"/>
                  </a:ext>
                </a:extLst>
              </a:tr>
              <a:tr h="240846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1" u="none" strike="noStrike" dirty="0">
                          <a:effectLst/>
                        </a:rPr>
                        <a:t>Resultat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b="1" u="none" strike="noStrike" dirty="0">
                          <a:effectLst/>
                        </a:rPr>
                        <a:t>1 573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1054167"/>
                  </a:ext>
                </a:extLst>
              </a:tr>
            </a:tbl>
          </a:graphicData>
        </a:graphic>
      </p:graphicFrame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982A443-3344-9366-AD4D-D8CCC2FD0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851355"/>
              </p:ext>
            </p:extLst>
          </p:nvPr>
        </p:nvGraphicFramePr>
        <p:xfrm>
          <a:off x="6278249" y="2076450"/>
          <a:ext cx="4877431" cy="2981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2523">
                  <a:extLst>
                    <a:ext uri="{9D8B030D-6E8A-4147-A177-3AD203B41FA5}">
                      <a16:colId xmlns:a16="http://schemas.microsoft.com/office/drawing/2014/main" val="153430476"/>
                    </a:ext>
                  </a:extLst>
                </a:gridCol>
                <a:gridCol w="1324908">
                  <a:extLst>
                    <a:ext uri="{9D8B030D-6E8A-4147-A177-3AD203B41FA5}">
                      <a16:colId xmlns:a16="http://schemas.microsoft.com/office/drawing/2014/main" val="109953858"/>
                    </a:ext>
                  </a:extLst>
                </a:gridCol>
              </a:tblGrid>
              <a:tr h="20605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Tillkommande och avgående poster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806233"/>
                  </a:ext>
                </a:extLst>
              </a:tr>
              <a:tr h="206059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1" u="none" strike="noStrike" dirty="0">
                          <a:effectLst/>
                        </a:rPr>
                        <a:t>Utlägg höstkick-off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b="1" u="none" strike="noStrike" dirty="0">
                          <a:effectLst/>
                        </a:rPr>
                        <a:t>-3 000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7353441"/>
                  </a:ext>
                </a:extLst>
              </a:tr>
              <a:tr h="206059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1" u="none" strike="noStrike" dirty="0">
                          <a:effectLst/>
                        </a:rPr>
                        <a:t>Sponsring 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b="1" u="none" strike="noStrike" dirty="0">
                          <a:effectLst/>
                        </a:rPr>
                        <a:t>5 000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7868742"/>
                  </a:ext>
                </a:extLst>
              </a:tr>
              <a:tr h="206059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1" u="none" strike="noStrike" dirty="0">
                          <a:effectLst/>
                        </a:rPr>
                        <a:t>Sponsring 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b="1" u="none" strike="noStrike" dirty="0">
                          <a:effectLst/>
                        </a:rPr>
                        <a:t>3 000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8793571"/>
                  </a:ext>
                </a:extLst>
              </a:tr>
              <a:tr h="206059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1" u="none" strike="noStrike" dirty="0">
                          <a:effectLst/>
                        </a:rPr>
                        <a:t>Domarkostnader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b="1" u="none" strike="noStrike" dirty="0">
                          <a:effectLst/>
                        </a:rPr>
                        <a:t>2 800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3755630"/>
                  </a:ext>
                </a:extLst>
              </a:tr>
              <a:tr h="206059">
                <a:tc>
                  <a:txBody>
                    <a:bodyPr/>
                    <a:lstStyle/>
                    <a:p>
                      <a:pPr algn="l" fontAlgn="b"/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0085601"/>
                  </a:ext>
                </a:extLst>
              </a:tr>
              <a:tr h="206059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1" u="none" strike="noStrike" dirty="0">
                          <a:effectLst/>
                        </a:rPr>
                        <a:t>Resultat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b="1" u="none" strike="noStrike" dirty="0">
                          <a:effectLst/>
                        </a:rPr>
                        <a:t>7 800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1042443"/>
                  </a:ext>
                </a:extLst>
              </a:tr>
              <a:tr h="206059"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650585"/>
                  </a:ext>
                </a:extLst>
              </a:tr>
              <a:tr h="206059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1" u="none" strike="noStrike" dirty="0">
                          <a:effectLst/>
                        </a:rPr>
                        <a:t>Kassa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b="1" u="none" strike="noStrike" dirty="0">
                          <a:effectLst/>
                        </a:rPr>
                        <a:t>28 687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2001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70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DE3BBE-BF28-E600-32C8-57B90932A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5F0049-7B09-85E1-8D20-2581EEA906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* Att uppvisa ett 0-resultat, intäkter---</a:t>
            </a:r>
          </a:p>
          <a:p>
            <a:r>
              <a:rPr lang="sv-SE" dirty="0"/>
              <a:t>* Sponsring</a:t>
            </a:r>
          </a:p>
          <a:p>
            <a:r>
              <a:rPr lang="sv-SE" dirty="0"/>
              <a:t>* Fika vid matcher</a:t>
            </a:r>
          </a:p>
          <a:p>
            <a:r>
              <a:rPr lang="sv-SE" dirty="0"/>
              <a:t>* Försäljning av olika slag</a:t>
            </a:r>
          </a:p>
          <a:p>
            <a:pPr lvl="1"/>
            <a:r>
              <a:rPr lang="sv-SE" dirty="0"/>
              <a:t>Underställ, grillkol, kakor osv…</a:t>
            </a:r>
          </a:p>
          <a:p>
            <a:r>
              <a:rPr lang="sv-SE" dirty="0"/>
              <a:t>Cup-100-ingen ställde inte till några problem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8640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21FF6A-3B97-BBC2-75EA-5690E5F8F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 Hudik cup  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240448A0-0D9F-0BFA-EE90-CCA365A39C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324916"/>
              </p:ext>
            </p:extLst>
          </p:nvPr>
        </p:nvGraphicFramePr>
        <p:xfrm>
          <a:off x="1327149" y="2190749"/>
          <a:ext cx="7684875" cy="38881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8223">
                  <a:extLst>
                    <a:ext uri="{9D8B030D-6E8A-4147-A177-3AD203B41FA5}">
                      <a16:colId xmlns:a16="http://schemas.microsoft.com/office/drawing/2014/main" val="1656026642"/>
                    </a:ext>
                  </a:extLst>
                </a:gridCol>
                <a:gridCol w="1123759">
                  <a:extLst>
                    <a:ext uri="{9D8B030D-6E8A-4147-A177-3AD203B41FA5}">
                      <a16:colId xmlns:a16="http://schemas.microsoft.com/office/drawing/2014/main" val="2748737520"/>
                    </a:ext>
                  </a:extLst>
                </a:gridCol>
                <a:gridCol w="1527611">
                  <a:extLst>
                    <a:ext uri="{9D8B030D-6E8A-4147-A177-3AD203B41FA5}">
                      <a16:colId xmlns:a16="http://schemas.microsoft.com/office/drawing/2014/main" val="1197981369"/>
                    </a:ext>
                  </a:extLst>
                </a:gridCol>
                <a:gridCol w="2575282">
                  <a:extLst>
                    <a:ext uri="{9D8B030D-6E8A-4147-A177-3AD203B41FA5}">
                      <a16:colId xmlns:a16="http://schemas.microsoft.com/office/drawing/2014/main" val="2088842614"/>
                    </a:ext>
                  </a:extLst>
                </a:gridCol>
              </a:tblGrid>
              <a:tr h="2290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dirty="0">
                          <a:effectLst/>
                        </a:rPr>
                        <a:t>Anmälningsavgift per barn</a:t>
                      </a:r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041557"/>
                  </a:ext>
                </a:extLst>
              </a:tr>
              <a:tr h="229075"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6601782"/>
                  </a:ext>
                </a:extLst>
              </a:tr>
              <a:tr h="229075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dirty="0">
                          <a:effectLst/>
                        </a:rPr>
                        <a:t>Avgift per lag</a:t>
                      </a:r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u="none" strike="noStrike" dirty="0">
                          <a:effectLst/>
                        </a:rPr>
                        <a:t>1 800</a:t>
                      </a:r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u="none" strike="noStrike" dirty="0">
                          <a:effectLst/>
                        </a:rPr>
                        <a:t>2</a:t>
                      </a:r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u="none" strike="noStrike" dirty="0">
                          <a:effectLst/>
                        </a:rPr>
                        <a:t>3 600</a:t>
                      </a:r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4026966"/>
                  </a:ext>
                </a:extLst>
              </a:tr>
              <a:tr h="229075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dirty="0">
                          <a:effectLst/>
                        </a:rPr>
                        <a:t>Anmälning barn </a:t>
                      </a:r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u="none" strike="noStrike" dirty="0">
                          <a:effectLst/>
                        </a:rPr>
                        <a:t>1 350</a:t>
                      </a:r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u="none" strike="noStrike">
                          <a:effectLst/>
                        </a:rPr>
                        <a:t>20</a:t>
                      </a:r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u="none" strike="noStrike" dirty="0">
                          <a:effectLst/>
                        </a:rPr>
                        <a:t>27 000</a:t>
                      </a:r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2841488"/>
                  </a:ext>
                </a:extLst>
              </a:tr>
              <a:tr h="229075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>
                          <a:effectLst/>
                        </a:rPr>
                        <a:t>Anmälning ledare</a:t>
                      </a:r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u="none" strike="noStrike" dirty="0">
                          <a:effectLst/>
                        </a:rPr>
                        <a:t>1 350</a:t>
                      </a:r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u="none" strike="noStrike">
                          <a:effectLst/>
                        </a:rPr>
                        <a:t>4</a:t>
                      </a:r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u="none" strike="noStrike" dirty="0">
                          <a:effectLst/>
                        </a:rPr>
                        <a:t>5 400</a:t>
                      </a:r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744297"/>
                  </a:ext>
                </a:extLst>
              </a:tr>
              <a:tr h="229075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>
                          <a:effectLst/>
                        </a:rPr>
                        <a:t>Resa </a:t>
                      </a:r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u="none" strike="noStrike" dirty="0">
                          <a:effectLst/>
                        </a:rPr>
                        <a:t>1 500</a:t>
                      </a:r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u="none" strike="noStrike">
                          <a:effectLst/>
                        </a:rPr>
                        <a:t>5</a:t>
                      </a:r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u="none" strike="noStrike" dirty="0">
                          <a:effectLst/>
                        </a:rPr>
                        <a:t>7 500</a:t>
                      </a:r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9167831"/>
                  </a:ext>
                </a:extLst>
              </a:tr>
              <a:tr h="229075"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0384129"/>
                  </a:ext>
                </a:extLst>
              </a:tr>
              <a:tr h="229075"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dirty="0">
                          <a:effectLst/>
                        </a:rPr>
                        <a:t>Summa</a:t>
                      </a:r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u="none" strike="noStrike" dirty="0">
                          <a:effectLst/>
                        </a:rPr>
                        <a:t>43 500</a:t>
                      </a:r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1320901"/>
                  </a:ext>
                </a:extLst>
              </a:tr>
              <a:tr h="229075"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7635504"/>
                  </a:ext>
                </a:extLst>
              </a:tr>
              <a:tr h="229075"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>
                          <a:effectLst/>
                        </a:rPr>
                        <a:t>Kostnad barn</a:t>
                      </a:r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900" u="none" strike="noStrike" dirty="0">
                          <a:effectLst/>
                        </a:rPr>
                        <a:t>2 175</a:t>
                      </a:r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9015586"/>
                  </a:ext>
                </a:extLst>
              </a:tr>
              <a:tr h="229075"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6792956"/>
                  </a:ext>
                </a:extLst>
              </a:tr>
              <a:tr h="229075"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dirty="0">
                          <a:effectLst/>
                        </a:rPr>
                        <a:t>Fickpengar tillkommer</a:t>
                      </a:r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758210"/>
                  </a:ext>
                </a:extLst>
              </a:tr>
              <a:tr h="229075"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9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3504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8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41613"/>
          </a:xfrm>
        </p:spPr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37944"/>
            <a:ext cx="10058400" cy="441655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Presentation av tränarna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Värderingar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Vara en del i GIF 13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Utrustning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Plan för året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 dirty="0"/>
              <a:t>Cuper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 dirty="0"/>
              <a:t>Hudiksvall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 dirty="0"/>
              <a:t>Ekonomi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Föräldrasupport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Träning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Kommunikation/kallelser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Övrigt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8" y="4886165"/>
            <a:ext cx="957262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782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Föräldrasupport. 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u="sng" dirty="0"/>
              <a:t>Uppdrag:</a:t>
            </a:r>
            <a:r>
              <a:rPr lang="sv-SE" dirty="0"/>
              <a:t>					</a:t>
            </a:r>
            <a:r>
              <a:rPr lang="sv-SE" u="sng" dirty="0"/>
              <a:t>Förälder: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Kassör						</a:t>
            </a:r>
            <a:r>
              <a:rPr lang="sv-SE" sz="1800" dirty="0"/>
              <a:t>Gustav Rörström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Lagledare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Sköta lagets administration och planering	Andreas Thåberg, Mikael Andersson</a:t>
            </a:r>
          </a:p>
          <a:p>
            <a:pPr marL="201168" lvl="1" indent="0">
              <a:buNone/>
            </a:pPr>
            <a:r>
              <a:rPr lang="sv-SE" dirty="0"/>
              <a:t>					 	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Försäljningsansvarig			Vakant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Föräldragrupp				Vakant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8" y="4886165"/>
            <a:ext cx="957262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660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Kommunikation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sv-SE" dirty="0"/>
              <a:t>Ledare till föräldrar:</a:t>
            </a:r>
          </a:p>
          <a:p>
            <a:pPr lvl="1"/>
            <a:r>
              <a:rPr lang="sv-SE" dirty="0"/>
              <a:t>SMS-tjänst och e-mail</a:t>
            </a:r>
          </a:p>
          <a:p>
            <a:pPr lvl="2"/>
            <a:r>
              <a:rPr lang="sv-SE" dirty="0"/>
              <a:t>Kontrollera era uppgifter på laget.se (e-mail adress och mobilnummer)</a:t>
            </a:r>
          </a:p>
          <a:p>
            <a:pPr lvl="1"/>
            <a:r>
              <a:rPr lang="sv-SE" dirty="0"/>
              <a:t>Vanlig information via e-mail</a:t>
            </a:r>
          </a:p>
          <a:p>
            <a:pPr lvl="1"/>
            <a:r>
              <a:rPr lang="sv-SE" dirty="0"/>
              <a:t>Behov av snabb info via sms. Exempelvis inställda träningar och dylikt.</a:t>
            </a:r>
          </a:p>
          <a:p>
            <a:pPr marL="201168" lvl="1" indent="0">
              <a:buNone/>
            </a:pPr>
            <a:endParaRPr lang="sv-SE" dirty="0"/>
          </a:p>
          <a:p>
            <a:pPr marL="201168" lvl="1" indent="0">
              <a:buNone/>
            </a:pPr>
            <a:r>
              <a:rPr lang="sv-SE" dirty="0"/>
              <a:t>Föräldrar till ledare:</a:t>
            </a:r>
          </a:p>
          <a:p>
            <a:pPr lvl="1"/>
            <a:r>
              <a:rPr lang="sv-SE" dirty="0"/>
              <a:t>Vid sen ankomst till samlingar måste man meddela lagledare</a:t>
            </a:r>
            <a:br>
              <a:rPr lang="sv-SE" dirty="0"/>
            </a:br>
            <a:r>
              <a:rPr lang="sv-SE" dirty="0"/>
              <a:t>(Kommer man sent till samlingar, </a:t>
            </a:r>
            <a:r>
              <a:rPr lang="sv-SE" dirty="0" err="1"/>
              <a:t>ex.vis</a:t>
            </a:r>
            <a:r>
              <a:rPr lang="sv-SE" dirty="0"/>
              <a:t> samåkning inför bortamatch, får man ta sig till platsen på egen hand)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8" y="4886165"/>
            <a:ext cx="957262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405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111EE6-1EF9-4F4B-D189-C76B02D96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 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783330-7FBC-D23E-62C7-E0A5FA0DF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Medlemsavgifter har aviserats</a:t>
            </a:r>
          </a:p>
          <a:p>
            <a:r>
              <a:rPr lang="sv-SE" dirty="0"/>
              <a:t>Utdrag ur belastningsregister fixat</a:t>
            </a:r>
          </a:p>
          <a:p>
            <a:r>
              <a:rPr lang="sv-SE" dirty="0"/>
              <a:t>Inspel från Ungdomsledarmöte</a:t>
            </a:r>
          </a:p>
          <a:p>
            <a:r>
              <a:rPr lang="sv-SE" dirty="0"/>
              <a:t>* När avgiften är betald är den betald</a:t>
            </a:r>
          </a:p>
          <a:p>
            <a:r>
              <a:rPr lang="sv-SE" dirty="0"/>
              <a:t>* Nya matchkläder nästa år, lika för alla</a:t>
            </a:r>
          </a:p>
          <a:p>
            <a:r>
              <a:rPr lang="sv-SE" dirty="0"/>
              <a:t>* Ev </a:t>
            </a:r>
            <a:r>
              <a:rPr lang="sv-SE"/>
              <a:t>nytt konstgräs till hösten</a:t>
            </a:r>
            <a:endParaRPr lang="sv-SE" dirty="0"/>
          </a:p>
          <a:p>
            <a:r>
              <a:rPr lang="sv-SE" dirty="0"/>
              <a:t>Ny hemsida eventuellt på G för Gideonsberg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5805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Tränarna, ny gruppering  </a:t>
            </a:r>
            <a:r>
              <a:rPr lang="sv-SE" dirty="0">
                <a:sym typeface="Wingdings" panose="05000000000000000000" pitchFamily="2" charset="2"/>
              </a:rPr>
              <a:t>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l" rtl="0" eaLnBrk="1" fontAlgn="b" latinLnBrk="0" hangingPunct="1">
              <a:spcBef>
                <a:spcPts val="0"/>
              </a:spcBef>
            </a:pPr>
            <a:r>
              <a:rPr lang="sv-SE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Andreas Haanpää</a:t>
            </a:r>
            <a:endParaRPr lang="sv-S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</a:pPr>
            <a:r>
              <a:rPr lang="sv-SE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Benny </a:t>
            </a:r>
            <a:r>
              <a:rPr lang="sv-SE" sz="1800" b="0" i="0" u="none" strike="noStrike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Tjernkvist</a:t>
            </a:r>
            <a:endParaRPr lang="sv-S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</a:pPr>
            <a:r>
              <a:rPr lang="sv-SE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Daniel Zackrisson</a:t>
            </a:r>
            <a:endParaRPr lang="sv-S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</a:pPr>
            <a:r>
              <a:rPr lang="sv-SE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Daniel Andersson</a:t>
            </a:r>
            <a:endParaRPr lang="sv-S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</a:pPr>
            <a:r>
              <a:rPr lang="sv-SE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Hans </a:t>
            </a:r>
            <a:r>
              <a:rPr lang="sv-SE" sz="1800" b="0" i="0" u="none" strike="noStrike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Ihrfors</a:t>
            </a:r>
            <a:endParaRPr lang="sv-S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</a:pPr>
            <a:r>
              <a:rPr lang="sv-SE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Henrik Bylund</a:t>
            </a:r>
            <a:endParaRPr lang="sv-S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</a:pPr>
            <a:r>
              <a:rPr lang="sv-SE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Jonas Estelli</a:t>
            </a:r>
            <a:endParaRPr lang="sv-S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</a:pPr>
            <a:r>
              <a:rPr lang="sv-SE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Jonas Larsen</a:t>
            </a:r>
            <a:endParaRPr lang="sv-S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</a:pPr>
            <a:r>
              <a:rPr lang="sv-SE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Jonatan Odén</a:t>
            </a:r>
            <a:endParaRPr lang="sv-S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</a:pPr>
            <a:r>
              <a:rPr lang="sv-SE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Mathias Svensson</a:t>
            </a:r>
            <a:endParaRPr lang="sv-SE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</a:pPr>
            <a:r>
              <a:rPr lang="sv-SE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Mikael Andersson</a:t>
            </a:r>
            <a:endParaRPr lang="sv-SE" sz="18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sv-SE" dirty="0"/>
          </a:p>
          <a:p>
            <a:pPr>
              <a:spcBef>
                <a:spcPts val="0"/>
              </a:spcBef>
            </a:pPr>
            <a:r>
              <a:rPr lang="sv-SE" dirty="0"/>
              <a:t>Lagledare</a:t>
            </a:r>
          </a:p>
          <a:p>
            <a:pPr>
              <a:spcBef>
                <a:spcPts val="0"/>
              </a:spcBef>
            </a:pPr>
            <a:r>
              <a:rPr lang="sv-SE" sz="20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Andreas Thåberg</a:t>
            </a:r>
            <a:endParaRPr lang="sv-SE" sz="20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sv-SE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0AA3BD89-AAF7-A5D5-CFED-8E637DA29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472901"/>
              </p:ext>
            </p:extLst>
          </p:nvPr>
        </p:nvGraphicFramePr>
        <p:xfrm>
          <a:off x="5580063" y="2714625"/>
          <a:ext cx="1092200" cy="2286000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426551843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2221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4057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0878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8025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4095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30645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4209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7796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8828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5537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239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506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75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Värderingar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Barnen ska ha kul!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Vi är bra kompisar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Alla får vara med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Positiv förstärkning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Leka fotboll</a:t>
            </a:r>
          </a:p>
        </p:txBody>
      </p:sp>
      <p:pic>
        <p:nvPicPr>
          <p:cNvPr id="4" name="Platshållare för innehåll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6096" y="0"/>
            <a:ext cx="4453128" cy="6305573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8" y="4886165"/>
            <a:ext cx="957262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514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E96383-FA17-518C-01C9-8C48EB33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 vara en del av Gif P-13…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D7D184-6FDE-3A16-524E-28F9FB62A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sv-SE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v-SE" sz="1800" dirty="0">
                <a:solidFill>
                  <a:srgbClr val="000000"/>
                </a:solidFill>
                <a:latin typeface="Calibri" panose="020F0502020204030204" pitchFamily="34" charset="0"/>
              </a:rPr>
              <a:t>• Alla barn och ungdomar som vill ska få vara med och utvecklas!  </a:t>
            </a:r>
          </a:p>
          <a:p>
            <a:r>
              <a:rPr lang="sv-SE" sz="1800" dirty="0">
                <a:solidFill>
                  <a:srgbClr val="000000"/>
                </a:solidFill>
                <a:latin typeface="Calibri" panose="020F0502020204030204" pitchFamily="34" charset="0"/>
              </a:rPr>
              <a:t>• Vår utgångspunkt är att alla spelare vill och kan utvecklas!</a:t>
            </a:r>
          </a:p>
          <a:p>
            <a:r>
              <a:rPr lang="sv-SE" sz="1800" dirty="0">
                <a:solidFill>
                  <a:srgbClr val="000000"/>
                </a:solidFill>
                <a:latin typeface="Calibri" panose="020F0502020204030204" pitchFamily="34" charset="0"/>
              </a:rPr>
              <a:t>• Vi vill få så många barn och ungdomar som möjligt att spela fotboll så länge som möjligt!</a:t>
            </a:r>
          </a:p>
          <a:p>
            <a:r>
              <a:rPr lang="sv-SE" sz="1800" dirty="0">
                <a:solidFill>
                  <a:srgbClr val="000000"/>
                </a:solidFill>
                <a:latin typeface="Calibri" panose="020F0502020204030204" pitchFamily="34" charset="0"/>
              </a:rPr>
              <a:t>• Det ska vara roligt och lustfyllt att spela i Gif P-13 och man ska minnas sin tid i laget som positivt. </a:t>
            </a:r>
          </a:p>
          <a:p>
            <a:r>
              <a:rPr lang="sv-SE" sz="1800" dirty="0">
                <a:solidFill>
                  <a:srgbClr val="000000"/>
                </a:solidFill>
                <a:latin typeface="Calibri" panose="020F0502020204030204" pitchFamily="34" charset="0"/>
              </a:rPr>
              <a:t>• Vi ska arbeta för Fair Play, det innebär att vi lär våra spelare att inte maska, filma, vi skriker och hetsar    inte från ledare och föräldrar, vi gnäller inte på domaren 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Lag och spelare bedöms och peppas utifrån prestation och inte resultat.</a:t>
            </a:r>
          </a:p>
          <a:p>
            <a:endParaRPr lang="sv-SE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5277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60E5D3-5C5F-97D4-98E2-80F6845A4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Utveckling och Prestation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811986-F49F-05E2-39E8-45B96E6B7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Fokus på och beröm för förbättringar – uppmärksamma individerna 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Alla uttagna till match får spela ungefär lika mycket 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Spelsätt som långsiktigt utvecklar laget och spelarnas fotbollskompetens 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Eget spel – vilja hålla bollen i laget 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Justa och ärliga tag 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Positiv och uppmuntrande stämning 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Föräldrar som uppmuntrar och hejar 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Gott uppförande både på och bredvid planen 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Bedömningar utifrån prestationer som är påverkbara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5701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60E5D3-5C5F-97D4-98E2-80F6845A4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Matcher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811986-F49F-05E2-39E8-45B96E6B7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Seriespel 3*20 minuter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10 spelare kallas till varje match, svara snabbt på kallelsen så att vi hinner planera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Träningsnärvaro styr laguttagning, (vid dubbelidrott vill vi gärna att ni informerar oss tränare)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Alla uttagna till match får spela ungefär lika mycket 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Truppen består just nu av </a:t>
            </a:r>
            <a:r>
              <a:rPr lang="sv-SE" sz="1800" dirty="0">
                <a:solidFill>
                  <a:srgbClr val="000000"/>
                </a:solidFill>
                <a:latin typeface="Calibri" panose="020F0502020204030204" pitchFamily="34" charset="0"/>
              </a:rPr>
              <a:t>ca 30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spelare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Tanken är att anmäla två lag. 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Vi har ett samarbete med P-12/14 för att man ska kunna träna eller spela med dem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0109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C6A003-8663-5A24-B903-10880A951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Utrustning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696A0C4-09CC-E777-8862-4ADEB96E0E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Personligt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9E99A98-614C-CFFC-6D9A-4C94AB661B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/>
            <a:r>
              <a:rPr lang="sv-SE" sz="2000" dirty="0">
                <a:solidFill>
                  <a:srgbClr val="404040"/>
                </a:solidFill>
                <a:latin typeface="Candara" panose="020E0502030303020204" pitchFamily="34" charset="0"/>
              </a:rPr>
              <a:t>•Fotbollsskor</a:t>
            </a:r>
          </a:p>
          <a:p>
            <a:pPr algn="l"/>
            <a:r>
              <a:rPr lang="sv-SE" sz="2000" dirty="0">
                <a:solidFill>
                  <a:srgbClr val="404040"/>
                </a:solidFill>
                <a:latin typeface="Candara" panose="020E0502030303020204" pitchFamily="34" charset="0"/>
              </a:rPr>
              <a:t>•Benskydd</a:t>
            </a:r>
          </a:p>
          <a:p>
            <a:pPr algn="l"/>
            <a:r>
              <a:rPr lang="sv-SE" sz="2000" dirty="0">
                <a:solidFill>
                  <a:srgbClr val="404040"/>
                </a:solidFill>
                <a:latin typeface="Candara" panose="020E0502030303020204" pitchFamily="34" charset="0"/>
              </a:rPr>
              <a:t>•Fotboll storlek 4</a:t>
            </a:r>
          </a:p>
          <a:p>
            <a:pPr algn="l"/>
            <a:r>
              <a:rPr lang="sv-SE" sz="2000" dirty="0">
                <a:solidFill>
                  <a:srgbClr val="404040"/>
                </a:solidFill>
                <a:latin typeface="Candara" panose="020E0502030303020204" pitchFamily="34" charset="0"/>
              </a:rPr>
              <a:t>•Vattenflaska</a:t>
            </a:r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5A4B3E3-CDF0-6415-C0C1-EE24B59A13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39322" y="1797281"/>
            <a:ext cx="4937760" cy="736282"/>
          </a:xfrm>
        </p:spPr>
        <p:txBody>
          <a:bodyPr/>
          <a:lstStyle/>
          <a:p>
            <a:r>
              <a:rPr lang="sv-SE" dirty="0"/>
              <a:t>Via föreningen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3453B5B-12F5-D4AF-CAB0-B9434D1A2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39320" y="2593484"/>
            <a:ext cx="6085741" cy="3286760"/>
          </a:xfrm>
        </p:spPr>
        <p:txBody>
          <a:bodyPr/>
          <a:lstStyle/>
          <a:p>
            <a:pPr algn="l"/>
            <a:r>
              <a:rPr lang="sv-SE" sz="2000" b="0" i="0" u="none" strike="noStrike" baseline="0" dirty="0">
                <a:solidFill>
                  <a:srgbClr val="1CAEE5"/>
                </a:solidFill>
                <a:latin typeface="CIDFont+F2"/>
              </a:rPr>
              <a:t>•</a:t>
            </a:r>
            <a:r>
              <a:rPr lang="sv-SE" sz="2000" b="0" i="0" u="none" strike="noStrike" baseline="0" dirty="0">
                <a:solidFill>
                  <a:srgbClr val="404040"/>
                </a:solidFill>
                <a:latin typeface="CIDFont+F3"/>
              </a:rPr>
              <a:t>Matchställ (vart annat år) och försäkring ingår i avgiften</a:t>
            </a:r>
          </a:p>
          <a:p>
            <a:pPr algn="l"/>
            <a:r>
              <a:rPr lang="sv-SE" sz="2000" b="0" i="0" u="none" strike="noStrike" baseline="0" dirty="0">
                <a:solidFill>
                  <a:srgbClr val="1CAEE5"/>
                </a:solidFill>
                <a:latin typeface="CIDFont+F2"/>
              </a:rPr>
              <a:t>• </a:t>
            </a:r>
            <a:r>
              <a:rPr lang="sv-SE" sz="2000" b="0" i="0" u="none" strike="noStrike" baseline="0" dirty="0">
                <a:solidFill>
                  <a:srgbClr val="404040"/>
                </a:solidFill>
                <a:latin typeface="CIDFont+F3"/>
              </a:rPr>
              <a:t>Tröja</a:t>
            </a:r>
          </a:p>
          <a:p>
            <a:pPr algn="l"/>
            <a:r>
              <a:rPr lang="sv-SE" sz="2000" b="0" i="0" u="none" strike="noStrike" baseline="0" dirty="0">
                <a:solidFill>
                  <a:srgbClr val="1CAEE5"/>
                </a:solidFill>
                <a:latin typeface="CIDFont+F2"/>
              </a:rPr>
              <a:t>• </a:t>
            </a:r>
            <a:r>
              <a:rPr lang="sv-SE" sz="2000" b="0" i="0" u="none" strike="noStrike" baseline="0" dirty="0">
                <a:solidFill>
                  <a:srgbClr val="404040"/>
                </a:solidFill>
                <a:latin typeface="CIDFont+F3"/>
              </a:rPr>
              <a:t>Shorts</a:t>
            </a:r>
          </a:p>
          <a:p>
            <a:pPr algn="l"/>
            <a:r>
              <a:rPr lang="sv-SE" sz="2000" b="0" i="0" u="none" strike="noStrike" baseline="0" dirty="0">
                <a:solidFill>
                  <a:srgbClr val="1CAEE5"/>
                </a:solidFill>
                <a:latin typeface="CIDFont+F2"/>
              </a:rPr>
              <a:t>• </a:t>
            </a:r>
            <a:r>
              <a:rPr lang="sv-SE" sz="2000" b="0" i="0" u="none" strike="noStrike" baseline="0" dirty="0">
                <a:solidFill>
                  <a:srgbClr val="404040"/>
                </a:solidFill>
                <a:latin typeface="CIDFont+F3"/>
              </a:rPr>
              <a:t>Strumpor</a:t>
            </a:r>
          </a:p>
          <a:p>
            <a:pPr algn="l"/>
            <a:endParaRPr lang="sv-SE" dirty="0">
              <a:solidFill>
                <a:srgbClr val="404040"/>
              </a:solidFill>
              <a:latin typeface="CIDFont+F3"/>
            </a:endParaRPr>
          </a:p>
          <a:p>
            <a:pPr algn="l"/>
            <a:r>
              <a:rPr lang="sv-SE" dirty="0">
                <a:solidFill>
                  <a:srgbClr val="404040"/>
                </a:solidFill>
                <a:latin typeface="CIDFont+F3"/>
              </a:rPr>
              <a:t>Annan utrustning betalas själv, exempelvis overall, ryggsäck, regnjacka. </a:t>
            </a:r>
          </a:p>
          <a:p>
            <a:pPr algn="l"/>
            <a:endParaRPr lang="sv-SE" sz="2000" b="0" i="0" u="none" strike="noStrike" baseline="0" dirty="0">
              <a:solidFill>
                <a:srgbClr val="404040"/>
              </a:solidFill>
              <a:latin typeface="CIDFont+F3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378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AEE92F-B056-9CB8-4DA4-0491EE055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Träningsupplägg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1EA9B0-AF58-55F7-3E75-D417F84D5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77539"/>
            <a:ext cx="10058400" cy="4023360"/>
          </a:xfrm>
        </p:spPr>
        <p:txBody>
          <a:bodyPr>
            <a:normAutofit/>
          </a:bodyPr>
          <a:lstStyle/>
          <a:p>
            <a:pPr algn="l"/>
            <a:r>
              <a:rPr lang="sv-SE" sz="1800" b="0" i="0" u="none" strike="noStrike" baseline="0" dirty="0">
                <a:solidFill>
                  <a:srgbClr val="1CAEE5"/>
                </a:solidFill>
                <a:latin typeface="CIDFont+F2"/>
              </a:rPr>
              <a:t>•</a:t>
            </a:r>
            <a:r>
              <a:rPr lang="sv-SE" sz="1800" b="0" i="0" u="none" strike="noStrike" baseline="0" dirty="0">
                <a:solidFill>
                  <a:srgbClr val="404040"/>
                </a:solidFill>
                <a:latin typeface="CIDFont+F3"/>
              </a:rPr>
              <a:t>Samling 10 min innan träningen börjar</a:t>
            </a:r>
          </a:p>
          <a:p>
            <a:pPr algn="l"/>
            <a:r>
              <a:rPr lang="sv-SE" sz="1800" b="0" i="0" u="none" strike="noStrike" baseline="0" dirty="0">
                <a:solidFill>
                  <a:srgbClr val="1CAEE5"/>
                </a:solidFill>
                <a:latin typeface="CIDFont+F2"/>
              </a:rPr>
              <a:t>•</a:t>
            </a:r>
            <a:r>
              <a:rPr lang="sv-SE" sz="1800" b="0" i="0" u="none" strike="noStrike" baseline="0" dirty="0">
                <a:solidFill>
                  <a:srgbClr val="404040"/>
                </a:solidFill>
                <a:latin typeface="CIDFont+F3"/>
              </a:rPr>
              <a:t>Önskat att vara på </a:t>
            </a:r>
            <a:r>
              <a:rPr lang="sv-SE" sz="1800" b="0" i="0" u="none" strike="noStrike" baseline="0" dirty="0" err="1">
                <a:solidFill>
                  <a:srgbClr val="404040"/>
                </a:solidFill>
                <a:latin typeface="CIDFont+F3"/>
              </a:rPr>
              <a:t>Önsta</a:t>
            </a:r>
            <a:r>
              <a:rPr lang="sv-SE" sz="1800" b="0" i="0" u="none" strike="noStrike" baseline="0" dirty="0">
                <a:solidFill>
                  <a:srgbClr val="404040"/>
                </a:solidFill>
                <a:latin typeface="CIDFont+F3"/>
              </a:rPr>
              <a:t> IPs 7 vs 7 planer</a:t>
            </a:r>
          </a:p>
          <a:p>
            <a:pPr algn="l"/>
            <a:r>
              <a:rPr lang="sv-SE" sz="1800" b="0" i="0" u="none" strike="noStrike" baseline="0" dirty="0">
                <a:solidFill>
                  <a:srgbClr val="1CAEE5"/>
                </a:solidFill>
                <a:latin typeface="CIDFont+F2"/>
              </a:rPr>
              <a:t>•</a:t>
            </a:r>
            <a:r>
              <a:rPr lang="sv-SE" sz="1800" b="0" i="0" u="none" strike="noStrike" baseline="0" dirty="0">
                <a:solidFill>
                  <a:srgbClr val="404040"/>
                </a:solidFill>
                <a:latin typeface="CIDFont+F3"/>
              </a:rPr>
              <a:t>Önskvärt med en träningsnärvaro på 50 % för att spela match.</a:t>
            </a:r>
          </a:p>
          <a:p>
            <a:pPr algn="l"/>
            <a:r>
              <a:rPr lang="sv-SE" sz="1800" b="0" i="0" u="none" strike="noStrike" baseline="0" dirty="0">
                <a:solidFill>
                  <a:srgbClr val="1CAEE5"/>
                </a:solidFill>
                <a:latin typeface="CIDFont+F2"/>
              </a:rPr>
              <a:t>•</a:t>
            </a:r>
            <a:r>
              <a:rPr lang="sv-SE" sz="1800" b="0" i="0" u="none" strike="noStrike" baseline="0" dirty="0">
                <a:solidFill>
                  <a:srgbClr val="404040"/>
                </a:solidFill>
                <a:latin typeface="CIDFont+F3"/>
              </a:rPr>
              <a:t>Kommer inte att ha någon tillgång till omklädningsrum.</a:t>
            </a:r>
          </a:p>
          <a:p>
            <a:pPr algn="l"/>
            <a:r>
              <a:rPr lang="sv-SE" sz="1800" b="0" i="0" u="none" strike="noStrike" baseline="0" dirty="0">
                <a:solidFill>
                  <a:srgbClr val="1CAEE5"/>
                </a:solidFill>
                <a:latin typeface="CIDFont+F2"/>
              </a:rPr>
              <a:t>•</a:t>
            </a:r>
            <a:r>
              <a:rPr lang="sv-SE" sz="1800" b="0" i="0" u="none" strike="noStrike" baseline="0" dirty="0">
                <a:solidFill>
                  <a:srgbClr val="404040"/>
                </a:solidFill>
                <a:latin typeface="CIDFont+F3"/>
              </a:rPr>
              <a:t> Se till att ditt barn </a:t>
            </a:r>
            <a:r>
              <a:rPr lang="sv-SE" sz="1800" dirty="0">
                <a:solidFill>
                  <a:srgbClr val="404040"/>
                </a:solidFill>
                <a:latin typeface="CIDFont+F3"/>
              </a:rPr>
              <a:t>har mat i magen</a:t>
            </a:r>
            <a:endParaRPr lang="sv-SE" sz="1800" b="0" i="0" u="none" strike="noStrike" baseline="0" dirty="0">
              <a:solidFill>
                <a:srgbClr val="404040"/>
              </a:solidFill>
              <a:latin typeface="CIDFont+F3"/>
            </a:endParaRPr>
          </a:p>
          <a:p>
            <a:pPr algn="l"/>
            <a:r>
              <a:rPr lang="sv-SE" sz="1800" b="1" i="0" u="sng" strike="noStrike" baseline="0" dirty="0">
                <a:solidFill>
                  <a:srgbClr val="1CAEE5"/>
                </a:solidFill>
                <a:latin typeface="CIDFont+F2"/>
              </a:rPr>
              <a:t>•</a:t>
            </a:r>
            <a:r>
              <a:rPr lang="sv-SE" sz="1800" b="1" i="0" u="sng" strike="noStrike" baseline="0" dirty="0">
                <a:solidFill>
                  <a:srgbClr val="404040"/>
                </a:solidFill>
                <a:latin typeface="CIDFont+F3"/>
              </a:rPr>
              <a:t>Kom ihåg vattnet och boll</a:t>
            </a:r>
          </a:p>
          <a:p>
            <a:pPr algn="l"/>
            <a:endParaRPr lang="sv-SE" sz="1800" i="1" dirty="0">
              <a:solidFill>
                <a:srgbClr val="1CAEE5"/>
              </a:solidFill>
              <a:latin typeface="CIDFont+F2"/>
            </a:endParaRPr>
          </a:p>
          <a:p>
            <a:pPr algn="l"/>
            <a:r>
              <a:rPr lang="sv-SE" sz="1800" b="0" u="sng" strike="noStrike" baseline="0" dirty="0">
                <a:solidFill>
                  <a:srgbClr val="404040"/>
                </a:solidFill>
                <a:latin typeface="CIDFont+F3"/>
              </a:rPr>
              <a:t>Kallelse kommer skickas ut till varje träning (förenkla planeringen av träning genom att besvara kallelser), </a:t>
            </a:r>
          </a:p>
          <a:p>
            <a:pPr algn="l"/>
            <a:r>
              <a:rPr lang="sv-SE" sz="1800" u="sng" dirty="0">
                <a:solidFill>
                  <a:srgbClr val="404040"/>
                </a:solidFill>
                <a:latin typeface="CIDFont+F3"/>
              </a:rPr>
              <a:t>Utskickade aviseringar besvaras. </a:t>
            </a:r>
            <a:endParaRPr lang="sv-SE" u="sng" dirty="0"/>
          </a:p>
        </p:txBody>
      </p:sp>
    </p:spTree>
    <p:extLst>
      <p:ext uri="{BB962C8B-B14F-4D97-AF65-F5344CB8AC3E}">
        <p14:creationId xmlns:p14="http://schemas.microsoft.com/office/powerpoint/2010/main" val="3128207506"/>
      </p:ext>
    </p:extLst>
  </p:cSld>
  <p:clrMapOvr>
    <a:masterClrMapping/>
  </p:clrMapOvr>
</p:sld>
</file>

<file path=ppt/theme/theme1.xml><?xml version="1.0" encoding="utf-8"?>
<a:theme xmlns:a="http://schemas.openxmlformats.org/drawingml/2006/main" name="Efterhand">
  <a:themeElements>
    <a:clrScheme name="Efterhand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Efterhand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fterhan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1708</TotalTime>
  <Words>1211</Words>
  <Application>Microsoft Office PowerPoint</Application>
  <PresentationFormat>Widescreen</PresentationFormat>
  <Paragraphs>236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Aptos</vt:lpstr>
      <vt:lpstr>Aptos Narrow</vt:lpstr>
      <vt:lpstr>Arial</vt:lpstr>
      <vt:lpstr>Calibri</vt:lpstr>
      <vt:lpstr>Calibri Light</vt:lpstr>
      <vt:lpstr>Candara</vt:lpstr>
      <vt:lpstr>CIDFont+F2</vt:lpstr>
      <vt:lpstr>CIDFont+F3</vt:lpstr>
      <vt:lpstr>Helvetica</vt:lpstr>
      <vt:lpstr>Wingdings</vt:lpstr>
      <vt:lpstr>Efterhand</vt:lpstr>
      <vt:lpstr>Föräldramöte GIF P-13</vt:lpstr>
      <vt:lpstr>Agenda</vt:lpstr>
      <vt:lpstr>Tränarna, ny gruppering   </vt:lpstr>
      <vt:lpstr>Värderingar</vt:lpstr>
      <vt:lpstr>Att vara en del av Gif P-13…</vt:lpstr>
      <vt:lpstr>Utveckling och Prestation</vt:lpstr>
      <vt:lpstr>Matcher</vt:lpstr>
      <vt:lpstr>Utrustning</vt:lpstr>
      <vt:lpstr>Träningsupplägg</vt:lpstr>
      <vt:lpstr>Trams och dåligt beteende</vt:lpstr>
      <vt:lpstr>Träning försäsong</vt:lpstr>
      <vt:lpstr>Äskad träning under säsong (Obs ej klart)</vt:lpstr>
      <vt:lpstr>Rutin kallelser osv…</vt:lpstr>
      <vt:lpstr>Kallelser </vt:lpstr>
      <vt:lpstr>Plan för året</vt:lpstr>
      <vt:lpstr>Plan för året cuper </vt:lpstr>
      <vt:lpstr>Ekonomi</vt:lpstr>
      <vt:lpstr>Mål </vt:lpstr>
      <vt:lpstr>Ekonomi Hudik cup  </vt:lpstr>
      <vt:lpstr>Föräldrasupport. </vt:lpstr>
      <vt:lpstr>Kommunikation</vt:lpstr>
      <vt:lpstr>Övrigt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GIF P-08</dc:title>
  <dc:creator>Johan Kronlöf</dc:creator>
  <cp:lastModifiedBy>Andreas Thåberg</cp:lastModifiedBy>
  <cp:revision>94</cp:revision>
  <cp:lastPrinted>2024-03-06T06:53:46Z</cp:lastPrinted>
  <dcterms:created xsi:type="dcterms:W3CDTF">2015-04-29T21:14:30Z</dcterms:created>
  <dcterms:modified xsi:type="dcterms:W3CDTF">2025-03-11T20:02:39Z</dcterms:modified>
</cp:coreProperties>
</file>