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70" r:id="rId4"/>
    <p:sldId id="268" r:id="rId5"/>
    <p:sldId id="258" r:id="rId6"/>
    <p:sldId id="285" r:id="rId7"/>
    <p:sldId id="284" r:id="rId8"/>
    <p:sldId id="290" r:id="rId9"/>
    <p:sldId id="283" r:id="rId10"/>
    <p:sldId id="280" r:id="rId11"/>
    <p:sldId id="276" r:id="rId12"/>
    <p:sldId id="286" r:id="rId13"/>
    <p:sldId id="287" r:id="rId14"/>
    <p:sldId id="271" r:id="rId15"/>
    <p:sldId id="277" r:id="rId16"/>
    <p:sldId id="272" r:id="rId17"/>
    <p:sldId id="273" r:id="rId18"/>
    <p:sldId id="281" r:id="rId19"/>
    <p:sldId id="288" r:id="rId20"/>
    <p:sldId id="278" r:id="rId21"/>
    <p:sldId id="289" r:id="rId22"/>
    <p:sldId id="262" r:id="rId23"/>
    <p:sldId id="264" r:id="rId24"/>
    <p:sldId id="291" r:id="rId25"/>
  </p:sldIdLst>
  <p:sldSz cx="12192000" cy="6858000"/>
  <p:notesSz cx="6797675" cy="9926638"/>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00" d="100"/>
          <a:sy n="100" d="100"/>
        </p:scale>
        <p:origin x="912"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sv-SE"/>
              <a:t>Klicka här för att ändra format</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sv-SE"/>
              <a:t>Klicka här för att ändra format på underrubrik i bakgrunden</a:t>
            </a:r>
            <a:endParaRPr lang="en-US" dirty="0"/>
          </a:p>
        </p:txBody>
      </p:sp>
      <p:sp>
        <p:nvSpPr>
          <p:cNvPr id="4" name="Date Placeholder 3"/>
          <p:cNvSpPr>
            <a:spLocks noGrp="1"/>
          </p:cNvSpPr>
          <p:nvPr>
            <p:ph type="dt" sz="half" idx="10"/>
          </p:nvPr>
        </p:nvSpPr>
        <p:spPr/>
        <p:txBody>
          <a:bodyPr/>
          <a:lstStyle/>
          <a:p>
            <a:fld id="{745A0998-CE84-4C2F-8CE9-F99AE4B8A142}" type="datetimeFigureOut">
              <a:rPr lang="sv-SE" smtClean="0"/>
              <a:t>2024-03-06</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F0A6DC1B-86EC-40AD-9226-B0003645A83F}" type="slidenum">
              <a:rPr lang="sv-SE" smtClean="0"/>
              <a:t>‹#›</a:t>
            </a:fld>
            <a:endParaRPr lang="sv-SE"/>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853209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format</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745A0998-CE84-4C2F-8CE9-F99AE4B8A142}" type="datetimeFigureOut">
              <a:rPr lang="sv-SE" smtClean="0"/>
              <a:t>2024-03-06</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F0A6DC1B-86EC-40AD-9226-B0003645A83F}" type="slidenum">
              <a:rPr lang="sv-SE" smtClean="0"/>
              <a:t>‹#›</a:t>
            </a:fld>
            <a:endParaRPr lang="sv-SE"/>
          </a:p>
        </p:txBody>
      </p:sp>
    </p:spTree>
    <p:extLst>
      <p:ext uri="{BB962C8B-B14F-4D97-AF65-F5344CB8AC3E}">
        <p14:creationId xmlns:p14="http://schemas.microsoft.com/office/powerpoint/2010/main" val="36543915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Lodrät rubrik och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sv-SE"/>
              <a:t>Klicka här för att ändra format</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745A0998-CE84-4C2F-8CE9-F99AE4B8A142}" type="datetimeFigureOut">
              <a:rPr lang="sv-SE" smtClean="0"/>
              <a:t>2024-03-06</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F0A6DC1B-86EC-40AD-9226-B0003645A83F}" type="slidenum">
              <a:rPr lang="sv-SE" smtClean="0"/>
              <a:t>‹#›</a:t>
            </a:fld>
            <a:endParaRPr lang="sv-SE"/>
          </a:p>
        </p:txBody>
      </p:sp>
    </p:spTree>
    <p:extLst>
      <p:ext uri="{BB962C8B-B14F-4D97-AF65-F5344CB8AC3E}">
        <p14:creationId xmlns:p14="http://schemas.microsoft.com/office/powerpoint/2010/main" val="12754622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format</a:t>
            </a:r>
            <a:endParaRPr lang="en-US" dirty="0"/>
          </a:p>
        </p:txBody>
      </p:sp>
      <p:sp>
        <p:nvSpPr>
          <p:cNvPr id="3" name="Content Placeholder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745A0998-CE84-4C2F-8CE9-F99AE4B8A142}" type="datetimeFigureOut">
              <a:rPr lang="sv-SE" smtClean="0"/>
              <a:t>2024-03-06</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F0A6DC1B-86EC-40AD-9226-B0003645A83F}" type="slidenum">
              <a:rPr lang="sv-SE" smtClean="0"/>
              <a:t>‹#›</a:t>
            </a:fld>
            <a:endParaRPr lang="sv-SE"/>
          </a:p>
        </p:txBody>
      </p:sp>
    </p:spTree>
    <p:extLst>
      <p:ext uri="{BB962C8B-B14F-4D97-AF65-F5344CB8AC3E}">
        <p14:creationId xmlns:p14="http://schemas.microsoft.com/office/powerpoint/2010/main" val="21815546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vsnittsrubrik">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sv-SE"/>
              <a:t>Klicka här för att ändra format</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745A0998-CE84-4C2F-8CE9-F99AE4B8A142}" type="datetimeFigureOut">
              <a:rPr lang="sv-SE" smtClean="0"/>
              <a:t>2024-03-06</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F0A6DC1B-86EC-40AD-9226-B0003645A83F}" type="slidenum">
              <a:rPr lang="sv-SE" smtClean="0"/>
              <a:t>‹#›</a:t>
            </a:fld>
            <a:endParaRPr lang="sv-SE"/>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630015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sv-SE"/>
              <a:t>Klicka här för att ändra format</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4"/>
          <p:cNvSpPr>
            <a:spLocks noGrp="1"/>
          </p:cNvSpPr>
          <p:nvPr>
            <p:ph type="dt" sz="half" idx="10"/>
          </p:nvPr>
        </p:nvSpPr>
        <p:spPr/>
        <p:txBody>
          <a:bodyPr/>
          <a:lstStyle/>
          <a:p>
            <a:fld id="{745A0998-CE84-4C2F-8CE9-F99AE4B8A142}" type="datetimeFigureOut">
              <a:rPr lang="sv-SE" smtClean="0"/>
              <a:t>2024-03-06</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F0A6DC1B-86EC-40AD-9226-B0003645A83F}" type="slidenum">
              <a:rPr lang="sv-SE" smtClean="0"/>
              <a:t>‹#›</a:t>
            </a:fld>
            <a:endParaRPr lang="sv-SE"/>
          </a:p>
        </p:txBody>
      </p:sp>
    </p:spTree>
    <p:extLst>
      <p:ext uri="{BB962C8B-B14F-4D97-AF65-F5344CB8AC3E}">
        <p14:creationId xmlns:p14="http://schemas.microsoft.com/office/powerpoint/2010/main" val="37893753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sv-SE"/>
              <a:t>Klicka här för att ändra format</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1097280" y="2582335"/>
            <a:ext cx="4937760" cy="328676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6217920" y="2582334"/>
            <a:ext cx="4937760" cy="328676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745A0998-CE84-4C2F-8CE9-F99AE4B8A142}" type="datetimeFigureOut">
              <a:rPr lang="sv-SE" smtClean="0"/>
              <a:t>2024-03-06</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F0A6DC1B-86EC-40AD-9226-B0003645A83F}" type="slidenum">
              <a:rPr lang="sv-SE" smtClean="0"/>
              <a:t>‹#›</a:t>
            </a:fld>
            <a:endParaRPr lang="sv-SE"/>
          </a:p>
        </p:txBody>
      </p:sp>
    </p:spTree>
    <p:extLst>
      <p:ext uri="{BB962C8B-B14F-4D97-AF65-F5344CB8AC3E}">
        <p14:creationId xmlns:p14="http://schemas.microsoft.com/office/powerpoint/2010/main" val="3622064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format</a:t>
            </a:r>
            <a:endParaRPr lang="en-US" dirty="0"/>
          </a:p>
        </p:txBody>
      </p:sp>
      <p:sp>
        <p:nvSpPr>
          <p:cNvPr id="3" name="Date Placeholder 2"/>
          <p:cNvSpPr>
            <a:spLocks noGrp="1"/>
          </p:cNvSpPr>
          <p:nvPr>
            <p:ph type="dt" sz="half" idx="10"/>
          </p:nvPr>
        </p:nvSpPr>
        <p:spPr/>
        <p:txBody>
          <a:bodyPr/>
          <a:lstStyle/>
          <a:p>
            <a:fld id="{745A0998-CE84-4C2F-8CE9-F99AE4B8A142}" type="datetimeFigureOut">
              <a:rPr lang="sv-SE" smtClean="0"/>
              <a:t>2024-03-06</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F0A6DC1B-86EC-40AD-9226-B0003645A83F}" type="slidenum">
              <a:rPr lang="sv-SE" smtClean="0"/>
              <a:t>‹#›</a:t>
            </a:fld>
            <a:endParaRPr lang="sv-SE"/>
          </a:p>
        </p:txBody>
      </p:sp>
    </p:spTree>
    <p:extLst>
      <p:ext uri="{BB962C8B-B14F-4D97-AF65-F5344CB8AC3E}">
        <p14:creationId xmlns:p14="http://schemas.microsoft.com/office/powerpoint/2010/main" val="41950933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om">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745A0998-CE84-4C2F-8CE9-F99AE4B8A142}" type="datetimeFigureOut">
              <a:rPr lang="sv-SE" smtClean="0"/>
              <a:t>2024-03-06</a:t>
            </a:fld>
            <a:endParaRPr lang="sv-SE"/>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sv-SE"/>
          </a:p>
        </p:txBody>
      </p:sp>
      <p:sp>
        <p:nvSpPr>
          <p:cNvPr id="9" name="Slide Number Placeholder 8"/>
          <p:cNvSpPr>
            <a:spLocks noGrp="1"/>
          </p:cNvSpPr>
          <p:nvPr>
            <p:ph type="sldNum" sz="quarter" idx="12"/>
          </p:nvPr>
        </p:nvSpPr>
        <p:spPr/>
        <p:txBody>
          <a:bodyPr/>
          <a:lstStyle/>
          <a:p>
            <a:fld id="{F0A6DC1B-86EC-40AD-9226-B0003645A83F}" type="slidenum">
              <a:rPr lang="sv-SE" smtClean="0"/>
              <a:t>‹#›</a:t>
            </a:fld>
            <a:endParaRPr lang="sv-SE"/>
          </a:p>
        </p:txBody>
      </p:sp>
    </p:spTree>
    <p:extLst>
      <p:ext uri="{BB962C8B-B14F-4D97-AF65-F5344CB8AC3E}">
        <p14:creationId xmlns:p14="http://schemas.microsoft.com/office/powerpoint/2010/main" val="8733695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nehåll med bildtext">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sv-SE"/>
              <a:t>Klicka här för att ändra format</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745A0998-CE84-4C2F-8CE9-F99AE4B8A142}" type="datetimeFigureOut">
              <a:rPr lang="sv-SE" smtClean="0"/>
              <a:t>2024-03-06</a:t>
            </a:fld>
            <a:endParaRPr lang="sv-SE"/>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sv-SE"/>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F0A6DC1B-86EC-40AD-9226-B0003645A83F}" type="slidenum">
              <a:rPr lang="sv-SE" smtClean="0"/>
              <a:t>‹#›</a:t>
            </a:fld>
            <a:endParaRPr lang="sv-SE"/>
          </a:p>
        </p:txBody>
      </p:sp>
    </p:spTree>
    <p:extLst>
      <p:ext uri="{BB962C8B-B14F-4D97-AF65-F5344CB8AC3E}">
        <p14:creationId xmlns:p14="http://schemas.microsoft.com/office/powerpoint/2010/main" val="2554836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ed bildtext">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sv-SE"/>
              <a:t>Klicka här för att ändra format</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745A0998-CE84-4C2F-8CE9-F99AE4B8A142}" type="datetimeFigureOut">
              <a:rPr lang="sv-SE" smtClean="0"/>
              <a:t>2024-03-06</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F0A6DC1B-86EC-40AD-9226-B0003645A83F}" type="slidenum">
              <a:rPr lang="sv-SE" smtClean="0"/>
              <a:t>‹#›</a:t>
            </a:fld>
            <a:endParaRPr lang="sv-SE"/>
          </a:p>
        </p:txBody>
      </p:sp>
    </p:spTree>
    <p:extLst>
      <p:ext uri="{BB962C8B-B14F-4D97-AF65-F5344CB8AC3E}">
        <p14:creationId xmlns:p14="http://schemas.microsoft.com/office/powerpoint/2010/main" val="2455631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sv-SE"/>
              <a:t>Klicka här för att ändra format</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745A0998-CE84-4C2F-8CE9-F99AE4B8A142}" type="datetimeFigureOut">
              <a:rPr lang="sv-SE" smtClean="0"/>
              <a:t>2024-03-06</a:t>
            </a:fld>
            <a:endParaRPr lang="sv-SE"/>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sv-SE"/>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F0A6DC1B-86EC-40AD-9226-B0003645A83F}" type="slidenum">
              <a:rPr lang="sv-SE" smtClean="0"/>
              <a:t>‹#›</a:t>
            </a:fld>
            <a:endParaRPr lang="sv-SE"/>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499161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r>
              <a:rPr lang="sv-SE" dirty="0"/>
              <a:t>Föräldramöte GIF P-13</a:t>
            </a:r>
          </a:p>
        </p:txBody>
      </p:sp>
      <p:sp>
        <p:nvSpPr>
          <p:cNvPr id="3" name="Underrubrik 2"/>
          <p:cNvSpPr>
            <a:spLocks noGrp="1"/>
          </p:cNvSpPr>
          <p:nvPr>
            <p:ph type="subTitle" idx="1"/>
          </p:nvPr>
        </p:nvSpPr>
        <p:spPr/>
        <p:txBody>
          <a:bodyPr/>
          <a:lstStyle/>
          <a:p>
            <a:r>
              <a:rPr lang="sv-SE" dirty="0"/>
              <a:t>2024-03-06</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80499" y="210470"/>
            <a:ext cx="957262" cy="1096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085127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BC6A003-8663-5A24-B903-10880A951A89}"/>
              </a:ext>
            </a:extLst>
          </p:cNvPr>
          <p:cNvSpPr>
            <a:spLocks noGrp="1"/>
          </p:cNvSpPr>
          <p:nvPr>
            <p:ph type="title"/>
          </p:nvPr>
        </p:nvSpPr>
        <p:spPr/>
        <p:txBody>
          <a:bodyPr/>
          <a:lstStyle/>
          <a:p>
            <a:r>
              <a:rPr lang="sv-SE" dirty="0"/>
              <a:t>Utrustning</a:t>
            </a:r>
          </a:p>
        </p:txBody>
      </p:sp>
      <p:sp>
        <p:nvSpPr>
          <p:cNvPr id="3" name="Platshållare för text 2">
            <a:extLst>
              <a:ext uri="{FF2B5EF4-FFF2-40B4-BE49-F238E27FC236}">
                <a16:creationId xmlns:a16="http://schemas.microsoft.com/office/drawing/2014/main" id="{B696A0C4-09CC-E777-8862-4ADEB96E0E31}"/>
              </a:ext>
            </a:extLst>
          </p:cNvPr>
          <p:cNvSpPr>
            <a:spLocks noGrp="1"/>
          </p:cNvSpPr>
          <p:nvPr>
            <p:ph type="body" idx="1"/>
          </p:nvPr>
        </p:nvSpPr>
        <p:spPr/>
        <p:txBody>
          <a:bodyPr/>
          <a:lstStyle/>
          <a:p>
            <a:r>
              <a:rPr lang="sv-SE" dirty="0"/>
              <a:t>Personligt</a:t>
            </a:r>
          </a:p>
        </p:txBody>
      </p:sp>
      <p:sp>
        <p:nvSpPr>
          <p:cNvPr id="4" name="Platshållare för innehåll 3">
            <a:extLst>
              <a:ext uri="{FF2B5EF4-FFF2-40B4-BE49-F238E27FC236}">
                <a16:creationId xmlns:a16="http://schemas.microsoft.com/office/drawing/2014/main" id="{49E99A98-614C-CFFC-6D9A-4C94AB661BB5}"/>
              </a:ext>
            </a:extLst>
          </p:cNvPr>
          <p:cNvSpPr>
            <a:spLocks noGrp="1"/>
          </p:cNvSpPr>
          <p:nvPr>
            <p:ph sz="half" idx="2"/>
          </p:nvPr>
        </p:nvSpPr>
        <p:spPr/>
        <p:txBody>
          <a:bodyPr/>
          <a:lstStyle/>
          <a:p>
            <a:pPr algn="l"/>
            <a:r>
              <a:rPr lang="sv-SE" sz="2000" dirty="0">
                <a:solidFill>
                  <a:srgbClr val="404040"/>
                </a:solidFill>
                <a:latin typeface="Candara" panose="020E0502030303020204" pitchFamily="34" charset="0"/>
              </a:rPr>
              <a:t>•Fotbollsskor</a:t>
            </a:r>
          </a:p>
          <a:p>
            <a:pPr algn="l"/>
            <a:r>
              <a:rPr lang="sv-SE" sz="2000" dirty="0">
                <a:solidFill>
                  <a:srgbClr val="404040"/>
                </a:solidFill>
                <a:latin typeface="Candara" panose="020E0502030303020204" pitchFamily="34" charset="0"/>
              </a:rPr>
              <a:t>•Benskydd</a:t>
            </a:r>
          </a:p>
          <a:p>
            <a:pPr algn="l"/>
            <a:r>
              <a:rPr lang="sv-SE" sz="2000" dirty="0">
                <a:solidFill>
                  <a:srgbClr val="404040"/>
                </a:solidFill>
                <a:latin typeface="Candara" panose="020E0502030303020204" pitchFamily="34" charset="0"/>
              </a:rPr>
              <a:t>•Fotboll storlek 4</a:t>
            </a:r>
          </a:p>
          <a:p>
            <a:pPr algn="l"/>
            <a:r>
              <a:rPr lang="sv-SE" sz="2000" dirty="0">
                <a:solidFill>
                  <a:srgbClr val="404040"/>
                </a:solidFill>
                <a:latin typeface="Candara" panose="020E0502030303020204" pitchFamily="34" charset="0"/>
              </a:rPr>
              <a:t>•Vattenflaska</a:t>
            </a:r>
          </a:p>
          <a:p>
            <a:endParaRPr lang="sv-SE" dirty="0"/>
          </a:p>
        </p:txBody>
      </p:sp>
      <p:sp>
        <p:nvSpPr>
          <p:cNvPr id="5" name="Platshållare för text 4">
            <a:extLst>
              <a:ext uri="{FF2B5EF4-FFF2-40B4-BE49-F238E27FC236}">
                <a16:creationId xmlns:a16="http://schemas.microsoft.com/office/drawing/2014/main" id="{05A4B3E3-CDF0-6415-C0C1-EE24B59A13F5}"/>
              </a:ext>
            </a:extLst>
          </p:cNvPr>
          <p:cNvSpPr>
            <a:spLocks noGrp="1"/>
          </p:cNvSpPr>
          <p:nvPr>
            <p:ph type="body" sz="quarter" idx="3"/>
          </p:nvPr>
        </p:nvSpPr>
        <p:spPr>
          <a:xfrm>
            <a:off x="5439322" y="1797281"/>
            <a:ext cx="4937760" cy="736282"/>
          </a:xfrm>
        </p:spPr>
        <p:txBody>
          <a:bodyPr/>
          <a:lstStyle/>
          <a:p>
            <a:r>
              <a:rPr lang="sv-SE" dirty="0"/>
              <a:t>Via föreningen</a:t>
            </a:r>
          </a:p>
        </p:txBody>
      </p:sp>
      <p:sp>
        <p:nvSpPr>
          <p:cNvPr id="6" name="Platshållare för innehåll 5">
            <a:extLst>
              <a:ext uri="{FF2B5EF4-FFF2-40B4-BE49-F238E27FC236}">
                <a16:creationId xmlns:a16="http://schemas.microsoft.com/office/drawing/2014/main" id="{93453B5B-12F5-D4AF-CAB0-B9434D1A28B5}"/>
              </a:ext>
            </a:extLst>
          </p:cNvPr>
          <p:cNvSpPr>
            <a:spLocks noGrp="1"/>
          </p:cNvSpPr>
          <p:nvPr>
            <p:ph sz="quarter" idx="4"/>
          </p:nvPr>
        </p:nvSpPr>
        <p:spPr>
          <a:xfrm>
            <a:off x="5439320" y="2593484"/>
            <a:ext cx="6085741" cy="3286760"/>
          </a:xfrm>
        </p:spPr>
        <p:txBody>
          <a:bodyPr/>
          <a:lstStyle/>
          <a:p>
            <a:pPr algn="l"/>
            <a:r>
              <a:rPr lang="sv-SE" sz="2000" b="0" i="0" u="none" strike="noStrike" baseline="0" dirty="0">
                <a:solidFill>
                  <a:srgbClr val="1CAEE5"/>
                </a:solidFill>
                <a:latin typeface="CIDFont+F2"/>
              </a:rPr>
              <a:t>•</a:t>
            </a:r>
            <a:r>
              <a:rPr lang="sv-SE" sz="2000" b="0" i="0" u="none" strike="noStrike" baseline="0" dirty="0">
                <a:solidFill>
                  <a:srgbClr val="404040"/>
                </a:solidFill>
                <a:latin typeface="CIDFont+F3"/>
              </a:rPr>
              <a:t>Matchställ (vart annat år) och försäkring ingår i avgiften</a:t>
            </a:r>
          </a:p>
          <a:p>
            <a:pPr algn="l"/>
            <a:r>
              <a:rPr lang="sv-SE" sz="2000" b="0" i="0" u="none" strike="noStrike" baseline="0" dirty="0">
                <a:solidFill>
                  <a:srgbClr val="1CAEE5"/>
                </a:solidFill>
                <a:latin typeface="CIDFont+F2"/>
              </a:rPr>
              <a:t>• </a:t>
            </a:r>
            <a:r>
              <a:rPr lang="sv-SE" sz="2000" b="0" i="0" u="none" strike="noStrike" baseline="0" dirty="0">
                <a:solidFill>
                  <a:srgbClr val="404040"/>
                </a:solidFill>
                <a:latin typeface="CIDFont+F3"/>
              </a:rPr>
              <a:t>Tröja</a:t>
            </a:r>
          </a:p>
          <a:p>
            <a:pPr algn="l"/>
            <a:r>
              <a:rPr lang="sv-SE" sz="2000" b="0" i="0" u="none" strike="noStrike" baseline="0" dirty="0">
                <a:solidFill>
                  <a:srgbClr val="1CAEE5"/>
                </a:solidFill>
                <a:latin typeface="CIDFont+F2"/>
              </a:rPr>
              <a:t>• </a:t>
            </a:r>
            <a:r>
              <a:rPr lang="sv-SE" sz="2000" b="0" i="0" u="none" strike="noStrike" baseline="0" dirty="0">
                <a:solidFill>
                  <a:srgbClr val="404040"/>
                </a:solidFill>
                <a:latin typeface="CIDFont+F3"/>
              </a:rPr>
              <a:t>Shorts</a:t>
            </a:r>
          </a:p>
          <a:p>
            <a:pPr algn="l"/>
            <a:r>
              <a:rPr lang="sv-SE" sz="2000" b="0" i="0" u="none" strike="noStrike" baseline="0" dirty="0">
                <a:solidFill>
                  <a:srgbClr val="1CAEE5"/>
                </a:solidFill>
                <a:latin typeface="CIDFont+F2"/>
              </a:rPr>
              <a:t>• </a:t>
            </a:r>
            <a:r>
              <a:rPr lang="sv-SE" sz="2000" b="0" i="0" u="none" strike="noStrike" baseline="0" dirty="0">
                <a:solidFill>
                  <a:srgbClr val="404040"/>
                </a:solidFill>
                <a:latin typeface="CIDFont+F3"/>
              </a:rPr>
              <a:t>Strumpor</a:t>
            </a:r>
          </a:p>
          <a:p>
            <a:pPr algn="l"/>
            <a:endParaRPr lang="sv-SE" dirty="0">
              <a:solidFill>
                <a:srgbClr val="404040"/>
              </a:solidFill>
              <a:latin typeface="CIDFont+F3"/>
            </a:endParaRPr>
          </a:p>
          <a:p>
            <a:pPr algn="l"/>
            <a:r>
              <a:rPr lang="sv-SE" dirty="0">
                <a:solidFill>
                  <a:srgbClr val="404040"/>
                </a:solidFill>
                <a:latin typeface="CIDFont+F3"/>
              </a:rPr>
              <a:t>Annan utrustning betalas själv, exempelvis overall, ryggsäck, regnjacka. </a:t>
            </a:r>
          </a:p>
          <a:p>
            <a:pPr algn="l"/>
            <a:endParaRPr lang="sv-SE" sz="2000" b="0" i="0" u="none" strike="noStrike" baseline="0" dirty="0">
              <a:solidFill>
                <a:srgbClr val="404040"/>
              </a:solidFill>
              <a:latin typeface="CIDFont+F3"/>
            </a:endParaRPr>
          </a:p>
          <a:p>
            <a:endParaRPr lang="sv-SE" dirty="0"/>
          </a:p>
        </p:txBody>
      </p:sp>
    </p:spTree>
    <p:extLst>
      <p:ext uri="{BB962C8B-B14F-4D97-AF65-F5344CB8AC3E}">
        <p14:creationId xmlns:p14="http://schemas.microsoft.com/office/powerpoint/2010/main" val="32383786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8EDB8B9-F510-C0CE-BF5B-9D0AF996B609}"/>
              </a:ext>
            </a:extLst>
          </p:cNvPr>
          <p:cNvSpPr>
            <a:spLocks noGrp="1"/>
          </p:cNvSpPr>
          <p:nvPr>
            <p:ph type="title"/>
          </p:nvPr>
        </p:nvSpPr>
        <p:spPr/>
        <p:txBody>
          <a:bodyPr/>
          <a:lstStyle/>
          <a:p>
            <a:r>
              <a:rPr lang="sv-SE" dirty="0"/>
              <a:t>Matchställ</a:t>
            </a:r>
          </a:p>
        </p:txBody>
      </p:sp>
      <p:sp>
        <p:nvSpPr>
          <p:cNvPr id="3" name="Platshållare för innehåll 2">
            <a:extLst>
              <a:ext uri="{FF2B5EF4-FFF2-40B4-BE49-F238E27FC236}">
                <a16:creationId xmlns:a16="http://schemas.microsoft.com/office/drawing/2014/main" id="{ED16800B-9DB1-E7E7-A722-C805FC3BD6E2}"/>
              </a:ext>
            </a:extLst>
          </p:cNvPr>
          <p:cNvSpPr>
            <a:spLocks noGrp="1"/>
          </p:cNvSpPr>
          <p:nvPr>
            <p:ph idx="1"/>
          </p:nvPr>
        </p:nvSpPr>
        <p:spPr/>
        <p:txBody>
          <a:bodyPr>
            <a:normAutofit/>
          </a:bodyPr>
          <a:lstStyle/>
          <a:p>
            <a:r>
              <a:rPr lang="sv-SE" sz="1800" dirty="0">
                <a:solidFill>
                  <a:srgbClr val="1D1C1D"/>
                </a:solidFill>
                <a:effectLst/>
                <a:latin typeface="Arial" panose="020B0604020202020204" pitchFamily="34" charset="0"/>
                <a:ea typeface="Times New Roman" panose="02020603050405020304" pitchFamily="18" charset="0"/>
              </a:rPr>
              <a:t>I år kommer nya tröjor delas ut till alla lag. Flickorna går över på mörkblå strumpor och shorts medan pojkarna fortsätter med vita även detta år då det finns mycket på hyllan. Nästa år går pojkar över på mörkblått också.</a:t>
            </a:r>
            <a:br>
              <a:rPr lang="sv-SE" sz="1800" dirty="0">
                <a:solidFill>
                  <a:srgbClr val="1D1C1D"/>
                </a:solidFill>
                <a:effectLst/>
                <a:latin typeface="Arial" panose="020B0604020202020204" pitchFamily="34" charset="0"/>
                <a:ea typeface="Times New Roman" panose="02020603050405020304" pitchFamily="18" charset="0"/>
              </a:rPr>
            </a:br>
            <a:endParaRPr lang="sv-SE" sz="1800" dirty="0">
              <a:solidFill>
                <a:srgbClr val="1D1C1D"/>
              </a:solidFill>
              <a:effectLst/>
              <a:latin typeface="Arial" panose="020B0604020202020204" pitchFamily="34" charset="0"/>
              <a:ea typeface="Times New Roman" panose="02020603050405020304" pitchFamily="18" charset="0"/>
            </a:endParaRPr>
          </a:p>
          <a:p>
            <a:r>
              <a:rPr lang="sv-SE" sz="1800" b="1" dirty="0">
                <a:solidFill>
                  <a:srgbClr val="1D1C1D"/>
                </a:solidFill>
                <a:effectLst/>
                <a:latin typeface="Arial" panose="020B0604020202020204" pitchFamily="34" charset="0"/>
                <a:ea typeface="Times New Roman" panose="02020603050405020304" pitchFamily="18" charset="0"/>
              </a:rPr>
              <a:t>Övrig utrustning:</a:t>
            </a:r>
            <a:r>
              <a:rPr lang="sv-SE" sz="1800" dirty="0">
                <a:solidFill>
                  <a:srgbClr val="1D1C1D"/>
                </a:solidFill>
                <a:effectLst/>
                <a:latin typeface="Arial" panose="020B0604020202020204" pitchFamily="34" charset="0"/>
                <a:ea typeface="Times New Roman" panose="02020603050405020304" pitchFamily="18" charset="0"/>
              </a:rPr>
              <a:t> Kansliet har lista på vad som går att köpa i form av overall, ryggsäckar mm. Allt finns att prova på Stadium Erikslund. </a:t>
            </a:r>
          </a:p>
          <a:p>
            <a:endParaRPr lang="sv-SE" sz="1800" b="1" dirty="0">
              <a:solidFill>
                <a:srgbClr val="1D1C1D"/>
              </a:solidFill>
              <a:latin typeface="Arial" panose="020B0604020202020204" pitchFamily="34" charset="0"/>
              <a:ea typeface="Times New Roman" panose="02020603050405020304" pitchFamily="18" charset="0"/>
            </a:endParaRPr>
          </a:p>
          <a:p>
            <a:r>
              <a:rPr lang="sv-SE" sz="1800" b="1" dirty="0">
                <a:solidFill>
                  <a:srgbClr val="1D1C1D"/>
                </a:solidFill>
                <a:latin typeface="Arial" panose="020B0604020202020204" pitchFamily="34" charset="0"/>
                <a:ea typeface="Times New Roman" panose="02020603050405020304" pitchFamily="18" charset="0"/>
              </a:rPr>
              <a:t>Utskick</a:t>
            </a:r>
            <a:r>
              <a:rPr lang="sv-SE" dirty="0">
                <a:solidFill>
                  <a:srgbClr val="1D1C1D"/>
                </a:solidFill>
                <a:latin typeface="Arial" panose="020B0604020202020204" pitchFamily="34" charset="0"/>
                <a:ea typeface="Times New Roman" panose="02020603050405020304" pitchFamily="18" charset="0"/>
              </a:rPr>
              <a:t> </a:t>
            </a:r>
            <a:r>
              <a:rPr lang="sv-SE" sz="1800" dirty="0">
                <a:solidFill>
                  <a:srgbClr val="1D1C1D"/>
                </a:solidFill>
                <a:latin typeface="Arial" panose="020B0604020202020204" pitchFamily="34" charset="0"/>
              </a:rPr>
              <a:t>sker om att ”börja samla in storlekar och nummer” när medlemsavgifterna har betalats av alla.  </a:t>
            </a:r>
          </a:p>
          <a:p>
            <a:endParaRPr lang="sv-SE" dirty="0">
              <a:solidFill>
                <a:srgbClr val="FF0000"/>
              </a:solidFill>
            </a:endParaRPr>
          </a:p>
        </p:txBody>
      </p:sp>
    </p:spTree>
    <p:extLst>
      <p:ext uri="{BB962C8B-B14F-4D97-AF65-F5344CB8AC3E}">
        <p14:creationId xmlns:p14="http://schemas.microsoft.com/office/powerpoint/2010/main" val="28329178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2978C98-45B4-3343-166A-7BCBE749EDF5}"/>
              </a:ext>
            </a:extLst>
          </p:cNvPr>
          <p:cNvSpPr>
            <a:spLocks noGrp="1"/>
          </p:cNvSpPr>
          <p:nvPr>
            <p:ph type="title"/>
          </p:nvPr>
        </p:nvSpPr>
        <p:spPr>
          <a:xfrm>
            <a:off x="1097280" y="286604"/>
            <a:ext cx="10058400" cy="646270"/>
          </a:xfrm>
        </p:spPr>
        <p:txBody>
          <a:bodyPr>
            <a:normAutofit fontScale="90000"/>
          </a:bodyPr>
          <a:lstStyle/>
          <a:p>
            <a:r>
              <a:rPr lang="sv-SE" dirty="0"/>
              <a:t>Övrig utrustning</a:t>
            </a:r>
          </a:p>
        </p:txBody>
      </p:sp>
      <p:pic>
        <p:nvPicPr>
          <p:cNvPr id="12" name="Bildobjekt 11">
            <a:extLst>
              <a:ext uri="{FF2B5EF4-FFF2-40B4-BE49-F238E27FC236}">
                <a16:creationId xmlns:a16="http://schemas.microsoft.com/office/drawing/2014/main" id="{A968A659-9991-6640-3C9A-474936F08E5D}"/>
              </a:ext>
            </a:extLst>
          </p:cNvPr>
          <p:cNvPicPr>
            <a:picLocks noChangeAspect="1"/>
          </p:cNvPicPr>
          <p:nvPr/>
        </p:nvPicPr>
        <p:blipFill>
          <a:blip r:embed="rId2"/>
          <a:stretch>
            <a:fillRect/>
          </a:stretch>
        </p:blipFill>
        <p:spPr>
          <a:xfrm>
            <a:off x="2933258" y="813606"/>
            <a:ext cx="6303106" cy="5249424"/>
          </a:xfrm>
          <a:prstGeom prst="rect">
            <a:avLst/>
          </a:prstGeom>
        </p:spPr>
      </p:pic>
    </p:spTree>
    <p:extLst>
      <p:ext uri="{BB962C8B-B14F-4D97-AF65-F5344CB8AC3E}">
        <p14:creationId xmlns:p14="http://schemas.microsoft.com/office/powerpoint/2010/main" val="34712646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F9D88A-1B87-129E-11BB-FBA3BDFF4923}"/>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95447B43-BAD7-0F31-FFAD-816AE3EA3A6F}"/>
              </a:ext>
            </a:extLst>
          </p:cNvPr>
          <p:cNvSpPr>
            <a:spLocks noGrp="1"/>
          </p:cNvSpPr>
          <p:nvPr>
            <p:ph type="title"/>
          </p:nvPr>
        </p:nvSpPr>
        <p:spPr>
          <a:xfrm>
            <a:off x="1097280" y="286604"/>
            <a:ext cx="10058400" cy="646270"/>
          </a:xfrm>
        </p:spPr>
        <p:txBody>
          <a:bodyPr>
            <a:normAutofit fontScale="90000"/>
          </a:bodyPr>
          <a:lstStyle/>
          <a:p>
            <a:r>
              <a:rPr lang="sv-SE" dirty="0"/>
              <a:t>Övrig utrustning</a:t>
            </a:r>
          </a:p>
        </p:txBody>
      </p:sp>
      <p:pic>
        <p:nvPicPr>
          <p:cNvPr id="4" name="Bildobjekt 3">
            <a:extLst>
              <a:ext uri="{FF2B5EF4-FFF2-40B4-BE49-F238E27FC236}">
                <a16:creationId xmlns:a16="http://schemas.microsoft.com/office/drawing/2014/main" id="{E5097DE6-1840-D621-57A6-2D600A2BE3A1}"/>
              </a:ext>
            </a:extLst>
          </p:cNvPr>
          <p:cNvPicPr>
            <a:picLocks noChangeAspect="1"/>
          </p:cNvPicPr>
          <p:nvPr/>
        </p:nvPicPr>
        <p:blipFill>
          <a:blip r:embed="rId2"/>
          <a:stretch>
            <a:fillRect/>
          </a:stretch>
        </p:blipFill>
        <p:spPr>
          <a:xfrm>
            <a:off x="2761673" y="829639"/>
            <a:ext cx="7080533" cy="5560916"/>
          </a:xfrm>
          <a:prstGeom prst="rect">
            <a:avLst/>
          </a:prstGeom>
        </p:spPr>
      </p:pic>
    </p:spTree>
    <p:extLst>
      <p:ext uri="{BB962C8B-B14F-4D97-AF65-F5344CB8AC3E}">
        <p14:creationId xmlns:p14="http://schemas.microsoft.com/office/powerpoint/2010/main" val="13267614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B5340B3-2954-9C9F-34F6-7814E5DEBD5E}"/>
              </a:ext>
            </a:extLst>
          </p:cNvPr>
          <p:cNvSpPr>
            <a:spLocks noGrp="1"/>
          </p:cNvSpPr>
          <p:nvPr>
            <p:ph type="title"/>
          </p:nvPr>
        </p:nvSpPr>
        <p:spPr/>
        <p:txBody>
          <a:bodyPr/>
          <a:lstStyle/>
          <a:p>
            <a:r>
              <a:rPr lang="sv-SE" dirty="0"/>
              <a:t>Träning idag och till sommaren</a:t>
            </a:r>
          </a:p>
        </p:txBody>
      </p:sp>
      <p:sp>
        <p:nvSpPr>
          <p:cNvPr id="3" name="Platshållare för innehåll 2">
            <a:extLst>
              <a:ext uri="{FF2B5EF4-FFF2-40B4-BE49-F238E27FC236}">
                <a16:creationId xmlns:a16="http://schemas.microsoft.com/office/drawing/2014/main" id="{34ED5466-31E4-CC59-31A1-8E24967B30CF}"/>
              </a:ext>
            </a:extLst>
          </p:cNvPr>
          <p:cNvSpPr>
            <a:spLocks noGrp="1"/>
          </p:cNvSpPr>
          <p:nvPr>
            <p:ph idx="1"/>
          </p:nvPr>
        </p:nvSpPr>
        <p:spPr/>
        <p:txBody>
          <a:bodyPr/>
          <a:lstStyle/>
          <a:p>
            <a:pPr marL="0" indent="0">
              <a:buNone/>
            </a:pPr>
            <a:r>
              <a:rPr lang="sv-SE" dirty="0"/>
              <a:t>Just nu: inomhusträning Ronnbyskolans idrottshall</a:t>
            </a:r>
          </a:p>
          <a:p>
            <a:pPr marL="0" indent="0">
              <a:buNone/>
            </a:pPr>
            <a:r>
              <a:rPr lang="sv-SE" dirty="0"/>
              <a:t>Tisdagar: 19.00-20.30</a:t>
            </a:r>
          </a:p>
          <a:p>
            <a:endParaRPr lang="sv-SE" dirty="0"/>
          </a:p>
          <a:p>
            <a:pPr marL="0" indent="0">
              <a:buNone/>
            </a:pPr>
            <a:r>
              <a:rPr lang="sv-SE" b="1" i="1" dirty="0"/>
              <a:t>Från mitten av Mars- </a:t>
            </a:r>
          </a:p>
          <a:p>
            <a:pPr marL="0" indent="0">
              <a:buNone/>
            </a:pPr>
            <a:r>
              <a:rPr lang="sv-SE" dirty="0"/>
              <a:t>Inomhusträning tisdagar 19.00-20.30</a:t>
            </a:r>
          </a:p>
          <a:p>
            <a:pPr marL="0" indent="0">
              <a:buNone/>
            </a:pPr>
            <a:r>
              <a:rPr lang="sv-SE" dirty="0"/>
              <a:t>Utomhusträning måndagar eller onsdagar: 17.30-19.00 (måste ha beslut om detta) </a:t>
            </a:r>
          </a:p>
          <a:p>
            <a:pPr marL="0" indent="0">
              <a:buNone/>
            </a:pPr>
            <a:endParaRPr lang="sv-SE" dirty="0"/>
          </a:p>
          <a:p>
            <a:pPr marL="0" indent="0">
              <a:buNone/>
            </a:pPr>
            <a:r>
              <a:rPr lang="sv-SE" b="1" i="1" dirty="0"/>
              <a:t>Under april</a:t>
            </a:r>
          </a:p>
          <a:p>
            <a:pPr marL="0" indent="0">
              <a:buNone/>
            </a:pPr>
            <a:r>
              <a:rPr lang="sv-SE" dirty="0"/>
              <a:t>Måndag och onsdag 17.30-19.00 </a:t>
            </a:r>
          </a:p>
          <a:p>
            <a:pPr marL="0" indent="0">
              <a:buNone/>
            </a:pPr>
            <a:endParaRPr lang="sv-SE" dirty="0"/>
          </a:p>
        </p:txBody>
      </p:sp>
    </p:spTree>
    <p:extLst>
      <p:ext uri="{BB962C8B-B14F-4D97-AF65-F5344CB8AC3E}">
        <p14:creationId xmlns:p14="http://schemas.microsoft.com/office/powerpoint/2010/main" val="22438515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3AEE92F-B056-9CB8-4DA4-0491EE055800}"/>
              </a:ext>
            </a:extLst>
          </p:cNvPr>
          <p:cNvSpPr>
            <a:spLocks noGrp="1"/>
          </p:cNvSpPr>
          <p:nvPr>
            <p:ph type="title"/>
          </p:nvPr>
        </p:nvSpPr>
        <p:spPr/>
        <p:txBody>
          <a:bodyPr/>
          <a:lstStyle/>
          <a:p>
            <a:r>
              <a:rPr lang="sv-SE" dirty="0"/>
              <a:t>Träningsupplägg</a:t>
            </a:r>
          </a:p>
        </p:txBody>
      </p:sp>
      <p:sp>
        <p:nvSpPr>
          <p:cNvPr id="3" name="Platshållare för innehåll 2">
            <a:extLst>
              <a:ext uri="{FF2B5EF4-FFF2-40B4-BE49-F238E27FC236}">
                <a16:creationId xmlns:a16="http://schemas.microsoft.com/office/drawing/2014/main" id="{281EA9B0-AF58-55F7-3E75-D417F84D5EE0}"/>
              </a:ext>
            </a:extLst>
          </p:cNvPr>
          <p:cNvSpPr>
            <a:spLocks noGrp="1"/>
          </p:cNvSpPr>
          <p:nvPr>
            <p:ph idx="1"/>
          </p:nvPr>
        </p:nvSpPr>
        <p:spPr>
          <a:xfrm>
            <a:off x="1066800" y="1877539"/>
            <a:ext cx="10058400" cy="4023360"/>
          </a:xfrm>
        </p:spPr>
        <p:txBody>
          <a:bodyPr>
            <a:normAutofit lnSpcReduction="10000"/>
          </a:bodyPr>
          <a:lstStyle/>
          <a:p>
            <a:pPr algn="l"/>
            <a:r>
              <a:rPr lang="sv-SE" sz="1800" b="0" i="0" u="none" strike="noStrike" baseline="0" dirty="0">
                <a:solidFill>
                  <a:srgbClr val="1CAEE5"/>
                </a:solidFill>
                <a:latin typeface="CIDFont+F2"/>
              </a:rPr>
              <a:t>•</a:t>
            </a:r>
            <a:r>
              <a:rPr lang="sv-SE" sz="1800" b="0" i="0" u="none" strike="noStrike" baseline="0" dirty="0">
                <a:solidFill>
                  <a:srgbClr val="404040"/>
                </a:solidFill>
                <a:latin typeface="CIDFont+F3"/>
              </a:rPr>
              <a:t>Samling 10 min innan träningen börjar</a:t>
            </a:r>
          </a:p>
          <a:p>
            <a:pPr algn="l"/>
            <a:r>
              <a:rPr lang="sv-SE" sz="1800" b="0" i="0" u="none" strike="noStrike" baseline="0" dirty="0">
                <a:solidFill>
                  <a:srgbClr val="1CAEE5"/>
                </a:solidFill>
                <a:latin typeface="CIDFont+F2"/>
              </a:rPr>
              <a:t>•</a:t>
            </a:r>
            <a:r>
              <a:rPr lang="sv-SE" sz="1800" b="0" i="0" u="none" strike="noStrike" baseline="0" dirty="0">
                <a:solidFill>
                  <a:srgbClr val="404040"/>
                </a:solidFill>
                <a:latin typeface="CIDFont+F3"/>
              </a:rPr>
              <a:t>Önskat att vara på </a:t>
            </a:r>
            <a:r>
              <a:rPr lang="sv-SE" sz="1800" b="0" i="0" u="none" strike="noStrike" baseline="0" dirty="0" err="1">
                <a:solidFill>
                  <a:srgbClr val="404040"/>
                </a:solidFill>
                <a:latin typeface="CIDFont+F3"/>
              </a:rPr>
              <a:t>Önsta</a:t>
            </a:r>
            <a:r>
              <a:rPr lang="sv-SE" sz="1800" b="0" i="0" u="none" strike="noStrike" baseline="0" dirty="0">
                <a:solidFill>
                  <a:srgbClr val="404040"/>
                </a:solidFill>
                <a:latin typeface="CIDFont+F3"/>
              </a:rPr>
              <a:t> IPs 7 vs 7 planer</a:t>
            </a:r>
          </a:p>
          <a:p>
            <a:pPr algn="l"/>
            <a:r>
              <a:rPr lang="sv-SE" sz="1800" b="0" i="0" u="none" strike="noStrike" baseline="0" dirty="0">
                <a:solidFill>
                  <a:srgbClr val="1CAEE5"/>
                </a:solidFill>
                <a:latin typeface="CIDFont+F2"/>
              </a:rPr>
              <a:t>•</a:t>
            </a:r>
            <a:r>
              <a:rPr lang="sv-SE" sz="1800" b="0" i="0" u="none" strike="noStrike" baseline="0" dirty="0">
                <a:solidFill>
                  <a:srgbClr val="404040"/>
                </a:solidFill>
                <a:latin typeface="CIDFont+F3"/>
              </a:rPr>
              <a:t>Önskvärt med en träningsnärvaro på 50 % för att spela match.</a:t>
            </a:r>
          </a:p>
          <a:p>
            <a:pPr algn="l"/>
            <a:r>
              <a:rPr lang="sv-SE" sz="1800" b="0" i="0" u="none" strike="noStrike" baseline="0" dirty="0">
                <a:solidFill>
                  <a:srgbClr val="1CAEE5"/>
                </a:solidFill>
                <a:latin typeface="CIDFont+F2"/>
              </a:rPr>
              <a:t>•</a:t>
            </a:r>
            <a:r>
              <a:rPr lang="sv-SE" sz="1800" b="0" i="0" u="none" strike="noStrike" baseline="0" dirty="0">
                <a:solidFill>
                  <a:srgbClr val="404040"/>
                </a:solidFill>
                <a:latin typeface="CIDFont+F3"/>
              </a:rPr>
              <a:t>Timeout (sätta sig på sidan 5 min om man förstör under träning upprepande gånger)</a:t>
            </a:r>
          </a:p>
          <a:p>
            <a:pPr algn="l"/>
            <a:r>
              <a:rPr lang="sv-SE" sz="1800" b="0" i="0" u="none" strike="noStrike" baseline="0" dirty="0">
                <a:solidFill>
                  <a:srgbClr val="1CAEE5"/>
                </a:solidFill>
                <a:latin typeface="CIDFont+F2"/>
              </a:rPr>
              <a:t>•</a:t>
            </a:r>
            <a:r>
              <a:rPr lang="sv-SE" sz="1800" b="0" i="0" u="none" strike="noStrike" baseline="0" dirty="0">
                <a:solidFill>
                  <a:srgbClr val="404040"/>
                </a:solidFill>
                <a:latin typeface="CIDFont+F3"/>
              </a:rPr>
              <a:t>Kommer inte att ha någon tillgång till omklädningsrum.</a:t>
            </a:r>
          </a:p>
          <a:p>
            <a:pPr algn="l"/>
            <a:r>
              <a:rPr lang="sv-SE" sz="1800" b="0" i="0" u="none" strike="noStrike" baseline="0" dirty="0">
                <a:solidFill>
                  <a:srgbClr val="1CAEE5"/>
                </a:solidFill>
                <a:latin typeface="CIDFont+F2"/>
              </a:rPr>
              <a:t>•</a:t>
            </a:r>
            <a:r>
              <a:rPr lang="sv-SE" sz="1800" b="0" i="0" u="none" strike="noStrike" baseline="0" dirty="0">
                <a:solidFill>
                  <a:srgbClr val="404040"/>
                </a:solidFill>
                <a:latin typeface="CIDFont+F3"/>
              </a:rPr>
              <a:t> Se till att ditt barn </a:t>
            </a:r>
            <a:r>
              <a:rPr lang="sv-SE" sz="1800" dirty="0">
                <a:solidFill>
                  <a:srgbClr val="404040"/>
                </a:solidFill>
                <a:latin typeface="CIDFont+F3"/>
              </a:rPr>
              <a:t>har mat i magen</a:t>
            </a:r>
            <a:endParaRPr lang="sv-SE" sz="1800" b="0" i="0" u="none" strike="noStrike" baseline="0" dirty="0">
              <a:solidFill>
                <a:srgbClr val="404040"/>
              </a:solidFill>
              <a:latin typeface="CIDFont+F3"/>
            </a:endParaRPr>
          </a:p>
          <a:p>
            <a:pPr algn="l"/>
            <a:r>
              <a:rPr lang="sv-SE" sz="1800" b="1" i="0" u="sng" strike="noStrike" baseline="0" dirty="0">
                <a:solidFill>
                  <a:srgbClr val="1CAEE5"/>
                </a:solidFill>
                <a:latin typeface="CIDFont+F2"/>
              </a:rPr>
              <a:t>•</a:t>
            </a:r>
            <a:r>
              <a:rPr lang="sv-SE" sz="1800" b="1" i="0" u="sng" strike="noStrike" baseline="0" dirty="0">
                <a:solidFill>
                  <a:srgbClr val="404040"/>
                </a:solidFill>
                <a:latin typeface="CIDFont+F3"/>
              </a:rPr>
              <a:t>Kom ihåg vattnet och boll</a:t>
            </a:r>
          </a:p>
          <a:p>
            <a:pPr algn="l"/>
            <a:endParaRPr lang="sv-SE" sz="1800" i="1" dirty="0">
              <a:solidFill>
                <a:srgbClr val="1CAEE5"/>
              </a:solidFill>
              <a:latin typeface="CIDFont+F2"/>
            </a:endParaRPr>
          </a:p>
          <a:p>
            <a:pPr algn="l"/>
            <a:r>
              <a:rPr lang="sv-SE" sz="1800" b="0" u="sng" strike="noStrike" baseline="0" dirty="0">
                <a:solidFill>
                  <a:srgbClr val="404040"/>
                </a:solidFill>
                <a:latin typeface="CIDFont+F3"/>
              </a:rPr>
              <a:t>Kallelse kommer skickas ut till varje träning (förenkla planeringen av träning genom att besvara kallelser), </a:t>
            </a:r>
          </a:p>
          <a:p>
            <a:pPr algn="l"/>
            <a:r>
              <a:rPr lang="sv-SE" sz="1800" u="sng" dirty="0">
                <a:solidFill>
                  <a:srgbClr val="404040"/>
                </a:solidFill>
                <a:latin typeface="CIDFont+F3"/>
              </a:rPr>
              <a:t>Utskickade aviseringar besvaras. </a:t>
            </a:r>
            <a:endParaRPr lang="sv-SE" u="sng" dirty="0"/>
          </a:p>
        </p:txBody>
      </p:sp>
    </p:spTree>
    <p:extLst>
      <p:ext uri="{BB962C8B-B14F-4D97-AF65-F5344CB8AC3E}">
        <p14:creationId xmlns:p14="http://schemas.microsoft.com/office/powerpoint/2010/main" val="31282075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B3DB75A-211C-7DD4-962E-75CBC719693C}"/>
              </a:ext>
            </a:extLst>
          </p:cNvPr>
          <p:cNvSpPr>
            <a:spLocks noGrp="1"/>
          </p:cNvSpPr>
          <p:nvPr>
            <p:ph type="title"/>
          </p:nvPr>
        </p:nvSpPr>
        <p:spPr/>
        <p:txBody>
          <a:bodyPr/>
          <a:lstStyle/>
          <a:p>
            <a:r>
              <a:rPr lang="sv-SE" dirty="0"/>
              <a:t>Plan för året</a:t>
            </a:r>
          </a:p>
        </p:txBody>
      </p:sp>
      <p:sp>
        <p:nvSpPr>
          <p:cNvPr id="3" name="Platshållare för innehåll 2">
            <a:extLst>
              <a:ext uri="{FF2B5EF4-FFF2-40B4-BE49-F238E27FC236}">
                <a16:creationId xmlns:a16="http://schemas.microsoft.com/office/drawing/2014/main" id="{330C64AD-DD23-4EB7-76A6-ED5A0DC91088}"/>
              </a:ext>
            </a:extLst>
          </p:cNvPr>
          <p:cNvSpPr>
            <a:spLocks noGrp="1"/>
          </p:cNvSpPr>
          <p:nvPr>
            <p:ph idx="1"/>
          </p:nvPr>
        </p:nvSpPr>
        <p:spPr/>
        <p:txBody>
          <a:bodyPr/>
          <a:lstStyle/>
          <a:p>
            <a:pPr marL="0" indent="0">
              <a:buNone/>
            </a:pPr>
            <a:endParaRPr lang="sv-SE" u="sng" dirty="0"/>
          </a:p>
          <a:p>
            <a:r>
              <a:rPr lang="sv-SE" sz="2000" b="0" i="0" u="none" strike="noStrike" baseline="0" dirty="0">
                <a:solidFill>
                  <a:srgbClr val="000000"/>
                </a:solidFill>
                <a:latin typeface="Calibri" panose="020F0502020204030204" pitchFamily="34" charset="0"/>
              </a:rPr>
              <a:t>• </a:t>
            </a:r>
            <a:r>
              <a:rPr lang="sv-SE" dirty="0"/>
              <a:t>Vi vill stärka lagsammanhållningen och ha kul</a:t>
            </a:r>
          </a:p>
          <a:p>
            <a:r>
              <a:rPr lang="sv-SE" sz="2000" b="0" i="0" u="none" strike="noStrike" baseline="0" dirty="0">
                <a:solidFill>
                  <a:srgbClr val="000000"/>
                </a:solidFill>
                <a:latin typeface="Calibri" panose="020F0502020204030204" pitchFamily="34" charset="0"/>
              </a:rPr>
              <a:t>• </a:t>
            </a:r>
            <a:r>
              <a:rPr lang="sv-SE" dirty="0"/>
              <a:t>Vi har tankar och undersöker en Kick-off </a:t>
            </a:r>
          </a:p>
          <a:p>
            <a:pPr lvl="1"/>
            <a:r>
              <a:rPr lang="sv-SE" dirty="0"/>
              <a:t> Fotboll, taktik och strategi under en eftermiddag</a:t>
            </a:r>
          </a:p>
          <a:p>
            <a:pPr lvl="1"/>
            <a:r>
              <a:rPr lang="sv-SE" dirty="0"/>
              <a:t> Avslut med pizza och fotboll </a:t>
            </a:r>
          </a:p>
          <a:p>
            <a:pPr lvl="1"/>
            <a:r>
              <a:rPr lang="sv-SE" dirty="0"/>
              <a:t>Vi tittar mot Orientalen</a:t>
            </a:r>
          </a:p>
          <a:p>
            <a:pPr marL="201168" lvl="1" indent="0">
              <a:buNone/>
            </a:pPr>
            <a:r>
              <a:rPr lang="sv-SE" sz="1800" b="0" i="0" u="none" strike="noStrike" baseline="0" dirty="0">
                <a:solidFill>
                  <a:srgbClr val="000000"/>
                </a:solidFill>
                <a:latin typeface="Calibri" panose="020F0502020204030204" pitchFamily="34" charset="0"/>
              </a:rPr>
              <a:t>• Sociala aktiviteter:</a:t>
            </a:r>
          </a:p>
          <a:p>
            <a:pPr lvl="1"/>
            <a:r>
              <a:rPr lang="sv-SE" dirty="0"/>
              <a:t>Exempelvis Sommaravslutning med föräldramatch och picknick </a:t>
            </a:r>
          </a:p>
          <a:p>
            <a:endParaRPr lang="sv-SE" dirty="0"/>
          </a:p>
        </p:txBody>
      </p:sp>
    </p:spTree>
    <p:extLst>
      <p:ext uri="{BB962C8B-B14F-4D97-AF65-F5344CB8AC3E}">
        <p14:creationId xmlns:p14="http://schemas.microsoft.com/office/powerpoint/2010/main" val="30424223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EB524E0-A162-4117-0789-AA91A9BB6768}"/>
              </a:ext>
            </a:extLst>
          </p:cNvPr>
          <p:cNvSpPr>
            <a:spLocks noGrp="1"/>
          </p:cNvSpPr>
          <p:nvPr>
            <p:ph type="title"/>
          </p:nvPr>
        </p:nvSpPr>
        <p:spPr/>
        <p:txBody>
          <a:bodyPr/>
          <a:lstStyle/>
          <a:p>
            <a:r>
              <a:rPr lang="sv-SE" dirty="0"/>
              <a:t>Plan för året cuper </a:t>
            </a:r>
          </a:p>
        </p:txBody>
      </p:sp>
      <p:sp>
        <p:nvSpPr>
          <p:cNvPr id="3" name="Platshållare för innehåll 2">
            <a:extLst>
              <a:ext uri="{FF2B5EF4-FFF2-40B4-BE49-F238E27FC236}">
                <a16:creationId xmlns:a16="http://schemas.microsoft.com/office/drawing/2014/main" id="{3B2C0EC4-82CA-FCFC-2201-534C924C5450}"/>
              </a:ext>
            </a:extLst>
          </p:cNvPr>
          <p:cNvSpPr>
            <a:spLocks noGrp="1"/>
          </p:cNvSpPr>
          <p:nvPr>
            <p:ph idx="1"/>
          </p:nvPr>
        </p:nvSpPr>
        <p:spPr/>
        <p:txBody>
          <a:bodyPr/>
          <a:lstStyle/>
          <a:p>
            <a:r>
              <a:rPr lang="sv-SE" dirty="0"/>
              <a:t>Vår/Sommar</a:t>
            </a:r>
          </a:p>
          <a:p>
            <a:r>
              <a:rPr lang="sv-SE" dirty="0"/>
              <a:t>Axelssons Cup: två lag anmälda</a:t>
            </a:r>
          </a:p>
          <a:p>
            <a:r>
              <a:rPr lang="sv-SE" dirty="0" err="1"/>
              <a:t>Aroscupen</a:t>
            </a:r>
            <a:r>
              <a:rPr lang="sv-SE" dirty="0"/>
              <a:t>: två lag anmälda</a:t>
            </a:r>
          </a:p>
          <a:p>
            <a:endParaRPr lang="sv-SE" dirty="0"/>
          </a:p>
          <a:p>
            <a:r>
              <a:rPr lang="sv-SE" i="1" u="sng" dirty="0"/>
              <a:t>Vi tittar på anmälan gällande höstcuper</a:t>
            </a:r>
          </a:p>
          <a:p>
            <a:r>
              <a:rPr lang="sv-SE" dirty="0"/>
              <a:t>Hovet Cup, Örebro  </a:t>
            </a:r>
          </a:p>
          <a:p>
            <a:r>
              <a:rPr lang="sv-SE" dirty="0" err="1"/>
              <a:t>Select</a:t>
            </a:r>
            <a:r>
              <a:rPr lang="sv-SE" dirty="0"/>
              <a:t> Cup Örebro</a:t>
            </a:r>
          </a:p>
          <a:p>
            <a:endParaRPr lang="sv-SE" dirty="0"/>
          </a:p>
          <a:p>
            <a:endParaRPr lang="sv-SE" dirty="0"/>
          </a:p>
        </p:txBody>
      </p:sp>
    </p:spTree>
    <p:extLst>
      <p:ext uri="{BB962C8B-B14F-4D97-AF65-F5344CB8AC3E}">
        <p14:creationId xmlns:p14="http://schemas.microsoft.com/office/powerpoint/2010/main" val="28388136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E12E30-9A42-361D-0A31-F4E361D59FFC}"/>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D5813C1D-98E8-9D96-DDC6-7724FA125E53}"/>
              </a:ext>
            </a:extLst>
          </p:cNvPr>
          <p:cNvSpPr>
            <a:spLocks noGrp="1"/>
          </p:cNvSpPr>
          <p:nvPr>
            <p:ph type="title"/>
          </p:nvPr>
        </p:nvSpPr>
        <p:spPr/>
        <p:txBody>
          <a:bodyPr/>
          <a:lstStyle/>
          <a:p>
            <a:r>
              <a:rPr lang="sv-SE" dirty="0"/>
              <a:t>Medlemsavgifter</a:t>
            </a:r>
          </a:p>
        </p:txBody>
      </p:sp>
      <p:sp>
        <p:nvSpPr>
          <p:cNvPr id="3" name="Platshållare för innehåll 2">
            <a:extLst>
              <a:ext uri="{FF2B5EF4-FFF2-40B4-BE49-F238E27FC236}">
                <a16:creationId xmlns:a16="http://schemas.microsoft.com/office/drawing/2014/main" id="{539CE93E-4C61-FAA7-B089-16EB8AFCB5A6}"/>
              </a:ext>
            </a:extLst>
          </p:cNvPr>
          <p:cNvSpPr>
            <a:spLocks noGrp="1"/>
          </p:cNvSpPr>
          <p:nvPr>
            <p:ph idx="1"/>
          </p:nvPr>
        </p:nvSpPr>
        <p:spPr/>
        <p:txBody>
          <a:bodyPr>
            <a:normAutofit/>
          </a:bodyPr>
          <a:lstStyle/>
          <a:p>
            <a:pPr marL="0" indent="0">
              <a:buNone/>
            </a:pPr>
            <a:r>
              <a:rPr lang="sv-SE" sz="1800" dirty="0">
                <a:solidFill>
                  <a:srgbClr val="1D1C1D"/>
                </a:solidFill>
                <a:effectLst/>
                <a:latin typeface="Arial" panose="020B0604020202020204" pitchFamily="34" charset="0"/>
                <a:ea typeface="Times New Roman" panose="02020603050405020304" pitchFamily="18" charset="0"/>
              </a:rPr>
              <a:t>Har höjts en del från tidigare år. </a:t>
            </a:r>
          </a:p>
          <a:p>
            <a:pPr marL="0" indent="0">
              <a:buNone/>
            </a:pPr>
            <a:r>
              <a:rPr lang="sv-SE" sz="1800" dirty="0">
                <a:solidFill>
                  <a:srgbClr val="1D1C1D"/>
                </a:solidFill>
                <a:effectLst/>
                <a:latin typeface="Arial" panose="020B0604020202020204" pitchFamily="34" charset="0"/>
                <a:ea typeface="Times New Roman" panose="02020603050405020304" pitchFamily="18" charset="0"/>
              </a:rPr>
              <a:t>Enligt kansliet har andra föreningar höjt betydligt mer, blir således lite av en anpassning. </a:t>
            </a:r>
          </a:p>
          <a:p>
            <a:endParaRPr lang="sv-SE" sz="1800" b="1" dirty="0">
              <a:solidFill>
                <a:srgbClr val="1D1C1D"/>
              </a:solidFill>
              <a:latin typeface="Arial"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val="8176429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B8E95BF-2211-15E3-4AF7-95628739E81F}"/>
              </a:ext>
            </a:extLst>
          </p:cNvPr>
          <p:cNvSpPr>
            <a:spLocks noGrp="1"/>
          </p:cNvSpPr>
          <p:nvPr>
            <p:ph type="title"/>
          </p:nvPr>
        </p:nvSpPr>
        <p:spPr/>
        <p:txBody>
          <a:bodyPr/>
          <a:lstStyle/>
          <a:p>
            <a:r>
              <a:rPr lang="sv-SE" dirty="0"/>
              <a:t>Ekonomi</a:t>
            </a:r>
          </a:p>
        </p:txBody>
      </p:sp>
      <p:sp>
        <p:nvSpPr>
          <p:cNvPr id="3" name="Platshållare för innehåll 2">
            <a:extLst>
              <a:ext uri="{FF2B5EF4-FFF2-40B4-BE49-F238E27FC236}">
                <a16:creationId xmlns:a16="http://schemas.microsoft.com/office/drawing/2014/main" id="{D7A4E466-E7A8-A7E3-54D1-E322AB9136EF}"/>
              </a:ext>
            </a:extLst>
          </p:cNvPr>
          <p:cNvSpPr>
            <a:spLocks noGrp="1"/>
          </p:cNvSpPr>
          <p:nvPr>
            <p:ph idx="1"/>
          </p:nvPr>
        </p:nvSpPr>
        <p:spPr/>
        <p:txBody>
          <a:bodyPr/>
          <a:lstStyle/>
          <a:p>
            <a:r>
              <a:rPr lang="sv-SE" dirty="0"/>
              <a:t>Vi gjorde ett starkt 2023 ekonomiskt</a:t>
            </a:r>
          </a:p>
          <a:p>
            <a:r>
              <a:rPr lang="sv-SE" dirty="0"/>
              <a:t>Vi har en ej utdebiterad sponsring som ej fördelats till P13</a:t>
            </a:r>
          </a:p>
          <a:p>
            <a:r>
              <a:rPr lang="sv-SE" dirty="0"/>
              <a:t>Vi  inför ”Spelarstöd” i samband med Cup-spel (100 kr per barn och Cup) </a:t>
            </a:r>
          </a:p>
          <a:p>
            <a:endParaRPr lang="sv-SE" dirty="0"/>
          </a:p>
          <a:p>
            <a:endParaRPr lang="sv-SE" dirty="0"/>
          </a:p>
        </p:txBody>
      </p:sp>
    </p:spTree>
    <p:extLst>
      <p:ext uri="{BB962C8B-B14F-4D97-AF65-F5344CB8AC3E}">
        <p14:creationId xmlns:p14="http://schemas.microsoft.com/office/powerpoint/2010/main" val="21641089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1097280" y="286603"/>
            <a:ext cx="10058400" cy="1441613"/>
          </a:xfrm>
        </p:spPr>
        <p:txBody>
          <a:bodyPr/>
          <a:lstStyle/>
          <a:p>
            <a:r>
              <a:rPr lang="sv-SE" dirty="0"/>
              <a:t>Agenda</a:t>
            </a:r>
          </a:p>
        </p:txBody>
      </p:sp>
      <p:sp>
        <p:nvSpPr>
          <p:cNvPr id="3" name="Platshållare för innehåll 2"/>
          <p:cNvSpPr>
            <a:spLocks noGrp="1"/>
          </p:cNvSpPr>
          <p:nvPr>
            <p:ph idx="1"/>
          </p:nvPr>
        </p:nvSpPr>
        <p:spPr>
          <a:xfrm>
            <a:off x="1097280" y="1837944"/>
            <a:ext cx="10058400" cy="4416552"/>
          </a:xfrm>
        </p:spPr>
        <p:txBody>
          <a:bodyPr>
            <a:normAutofit/>
          </a:bodyPr>
          <a:lstStyle/>
          <a:p>
            <a:pPr lvl="1">
              <a:buFont typeface="Arial" panose="020B0604020202020204" pitchFamily="34" charset="0"/>
              <a:buChar char="•"/>
            </a:pPr>
            <a:r>
              <a:rPr lang="sv-SE" dirty="0"/>
              <a:t>Genomgång av förändringar (så här långt) </a:t>
            </a:r>
          </a:p>
          <a:p>
            <a:pPr lvl="1">
              <a:buFont typeface="Arial" panose="020B0604020202020204" pitchFamily="34" charset="0"/>
              <a:buChar char="•"/>
            </a:pPr>
            <a:r>
              <a:rPr lang="sv-SE" dirty="0"/>
              <a:t>Presentation av tränarna</a:t>
            </a:r>
          </a:p>
          <a:p>
            <a:pPr lvl="1">
              <a:buFont typeface="Arial" panose="020B0604020202020204" pitchFamily="34" charset="0"/>
              <a:buChar char="•"/>
            </a:pPr>
            <a:r>
              <a:rPr lang="sv-SE" dirty="0"/>
              <a:t>Värderingar</a:t>
            </a:r>
          </a:p>
          <a:p>
            <a:pPr lvl="1">
              <a:buFont typeface="Arial" panose="020B0604020202020204" pitchFamily="34" charset="0"/>
              <a:buChar char="•"/>
            </a:pPr>
            <a:r>
              <a:rPr lang="sv-SE" dirty="0"/>
              <a:t>Vara en del i GIF 13</a:t>
            </a:r>
          </a:p>
          <a:p>
            <a:pPr lvl="1">
              <a:buFont typeface="Arial" panose="020B0604020202020204" pitchFamily="34" charset="0"/>
              <a:buChar char="•"/>
            </a:pPr>
            <a:r>
              <a:rPr lang="sv-SE" dirty="0"/>
              <a:t>Utrustning</a:t>
            </a:r>
          </a:p>
          <a:p>
            <a:pPr lvl="1">
              <a:buFont typeface="Arial" panose="020B0604020202020204" pitchFamily="34" charset="0"/>
              <a:buChar char="•"/>
            </a:pPr>
            <a:r>
              <a:rPr lang="sv-SE" dirty="0"/>
              <a:t>Träning</a:t>
            </a:r>
          </a:p>
          <a:p>
            <a:pPr lvl="1">
              <a:buFont typeface="Arial" panose="020B0604020202020204" pitchFamily="34" charset="0"/>
              <a:buChar char="•"/>
            </a:pPr>
            <a:r>
              <a:rPr lang="sv-SE" dirty="0"/>
              <a:t>Plan för året</a:t>
            </a:r>
          </a:p>
          <a:p>
            <a:pPr lvl="1">
              <a:buFont typeface="Arial" panose="020B0604020202020204" pitchFamily="34" charset="0"/>
              <a:buChar char="•"/>
            </a:pPr>
            <a:r>
              <a:rPr lang="sv-SE" dirty="0"/>
              <a:t>Ekonomi</a:t>
            </a:r>
          </a:p>
          <a:p>
            <a:pPr lvl="1">
              <a:buFont typeface="Arial" panose="020B0604020202020204" pitchFamily="34" charset="0"/>
              <a:buChar char="•"/>
            </a:pPr>
            <a:r>
              <a:rPr lang="sv-SE" dirty="0"/>
              <a:t>Föräldrasupport</a:t>
            </a:r>
          </a:p>
          <a:p>
            <a:pPr lvl="1">
              <a:buFont typeface="Arial" panose="020B0604020202020204" pitchFamily="34" charset="0"/>
              <a:buChar char="•"/>
            </a:pPr>
            <a:r>
              <a:rPr lang="sv-SE" dirty="0"/>
              <a:t>Kommunikation</a:t>
            </a:r>
          </a:p>
          <a:p>
            <a:pPr lvl="1">
              <a:buFont typeface="Arial" panose="020B0604020202020204" pitchFamily="34" charset="0"/>
              <a:buChar char="•"/>
            </a:pPr>
            <a:r>
              <a:rPr lang="sv-SE" dirty="0"/>
              <a:t>Erbjudande Stadium</a:t>
            </a: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0018" y="4886165"/>
            <a:ext cx="957262" cy="1096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647829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0DD55F6-2FDA-2430-D625-87D25945F23E}"/>
              </a:ext>
            </a:extLst>
          </p:cNvPr>
          <p:cNvSpPr>
            <a:spLocks noGrp="1"/>
          </p:cNvSpPr>
          <p:nvPr>
            <p:ph type="title"/>
          </p:nvPr>
        </p:nvSpPr>
        <p:spPr/>
        <p:txBody>
          <a:bodyPr/>
          <a:lstStyle/>
          <a:p>
            <a:r>
              <a:rPr lang="sv-SE" dirty="0"/>
              <a:t>Ekonomi </a:t>
            </a:r>
          </a:p>
        </p:txBody>
      </p:sp>
      <p:pic>
        <p:nvPicPr>
          <p:cNvPr id="8" name="Bildobjekt 7">
            <a:extLst>
              <a:ext uri="{FF2B5EF4-FFF2-40B4-BE49-F238E27FC236}">
                <a16:creationId xmlns:a16="http://schemas.microsoft.com/office/drawing/2014/main" id="{BB3AF6B1-9A51-775F-170F-3BDA2874A086}"/>
              </a:ext>
            </a:extLst>
          </p:cNvPr>
          <p:cNvPicPr>
            <a:picLocks noChangeAspect="1"/>
          </p:cNvPicPr>
          <p:nvPr/>
        </p:nvPicPr>
        <p:blipFill>
          <a:blip r:embed="rId2"/>
          <a:stretch>
            <a:fillRect/>
          </a:stretch>
        </p:blipFill>
        <p:spPr>
          <a:xfrm>
            <a:off x="2584101" y="1901141"/>
            <a:ext cx="5978008" cy="4300971"/>
          </a:xfrm>
          <a:prstGeom prst="rect">
            <a:avLst/>
          </a:prstGeom>
        </p:spPr>
      </p:pic>
    </p:spTree>
    <p:extLst>
      <p:ext uri="{BB962C8B-B14F-4D97-AF65-F5344CB8AC3E}">
        <p14:creationId xmlns:p14="http://schemas.microsoft.com/office/powerpoint/2010/main" val="2221706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3DE3BBE-BF28-E600-32C8-57B90932A9F1}"/>
              </a:ext>
            </a:extLst>
          </p:cNvPr>
          <p:cNvSpPr>
            <a:spLocks noGrp="1"/>
          </p:cNvSpPr>
          <p:nvPr>
            <p:ph type="title"/>
          </p:nvPr>
        </p:nvSpPr>
        <p:spPr/>
        <p:txBody>
          <a:bodyPr/>
          <a:lstStyle/>
          <a:p>
            <a:r>
              <a:rPr lang="sv-SE" dirty="0"/>
              <a:t>Mål </a:t>
            </a:r>
          </a:p>
        </p:txBody>
      </p:sp>
      <p:sp>
        <p:nvSpPr>
          <p:cNvPr id="3" name="Platshållare för innehåll 2">
            <a:extLst>
              <a:ext uri="{FF2B5EF4-FFF2-40B4-BE49-F238E27FC236}">
                <a16:creationId xmlns:a16="http://schemas.microsoft.com/office/drawing/2014/main" id="{495F0049-7B09-85E1-8D20-2581EEA90657}"/>
              </a:ext>
            </a:extLst>
          </p:cNvPr>
          <p:cNvSpPr>
            <a:spLocks noGrp="1"/>
          </p:cNvSpPr>
          <p:nvPr>
            <p:ph sz="half" idx="1"/>
          </p:nvPr>
        </p:nvSpPr>
        <p:spPr/>
        <p:txBody>
          <a:bodyPr/>
          <a:lstStyle/>
          <a:p>
            <a:r>
              <a:rPr lang="sv-SE" dirty="0"/>
              <a:t>* Att uppvisa ett 0-resultat</a:t>
            </a:r>
          </a:p>
          <a:p>
            <a:endParaRPr lang="sv-SE" dirty="0"/>
          </a:p>
          <a:p>
            <a:r>
              <a:rPr lang="sv-SE" dirty="0"/>
              <a:t>* Sponsring</a:t>
            </a:r>
          </a:p>
          <a:p>
            <a:r>
              <a:rPr lang="sv-SE" dirty="0"/>
              <a:t>* Fika vid matcher</a:t>
            </a:r>
          </a:p>
          <a:p>
            <a:r>
              <a:rPr lang="sv-SE" dirty="0"/>
              <a:t>* Försäljning av olika slag</a:t>
            </a:r>
          </a:p>
          <a:p>
            <a:pPr lvl="1"/>
            <a:r>
              <a:rPr lang="sv-SE" dirty="0"/>
              <a:t>Underställ, grillkol, kakor osv…</a:t>
            </a:r>
          </a:p>
          <a:p>
            <a:endParaRPr lang="sv-SE" dirty="0"/>
          </a:p>
          <a:p>
            <a:endParaRPr lang="sv-SE" dirty="0"/>
          </a:p>
          <a:p>
            <a:endParaRPr lang="sv-SE" dirty="0"/>
          </a:p>
          <a:p>
            <a:endParaRPr lang="sv-SE" dirty="0"/>
          </a:p>
        </p:txBody>
      </p:sp>
    </p:spTree>
    <p:extLst>
      <p:ext uri="{BB962C8B-B14F-4D97-AF65-F5344CB8AC3E}">
        <p14:creationId xmlns:p14="http://schemas.microsoft.com/office/powerpoint/2010/main" val="35586405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p:cNvSpPr>
            <a:spLocks noGrp="1"/>
          </p:cNvSpPr>
          <p:nvPr>
            <p:ph type="title"/>
          </p:nvPr>
        </p:nvSpPr>
        <p:spPr/>
        <p:txBody>
          <a:bodyPr/>
          <a:lstStyle/>
          <a:p>
            <a:r>
              <a:rPr lang="sv-SE" dirty="0"/>
              <a:t>Föräldrasupport</a:t>
            </a:r>
          </a:p>
        </p:txBody>
      </p:sp>
      <p:sp>
        <p:nvSpPr>
          <p:cNvPr id="6" name="Platshållare för innehåll 5"/>
          <p:cNvSpPr>
            <a:spLocks noGrp="1"/>
          </p:cNvSpPr>
          <p:nvPr>
            <p:ph idx="1"/>
          </p:nvPr>
        </p:nvSpPr>
        <p:spPr/>
        <p:txBody>
          <a:bodyPr>
            <a:normAutofit/>
          </a:bodyPr>
          <a:lstStyle/>
          <a:p>
            <a:pPr marL="0" indent="0">
              <a:buNone/>
            </a:pPr>
            <a:r>
              <a:rPr lang="sv-SE" u="sng" dirty="0"/>
              <a:t>Uppdrag:</a:t>
            </a:r>
            <a:r>
              <a:rPr lang="sv-SE" dirty="0"/>
              <a:t>					</a:t>
            </a:r>
            <a:r>
              <a:rPr lang="sv-SE" u="sng" dirty="0"/>
              <a:t>Förälder:</a:t>
            </a:r>
          </a:p>
          <a:p>
            <a:pPr>
              <a:buFont typeface="Arial" panose="020B0604020202020204" pitchFamily="34" charset="0"/>
              <a:buChar char="•"/>
            </a:pPr>
            <a:r>
              <a:rPr lang="sv-SE" dirty="0"/>
              <a:t>Kassör					</a:t>
            </a:r>
            <a:r>
              <a:rPr lang="sv-SE" sz="1800" dirty="0"/>
              <a:t>Vakant</a:t>
            </a:r>
          </a:p>
          <a:p>
            <a:pPr>
              <a:buFont typeface="Arial" panose="020B0604020202020204" pitchFamily="34" charset="0"/>
              <a:buChar char="•"/>
            </a:pPr>
            <a:r>
              <a:rPr lang="sv-SE" dirty="0"/>
              <a:t>Lagledare</a:t>
            </a:r>
          </a:p>
          <a:p>
            <a:pPr lvl="1">
              <a:buFont typeface="Arial" panose="020B0604020202020204" pitchFamily="34" charset="0"/>
              <a:buChar char="•"/>
            </a:pPr>
            <a:r>
              <a:rPr lang="sv-SE" dirty="0"/>
              <a:t>Sköta lagets administration och planering	Andreas Thåberg</a:t>
            </a:r>
          </a:p>
          <a:p>
            <a:pPr marL="201168" lvl="1" indent="0">
              <a:buNone/>
            </a:pPr>
            <a:r>
              <a:rPr lang="sv-SE" dirty="0"/>
              <a:t>					 	 </a:t>
            </a:r>
          </a:p>
          <a:p>
            <a:pPr>
              <a:buFont typeface="Arial" panose="020B0604020202020204" pitchFamily="34" charset="0"/>
              <a:buChar char="•"/>
            </a:pPr>
            <a:r>
              <a:rPr lang="sv-SE" dirty="0"/>
              <a:t>Försäljningsansvarig			Vakant</a:t>
            </a:r>
          </a:p>
          <a:p>
            <a:pPr>
              <a:buFont typeface="Arial" panose="020B0604020202020204" pitchFamily="34" charset="0"/>
              <a:buChar char="•"/>
            </a:pPr>
            <a:r>
              <a:rPr lang="sv-SE" dirty="0"/>
              <a:t>Föräldragrupp				Vakant</a:t>
            </a:r>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0018" y="4886165"/>
            <a:ext cx="957262" cy="1096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956606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Kommunikation</a:t>
            </a:r>
          </a:p>
        </p:txBody>
      </p:sp>
      <p:sp>
        <p:nvSpPr>
          <p:cNvPr id="3" name="Platshållare för innehåll 2"/>
          <p:cNvSpPr>
            <a:spLocks noGrp="1"/>
          </p:cNvSpPr>
          <p:nvPr>
            <p:ph idx="1"/>
          </p:nvPr>
        </p:nvSpPr>
        <p:spPr/>
        <p:txBody>
          <a:bodyPr>
            <a:normAutofit/>
          </a:bodyPr>
          <a:lstStyle/>
          <a:p>
            <a:pPr marL="201168" lvl="1" indent="0">
              <a:buNone/>
            </a:pPr>
            <a:r>
              <a:rPr lang="sv-SE" dirty="0"/>
              <a:t>Ledare till föräldrar:</a:t>
            </a:r>
          </a:p>
          <a:p>
            <a:pPr lvl="1"/>
            <a:r>
              <a:rPr lang="sv-SE" dirty="0"/>
              <a:t>SMS-tjänst och e-mail</a:t>
            </a:r>
          </a:p>
          <a:p>
            <a:pPr lvl="2"/>
            <a:r>
              <a:rPr lang="sv-SE" dirty="0"/>
              <a:t>Kontrollera era uppgifter på laget.se (e-mail adress och mobilnummer)</a:t>
            </a:r>
          </a:p>
          <a:p>
            <a:pPr lvl="1"/>
            <a:r>
              <a:rPr lang="sv-SE" dirty="0"/>
              <a:t>Vanlig information via e-mail</a:t>
            </a:r>
          </a:p>
          <a:p>
            <a:pPr lvl="1"/>
            <a:r>
              <a:rPr lang="sv-SE" dirty="0"/>
              <a:t>Behov av snabb info via sms. Exempelvis inställda träningar och dylikt.</a:t>
            </a:r>
          </a:p>
          <a:p>
            <a:pPr marL="201168" lvl="1" indent="0">
              <a:buNone/>
            </a:pPr>
            <a:endParaRPr lang="sv-SE" dirty="0"/>
          </a:p>
          <a:p>
            <a:pPr marL="201168" lvl="1" indent="0">
              <a:buNone/>
            </a:pPr>
            <a:r>
              <a:rPr lang="sv-SE" dirty="0"/>
              <a:t>Föräldrar till ledare:</a:t>
            </a:r>
          </a:p>
          <a:p>
            <a:pPr lvl="1"/>
            <a:r>
              <a:rPr lang="sv-SE" dirty="0"/>
              <a:t>Vid sen ankomst till samlingar måste man meddela lagledare</a:t>
            </a:r>
            <a:br>
              <a:rPr lang="sv-SE" dirty="0"/>
            </a:br>
            <a:r>
              <a:rPr lang="sv-SE" dirty="0"/>
              <a:t>(Kommer man sent till samlingar, </a:t>
            </a:r>
            <a:r>
              <a:rPr lang="sv-SE" dirty="0" err="1"/>
              <a:t>ex.vis</a:t>
            </a:r>
            <a:r>
              <a:rPr lang="sv-SE" dirty="0"/>
              <a:t> samåkning inför bortamatch, får man ta sig till platsen på egen hand)</a:t>
            </a: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0018" y="4886165"/>
            <a:ext cx="957262" cy="1096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684051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Bildobjekt 4">
            <a:extLst>
              <a:ext uri="{FF2B5EF4-FFF2-40B4-BE49-F238E27FC236}">
                <a16:creationId xmlns:a16="http://schemas.microsoft.com/office/drawing/2014/main" id="{69545283-0AA9-E543-6C46-4EB466F20E37}"/>
              </a:ext>
            </a:extLst>
          </p:cNvPr>
          <p:cNvPicPr>
            <a:picLocks noChangeAspect="1"/>
          </p:cNvPicPr>
          <p:nvPr/>
        </p:nvPicPr>
        <p:blipFill>
          <a:blip r:embed="rId2"/>
          <a:stretch>
            <a:fillRect/>
          </a:stretch>
        </p:blipFill>
        <p:spPr>
          <a:xfrm>
            <a:off x="1136074" y="492620"/>
            <a:ext cx="10141526" cy="5376474"/>
          </a:xfrm>
          <a:prstGeom prst="rect">
            <a:avLst/>
          </a:prstGeom>
        </p:spPr>
      </p:pic>
    </p:spTree>
    <p:extLst>
      <p:ext uri="{BB962C8B-B14F-4D97-AF65-F5344CB8AC3E}">
        <p14:creationId xmlns:p14="http://schemas.microsoft.com/office/powerpoint/2010/main" val="38516132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82AC8AB-D21A-B323-ABC8-866EDB4699FE}"/>
              </a:ext>
            </a:extLst>
          </p:cNvPr>
          <p:cNvSpPr>
            <a:spLocks noGrp="1"/>
          </p:cNvSpPr>
          <p:nvPr>
            <p:ph type="title"/>
          </p:nvPr>
        </p:nvSpPr>
        <p:spPr/>
        <p:txBody>
          <a:bodyPr>
            <a:normAutofit/>
          </a:bodyPr>
          <a:lstStyle/>
          <a:p>
            <a:r>
              <a:rPr lang="sv-SE" sz="3600" dirty="0"/>
              <a:t>Genomgång av förändringar (så här långt)</a:t>
            </a:r>
          </a:p>
        </p:txBody>
      </p:sp>
      <p:sp>
        <p:nvSpPr>
          <p:cNvPr id="3" name="Platshållare för innehåll 2">
            <a:extLst>
              <a:ext uri="{FF2B5EF4-FFF2-40B4-BE49-F238E27FC236}">
                <a16:creationId xmlns:a16="http://schemas.microsoft.com/office/drawing/2014/main" id="{9B316142-6C80-A229-CA8C-69372E400E99}"/>
              </a:ext>
            </a:extLst>
          </p:cNvPr>
          <p:cNvSpPr>
            <a:spLocks noGrp="1"/>
          </p:cNvSpPr>
          <p:nvPr>
            <p:ph idx="1"/>
          </p:nvPr>
        </p:nvSpPr>
        <p:spPr/>
        <p:txBody>
          <a:bodyPr/>
          <a:lstStyle/>
          <a:p>
            <a:pPr marL="0" indent="0">
              <a:buNone/>
            </a:pPr>
            <a:r>
              <a:rPr lang="sv-SE" dirty="0"/>
              <a:t>Petra Backlund ut =&gt; Andreas Thåberg in (lagledare 2023-09) </a:t>
            </a:r>
          </a:p>
          <a:p>
            <a:pPr marL="0" indent="0">
              <a:buNone/>
            </a:pPr>
            <a:r>
              <a:rPr lang="sv-SE" dirty="0"/>
              <a:t>Tränare Jonas Lauridsen ut (2024-02) </a:t>
            </a:r>
          </a:p>
          <a:p>
            <a:pPr marL="0" indent="0">
              <a:buNone/>
            </a:pPr>
            <a:r>
              <a:rPr lang="sv-SE" dirty="0"/>
              <a:t>Tränare Daniel Vestholm ut (2024-02) </a:t>
            </a:r>
          </a:p>
          <a:p>
            <a:pPr marL="0" indent="0">
              <a:buNone/>
            </a:pPr>
            <a:r>
              <a:rPr lang="sv-SE" dirty="0"/>
              <a:t>Målvaktstränare Jonas </a:t>
            </a:r>
            <a:r>
              <a:rPr lang="sv-SE" dirty="0" err="1"/>
              <a:t>Estelli</a:t>
            </a:r>
            <a:r>
              <a:rPr lang="sv-SE" dirty="0"/>
              <a:t> in (2024-02)</a:t>
            </a:r>
          </a:p>
          <a:p>
            <a:pPr marL="0" indent="0">
              <a:buNone/>
            </a:pPr>
            <a:r>
              <a:rPr lang="sv-SE" dirty="0"/>
              <a:t>Tränare Dennis Helsing in (2024-02)</a:t>
            </a:r>
          </a:p>
          <a:p>
            <a:r>
              <a:rPr lang="sv-SE" dirty="0"/>
              <a:t> </a:t>
            </a:r>
          </a:p>
          <a:p>
            <a:endParaRPr lang="sv-SE" dirty="0"/>
          </a:p>
        </p:txBody>
      </p:sp>
    </p:spTree>
    <p:extLst>
      <p:ext uri="{BB962C8B-B14F-4D97-AF65-F5344CB8AC3E}">
        <p14:creationId xmlns:p14="http://schemas.microsoft.com/office/powerpoint/2010/main" val="293148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Tränarna, ny gruppering 2024</a:t>
            </a:r>
          </a:p>
        </p:txBody>
      </p:sp>
      <p:sp>
        <p:nvSpPr>
          <p:cNvPr id="3" name="Platshållare för innehåll 2"/>
          <p:cNvSpPr>
            <a:spLocks noGrp="1"/>
          </p:cNvSpPr>
          <p:nvPr>
            <p:ph idx="1"/>
          </p:nvPr>
        </p:nvSpPr>
        <p:spPr/>
        <p:txBody>
          <a:bodyPr>
            <a:normAutofit fontScale="92500" lnSpcReduction="20000"/>
          </a:bodyPr>
          <a:lstStyle/>
          <a:p>
            <a:pPr>
              <a:spcBef>
                <a:spcPts val="0"/>
              </a:spcBef>
            </a:pPr>
            <a:br>
              <a:rPr lang="sv-SE" dirty="0"/>
            </a:br>
            <a:r>
              <a:rPr lang="sv-SE" b="1" i="1" dirty="0">
                <a:solidFill>
                  <a:srgbClr val="333333"/>
                </a:solidFill>
                <a:effectLst/>
                <a:latin typeface="ProximaNova"/>
              </a:rPr>
              <a:t>Tränarstab:</a:t>
            </a:r>
            <a:br>
              <a:rPr lang="sv-SE" dirty="0"/>
            </a:br>
            <a:r>
              <a:rPr lang="sv-SE" b="0" i="0" dirty="0">
                <a:solidFill>
                  <a:srgbClr val="333333"/>
                </a:solidFill>
                <a:effectLst/>
                <a:latin typeface="ProximaNova"/>
              </a:rPr>
              <a:t>Mathias</a:t>
            </a:r>
            <a:br>
              <a:rPr lang="sv-SE" dirty="0"/>
            </a:br>
            <a:r>
              <a:rPr lang="sv-SE" b="0" i="0" dirty="0">
                <a:solidFill>
                  <a:srgbClr val="333333"/>
                </a:solidFill>
                <a:effectLst/>
                <a:latin typeface="ProximaNova"/>
              </a:rPr>
              <a:t>Daniel </a:t>
            </a:r>
            <a:br>
              <a:rPr lang="sv-SE" dirty="0"/>
            </a:br>
            <a:r>
              <a:rPr lang="sv-SE" b="0" i="0" dirty="0">
                <a:solidFill>
                  <a:srgbClr val="333333"/>
                </a:solidFill>
                <a:effectLst/>
                <a:latin typeface="ProximaNova"/>
              </a:rPr>
              <a:t>Jessica </a:t>
            </a:r>
            <a:br>
              <a:rPr lang="sv-SE" dirty="0"/>
            </a:br>
            <a:r>
              <a:rPr lang="sv-SE" b="0" i="0" dirty="0">
                <a:solidFill>
                  <a:srgbClr val="333333"/>
                </a:solidFill>
                <a:effectLst/>
                <a:latin typeface="ProximaNova"/>
              </a:rPr>
              <a:t>Mikael </a:t>
            </a:r>
            <a:br>
              <a:rPr lang="sv-SE" dirty="0"/>
            </a:br>
            <a:br>
              <a:rPr lang="sv-SE" dirty="0"/>
            </a:br>
            <a:r>
              <a:rPr lang="sv-SE" b="1" i="1" dirty="0">
                <a:solidFill>
                  <a:srgbClr val="333333"/>
                </a:solidFill>
                <a:effectLst/>
                <a:latin typeface="ProximaNova"/>
              </a:rPr>
              <a:t>Assisterande:</a:t>
            </a:r>
            <a:br>
              <a:rPr lang="sv-SE" dirty="0"/>
            </a:br>
            <a:r>
              <a:rPr lang="sv-SE" b="0" i="0" dirty="0">
                <a:solidFill>
                  <a:srgbClr val="333333"/>
                </a:solidFill>
                <a:effectLst/>
                <a:latin typeface="ProximaNova"/>
              </a:rPr>
              <a:t>Daniel </a:t>
            </a:r>
            <a:br>
              <a:rPr lang="sv-SE" dirty="0"/>
            </a:br>
            <a:r>
              <a:rPr lang="sv-SE" b="0" i="0" dirty="0">
                <a:solidFill>
                  <a:srgbClr val="333333"/>
                </a:solidFill>
                <a:effectLst/>
                <a:latin typeface="ProximaNova"/>
              </a:rPr>
              <a:t>Tobias</a:t>
            </a:r>
            <a:br>
              <a:rPr lang="sv-SE" dirty="0"/>
            </a:br>
            <a:r>
              <a:rPr lang="sv-SE" b="0" i="0" dirty="0">
                <a:solidFill>
                  <a:srgbClr val="333333"/>
                </a:solidFill>
                <a:effectLst/>
                <a:latin typeface="ProximaNova"/>
              </a:rPr>
              <a:t>Dennis</a:t>
            </a:r>
            <a:br>
              <a:rPr lang="sv-SE" dirty="0"/>
            </a:br>
            <a:br>
              <a:rPr lang="sv-SE" dirty="0"/>
            </a:br>
            <a:r>
              <a:rPr lang="sv-SE" b="1" i="1" dirty="0">
                <a:solidFill>
                  <a:srgbClr val="333333"/>
                </a:solidFill>
                <a:effectLst/>
                <a:latin typeface="ProximaNova"/>
              </a:rPr>
              <a:t>Målvaktstränare:</a:t>
            </a:r>
            <a:br>
              <a:rPr lang="sv-SE" dirty="0"/>
            </a:br>
            <a:r>
              <a:rPr lang="sv-SE" b="0" i="0" dirty="0">
                <a:solidFill>
                  <a:srgbClr val="333333"/>
                </a:solidFill>
                <a:effectLst/>
                <a:latin typeface="ProximaNova"/>
              </a:rPr>
              <a:t>Jonas E</a:t>
            </a:r>
            <a:br>
              <a:rPr lang="sv-SE" dirty="0"/>
            </a:br>
            <a:br>
              <a:rPr lang="sv-SE" dirty="0"/>
            </a:br>
            <a:r>
              <a:rPr lang="sv-SE" b="1" i="1" dirty="0"/>
              <a:t>Lagledare:</a:t>
            </a:r>
          </a:p>
          <a:p>
            <a:pPr>
              <a:spcBef>
                <a:spcPts val="0"/>
              </a:spcBef>
            </a:pPr>
            <a:r>
              <a:rPr lang="sv-SE" dirty="0"/>
              <a:t>Andreas </a:t>
            </a:r>
          </a:p>
        </p:txBody>
      </p:sp>
    </p:spTree>
    <p:extLst>
      <p:ext uri="{BB962C8B-B14F-4D97-AF65-F5344CB8AC3E}">
        <p14:creationId xmlns:p14="http://schemas.microsoft.com/office/powerpoint/2010/main" val="42127568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Värderingar</a:t>
            </a:r>
          </a:p>
        </p:txBody>
      </p:sp>
      <p:sp>
        <p:nvSpPr>
          <p:cNvPr id="3" name="Platshållare för innehåll 2"/>
          <p:cNvSpPr>
            <a:spLocks noGrp="1"/>
          </p:cNvSpPr>
          <p:nvPr>
            <p:ph idx="1"/>
          </p:nvPr>
        </p:nvSpPr>
        <p:spPr/>
        <p:txBody>
          <a:bodyPr/>
          <a:lstStyle/>
          <a:p>
            <a:pPr>
              <a:buFont typeface="Arial" panose="020B0604020202020204" pitchFamily="34" charset="0"/>
              <a:buChar char="•"/>
            </a:pPr>
            <a:r>
              <a:rPr lang="sv-SE" dirty="0"/>
              <a:t>Barnen ska ha kul!</a:t>
            </a:r>
          </a:p>
          <a:p>
            <a:pPr>
              <a:buFont typeface="Arial" panose="020B0604020202020204" pitchFamily="34" charset="0"/>
              <a:buChar char="•"/>
            </a:pPr>
            <a:r>
              <a:rPr lang="sv-SE" dirty="0"/>
              <a:t>Vi är bra kompisar</a:t>
            </a:r>
          </a:p>
          <a:p>
            <a:pPr>
              <a:buFont typeface="Arial" panose="020B0604020202020204" pitchFamily="34" charset="0"/>
              <a:buChar char="•"/>
            </a:pPr>
            <a:r>
              <a:rPr lang="sv-SE" dirty="0"/>
              <a:t>Alla får vara med</a:t>
            </a:r>
          </a:p>
          <a:p>
            <a:pPr>
              <a:buFont typeface="Arial" panose="020B0604020202020204" pitchFamily="34" charset="0"/>
              <a:buChar char="•"/>
            </a:pPr>
            <a:r>
              <a:rPr lang="sv-SE" dirty="0"/>
              <a:t>Positiv förstärkning</a:t>
            </a:r>
          </a:p>
          <a:p>
            <a:pPr>
              <a:buFont typeface="Arial" panose="020B0604020202020204" pitchFamily="34" charset="0"/>
              <a:buChar char="•"/>
            </a:pPr>
            <a:r>
              <a:rPr lang="sv-SE" dirty="0"/>
              <a:t>Leka fotboll</a:t>
            </a:r>
          </a:p>
        </p:txBody>
      </p:sp>
      <p:pic>
        <p:nvPicPr>
          <p:cNvPr id="4" name="Platshållare för innehåll 3"/>
          <p:cNvPicPr>
            <a:picLocks noChangeAspect="1"/>
          </p:cNvPicPr>
          <p:nvPr/>
        </p:nvPicPr>
        <p:blipFill>
          <a:blip r:embed="rId2"/>
          <a:stretch>
            <a:fillRect/>
          </a:stretch>
        </p:blipFill>
        <p:spPr>
          <a:xfrm>
            <a:off x="7626096" y="0"/>
            <a:ext cx="4453128" cy="6305573"/>
          </a:xfrm>
          <a:prstGeom prst="rect">
            <a:avLst/>
          </a:prstGeom>
        </p:spPr>
      </p:pic>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0018" y="4886165"/>
            <a:ext cx="957262" cy="1096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455143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8E96383-FA17-518C-01C9-8C48EB33EF3A}"/>
              </a:ext>
            </a:extLst>
          </p:cNvPr>
          <p:cNvSpPr>
            <a:spLocks noGrp="1"/>
          </p:cNvSpPr>
          <p:nvPr>
            <p:ph type="title"/>
          </p:nvPr>
        </p:nvSpPr>
        <p:spPr/>
        <p:txBody>
          <a:bodyPr/>
          <a:lstStyle/>
          <a:p>
            <a:r>
              <a:rPr lang="sv-SE" dirty="0"/>
              <a:t>Att vara en del av Gif P-13…</a:t>
            </a:r>
          </a:p>
        </p:txBody>
      </p:sp>
      <p:sp>
        <p:nvSpPr>
          <p:cNvPr id="3" name="Platshållare för innehåll 2">
            <a:extLst>
              <a:ext uri="{FF2B5EF4-FFF2-40B4-BE49-F238E27FC236}">
                <a16:creationId xmlns:a16="http://schemas.microsoft.com/office/drawing/2014/main" id="{3ED7D184-6FDE-3A16-524E-28F9FB62AC48}"/>
              </a:ext>
            </a:extLst>
          </p:cNvPr>
          <p:cNvSpPr>
            <a:spLocks noGrp="1"/>
          </p:cNvSpPr>
          <p:nvPr>
            <p:ph idx="1"/>
          </p:nvPr>
        </p:nvSpPr>
        <p:spPr/>
        <p:txBody>
          <a:bodyPr>
            <a:normAutofit/>
          </a:bodyPr>
          <a:lstStyle/>
          <a:p>
            <a:pPr algn="l"/>
            <a:endParaRPr lang="sv-SE" sz="1800" dirty="0">
              <a:solidFill>
                <a:srgbClr val="000000"/>
              </a:solidFill>
              <a:latin typeface="Calibri" panose="020F0502020204030204" pitchFamily="34" charset="0"/>
            </a:endParaRPr>
          </a:p>
          <a:p>
            <a:r>
              <a:rPr lang="sv-SE" sz="1800" dirty="0">
                <a:solidFill>
                  <a:srgbClr val="000000"/>
                </a:solidFill>
                <a:latin typeface="Calibri" panose="020F0502020204030204" pitchFamily="34" charset="0"/>
              </a:rPr>
              <a:t>• Alla barn och ungdomar som vill ska få vara med och utvecklas!  </a:t>
            </a:r>
          </a:p>
          <a:p>
            <a:r>
              <a:rPr lang="sv-SE" sz="1800" dirty="0">
                <a:solidFill>
                  <a:srgbClr val="000000"/>
                </a:solidFill>
                <a:latin typeface="Calibri" panose="020F0502020204030204" pitchFamily="34" charset="0"/>
              </a:rPr>
              <a:t>• Vår utgångspunkt är att alla spelare vill och kan utvecklas!</a:t>
            </a:r>
          </a:p>
          <a:p>
            <a:r>
              <a:rPr lang="sv-SE" sz="1800" dirty="0">
                <a:solidFill>
                  <a:srgbClr val="000000"/>
                </a:solidFill>
                <a:latin typeface="Calibri" panose="020F0502020204030204" pitchFamily="34" charset="0"/>
              </a:rPr>
              <a:t>• Vi vill få så många barn och ungdomar som möjligt att spela fotboll så länge som möjligt!</a:t>
            </a:r>
          </a:p>
          <a:p>
            <a:r>
              <a:rPr lang="sv-SE" sz="1800" dirty="0">
                <a:solidFill>
                  <a:srgbClr val="000000"/>
                </a:solidFill>
                <a:latin typeface="Calibri" panose="020F0502020204030204" pitchFamily="34" charset="0"/>
              </a:rPr>
              <a:t>• Det ska vara roligt och lustfyllt att spela i Gif P-13 och man ska minnas sin tid i laget som positivt. </a:t>
            </a:r>
          </a:p>
          <a:p>
            <a:r>
              <a:rPr lang="sv-SE" sz="1800" dirty="0">
                <a:solidFill>
                  <a:srgbClr val="000000"/>
                </a:solidFill>
                <a:latin typeface="Calibri" panose="020F0502020204030204" pitchFamily="34" charset="0"/>
              </a:rPr>
              <a:t>• Vi ska arbeta för Fair Play, det innebär att vi lär våra spelare att inte maska, filma, vi skriker och hetsar    inte från ledare och föräldrar, vi gnäller inte på domaren </a:t>
            </a:r>
          </a:p>
          <a:p>
            <a:r>
              <a:rPr lang="sv-SE" sz="1800" b="0" i="0" u="none" strike="noStrike" baseline="0" dirty="0">
                <a:solidFill>
                  <a:srgbClr val="000000"/>
                </a:solidFill>
                <a:latin typeface="Calibri" panose="020F0502020204030204" pitchFamily="34" charset="0"/>
              </a:rPr>
              <a:t>• Lag och spelare bedöms och peppas utifrån prestation och inte resultat.</a:t>
            </a:r>
          </a:p>
          <a:p>
            <a:endParaRPr lang="sv-SE" sz="1800" b="0" i="0" u="none" strike="noStrike" baseline="0" dirty="0">
              <a:solidFill>
                <a:srgbClr val="000000"/>
              </a:solidFill>
              <a:latin typeface="Calibri" panose="020F0502020204030204" pitchFamily="34" charset="0"/>
            </a:endParaRPr>
          </a:p>
          <a:p>
            <a:endParaRPr lang="sv-SE" dirty="0"/>
          </a:p>
        </p:txBody>
      </p:sp>
    </p:spTree>
    <p:extLst>
      <p:ext uri="{BB962C8B-B14F-4D97-AF65-F5344CB8AC3E}">
        <p14:creationId xmlns:p14="http://schemas.microsoft.com/office/powerpoint/2010/main" val="31552772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860E5D3-5C5F-97D4-98E2-80F6845A4B6E}"/>
              </a:ext>
            </a:extLst>
          </p:cNvPr>
          <p:cNvSpPr>
            <a:spLocks noGrp="1"/>
          </p:cNvSpPr>
          <p:nvPr>
            <p:ph type="title"/>
          </p:nvPr>
        </p:nvSpPr>
        <p:spPr/>
        <p:txBody>
          <a:bodyPr/>
          <a:lstStyle/>
          <a:p>
            <a:r>
              <a:rPr lang="sv-SE" dirty="0">
                <a:solidFill>
                  <a:srgbClr val="000000"/>
                </a:solidFill>
                <a:latin typeface="Calibri" panose="020F0502020204030204" pitchFamily="34" charset="0"/>
              </a:rPr>
              <a:t>Utveckling och Prestation</a:t>
            </a:r>
            <a:br>
              <a:rPr lang="sv-SE" dirty="0">
                <a:solidFill>
                  <a:srgbClr val="000000"/>
                </a:solidFill>
                <a:latin typeface="Calibri" panose="020F0502020204030204" pitchFamily="34" charset="0"/>
              </a:rPr>
            </a:br>
            <a:endParaRPr lang="sv-SE" dirty="0"/>
          </a:p>
        </p:txBody>
      </p:sp>
      <p:sp>
        <p:nvSpPr>
          <p:cNvPr id="3" name="Platshållare för innehåll 2">
            <a:extLst>
              <a:ext uri="{FF2B5EF4-FFF2-40B4-BE49-F238E27FC236}">
                <a16:creationId xmlns:a16="http://schemas.microsoft.com/office/drawing/2014/main" id="{01811986-F49F-05E2-39E8-45B96E6B71CA}"/>
              </a:ext>
            </a:extLst>
          </p:cNvPr>
          <p:cNvSpPr>
            <a:spLocks noGrp="1"/>
          </p:cNvSpPr>
          <p:nvPr>
            <p:ph idx="1"/>
          </p:nvPr>
        </p:nvSpPr>
        <p:spPr/>
        <p:txBody>
          <a:bodyPr>
            <a:normAutofit/>
          </a:bodyPr>
          <a:lstStyle/>
          <a:p>
            <a:r>
              <a:rPr lang="sv-SE" sz="1800" b="0" i="0" u="none" strike="noStrike" baseline="0" dirty="0">
                <a:solidFill>
                  <a:srgbClr val="000000"/>
                </a:solidFill>
                <a:latin typeface="Calibri" panose="020F0502020204030204" pitchFamily="34" charset="0"/>
              </a:rPr>
              <a:t>• Fokus på och beröm för förbättringar – uppmärksamma individerna </a:t>
            </a:r>
          </a:p>
          <a:p>
            <a:r>
              <a:rPr lang="sv-SE" sz="1800" b="0" i="0" u="none" strike="noStrike" baseline="0" dirty="0">
                <a:solidFill>
                  <a:srgbClr val="000000"/>
                </a:solidFill>
                <a:latin typeface="Calibri" panose="020F0502020204030204" pitchFamily="34" charset="0"/>
              </a:rPr>
              <a:t>• Alla uttagna till match får spela ungefär lika mycket </a:t>
            </a:r>
          </a:p>
          <a:p>
            <a:r>
              <a:rPr lang="sv-SE" sz="1800" b="0" i="0" u="none" strike="noStrike" baseline="0" dirty="0">
                <a:solidFill>
                  <a:srgbClr val="000000"/>
                </a:solidFill>
                <a:latin typeface="Calibri" panose="020F0502020204030204" pitchFamily="34" charset="0"/>
              </a:rPr>
              <a:t>• Spelsätt som långsiktigt utvecklar laget och spelarnas fotbollskompetens </a:t>
            </a:r>
          </a:p>
          <a:p>
            <a:r>
              <a:rPr lang="sv-SE" sz="1800" b="0" i="0" u="none" strike="noStrike" baseline="0" dirty="0">
                <a:solidFill>
                  <a:srgbClr val="000000"/>
                </a:solidFill>
                <a:latin typeface="Calibri" panose="020F0502020204030204" pitchFamily="34" charset="0"/>
              </a:rPr>
              <a:t>• Eget spel – vilja hålla bollen i laget </a:t>
            </a:r>
          </a:p>
          <a:p>
            <a:r>
              <a:rPr lang="sv-SE" sz="1800" b="0" i="0" u="none" strike="noStrike" baseline="0" dirty="0">
                <a:solidFill>
                  <a:srgbClr val="000000"/>
                </a:solidFill>
                <a:latin typeface="Calibri" panose="020F0502020204030204" pitchFamily="34" charset="0"/>
              </a:rPr>
              <a:t>• Justa och ärliga tag </a:t>
            </a:r>
          </a:p>
          <a:p>
            <a:r>
              <a:rPr lang="sv-SE" sz="1800" b="0" i="0" u="none" strike="noStrike" baseline="0" dirty="0">
                <a:solidFill>
                  <a:srgbClr val="000000"/>
                </a:solidFill>
                <a:latin typeface="Calibri" panose="020F0502020204030204" pitchFamily="34" charset="0"/>
              </a:rPr>
              <a:t>• Positiv och uppmuntrande stämning </a:t>
            </a:r>
          </a:p>
          <a:p>
            <a:r>
              <a:rPr lang="sv-SE" sz="1800" b="0" i="0" u="none" strike="noStrike" baseline="0" dirty="0">
                <a:solidFill>
                  <a:srgbClr val="000000"/>
                </a:solidFill>
                <a:latin typeface="Calibri" panose="020F0502020204030204" pitchFamily="34" charset="0"/>
              </a:rPr>
              <a:t>• Föräldrar som uppmuntrar och hejar </a:t>
            </a:r>
          </a:p>
          <a:p>
            <a:r>
              <a:rPr lang="sv-SE" sz="1800" b="0" i="0" u="none" strike="noStrike" baseline="0" dirty="0">
                <a:solidFill>
                  <a:srgbClr val="000000"/>
                </a:solidFill>
                <a:latin typeface="Calibri" panose="020F0502020204030204" pitchFamily="34" charset="0"/>
              </a:rPr>
              <a:t>• Gott uppförande både på och bredvid planen </a:t>
            </a:r>
          </a:p>
          <a:p>
            <a:r>
              <a:rPr lang="sv-SE" sz="1800" b="0" i="0" u="none" strike="noStrike" baseline="0" dirty="0">
                <a:solidFill>
                  <a:srgbClr val="000000"/>
                </a:solidFill>
                <a:latin typeface="Calibri" panose="020F0502020204030204" pitchFamily="34" charset="0"/>
              </a:rPr>
              <a:t>• Bedömningar utifrån prestationer som är påverkbara </a:t>
            </a:r>
          </a:p>
          <a:p>
            <a:endParaRPr lang="sv-SE" dirty="0"/>
          </a:p>
        </p:txBody>
      </p:sp>
    </p:spTree>
    <p:extLst>
      <p:ext uri="{BB962C8B-B14F-4D97-AF65-F5344CB8AC3E}">
        <p14:creationId xmlns:p14="http://schemas.microsoft.com/office/powerpoint/2010/main" val="18457018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860E5D3-5C5F-97D4-98E2-80F6845A4B6E}"/>
              </a:ext>
            </a:extLst>
          </p:cNvPr>
          <p:cNvSpPr>
            <a:spLocks noGrp="1"/>
          </p:cNvSpPr>
          <p:nvPr>
            <p:ph type="title"/>
          </p:nvPr>
        </p:nvSpPr>
        <p:spPr/>
        <p:txBody>
          <a:bodyPr/>
          <a:lstStyle/>
          <a:p>
            <a:r>
              <a:rPr lang="sv-SE" dirty="0">
                <a:solidFill>
                  <a:srgbClr val="000000"/>
                </a:solidFill>
                <a:latin typeface="Calibri" panose="020F0502020204030204" pitchFamily="34" charset="0"/>
              </a:rPr>
              <a:t>Matcher</a:t>
            </a:r>
            <a:br>
              <a:rPr lang="sv-SE" dirty="0">
                <a:solidFill>
                  <a:srgbClr val="000000"/>
                </a:solidFill>
                <a:latin typeface="Calibri" panose="020F0502020204030204" pitchFamily="34" charset="0"/>
              </a:rPr>
            </a:br>
            <a:endParaRPr lang="sv-SE" dirty="0"/>
          </a:p>
        </p:txBody>
      </p:sp>
      <p:sp>
        <p:nvSpPr>
          <p:cNvPr id="3" name="Platshållare för innehåll 2">
            <a:extLst>
              <a:ext uri="{FF2B5EF4-FFF2-40B4-BE49-F238E27FC236}">
                <a16:creationId xmlns:a16="http://schemas.microsoft.com/office/drawing/2014/main" id="{01811986-F49F-05E2-39E8-45B96E6B71CA}"/>
              </a:ext>
            </a:extLst>
          </p:cNvPr>
          <p:cNvSpPr>
            <a:spLocks noGrp="1"/>
          </p:cNvSpPr>
          <p:nvPr>
            <p:ph idx="1"/>
          </p:nvPr>
        </p:nvSpPr>
        <p:spPr/>
        <p:txBody>
          <a:bodyPr>
            <a:normAutofit/>
          </a:bodyPr>
          <a:lstStyle/>
          <a:p>
            <a:r>
              <a:rPr lang="sv-SE" sz="1800" b="0" i="0" u="none" strike="noStrike" baseline="0" dirty="0">
                <a:solidFill>
                  <a:srgbClr val="000000"/>
                </a:solidFill>
                <a:latin typeface="Calibri" panose="020F0502020204030204" pitchFamily="34" charset="0"/>
              </a:rPr>
              <a:t>• Seriespel 3*20 minuter</a:t>
            </a:r>
          </a:p>
          <a:p>
            <a:r>
              <a:rPr lang="sv-SE" sz="1800" b="0" i="0" u="none" strike="noStrike" baseline="0" dirty="0">
                <a:solidFill>
                  <a:srgbClr val="000000"/>
                </a:solidFill>
                <a:latin typeface="Calibri" panose="020F0502020204030204" pitchFamily="34" charset="0"/>
              </a:rPr>
              <a:t>• 10 spelare kallas till varje match, svara snabbt på kallelsen så att vi hinner planera</a:t>
            </a:r>
          </a:p>
          <a:p>
            <a:r>
              <a:rPr lang="sv-SE" sz="1800" b="0" i="0" u="none" strike="noStrike" baseline="0" dirty="0">
                <a:solidFill>
                  <a:srgbClr val="000000"/>
                </a:solidFill>
                <a:latin typeface="Calibri" panose="020F0502020204030204" pitchFamily="34" charset="0"/>
              </a:rPr>
              <a:t>• Träningsnärvaro styr laguttagning, (vid dubbelidrott vill vi gärna att ni informerar oss tränare)</a:t>
            </a:r>
          </a:p>
          <a:p>
            <a:r>
              <a:rPr lang="sv-SE" sz="1800" b="0" i="0" u="none" strike="noStrike" baseline="0" dirty="0">
                <a:solidFill>
                  <a:srgbClr val="000000"/>
                </a:solidFill>
                <a:latin typeface="Calibri" panose="020F0502020204030204" pitchFamily="34" charset="0"/>
              </a:rPr>
              <a:t>• Alla uttagna till match får spela ungefär lika mycket </a:t>
            </a:r>
          </a:p>
          <a:p>
            <a:r>
              <a:rPr lang="sv-SE" sz="1800" b="0" i="0" u="none" strike="noStrike" baseline="0" dirty="0">
                <a:solidFill>
                  <a:srgbClr val="000000"/>
                </a:solidFill>
                <a:latin typeface="Calibri" panose="020F0502020204030204" pitchFamily="34" charset="0"/>
              </a:rPr>
              <a:t>• Truppen består just nu av </a:t>
            </a:r>
            <a:r>
              <a:rPr lang="sv-SE" sz="1800" dirty="0">
                <a:solidFill>
                  <a:srgbClr val="000000"/>
                </a:solidFill>
                <a:latin typeface="Calibri" panose="020F0502020204030204" pitchFamily="34" charset="0"/>
              </a:rPr>
              <a:t>ca 30</a:t>
            </a:r>
            <a:r>
              <a:rPr lang="sv-SE" sz="1800" b="0" i="0" u="none" strike="noStrike" baseline="0" dirty="0">
                <a:solidFill>
                  <a:srgbClr val="000000"/>
                </a:solidFill>
                <a:latin typeface="Calibri" panose="020F0502020204030204" pitchFamily="34" charset="0"/>
              </a:rPr>
              <a:t> spelare</a:t>
            </a:r>
          </a:p>
          <a:p>
            <a:r>
              <a:rPr lang="sv-SE" sz="1800" b="0" i="0" u="none" strike="noStrike" baseline="0" dirty="0">
                <a:solidFill>
                  <a:srgbClr val="000000"/>
                </a:solidFill>
                <a:latin typeface="Calibri" panose="020F0502020204030204" pitchFamily="34" charset="0"/>
              </a:rPr>
              <a:t>• Tanken är att anmäla </a:t>
            </a:r>
            <a:r>
              <a:rPr lang="sv-SE" sz="1800" b="0" i="0" u="none" strike="noStrike" baseline="0">
                <a:solidFill>
                  <a:srgbClr val="000000"/>
                </a:solidFill>
                <a:latin typeface="Calibri" panose="020F0502020204030204" pitchFamily="34" charset="0"/>
              </a:rPr>
              <a:t>två lag. </a:t>
            </a:r>
            <a:endParaRPr lang="sv-SE" sz="1800" b="0" i="0" u="none" strike="noStrike" baseline="0" dirty="0">
              <a:solidFill>
                <a:srgbClr val="000000"/>
              </a:solidFill>
              <a:latin typeface="Calibri" panose="020F0502020204030204" pitchFamily="34" charset="0"/>
            </a:endParaRPr>
          </a:p>
          <a:p>
            <a:r>
              <a:rPr lang="sv-SE" sz="1800" b="0" i="0" u="none" strike="noStrike" baseline="0" dirty="0">
                <a:solidFill>
                  <a:srgbClr val="000000"/>
                </a:solidFill>
                <a:latin typeface="Calibri" panose="020F0502020204030204" pitchFamily="34" charset="0"/>
              </a:rPr>
              <a:t>• Vi arbetar för att försöka skapa ett samarbete med P-12 för att man ska kunna träna eller spela med dem</a:t>
            </a:r>
          </a:p>
          <a:p>
            <a:endParaRPr lang="sv-SE" dirty="0"/>
          </a:p>
        </p:txBody>
      </p:sp>
    </p:spTree>
    <p:extLst>
      <p:ext uri="{BB962C8B-B14F-4D97-AF65-F5344CB8AC3E}">
        <p14:creationId xmlns:p14="http://schemas.microsoft.com/office/powerpoint/2010/main" val="8601095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5A960C4-F162-7E54-167A-21B1D38F7D50}"/>
              </a:ext>
            </a:extLst>
          </p:cNvPr>
          <p:cNvSpPr>
            <a:spLocks noGrp="1"/>
          </p:cNvSpPr>
          <p:nvPr>
            <p:ph type="title"/>
          </p:nvPr>
        </p:nvSpPr>
        <p:spPr/>
        <p:txBody>
          <a:bodyPr/>
          <a:lstStyle/>
          <a:p>
            <a:r>
              <a:rPr lang="sv-SE" dirty="0"/>
              <a:t>GIF föräldrabud</a:t>
            </a:r>
          </a:p>
        </p:txBody>
      </p:sp>
      <p:sp>
        <p:nvSpPr>
          <p:cNvPr id="3" name="Platshållare för innehåll 2">
            <a:extLst>
              <a:ext uri="{FF2B5EF4-FFF2-40B4-BE49-F238E27FC236}">
                <a16:creationId xmlns:a16="http://schemas.microsoft.com/office/drawing/2014/main" id="{C3643480-A795-10AD-5696-836926BF1C0D}"/>
              </a:ext>
            </a:extLst>
          </p:cNvPr>
          <p:cNvSpPr>
            <a:spLocks noGrp="1"/>
          </p:cNvSpPr>
          <p:nvPr>
            <p:ph idx="1"/>
          </p:nvPr>
        </p:nvSpPr>
        <p:spPr/>
        <p:txBody>
          <a:bodyPr>
            <a:normAutofit fontScale="92500" lnSpcReduction="20000"/>
          </a:bodyPr>
          <a:lstStyle/>
          <a:p>
            <a:r>
              <a:rPr lang="sv-SE" sz="1800" b="0" i="0" u="none" strike="noStrike" baseline="0" dirty="0">
                <a:solidFill>
                  <a:srgbClr val="000000"/>
                </a:solidFill>
                <a:latin typeface="Calibri" panose="020F0502020204030204" pitchFamily="34" charset="0"/>
              </a:rPr>
              <a:t>1. Följ med ditt barn på träning och match – </a:t>
            </a:r>
          </a:p>
          <a:p>
            <a:r>
              <a:rPr lang="sv-SE" sz="1800" b="0" i="0" u="none" strike="noStrike" baseline="0" dirty="0">
                <a:solidFill>
                  <a:srgbClr val="000000"/>
                </a:solidFill>
                <a:latin typeface="Calibri" panose="020F0502020204030204" pitchFamily="34" charset="0"/>
              </a:rPr>
              <a:t>1. ditt barn sätter stort värde på det. </a:t>
            </a:r>
          </a:p>
          <a:p>
            <a:r>
              <a:rPr lang="sv-SE" sz="1800" b="0" i="0" u="none" strike="noStrike" baseline="0" dirty="0">
                <a:solidFill>
                  <a:srgbClr val="000000"/>
                </a:solidFill>
                <a:latin typeface="Calibri" panose="020F0502020204030204" pitchFamily="34" charset="0"/>
              </a:rPr>
              <a:t>2. Skapa god stämning vid träning och match. </a:t>
            </a:r>
          </a:p>
          <a:p>
            <a:r>
              <a:rPr lang="sv-SE" sz="1800" b="0" i="0" u="none" strike="noStrike" baseline="0" dirty="0">
                <a:solidFill>
                  <a:srgbClr val="000000"/>
                </a:solidFill>
                <a:latin typeface="Calibri" panose="020F0502020204030204" pitchFamily="34" charset="0"/>
              </a:rPr>
              <a:t>3. Uppehåll dig längs ena sidlinjen och var lugn. Låt barnen spela. </a:t>
            </a:r>
          </a:p>
          <a:p>
            <a:r>
              <a:rPr lang="sv-SE" sz="1800" b="0" i="0" u="none" strike="noStrike" baseline="0" dirty="0">
                <a:solidFill>
                  <a:srgbClr val="000000"/>
                </a:solidFill>
                <a:latin typeface="Calibri" panose="020F0502020204030204" pitchFamily="34" charset="0"/>
              </a:rPr>
              <a:t>4. Uppmuntra alla spelarna i laget, inte bara ditt eget barn, i både med- och motgång. </a:t>
            </a:r>
          </a:p>
          <a:p>
            <a:r>
              <a:rPr lang="sv-SE" sz="1800" b="0" i="0" u="none" strike="noStrike" baseline="0" dirty="0">
                <a:solidFill>
                  <a:srgbClr val="000000"/>
                </a:solidFill>
                <a:latin typeface="Calibri" panose="020F0502020204030204" pitchFamily="34" charset="0"/>
              </a:rPr>
              <a:t>5. Respektera ledarnas matchning och beslut. Sätt dig in i föreningens Policy- och utvecklingsplan. </a:t>
            </a:r>
          </a:p>
          <a:p>
            <a:r>
              <a:rPr lang="sv-SE" sz="1800" b="0" i="0" u="none" strike="noStrike" baseline="0" dirty="0">
                <a:solidFill>
                  <a:srgbClr val="000000"/>
                </a:solidFill>
                <a:latin typeface="Calibri" panose="020F0502020204030204" pitchFamily="34" charset="0"/>
              </a:rPr>
              <a:t>6. Respektera domarens beslut och se henne/honom som en vägledare under utbildning. </a:t>
            </a:r>
          </a:p>
          <a:p>
            <a:r>
              <a:rPr lang="sv-SE" sz="1800" b="0" i="0" u="none" strike="noStrike" baseline="0" dirty="0">
                <a:solidFill>
                  <a:srgbClr val="000000"/>
                </a:solidFill>
                <a:latin typeface="Calibri" panose="020F0502020204030204" pitchFamily="34" charset="0"/>
              </a:rPr>
              <a:t>7. Uppmuntra ditt barn att delta – pressa inte. </a:t>
            </a:r>
          </a:p>
          <a:p>
            <a:r>
              <a:rPr lang="sv-SE" sz="1800" b="0" i="0" u="none" strike="noStrike" baseline="0" dirty="0">
                <a:solidFill>
                  <a:srgbClr val="000000"/>
                </a:solidFill>
                <a:latin typeface="Calibri" panose="020F0502020204030204" pitchFamily="34" charset="0"/>
              </a:rPr>
              <a:t>8. Fråga barnen om matchen var rolig, spännande, juste eller om spelet var bra – fokusera inte på resultatet. </a:t>
            </a:r>
          </a:p>
          <a:p>
            <a:r>
              <a:rPr lang="sv-SE" sz="1800" b="0" i="0" u="none" strike="noStrike" baseline="0" dirty="0">
                <a:solidFill>
                  <a:srgbClr val="000000"/>
                </a:solidFill>
                <a:latin typeface="Calibri" panose="020F0502020204030204" pitchFamily="34" charset="0"/>
              </a:rPr>
              <a:t>9. Stöd föreningen/laget i dess arbete. Din insats blir värdesatt, inte minst av barn. </a:t>
            </a:r>
          </a:p>
          <a:p>
            <a:r>
              <a:rPr lang="sv-SE" sz="1800" b="0" i="0" u="none" strike="noStrike" baseline="0" dirty="0">
                <a:solidFill>
                  <a:srgbClr val="000000"/>
                </a:solidFill>
                <a:latin typeface="Calibri" panose="020F0502020204030204" pitchFamily="34" charset="0"/>
              </a:rPr>
              <a:t>10. Kom ihåg att det är ditt barn som spelar fotboll – inte du själv. </a:t>
            </a:r>
          </a:p>
          <a:p>
            <a:endParaRPr lang="sv-SE" dirty="0"/>
          </a:p>
        </p:txBody>
      </p:sp>
    </p:spTree>
    <p:extLst>
      <p:ext uri="{BB962C8B-B14F-4D97-AF65-F5344CB8AC3E}">
        <p14:creationId xmlns:p14="http://schemas.microsoft.com/office/powerpoint/2010/main" val="1599908716"/>
      </p:ext>
    </p:extLst>
  </p:cSld>
  <p:clrMapOvr>
    <a:masterClrMapping/>
  </p:clrMapOvr>
</p:sld>
</file>

<file path=ppt/theme/theme1.xml><?xml version="1.0" encoding="utf-8"?>
<a:theme xmlns:a="http://schemas.openxmlformats.org/drawingml/2006/main" name="Efterhand">
  <a:themeElements>
    <a:clrScheme name="Efterhand">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Efterhand">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fterhand">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1367</TotalTime>
  <Words>1156</Words>
  <Application>Microsoft Office PowerPoint</Application>
  <PresentationFormat>Bredbild</PresentationFormat>
  <Paragraphs>160</Paragraphs>
  <Slides>24</Slides>
  <Notes>0</Notes>
  <HiddenSlides>0</HiddenSlides>
  <MMClips>0</MMClips>
  <ScaleCrop>false</ScaleCrop>
  <HeadingPairs>
    <vt:vector size="6" baseType="variant">
      <vt:variant>
        <vt:lpstr>Använt teckensnitt</vt:lpstr>
      </vt:variant>
      <vt:variant>
        <vt:i4>7</vt:i4>
      </vt:variant>
      <vt:variant>
        <vt:lpstr>Tema</vt:lpstr>
      </vt:variant>
      <vt:variant>
        <vt:i4>1</vt:i4>
      </vt:variant>
      <vt:variant>
        <vt:lpstr>Bildrubriker</vt:lpstr>
      </vt:variant>
      <vt:variant>
        <vt:i4>24</vt:i4>
      </vt:variant>
    </vt:vector>
  </HeadingPairs>
  <TitlesOfParts>
    <vt:vector size="32" baseType="lpstr">
      <vt:lpstr>Arial</vt:lpstr>
      <vt:lpstr>Calibri</vt:lpstr>
      <vt:lpstr>Calibri Light</vt:lpstr>
      <vt:lpstr>Candara</vt:lpstr>
      <vt:lpstr>CIDFont+F2</vt:lpstr>
      <vt:lpstr>CIDFont+F3</vt:lpstr>
      <vt:lpstr>ProximaNova</vt:lpstr>
      <vt:lpstr>Efterhand</vt:lpstr>
      <vt:lpstr>Föräldramöte GIF P-13</vt:lpstr>
      <vt:lpstr>Agenda</vt:lpstr>
      <vt:lpstr>Genomgång av förändringar (så här långt)</vt:lpstr>
      <vt:lpstr>Tränarna, ny gruppering 2024</vt:lpstr>
      <vt:lpstr>Värderingar</vt:lpstr>
      <vt:lpstr>Att vara en del av Gif P-13…</vt:lpstr>
      <vt:lpstr>Utveckling och Prestation </vt:lpstr>
      <vt:lpstr>Matcher </vt:lpstr>
      <vt:lpstr>GIF föräldrabud</vt:lpstr>
      <vt:lpstr>Utrustning</vt:lpstr>
      <vt:lpstr>Matchställ</vt:lpstr>
      <vt:lpstr>Övrig utrustning</vt:lpstr>
      <vt:lpstr>Övrig utrustning</vt:lpstr>
      <vt:lpstr>Träning idag och till sommaren</vt:lpstr>
      <vt:lpstr>Träningsupplägg</vt:lpstr>
      <vt:lpstr>Plan för året</vt:lpstr>
      <vt:lpstr>Plan för året cuper </vt:lpstr>
      <vt:lpstr>Medlemsavgifter</vt:lpstr>
      <vt:lpstr>Ekonomi</vt:lpstr>
      <vt:lpstr>Ekonomi </vt:lpstr>
      <vt:lpstr>Mål </vt:lpstr>
      <vt:lpstr>Föräldrasupport</vt:lpstr>
      <vt:lpstr>Kommunikation</vt:lpstr>
      <vt:lpstr>PowerPoint-presentation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Föräldramöte GIF P-08</dc:title>
  <dc:creator>Johan Kronlöf</dc:creator>
  <cp:lastModifiedBy>Andreas Thåberg</cp:lastModifiedBy>
  <cp:revision>74</cp:revision>
  <cp:lastPrinted>2024-03-06T06:53:46Z</cp:lastPrinted>
  <dcterms:created xsi:type="dcterms:W3CDTF">2015-04-29T21:14:30Z</dcterms:created>
  <dcterms:modified xsi:type="dcterms:W3CDTF">2024-03-06T07:50:22Z</dcterms:modified>
</cp:coreProperties>
</file>