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71" r:id="rId2"/>
    <p:sldId id="263" r:id="rId3"/>
    <p:sldId id="279" r:id="rId4"/>
    <p:sldId id="281" r:id="rId5"/>
    <p:sldId id="266" r:id="rId6"/>
    <p:sldId id="280" r:id="rId7"/>
    <p:sldId id="282" r:id="rId8"/>
    <p:sldId id="286" r:id="rId9"/>
    <p:sldId id="287" r:id="rId10"/>
    <p:sldId id="288" r:id="rId11"/>
    <p:sldId id="284" r:id="rId12"/>
    <p:sldId id="283" r:id="rId13"/>
    <p:sldId id="28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07"/>
    <p:restoredTop sz="96489"/>
  </p:normalViewPr>
  <p:slideViewPr>
    <p:cSldViewPr snapToGrid="0" snapToObjects="1">
      <p:cViewPr varScale="1">
        <p:scale>
          <a:sx n="103" d="100"/>
          <a:sy n="103" d="100"/>
        </p:scale>
        <p:origin x="114" y="6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ACDAB-EB70-4667-B7FE-6AEC7C67088F}" type="doc">
      <dgm:prSet loTypeId="urn:microsoft.com/office/officeart/2018/5/layout/IconLeaf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9A89975-D14C-4789-B332-0CB76582D6A5}">
      <dgm:prSet/>
      <dgm:spPr/>
      <dgm:t>
        <a:bodyPr/>
        <a:lstStyle/>
        <a:p>
          <a:pPr>
            <a:defRPr cap="all"/>
          </a:pPr>
          <a:r>
            <a:rPr lang="en-US" b="1" dirty="0" err="1"/>
            <a:t>Trygghet</a:t>
          </a:r>
          <a:r>
            <a:rPr lang="en-US" dirty="0"/>
            <a:t> I </a:t>
          </a:r>
          <a:r>
            <a:rPr lang="en-US" dirty="0" err="1"/>
            <a:t>gruppen</a:t>
          </a:r>
          <a:r>
            <a:rPr lang="en-US" dirty="0"/>
            <a:t> </a:t>
          </a:r>
          <a:r>
            <a:rPr lang="en-US" dirty="0" err="1"/>
            <a:t>genom</a:t>
          </a:r>
          <a:r>
            <a:rPr lang="en-US" dirty="0"/>
            <a:t> </a:t>
          </a:r>
          <a:r>
            <a:rPr lang="en-US" dirty="0" err="1"/>
            <a:t>tydlig</a:t>
          </a:r>
          <a:r>
            <a:rPr lang="en-US" dirty="0"/>
            <a:t> </a:t>
          </a:r>
          <a:r>
            <a:rPr lang="en-US" dirty="0" err="1"/>
            <a:t>kommunikation</a:t>
          </a:r>
          <a:r>
            <a:rPr lang="en-US" dirty="0"/>
            <a:t> </a:t>
          </a:r>
          <a:r>
            <a:rPr lang="en-US" dirty="0" err="1"/>
            <a:t>och</a:t>
          </a:r>
          <a:r>
            <a:rPr lang="en-US" dirty="0"/>
            <a:t> </a:t>
          </a:r>
          <a:r>
            <a:rPr lang="en-US" dirty="0" err="1"/>
            <a:t>väl</a:t>
          </a:r>
          <a:r>
            <a:rPr lang="en-US" dirty="0"/>
            <a:t> </a:t>
          </a:r>
          <a:r>
            <a:rPr lang="en-US" dirty="0" err="1"/>
            <a:t>utformade</a:t>
          </a:r>
          <a:r>
            <a:rPr lang="en-US" dirty="0"/>
            <a:t> </a:t>
          </a:r>
          <a:r>
            <a:rPr lang="en-US" dirty="0" err="1"/>
            <a:t>inlärningstillfällen</a:t>
          </a:r>
          <a:endParaRPr lang="en-US" dirty="0"/>
        </a:p>
      </dgm:t>
    </dgm:pt>
    <dgm:pt modelId="{3D5999DA-EB50-46A2-BE3F-980FD89D9FEA}" type="parTrans" cxnId="{1B07A9A8-94F1-4C2D-A8FE-AF7DEC0E9DA5}">
      <dgm:prSet/>
      <dgm:spPr/>
      <dgm:t>
        <a:bodyPr/>
        <a:lstStyle/>
        <a:p>
          <a:endParaRPr lang="en-US"/>
        </a:p>
      </dgm:t>
    </dgm:pt>
    <dgm:pt modelId="{D732F1D1-15E0-49F6-B8C9-B95A3E405B4B}" type="sibTrans" cxnId="{1B07A9A8-94F1-4C2D-A8FE-AF7DEC0E9DA5}">
      <dgm:prSet/>
      <dgm:spPr/>
      <dgm:t>
        <a:bodyPr/>
        <a:lstStyle/>
        <a:p>
          <a:endParaRPr lang="en-US"/>
        </a:p>
      </dgm:t>
    </dgm:pt>
    <dgm:pt modelId="{1D7052AA-B93D-4726-B36A-D4E42A8B737C}">
      <dgm:prSet/>
      <dgm:spPr/>
      <dgm:t>
        <a:bodyPr/>
        <a:lstStyle/>
        <a:p>
          <a:pPr>
            <a:defRPr cap="all"/>
          </a:pPr>
          <a:r>
            <a:rPr lang="en-US" b="1" dirty="0" err="1"/>
            <a:t>Glädje</a:t>
          </a:r>
          <a:r>
            <a:rPr lang="en-US" dirty="0"/>
            <a:t> </a:t>
          </a:r>
          <a:r>
            <a:rPr lang="en-US" dirty="0" err="1"/>
            <a:t>genom</a:t>
          </a:r>
          <a:r>
            <a:rPr lang="en-US" dirty="0"/>
            <a:t> </a:t>
          </a:r>
          <a:r>
            <a:rPr lang="en-US" dirty="0" err="1"/>
            <a:t>att</a:t>
          </a:r>
          <a:r>
            <a:rPr lang="en-US" dirty="0"/>
            <a:t> </a:t>
          </a:r>
          <a:r>
            <a:rPr lang="en-US" dirty="0" err="1"/>
            <a:t>Utveckla</a:t>
          </a:r>
          <a:r>
            <a:rPr lang="en-US" dirty="0"/>
            <a:t> </a:t>
          </a:r>
          <a:r>
            <a:rPr lang="en-US" dirty="0" err="1"/>
            <a:t>utifrån</a:t>
          </a:r>
          <a:r>
            <a:rPr lang="en-US" dirty="0"/>
            <a:t> </a:t>
          </a:r>
          <a:r>
            <a:rPr lang="en-US" dirty="0" err="1"/>
            <a:t>individuell</a:t>
          </a:r>
          <a:r>
            <a:rPr lang="en-US" dirty="0"/>
            <a:t> </a:t>
          </a:r>
          <a:r>
            <a:rPr lang="en-US" dirty="0" err="1"/>
            <a:t>aktuell</a:t>
          </a:r>
          <a:r>
            <a:rPr lang="en-US" dirty="0"/>
            <a:t> </a:t>
          </a:r>
          <a:r>
            <a:rPr lang="en-US" dirty="0" err="1"/>
            <a:t>förmåga</a:t>
          </a:r>
          <a:r>
            <a:rPr lang="en-US" dirty="0"/>
            <a:t> </a:t>
          </a:r>
          <a:r>
            <a:rPr lang="en-US" dirty="0" err="1"/>
            <a:t>genom</a:t>
          </a:r>
          <a:r>
            <a:rPr lang="en-US" dirty="0"/>
            <a:t> </a:t>
          </a:r>
          <a:r>
            <a:rPr lang="en-US" dirty="0" err="1"/>
            <a:t>kontinuerlig</a:t>
          </a:r>
          <a:r>
            <a:rPr lang="en-US" dirty="0"/>
            <a:t> </a:t>
          </a:r>
          <a:r>
            <a:rPr lang="en-US" dirty="0" err="1"/>
            <a:t>nivåanpassning</a:t>
          </a:r>
          <a:endParaRPr lang="en-US" dirty="0"/>
        </a:p>
      </dgm:t>
    </dgm:pt>
    <dgm:pt modelId="{5BB327E0-0ADA-4971-AE11-177E575995FA}" type="parTrans" cxnId="{CF28B9FE-266F-4859-A55C-3A8C788AC18E}">
      <dgm:prSet/>
      <dgm:spPr/>
      <dgm:t>
        <a:bodyPr/>
        <a:lstStyle/>
        <a:p>
          <a:endParaRPr lang="en-US"/>
        </a:p>
      </dgm:t>
    </dgm:pt>
    <dgm:pt modelId="{BF249FAE-08FB-4101-B682-A6EAA78B31AC}" type="sibTrans" cxnId="{CF28B9FE-266F-4859-A55C-3A8C788AC18E}">
      <dgm:prSet/>
      <dgm:spPr/>
      <dgm:t>
        <a:bodyPr/>
        <a:lstStyle/>
        <a:p>
          <a:endParaRPr lang="en-US"/>
        </a:p>
      </dgm:t>
    </dgm:pt>
    <dgm:pt modelId="{AA3476CB-D56B-4594-BAAA-5D5D60C6B91F}">
      <dgm:prSet/>
      <dgm:spPr/>
      <dgm:t>
        <a:bodyPr/>
        <a:lstStyle/>
        <a:p>
          <a:pPr>
            <a:defRPr cap="all"/>
          </a:pPr>
          <a:r>
            <a:rPr lang="en-US" b="1" dirty="0" err="1"/>
            <a:t>UtVECKLING</a:t>
          </a:r>
          <a:r>
            <a:rPr lang="en-US" dirty="0"/>
            <a:t> </a:t>
          </a:r>
          <a:r>
            <a:rPr lang="en-US" dirty="0" err="1"/>
            <a:t>genom</a:t>
          </a:r>
          <a:r>
            <a:rPr lang="en-US" dirty="0"/>
            <a:t> 7-manna </a:t>
          </a:r>
          <a:r>
            <a:rPr lang="en-US" dirty="0" err="1"/>
            <a:t>fotboll</a:t>
          </a:r>
          <a:r>
            <a:rPr lang="en-US" dirty="0"/>
            <a:t> </a:t>
          </a:r>
          <a:r>
            <a:rPr lang="en-US" dirty="0" err="1"/>
            <a:t>och</a:t>
          </a:r>
          <a:r>
            <a:rPr lang="en-US" dirty="0"/>
            <a:t> </a:t>
          </a:r>
          <a:r>
            <a:rPr lang="en-US" dirty="0" err="1"/>
            <a:t>förberedelse</a:t>
          </a:r>
          <a:r>
            <a:rPr lang="en-US" dirty="0"/>
            <a:t> </a:t>
          </a:r>
          <a:r>
            <a:rPr lang="en-US" dirty="0" err="1"/>
            <a:t>inför</a:t>
          </a:r>
          <a:r>
            <a:rPr lang="en-US" dirty="0"/>
            <a:t> 9-mannafotboll</a:t>
          </a:r>
        </a:p>
      </dgm:t>
    </dgm:pt>
    <dgm:pt modelId="{338E56A5-270D-40C1-954D-95CF7DDCDAE6}" type="parTrans" cxnId="{7F0C5B13-8CB4-4EA4-81DA-0A479106F48F}">
      <dgm:prSet/>
      <dgm:spPr/>
      <dgm:t>
        <a:bodyPr/>
        <a:lstStyle/>
        <a:p>
          <a:endParaRPr lang="en-US"/>
        </a:p>
      </dgm:t>
    </dgm:pt>
    <dgm:pt modelId="{86B0E6A7-253F-4F10-9C05-44677716195E}" type="sibTrans" cxnId="{7F0C5B13-8CB4-4EA4-81DA-0A479106F48F}">
      <dgm:prSet/>
      <dgm:spPr/>
      <dgm:t>
        <a:bodyPr/>
        <a:lstStyle/>
        <a:p>
          <a:endParaRPr lang="en-US"/>
        </a:p>
      </dgm:t>
    </dgm:pt>
    <dgm:pt modelId="{2F03A9FD-53C9-49AE-AEFE-AF455B0A0F2D}">
      <dgm:prSet/>
      <dgm:spPr/>
      <dgm:t>
        <a:bodyPr/>
        <a:lstStyle/>
        <a:p>
          <a:pPr>
            <a:defRPr cap="all"/>
          </a:pPr>
          <a:r>
            <a:rPr lang="en-US" b="1" dirty="0" err="1"/>
            <a:t>Långsiktighet</a:t>
          </a:r>
          <a:r>
            <a:rPr lang="en-US" dirty="0"/>
            <a:t> </a:t>
          </a:r>
          <a:r>
            <a:rPr lang="en-US" dirty="0" err="1"/>
            <a:t>genom</a:t>
          </a:r>
          <a:r>
            <a:rPr lang="en-US" dirty="0"/>
            <a:t> </a:t>
          </a:r>
          <a:r>
            <a:rPr lang="en-US" dirty="0" err="1"/>
            <a:t>att</a:t>
          </a:r>
          <a:r>
            <a:rPr lang="en-US" dirty="0"/>
            <a:t> </a:t>
          </a:r>
          <a:r>
            <a:rPr lang="en-US" dirty="0" err="1"/>
            <a:t>Bibehålla</a:t>
          </a:r>
          <a:r>
            <a:rPr lang="en-US" dirty="0"/>
            <a:t> </a:t>
          </a:r>
          <a:r>
            <a:rPr lang="en-US" dirty="0" err="1"/>
            <a:t>så</a:t>
          </a:r>
          <a:r>
            <a:rPr lang="en-US" dirty="0"/>
            <a:t> </a:t>
          </a:r>
          <a:r>
            <a:rPr lang="en-US" dirty="0" err="1"/>
            <a:t>många</a:t>
          </a:r>
          <a:r>
            <a:rPr lang="en-US" dirty="0"/>
            <a:t> </a:t>
          </a:r>
          <a:r>
            <a:rPr lang="en-US" dirty="0" err="1"/>
            <a:t>spelare</a:t>
          </a:r>
          <a:r>
            <a:rPr lang="en-US" dirty="0"/>
            <a:t> </a:t>
          </a:r>
          <a:r>
            <a:rPr lang="en-US" dirty="0" err="1"/>
            <a:t>som</a:t>
          </a:r>
          <a:r>
            <a:rPr lang="en-US" dirty="0"/>
            <a:t> </a:t>
          </a:r>
          <a:r>
            <a:rPr lang="en-US" dirty="0" err="1"/>
            <a:t>möjligt</a:t>
          </a:r>
          <a:r>
            <a:rPr lang="en-US" dirty="0"/>
            <a:t> </a:t>
          </a:r>
          <a:r>
            <a:rPr lang="en-US" dirty="0" err="1"/>
            <a:t>så</a:t>
          </a:r>
          <a:r>
            <a:rPr lang="en-US" dirty="0"/>
            <a:t> </a:t>
          </a:r>
          <a:r>
            <a:rPr lang="en-US" dirty="0" err="1"/>
            <a:t>länge</a:t>
          </a:r>
          <a:r>
            <a:rPr lang="en-US" dirty="0"/>
            <a:t> </a:t>
          </a:r>
          <a:r>
            <a:rPr lang="en-US" dirty="0" err="1"/>
            <a:t>som</a:t>
          </a:r>
          <a:r>
            <a:rPr lang="en-US" dirty="0"/>
            <a:t> </a:t>
          </a:r>
          <a:r>
            <a:rPr lang="en-US" dirty="0" err="1"/>
            <a:t>möjligt</a:t>
          </a:r>
          <a:endParaRPr lang="en-US" dirty="0"/>
        </a:p>
      </dgm:t>
    </dgm:pt>
    <dgm:pt modelId="{0D9B516D-AB3A-4885-88E1-CECABAD01A9A}" type="parTrans" cxnId="{05DA203A-5819-48FD-90AE-7137FC982465}">
      <dgm:prSet/>
      <dgm:spPr/>
      <dgm:t>
        <a:bodyPr/>
        <a:lstStyle/>
        <a:p>
          <a:endParaRPr lang="en-US"/>
        </a:p>
      </dgm:t>
    </dgm:pt>
    <dgm:pt modelId="{8909DB5F-609B-4A0F-AFEB-57DB9DB045EE}" type="sibTrans" cxnId="{05DA203A-5819-48FD-90AE-7137FC982465}">
      <dgm:prSet/>
      <dgm:spPr/>
      <dgm:t>
        <a:bodyPr/>
        <a:lstStyle/>
        <a:p>
          <a:endParaRPr lang="en-US"/>
        </a:p>
      </dgm:t>
    </dgm:pt>
    <dgm:pt modelId="{7A0F4F4C-3BF5-4413-BF42-6119A625CD8B}" type="pres">
      <dgm:prSet presAssocID="{289ACDAB-EB70-4667-B7FE-6AEC7C67088F}" presName="root" presStyleCnt="0">
        <dgm:presLayoutVars>
          <dgm:dir/>
          <dgm:resizeHandles val="exact"/>
        </dgm:presLayoutVars>
      </dgm:prSet>
      <dgm:spPr/>
    </dgm:pt>
    <dgm:pt modelId="{FA236CF3-3A36-42DB-97D7-409450A532C7}" type="pres">
      <dgm:prSet presAssocID="{19A89975-D14C-4789-B332-0CB76582D6A5}" presName="compNode" presStyleCnt="0"/>
      <dgm:spPr/>
    </dgm:pt>
    <dgm:pt modelId="{0CFA4536-39BE-4A50-8501-51E0CE3D99A6}" type="pres">
      <dgm:prSet presAssocID="{19A89975-D14C-4789-B332-0CB76582D6A5}" presName="iconBgRect" presStyleLbl="bgShp" presStyleIdx="0" presStyleCnt="4"/>
      <dgm:spPr>
        <a:prstGeom prst="round2DiagRect">
          <a:avLst>
            <a:gd name="adj1" fmla="val 29727"/>
            <a:gd name="adj2" fmla="val 0"/>
          </a:avLst>
        </a:prstGeom>
      </dgm:spPr>
    </dgm:pt>
    <dgm:pt modelId="{8DB7F992-65A1-4BEA-97AA-A43BFF043830}" type="pres">
      <dgm:prSet presAssocID="{19A89975-D14C-4789-B332-0CB76582D6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upp"/>
        </a:ext>
      </dgm:extLst>
    </dgm:pt>
    <dgm:pt modelId="{3158B63D-C75B-4965-8048-4535282F2E3D}" type="pres">
      <dgm:prSet presAssocID="{19A89975-D14C-4789-B332-0CB76582D6A5}" presName="spaceRect" presStyleCnt="0"/>
      <dgm:spPr/>
    </dgm:pt>
    <dgm:pt modelId="{AEBA5422-0510-4AAA-B5B7-CF82B1A12F06}" type="pres">
      <dgm:prSet presAssocID="{19A89975-D14C-4789-B332-0CB76582D6A5}" presName="textRect" presStyleLbl="revTx" presStyleIdx="0" presStyleCnt="4">
        <dgm:presLayoutVars>
          <dgm:chMax val="1"/>
          <dgm:chPref val="1"/>
        </dgm:presLayoutVars>
      </dgm:prSet>
      <dgm:spPr/>
    </dgm:pt>
    <dgm:pt modelId="{BFB52F4B-729D-48F6-ADD7-1EDF2A8A433D}" type="pres">
      <dgm:prSet presAssocID="{D732F1D1-15E0-49F6-B8C9-B95A3E405B4B}" presName="sibTrans" presStyleCnt="0"/>
      <dgm:spPr/>
    </dgm:pt>
    <dgm:pt modelId="{5122F163-F940-408D-8380-D757F09108DE}" type="pres">
      <dgm:prSet presAssocID="{1D7052AA-B93D-4726-B36A-D4E42A8B737C}" presName="compNode" presStyleCnt="0"/>
      <dgm:spPr/>
    </dgm:pt>
    <dgm:pt modelId="{0B775EB3-05B6-41B2-9CA2-733B8687563E}" type="pres">
      <dgm:prSet presAssocID="{1D7052AA-B93D-4726-B36A-D4E42A8B737C}" presName="iconBgRect" presStyleLbl="bgShp" presStyleIdx="1" presStyleCnt="4"/>
      <dgm:spPr>
        <a:prstGeom prst="round2DiagRect">
          <a:avLst>
            <a:gd name="adj1" fmla="val 29727"/>
            <a:gd name="adj2" fmla="val 0"/>
          </a:avLst>
        </a:prstGeom>
      </dgm:spPr>
    </dgm:pt>
    <dgm:pt modelId="{061C0817-CD6F-4D27-8E6C-F6FD025AE21C}" type="pres">
      <dgm:prSet presAssocID="{1D7052AA-B93D-4726-B36A-D4E42A8B737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23D693E-D0C2-4AE4-9735-6787CD167187}" type="pres">
      <dgm:prSet presAssocID="{1D7052AA-B93D-4726-B36A-D4E42A8B737C}" presName="spaceRect" presStyleCnt="0"/>
      <dgm:spPr/>
    </dgm:pt>
    <dgm:pt modelId="{FCF97F31-0CC4-4CF8-AE24-B183ABD2A2B3}" type="pres">
      <dgm:prSet presAssocID="{1D7052AA-B93D-4726-B36A-D4E42A8B737C}" presName="textRect" presStyleLbl="revTx" presStyleIdx="1" presStyleCnt="4">
        <dgm:presLayoutVars>
          <dgm:chMax val="1"/>
          <dgm:chPref val="1"/>
        </dgm:presLayoutVars>
      </dgm:prSet>
      <dgm:spPr/>
    </dgm:pt>
    <dgm:pt modelId="{978284AC-9376-4695-8365-200ABA014DD8}" type="pres">
      <dgm:prSet presAssocID="{BF249FAE-08FB-4101-B682-A6EAA78B31AC}" presName="sibTrans" presStyleCnt="0"/>
      <dgm:spPr/>
    </dgm:pt>
    <dgm:pt modelId="{736E11A4-9FD6-4050-ADB3-1374FDD0F095}" type="pres">
      <dgm:prSet presAssocID="{AA3476CB-D56B-4594-BAAA-5D5D60C6B91F}" presName="compNode" presStyleCnt="0"/>
      <dgm:spPr/>
    </dgm:pt>
    <dgm:pt modelId="{953A5EEC-A4F9-404D-936F-6D053A1D747E}" type="pres">
      <dgm:prSet presAssocID="{AA3476CB-D56B-4594-BAAA-5D5D60C6B91F}" presName="iconBgRect" presStyleLbl="bgShp" presStyleIdx="2" presStyleCnt="4"/>
      <dgm:spPr>
        <a:prstGeom prst="round2DiagRect">
          <a:avLst>
            <a:gd name="adj1" fmla="val 29727"/>
            <a:gd name="adj2" fmla="val 0"/>
          </a:avLst>
        </a:prstGeom>
      </dgm:spPr>
    </dgm:pt>
    <dgm:pt modelId="{D0E36A25-7208-41E0-AB39-B1FBC1CDA055}" type="pres">
      <dgm:prSet presAssocID="{AA3476CB-D56B-4594-BAAA-5D5D60C6B91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tboll"/>
        </a:ext>
      </dgm:extLst>
    </dgm:pt>
    <dgm:pt modelId="{A09ABD81-9DD0-453D-A1AC-9A62A582D5A8}" type="pres">
      <dgm:prSet presAssocID="{AA3476CB-D56B-4594-BAAA-5D5D60C6B91F}" presName="spaceRect" presStyleCnt="0"/>
      <dgm:spPr/>
    </dgm:pt>
    <dgm:pt modelId="{B7FDE483-4056-43F4-AB2E-94A2B6D60CB6}" type="pres">
      <dgm:prSet presAssocID="{AA3476CB-D56B-4594-BAAA-5D5D60C6B91F}" presName="textRect" presStyleLbl="revTx" presStyleIdx="2" presStyleCnt="4">
        <dgm:presLayoutVars>
          <dgm:chMax val="1"/>
          <dgm:chPref val="1"/>
        </dgm:presLayoutVars>
      </dgm:prSet>
      <dgm:spPr/>
    </dgm:pt>
    <dgm:pt modelId="{54FB0C15-86E0-43A8-BECA-F1A6B1B9E043}" type="pres">
      <dgm:prSet presAssocID="{86B0E6A7-253F-4F10-9C05-44677716195E}" presName="sibTrans" presStyleCnt="0"/>
      <dgm:spPr/>
    </dgm:pt>
    <dgm:pt modelId="{2E589F42-5C55-4136-B060-4ED29680AC1C}" type="pres">
      <dgm:prSet presAssocID="{2F03A9FD-53C9-49AE-AEFE-AF455B0A0F2D}" presName="compNode" presStyleCnt="0"/>
      <dgm:spPr/>
    </dgm:pt>
    <dgm:pt modelId="{50ACE5E6-C2B9-436E-B813-88768B69E713}" type="pres">
      <dgm:prSet presAssocID="{2F03A9FD-53C9-49AE-AEFE-AF455B0A0F2D}" presName="iconBgRect" presStyleLbl="bgShp" presStyleIdx="3" presStyleCnt="4"/>
      <dgm:spPr>
        <a:prstGeom prst="round2DiagRect">
          <a:avLst>
            <a:gd name="adj1" fmla="val 29727"/>
            <a:gd name="adj2" fmla="val 0"/>
          </a:avLst>
        </a:prstGeom>
      </dgm:spPr>
    </dgm:pt>
    <dgm:pt modelId="{D57ADDBC-0BA5-48B7-86B5-306F6D58515E}" type="pres">
      <dgm:prSet presAssocID="{2F03A9FD-53C9-49AE-AEFE-AF455B0A0F2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Återvinna kontur"/>
        </a:ext>
      </dgm:extLst>
    </dgm:pt>
    <dgm:pt modelId="{5CB3609C-77AF-4292-9D50-372B6866B1BC}" type="pres">
      <dgm:prSet presAssocID="{2F03A9FD-53C9-49AE-AEFE-AF455B0A0F2D}" presName="spaceRect" presStyleCnt="0"/>
      <dgm:spPr/>
    </dgm:pt>
    <dgm:pt modelId="{44A46722-9A8C-42CA-B5E5-EC6998C7BA63}" type="pres">
      <dgm:prSet presAssocID="{2F03A9FD-53C9-49AE-AEFE-AF455B0A0F2D}" presName="textRect" presStyleLbl="revTx" presStyleIdx="3" presStyleCnt="4">
        <dgm:presLayoutVars>
          <dgm:chMax val="1"/>
          <dgm:chPref val="1"/>
        </dgm:presLayoutVars>
      </dgm:prSet>
      <dgm:spPr/>
    </dgm:pt>
  </dgm:ptLst>
  <dgm:cxnLst>
    <dgm:cxn modelId="{7F0C5B13-8CB4-4EA4-81DA-0A479106F48F}" srcId="{289ACDAB-EB70-4667-B7FE-6AEC7C67088F}" destId="{AA3476CB-D56B-4594-BAAA-5D5D60C6B91F}" srcOrd="2" destOrd="0" parTransId="{338E56A5-270D-40C1-954D-95CF7DDCDAE6}" sibTransId="{86B0E6A7-253F-4F10-9C05-44677716195E}"/>
    <dgm:cxn modelId="{05DA203A-5819-48FD-90AE-7137FC982465}" srcId="{289ACDAB-EB70-4667-B7FE-6AEC7C67088F}" destId="{2F03A9FD-53C9-49AE-AEFE-AF455B0A0F2D}" srcOrd="3" destOrd="0" parTransId="{0D9B516D-AB3A-4885-88E1-CECABAD01A9A}" sibTransId="{8909DB5F-609B-4A0F-AFEB-57DB9DB045EE}"/>
    <dgm:cxn modelId="{D469265F-2FCF-4CF5-A8B0-8E8957E7FA9A}" type="presOf" srcId="{AA3476CB-D56B-4594-BAAA-5D5D60C6B91F}" destId="{B7FDE483-4056-43F4-AB2E-94A2B6D60CB6}" srcOrd="0" destOrd="0" presId="urn:microsoft.com/office/officeart/2018/5/layout/IconLeafLabelList"/>
    <dgm:cxn modelId="{1ED9BC90-47C6-4BEB-AEF8-CEA09D197D9C}" type="presOf" srcId="{289ACDAB-EB70-4667-B7FE-6AEC7C67088F}" destId="{7A0F4F4C-3BF5-4413-BF42-6119A625CD8B}" srcOrd="0" destOrd="0" presId="urn:microsoft.com/office/officeart/2018/5/layout/IconLeafLabelList"/>
    <dgm:cxn modelId="{1B07A9A8-94F1-4C2D-A8FE-AF7DEC0E9DA5}" srcId="{289ACDAB-EB70-4667-B7FE-6AEC7C67088F}" destId="{19A89975-D14C-4789-B332-0CB76582D6A5}" srcOrd="0" destOrd="0" parTransId="{3D5999DA-EB50-46A2-BE3F-980FD89D9FEA}" sibTransId="{D732F1D1-15E0-49F6-B8C9-B95A3E405B4B}"/>
    <dgm:cxn modelId="{C376B1DD-FDB4-488D-AF5B-A140FFB5683C}" type="presOf" srcId="{1D7052AA-B93D-4726-B36A-D4E42A8B737C}" destId="{FCF97F31-0CC4-4CF8-AE24-B183ABD2A2B3}" srcOrd="0" destOrd="0" presId="urn:microsoft.com/office/officeart/2018/5/layout/IconLeafLabelList"/>
    <dgm:cxn modelId="{05D2EEE6-F75D-4BEB-9D86-18562D8A5B88}" type="presOf" srcId="{2F03A9FD-53C9-49AE-AEFE-AF455B0A0F2D}" destId="{44A46722-9A8C-42CA-B5E5-EC6998C7BA63}" srcOrd="0" destOrd="0" presId="urn:microsoft.com/office/officeart/2018/5/layout/IconLeafLabelList"/>
    <dgm:cxn modelId="{3F3E12EB-55F4-4D76-A4DC-B19E4B53CD9E}" type="presOf" srcId="{19A89975-D14C-4789-B332-0CB76582D6A5}" destId="{AEBA5422-0510-4AAA-B5B7-CF82B1A12F06}" srcOrd="0" destOrd="0" presId="urn:microsoft.com/office/officeart/2018/5/layout/IconLeafLabelList"/>
    <dgm:cxn modelId="{CF28B9FE-266F-4859-A55C-3A8C788AC18E}" srcId="{289ACDAB-EB70-4667-B7FE-6AEC7C67088F}" destId="{1D7052AA-B93D-4726-B36A-D4E42A8B737C}" srcOrd="1" destOrd="0" parTransId="{5BB327E0-0ADA-4971-AE11-177E575995FA}" sibTransId="{BF249FAE-08FB-4101-B682-A6EAA78B31AC}"/>
    <dgm:cxn modelId="{6F60B1A0-A1B7-4395-A3EF-80E46756E660}" type="presParOf" srcId="{7A0F4F4C-3BF5-4413-BF42-6119A625CD8B}" destId="{FA236CF3-3A36-42DB-97D7-409450A532C7}" srcOrd="0" destOrd="0" presId="urn:microsoft.com/office/officeart/2018/5/layout/IconLeafLabelList"/>
    <dgm:cxn modelId="{66B77441-1B21-4098-A7F5-27800C2AF65D}" type="presParOf" srcId="{FA236CF3-3A36-42DB-97D7-409450A532C7}" destId="{0CFA4536-39BE-4A50-8501-51E0CE3D99A6}" srcOrd="0" destOrd="0" presId="urn:microsoft.com/office/officeart/2018/5/layout/IconLeafLabelList"/>
    <dgm:cxn modelId="{28CB9D4B-36C2-414D-9AA5-549317C1CB9E}" type="presParOf" srcId="{FA236CF3-3A36-42DB-97D7-409450A532C7}" destId="{8DB7F992-65A1-4BEA-97AA-A43BFF043830}" srcOrd="1" destOrd="0" presId="urn:microsoft.com/office/officeart/2018/5/layout/IconLeafLabelList"/>
    <dgm:cxn modelId="{81E73D0D-5CCF-40A9-9E16-E9E451F60630}" type="presParOf" srcId="{FA236CF3-3A36-42DB-97D7-409450A532C7}" destId="{3158B63D-C75B-4965-8048-4535282F2E3D}" srcOrd="2" destOrd="0" presId="urn:microsoft.com/office/officeart/2018/5/layout/IconLeafLabelList"/>
    <dgm:cxn modelId="{F769C30F-512C-44A4-85C8-28B135933B0E}" type="presParOf" srcId="{FA236CF3-3A36-42DB-97D7-409450A532C7}" destId="{AEBA5422-0510-4AAA-B5B7-CF82B1A12F06}" srcOrd="3" destOrd="0" presId="urn:microsoft.com/office/officeart/2018/5/layout/IconLeafLabelList"/>
    <dgm:cxn modelId="{E179BBA5-A8B5-4D02-A85A-A0B7D41C0A43}" type="presParOf" srcId="{7A0F4F4C-3BF5-4413-BF42-6119A625CD8B}" destId="{BFB52F4B-729D-48F6-ADD7-1EDF2A8A433D}" srcOrd="1" destOrd="0" presId="urn:microsoft.com/office/officeart/2018/5/layout/IconLeafLabelList"/>
    <dgm:cxn modelId="{CAB3F610-3E2B-4A9B-99DD-AD4D7EEA80B7}" type="presParOf" srcId="{7A0F4F4C-3BF5-4413-BF42-6119A625CD8B}" destId="{5122F163-F940-408D-8380-D757F09108DE}" srcOrd="2" destOrd="0" presId="urn:microsoft.com/office/officeart/2018/5/layout/IconLeafLabelList"/>
    <dgm:cxn modelId="{FE2735F0-5424-4E44-B6BB-B0959A0C4784}" type="presParOf" srcId="{5122F163-F940-408D-8380-D757F09108DE}" destId="{0B775EB3-05B6-41B2-9CA2-733B8687563E}" srcOrd="0" destOrd="0" presId="urn:microsoft.com/office/officeart/2018/5/layout/IconLeafLabelList"/>
    <dgm:cxn modelId="{BF36479C-7A38-4ACA-A9E9-1B0D59339621}" type="presParOf" srcId="{5122F163-F940-408D-8380-D757F09108DE}" destId="{061C0817-CD6F-4D27-8E6C-F6FD025AE21C}" srcOrd="1" destOrd="0" presId="urn:microsoft.com/office/officeart/2018/5/layout/IconLeafLabelList"/>
    <dgm:cxn modelId="{7386AE84-67F3-4802-B4AC-FFE8085D96F7}" type="presParOf" srcId="{5122F163-F940-408D-8380-D757F09108DE}" destId="{723D693E-D0C2-4AE4-9735-6787CD167187}" srcOrd="2" destOrd="0" presId="urn:microsoft.com/office/officeart/2018/5/layout/IconLeafLabelList"/>
    <dgm:cxn modelId="{728ED086-307A-49C6-A786-62534F8EDB80}" type="presParOf" srcId="{5122F163-F940-408D-8380-D757F09108DE}" destId="{FCF97F31-0CC4-4CF8-AE24-B183ABD2A2B3}" srcOrd="3" destOrd="0" presId="urn:microsoft.com/office/officeart/2018/5/layout/IconLeafLabelList"/>
    <dgm:cxn modelId="{1EA23949-08DA-493E-ACD4-A225280A7826}" type="presParOf" srcId="{7A0F4F4C-3BF5-4413-BF42-6119A625CD8B}" destId="{978284AC-9376-4695-8365-200ABA014DD8}" srcOrd="3" destOrd="0" presId="urn:microsoft.com/office/officeart/2018/5/layout/IconLeafLabelList"/>
    <dgm:cxn modelId="{048A9B14-47F4-419E-9765-0589109DABA0}" type="presParOf" srcId="{7A0F4F4C-3BF5-4413-BF42-6119A625CD8B}" destId="{736E11A4-9FD6-4050-ADB3-1374FDD0F095}" srcOrd="4" destOrd="0" presId="urn:microsoft.com/office/officeart/2018/5/layout/IconLeafLabelList"/>
    <dgm:cxn modelId="{26C9AE51-DD85-4817-B4DE-7868C21DBA1C}" type="presParOf" srcId="{736E11A4-9FD6-4050-ADB3-1374FDD0F095}" destId="{953A5EEC-A4F9-404D-936F-6D053A1D747E}" srcOrd="0" destOrd="0" presId="urn:microsoft.com/office/officeart/2018/5/layout/IconLeafLabelList"/>
    <dgm:cxn modelId="{6D14BC52-A9CE-40F1-8E19-61F3C62F5FA9}" type="presParOf" srcId="{736E11A4-9FD6-4050-ADB3-1374FDD0F095}" destId="{D0E36A25-7208-41E0-AB39-B1FBC1CDA055}" srcOrd="1" destOrd="0" presId="urn:microsoft.com/office/officeart/2018/5/layout/IconLeafLabelList"/>
    <dgm:cxn modelId="{C919B224-B9D8-49DD-8AD6-04C6F146719C}" type="presParOf" srcId="{736E11A4-9FD6-4050-ADB3-1374FDD0F095}" destId="{A09ABD81-9DD0-453D-A1AC-9A62A582D5A8}" srcOrd="2" destOrd="0" presId="urn:microsoft.com/office/officeart/2018/5/layout/IconLeafLabelList"/>
    <dgm:cxn modelId="{04C3DB74-BE51-4526-B7B1-36286F14D0FD}" type="presParOf" srcId="{736E11A4-9FD6-4050-ADB3-1374FDD0F095}" destId="{B7FDE483-4056-43F4-AB2E-94A2B6D60CB6}" srcOrd="3" destOrd="0" presId="urn:microsoft.com/office/officeart/2018/5/layout/IconLeafLabelList"/>
    <dgm:cxn modelId="{692953E0-3E4F-4297-AF1C-FB0BB475102D}" type="presParOf" srcId="{7A0F4F4C-3BF5-4413-BF42-6119A625CD8B}" destId="{54FB0C15-86E0-43A8-BECA-F1A6B1B9E043}" srcOrd="5" destOrd="0" presId="urn:microsoft.com/office/officeart/2018/5/layout/IconLeafLabelList"/>
    <dgm:cxn modelId="{B481417A-2B89-4508-806A-A59F67365B89}" type="presParOf" srcId="{7A0F4F4C-3BF5-4413-BF42-6119A625CD8B}" destId="{2E589F42-5C55-4136-B060-4ED29680AC1C}" srcOrd="6" destOrd="0" presId="urn:microsoft.com/office/officeart/2018/5/layout/IconLeafLabelList"/>
    <dgm:cxn modelId="{7B5DB145-A09B-4DEF-B577-E1D195684B35}" type="presParOf" srcId="{2E589F42-5C55-4136-B060-4ED29680AC1C}" destId="{50ACE5E6-C2B9-436E-B813-88768B69E713}" srcOrd="0" destOrd="0" presId="urn:microsoft.com/office/officeart/2018/5/layout/IconLeafLabelList"/>
    <dgm:cxn modelId="{7BCC2E7B-B32F-4128-A5A1-9A1E2FE56D06}" type="presParOf" srcId="{2E589F42-5C55-4136-B060-4ED29680AC1C}" destId="{D57ADDBC-0BA5-48B7-86B5-306F6D58515E}" srcOrd="1" destOrd="0" presId="urn:microsoft.com/office/officeart/2018/5/layout/IconLeafLabelList"/>
    <dgm:cxn modelId="{5E0E6DB2-711A-44F3-B1AF-492B92571A05}" type="presParOf" srcId="{2E589F42-5C55-4136-B060-4ED29680AC1C}" destId="{5CB3609C-77AF-4292-9D50-372B6866B1BC}" srcOrd="2" destOrd="0" presId="urn:microsoft.com/office/officeart/2018/5/layout/IconLeafLabelList"/>
    <dgm:cxn modelId="{B831DF9F-C5C1-4841-9ADC-B34B0F5278E5}" type="presParOf" srcId="{2E589F42-5C55-4136-B060-4ED29680AC1C}" destId="{44A46722-9A8C-42CA-B5E5-EC6998C7BA6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A4536-39BE-4A50-8501-51E0CE3D99A6}">
      <dsp:nvSpPr>
        <dsp:cNvPr id="0" name=""/>
        <dsp:cNvSpPr/>
      </dsp:nvSpPr>
      <dsp:spPr>
        <a:xfrm>
          <a:off x="973190" y="692224"/>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B7F992-65A1-4BEA-97AA-A43BFF043830}">
      <dsp:nvSpPr>
        <dsp:cNvPr id="0" name=""/>
        <dsp:cNvSpPr/>
      </dsp:nvSpPr>
      <dsp:spPr>
        <a:xfrm>
          <a:off x="1242597" y="961632"/>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BA5422-0510-4AAA-B5B7-CF82B1A12F06}">
      <dsp:nvSpPr>
        <dsp:cNvPr id="0" name=""/>
        <dsp:cNvSpPr/>
      </dsp:nvSpPr>
      <dsp:spPr>
        <a:xfrm>
          <a:off x="569079" y="2350115"/>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err="1"/>
            <a:t>Trygghet</a:t>
          </a:r>
          <a:r>
            <a:rPr lang="en-US" sz="1100" kern="1200" dirty="0"/>
            <a:t> I </a:t>
          </a:r>
          <a:r>
            <a:rPr lang="en-US" sz="1100" kern="1200" dirty="0" err="1"/>
            <a:t>gruppen</a:t>
          </a:r>
          <a:r>
            <a:rPr lang="en-US" sz="1100" kern="1200" dirty="0"/>
            <a:t> </a:t>
          </a:r>
          <a:r>
            <a:rPr lang="en-US" sz="1100" kern="1200" dirty="0" err="1"/>
            <a:t>genom</a:t>
          </a:r>
          <a:r>
            <a:rPr lang="en-US" sz="1100" kern="1200" dirty="0"/>
            <a:t> </a:t>
          </a:r>
          <a:r>
            <a:rPr lang="en-US" sz="1100" kern="1200" dirty="0" err="1"/>
            <a:t>tydlig</a:t>
          </a:r>
          <a:r>
            <a:rPr lang="en-US" sz="1100" kern="1200" dirty="0"/>
            <a:t> </a:t>
          </a:r>
          <a:r>
            <a:rPr lang="en-US" sz="1100" kern="1200" dirty="0" err="1"/>
            <a:t>kommunikation</a:t>
          </a:r>
          <a:r>
            <a:rPr lang="en-US" sz="1100" kern="1200" dirty="0"/>
            <a:t> </a:t>
          </a:r>
          <a:r>
            <a:rPr lang="en-US" sz="1100" kern="1200" dirty="0" err="1"/>
            <a:t>och</a:t>
          </a:r>
          <a:r>
            <a:rPr lang="en-US" sz="1100" kern="1200" dirty="0"/>
            <a:t> </a:t>
          </a:r>
          <a:r>
            <a:rPr lang="en-US" sz="1100" kern="1200" dirty="0" err="1"/>
            <a:t>väl</a:t>
          </a:r>
          <a:r>
            <a:rPr lang="en-US" sz="1100" kern="1200" dirty="0"/>
            <a:t> </a:t>
          </a:r>
          <a:r>
            <a:rPr lang="en-US" sz="1100" kern="1200" dirty="0" err="1"/>
            <a:t>utformade</a:t>
          </a:r>
          <a:r>
            <a:rPr lang="en-US" sz="1100" kern="1200" dirty="0"/>
            <a:t> </a:t>
          </a:r>
          <a:r>
            <a:rPr lang="en-US" sz="1100" kern="1200" dirty="0" err="1"/>
            <a:t>inlärningstillfällen</a:t>
          </a:r>
          <a:endParaRPr lang="en-US" sz="1100" kern="1200" dirty="0"/>
        </a:p>
      </dsp:txBody>
      <dsp:txXfrm>
        <a:off x="569079" y="2350115"/>
        <a:ext cx="2072362" cy="720000"/>
      </dsp:txXfrm>
    </dsp:sp>
    <dsp:sp modelId="{0B775EB3-05B6-41B2-9CA2-733B8687563E}">
      <dsp:nvSpPr>
        <dsp:cNvPr id="0" name=""/>
        <dsp:cNvSpPr/>
      </dsp:nvSpPr>
      <dsp:spPr>
        <a:xfrm>
          <a:off x="3408216" y="692224"/>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C0817-CD6F-4D27-8E6C-F6FD025AE21C}">
      <dsp:nvSpPr>
        <dsp:cNvPr id="0" name=""/>
        <dsp:cNvSpPr/>
      </dsp:nvSpPr>
      <dsp:spPr>
        <a:xfrm>
          <a:off x="3677623" y="961632"/>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F97F31-0CC4-4CF8-AE24-B183ABD2A2B3}">
      <dsp:nvSpPr>
        <dsp:cNvPr id="0" name=""/>
        <dsp:cNvSpPr/>
      </dsp:nvSpPr>
      <dsp:spPr>
        <a:xfrm>
          <a:off x="3004105" y="2350115"/>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err="1"/>
            <a:t>Glädje</a:t>
          </a:r>
          <a:r>
            <a:rPr lang="en-US" sz="1100" kern="1200" dirty="0"/>
            <a:t> </a:t>
          </a:r>
          <a:r>
            <a:rPr lang="en-US" sz="1100" kern="1200" dirty="0" err="1"/>
            <a:t>genom</a:t>
          </a:r>
          <a:r>
            <a:rPr lang="en-US" sz="1100" kern="1200" dirty="0"/>
            <a:t> </a:t>
          </a:r>
          <a:r>
            <a:rPr lang="en-US" sz="1100" kern="1200" dirty="0" err="1"/>
            <a:t>att</a:t>
          </a:r>
          <a:r>
            <a:rPr lang="en-US" sz="1100" kern="1200" dirty="0"/>
            <a:t> </a:t>
          </a:r>
          <a:r>
            <a:rPr lang="en-US" sz="1100" kern="1200" dirty="0" err="1"/>
            <a:t>Utveckla</a:t>
          </a:r>
          <a:r>
            <a:rPr lang="en-US" sz="1100" kern="1200" dirty="0"/>
            <a:t> </a:t>
          </a:r>
          <a:r>
            <a:rPr lang="en-US" sz="1100" kern="1200" dirty="0" err="1"/>
            <a:t>utifrån</a:t>
          </a:r>
          <a:r>
            <a:rPr lang="en-US" sz="1100" kern="1200" dirty="0"/>
            <a:t> </a:t>
          </a:r>
          <a:r>
            <a:rPr lang="en-US" sz="1100" kern="1200" dirty="0" err="1"/>
            <a:t>individuell</a:t>
          </a:r>
          <a:r>
            <a:rPr lang="en-US" sz="1100" kern="1200" dirty="0"/>
            <a:t> </a:t>
          </a:r>
          <a:r>
            <a:rPr lang="en-US" sz="1100" kern="1200" dirty="0" err="1"/>
            <a:t>aktuell</a:t>
          </a:r>
          <a:r>
            <a:rPr lang="en-US" sz="1100" kern="1200" dirty="0"/>
            <a:t> </a:t>
          </a:r>
          <a:r>
            <a:rPr lang="en-US" sz="1100" kern="1200" dirty="0" err="1"/>
            <a:t>förmåga</a:t>
          </a:r>
          <a:r>
            <a:rPr lang="en-US" sz="1100" kern="1200" dirty="0"/>
            <a:t> </a:t>
          </a:r>
          <a:r>
            <a:rPr lang="en-US" sz="1100" kern="1200" dirty="0" err="1"/>
            <a:t>genom</a:t>
          </a:r>
          <a:r>
            <a:rPr lang="en-US" sz="1100" kern="1200" dirty="0"/>
            <a:t> </a:t>
          </a:r>
          <a:r>
            <a:rPr lang="en-US" sz="1100" kern="1200" dirty="0" err="1"/>
            <a:t>kontinuerlig</a:t>
          </a:r>
          <a:r>
            <a:rPr lang="en-US" sz="1100" kern="1200" dirty="0"/>
            <a:t> </a:t>
          </a:r>
          <a:r>
            <a:rPr lang="en-US" sz="1100" kern="1200" dirty="0" err="1"/>
            <a:t>nivåanpassning</a:t>
          </a:r>
          <a:endParaRPr lang="en-US" sz="1100" kern="1200" dirty="0"/>
        </a:p>
      </dsp:txBody>
      <dsp:txXfrm>
        <a:off x="3004105" y="2350115"/>
        <a:ext cx="2072362" cy="720000"/>
      </dsp:txXfrm>
    </dsp:sp>
    <dsp:sp modelId="{953A5EEC-A4F9-404D-936F-6D053A1D747E}">
      <dsp:nvSpPr>
        <dsp:cNvPr id="0" name=""/>
        <dsp:cNvSpPr/>
      </dsp:nvSpPr>
      <dsp:spPr>
        <a:xfrm>
          <a:off x="5843242" y="692224"/>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36A25-7208-41E0-AB39-B1FBC1CDA055}">
      <dsp:nvSpPr>
        <dsp:cNvPr id="0" name=""/>
        <dsp:cNvSpPr/>
      </dsp:nvSpPr>
      <dsp:spPr>
        <a:xfrm>
          <a:off x="6112649" y="961632"/>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FDE483-4056-43F4-AB2E-94A2B6D60CB6}">
      <dsp:nvSpPr>
        <dsp:cNvPr id="0" name=""/>
        <dsp:cNvSpPr/>
      </dsp:nvSpPr>
      <dsp:spPr>
        <a:xfrm>
          <a:off x="5439131" y="2350115"/>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err="1"/>
            <a:t>UtVECKLING</a:t>
          </a:r>
          <a:r>
            <a:rPr lang="en-US" sz="1100" kern="1200" dirty="0"/>
            <a:t> </a:t>
          </a:r>
          <a:r>
            <a:rPr lang="en-US" sz="1100" kern="1200" dirty="0" err="1"/>
            <a:t>genom</a:t>
          </a:r>
          <a:r>
            <a:rPr lang="en-US" sz="1100" kern="1200" dirty="0"/>
            <a:t> 7-manna </a:t>
          </a:r>
          <a:r>
            <a:rPr lang="en-US" sz="1100" kern="1200" dirty="0" err="1"/>
            <a:t>fotboll</a:t>
          </a:r>
          <a:r>
            <a:rPr lang="en-US" sz="1100" kern="1200" dirty="0"/>
            <a:t> </a:t>
          </a:r>
          <a:r>
            <a:rPr lang="en-US" sz="1100" kern="1200" dirty="0" err="1"/>
            <a:t>och</a:t>
          </a:r>
          <a:r>
            <a:rPr lang="en-US" sz="1100" kern="1200" dirty="0"/>
            <a:t> </a:t>
          </a:r>
          <a:r>
            <a:rPr lang="en-US" sz="1100" kern="1200" dirty="0" err="1"/>
            <a:t>förberedelse</a:t>
          </a:r>
          <a:r>
            <a:rPr lang="en-US" sz="1100" kern="1200" dirty="0"/>
            <a:t> </a:t>
          </a:r>
          <a:r>
            <a:rPr lang="en-US" sz="1100" kern="1200" dirty="0" err="1"/>
            <a:t>inför</a:t>
          </a:r>
          <a:r>
            <a:rPr lang="en-US" sz="1100" kern="1200" dirty="0"/>
            <a:t> 9-mannafotboll</a:t>
          </a:r>
        </a:p>
      </dsp:txBody>
      <dsp:txXfrm>
        <a:off x="5439131" y="2350115"/>
        <a:ext cx="2072362" cy="720000"/>
      </dsp:txXfrm>
    </dsp:sp>
    <dsp:sp modelId="{50ACE5E6-C2B9-436E-B813-88768B69E713}">
      <dsp:nvSpPr>
        <dsp:cNvPr id="0" name=""/>
        <dsp:cNvSpPr/>
      </dsp:nvSpPr>
      <dsp:spPr>
        <a:xfrm>
          <a:off x="8278268" y="692224"/>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ADDBC-0BA5-48B7-86B5-306F6D58515E}">
      <dsp:nvSpPr>
        <dsp:cNvPr id="0" name=""/>
        <dsp:cNvSpPr/>
      </dsp:nvSpPr>
      <dsp:spPr>
        <a:xfrm>
          <a:off x="8547675" y="961632"/>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A46722-9A8C-42CA-B5E5-EC6998C7BA63}">
      <dsp:nvSpPr>
        <dsp:cNvPr id="0" name=""/>
        <dsp:cNvSpPr/>
      </dsp:nvSpPr>
      <dsp:spPr>
        <a:xfrm>
          <a:off x="7874157" y="2350115"/>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kern="1200" dirty="0" err="1"/>
            <a:t>Långsiktighet</a:t>
          </a:r>
          <a:r>
            <a:rPr lang="en-US" sz="1100" kern="1200" dirty="0"/>
            <a:t> </a:t>
          </a:r>
          <a:r>
            <a:rPr lang="en-US" sz="1100" kern="1200" dirty="0" err="1"/>
            <a:t>genom</a:t>
          </a:r>
          <a:r>
            <a:rPr lang="en-US" sz="1100" kern="1200" dirty="0"/>
            <a:t> </a:t>
          </a:r>
          <a:r>
            <a:rPr lang="en-US" sz="1100" kern="1200" dirty="0" err="1"/>
            <a:t>att</a:t>
          </a:r>
          <a:r>
            <a:rPr lang="en-US" sz="1100" kern="1200" dirty="0"/>
            <a:t> </a:t>
          </a:r>
          <a:r>
            <a:rPr lang="en-US" sz="1100" kern="1200" dirty="0" err="1"/>
            <a:t>Bibehålla</a:t>
          </a:r>
          <a:r>
            <a:rPr lang="en-US" sz="1100" kern="1200" dirty="0"/>
            <a:t> </a:t>
          </a:r>
          <a:r>
            <a:rPr lang="en-US" sz="1100" kern="1200" dirty="0" err="1"/>
            <a:t>så</a:t>
          </a:r>
          <a:r>
            <a:rPr lang="en-US" sz="1100" kern="1200" dirty="0"/>
            <a:t> </a:t>
          </a:r>
          <a:r>
            <a:rPr lang="en-US" sz="1100" kern="1200" dirty="0" err="1"/>
            <a:t>många</a:t>
          </a:r>
          <a:r>
            <a:rPr lang="en-US" sz="1100" kern="1200" dirty="0"/>
            <a:t> </a:t>
          </a:r>
          <a:r>
            <a:rPr lang="en-US" sz="1100" kern="1200" dirty="0" err="1"/>
            <a:t>spelare</a:t>
          </a:r>
          <a:r>
            <a:rPr lang="en-US" sz="1100" kern="1200" dirty="0"/>
            <a:t> </a:t>
          </a:r>
          <a:r>
            <a:rPr lang="en-US" sz="1100" kern="1200" dirty="0" err="1"/>
            <a:t>som</a:t>
          </a:r>
          <a:r>
            <a:rPr lang="en-US" sz="1100" kern="1200" dirty="0"/>
            <a:t> </a:t>
          </a:r>
          <a:r>
            <a:rPr lang="en-US" sz="1100" kern="1200" dirty="0" err="1"/>
            <a:t>möjligt</a:t>
          </a:r>
          <a:r>
            <a:rPr lang="en-US" sz="1100" kern="1200" dirty="0"/>
            <a:t> </a:t>
          </a:r>
          <a:r>
            <a:rPr lang="en-US" sz="1100" kern="1200" dirty="0" err="1"/>
            <a:t>så</a:t>
          </a:r>
          <a:r>
            <a:rPr lang="en-US" sz="1100" kern="1200" dirty="0"/>
            <a:t> </a:t>
          </a:r>
          <a:r>
            <a:rPr lang="en-US" sz="1100" kern="1200" dirty="0" err="1"/>
            <a:t>länge</a:t>
          </a:r>
          <a:r>
            <a:rPr lang="en-US" sz="1100" kern="1200" dirty="0"/>
            <a:t> </a:t>
          </a:r>
          <a:r>
            <a:rPr lang="en-US" sz="1100" kern="1200" dirty="0" err="1"/>
            <a:t>som</a:t>
          </a:r>
          <a:r>
            <a:rPr lang="en-US" sz="1100" kern="1200" dirty="0"/>
            <a:t> </a:t>
          </a:r>
          <a:r>
            <a:rPr lang="en-US" sz="1100" kern="1200" dirty="0" err="1"/>
            <a:t>möjligt</a:t>
          </a:r>
          <a:endParaRPr lang="en-US" sz="1100" kern="1200" dirty="0"/>
        </a:p>
      </dsp:txBody>
      <dsp:txXfrm>
        <a:off x="7874157" y="2350115"/>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5CC4FF99-B873-CA42-A90B-54AEF68F1868}" type="datetimeFigureOut">
              <a:rPr lang="sv-SE" smtClean="0"/>
              <a:t>2026-04-17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0067224-4869-DF45-AD58-0139F86D79F1}" type="slidenum">
              <a:rPr lang="sv-SE" smtClean="0"/>
              <a:t>‹#›</a:t>
            </a:fld>
            <a:endParaRPr lang="sv-SE"/>
          </a:p>
        </p:txBody>
      </p:sp>
    </p:spTree>
    <p:extLst>
      <p:ext uri="{BB962C8B-B14F-4D97-AF65-F5344CB8AC3E}">
        <p14:creationId xmlns:p14="http://schemas.microsoft.com/office/powerpoint/2010/main" val="429348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CC4FF99-B873-CA42-A90B-54AEF68F1868}" type="datetimeFigureOut">
              <a:rPr lang="sv-SE" smtClean="0"/>
              <a:t>2026-04-17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0067224-4869-DF45-AD58-0139F86D79F1}" type="slidenum">
              <a:rPr lang="sv-SE" smtClean="0"/>
              <a:t>‹#›</a:t>
            </a:fld>
            <a:endParaRPr lang="sv-SE"/>
          </a:p>
        </p:txBody>
      </p:sp>
    </p:spTree>
    <p:extLst>
      <p:ext uri="{BB962C8B-B14F-4D97-AF65-F5344CB8AC3E}">
        <p14:creationId xmlns:p14="http://schemas.microsoft.com/office/powerpoint/2010/main" val="268181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CC4FF99-B873-CA42-A90B-54AEF68F1868}" type="datetimeFigureOut">
              <a:rPr lang="sv-SE" smtClean="0"/>
              <a:t>2026-04-17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0067224-4869-DF45-AD58-0139F86D79F1}" type="slidenum">
              <a:rPr lang="sv-SE" smtClean="0"/>
              <a:t>‹#›</a:t>
            </a:fld>
            <a:endParaRPr lang="sv-SE"/>
          </a:p>
        </p:txBody>
      </p:sp>
    </p:spTree>
    <p:extLst>
      <p:ext uri="{BB962C8B-B14F-4D97-AF65-F5344CB8AC3E}">
        <p14:creationId xmlns:p14="http://schemas.microsoft.com/office/powerpoint/2010/main" val="305686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CC4FF99-B873-CA42-A90B-54AEF68F1868}" type="datetimeFigureOut">
              <a:rPr lang="sv-SE" smtClean="0"/>
              <a:t>2026-04-17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0067224-4869-DF45-AD58-0139F86D79F1}" type="slidenum">
              <a:rPr lang="sv-SE" smtClean="0"/>
              <a:t>‹#›</a:t>
            </a:fld>
            <a:endParaRPr lang="sv-SE"/>
          </a:p>
        </p:txBody>
      </p:sp>
    </p:spTree>
    <p:extLst>
      <p:ext uri="{BB962C8B-B14F-4D97-AF65-F5344CB8AC3E}">
        <p14:creationId xmlns:p14="http://schemas.microsoft.com/office/powerpoint/2010/main" val="327241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5CC4FF99-B873-CA42-A90B-54AEF68F1868}" type="datetimeFigureOut">
              <a:rPr lang="sv-SE" smtClean="0"/>
              <a:t>2026-04-17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0067224-4869-DF45-AD58-0139F86D79F1}" type="slidenum">
              <a:rPr lang="sv-SE" smtClean="0"/>
              <a:t>‹#›</a:t>
            </a:fld>
            <a:endParaRPr lang="sv-SE"/>
          </a:p>
        </p:txBody>
      </p:sp>
    </p:spTree>
    <p:extLst>
      <p:ext uri="{BB962C8B-B14F-4D97-AF65-F5344CB8AC3E}">
        <p14:creationId xmlns:p14="http://schemas.microsoft.com/office/powerpoint/2010/main" val="24846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5CC4FF99-B873-CA42-A90B-54AEF68F1868}" type="datetimeFigureOut">
              <a:rPr lang="sv-SE" smtClean="0"/>
              <a:t>2026-04-17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0067224-4869-DF45-AD58-0139F86D79F1}" type="slidenum">
              <a:rPr lang="sv-SE" smtClean="0"/>
              <a:t>‹#›</a:t>
            </a:fld>
            <a:endParaRPr lang="sv-SE"/>
          </a:p>
        </p:txBody>
      </p:sp>
    </p:spTree>
    <p:extLst>
      <p:ext uri="{BB962C8B-B14F-4D97-AF65-F5344CB8AC3E}">
        <p14:creationId xmlns:p14="http://schemas.microsoft.com/office/powerpoint/2010/main" val="107869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5CC4FF99-B873-CA42-A90B-54AEF68F1868}" type="datetimeFigureOut">
              <a:rPr lang="sv-SE" smtClean="0"/>
              <a:t>2026-04-17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60067224-4869-DF45-AD58-0139F86D79F1}" type="slidenum">
              <a:rPr lang="sv-SE" smtClean="0"/>
              <a:t>‹#›</a:t>
            </a:fld>
            <a:endParaRPr lang="sv-SE"/>
          </a:p>
        </p:txBody>
      </p:sp>
    </p:spTree>
    <p:extLst>
      <p:ext uri="{BB962C8B-B14F-4D97-AF65-F5344CB8AC3E}">
        <p14:creationId xmlns:p14="http://schemas.microsoft.com/office/powerpoint/2010/main" val="187343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5CC4FF99-B873-CA42-A90B-54AEF68F1868}" type="datetimeFigureOut">
              <a:rPr lang="sv-SE" smtClean="0"/>
              <a:t>2026-04-17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60067224-4869-DF45-AD58-0139F86D79F1}" type="slidenum">
              <a:rPr lang="sv-SE" smtClean="0"/>
              <a:t>‹#›</a:t>
            </a:fld>
            <a:endParaRPr lang="sv-SE"/>
          </a:p>
        </p:txBody>
      </p:sp>
    </p:spTree>
    <p:extLst>
      <p:ext uri="{BB962C8B-B14F-4D97-AF65-F5344CB8AC3E}">
        <p14:creationId xmlns:p14="http://schemas.microsoft.com/office/powerpoint/2010/main" val="400734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4FF99-B873-CA42-A90B-54AEF68F1868}" type="datetimeFigureOut">
              <a:rPr lang="sv-SE" smtClean="0"/>
              <a:t>2026-04-17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60067224-4869-DF45-AD58-0139F86D79F1}" type="slidenum">
              <a:rPr lang="sv-SE" smtClean="0"/>
              <a:t>‹#›</a:t>
            </a:fld>
            <a:endParaRPr lang="sv-SE"/>
          </a:p>
        </p:txBody>
      </p:sp>
    </p:spTree>
    <p:extLst>
      <p:ext uri="{BB962C8B-B14F-4D97-AF65-F5344CB8AC3E}">
        <p14:creationId xmlns:p14="http://schemas.microsoft.com/office/powerpoint/2010/main" val="76445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CC4FF99-B873-CA42-A90B-54AEF68F1868}" type="datetimeFigureOut">
              <a:rPr lang="sv-SE" smtClean="0"/>
              <a:t>2026-04-17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0067224-4869-DF45-AD58-0139F86D79F1}" type="slidenum">
              <a:rPr lang="sv-SE" smtClean="0"/>
              <a:t>‹#›</a:t>
            </a:fld>
            <a:endParaRPr lang="sv-SE"/>
          </a:p>
        </p:txBody>
      </p:sp>
    </p:spTree>
    <p:extLst>
      <p:ext uri="{BB962C8B-B14F-4D97-AF65-F5344CB8AC3E}">
        <p14:creationId xmlns:p14="http://schemas.microsoft.com/office/powerpoint/2010/main" val="259222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5CC4FF99-B873-CA42-A90B-54AEF68F1868}" type="datetimeFigureOut">
              <a:rPr lang="sv-SE" smtClean="0"/>
              <a:t>2026-04-17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0067224-4869-DF45-AD58-0139F86D79F1}" type="slidenum">
              <a:rPr lang="sv-SE" smtClean="0"/>
              <a:t>‹#›</a:t>
            </a:fld>
            <a:endParaRPr lang="sv-SE"/>
          </a:p>
        </p:txBody>
      </p:sp>
    </p:spTree>
    <p:extLst>
      <p:ext uri="{BB962C8B-B14F-4D97-AF65-F5344CB8AC3E}">
        <p14:creationId xmlns:p14="http://schemas.microsoft.com/office/powerpoint/2010/main" val="3360414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4FF99-B873-CA42-A90B-54AEF68F1868}" type="datetimeFigureOut">
              <a:rPr lang="sv-SE" smtClean="0"/>
              <a:t>2026-04-17</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67224-4869-DF45-AD58-0139F86D79F1}" type="slidenum">
              <a:rPr lang="sv-SE" smtClean="0"/>
              <a:t>‹#›</a:t>
            </a:fld>
            <a:endParaRPr lang="sv-SE"/>
          </a:p>
        </p:txBody>
      </p:sp>
    </p:spTree>
    <p:extLst>
      <p:ext uri="{BB962C8B-B14F-4D97-AF65-F5344CB8AC3E}">
        <p14:creationId xmlns:p14="http://schemas.microsoft.com/office/powerpoint/2010/main" val="32070938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71E5279-35AB-5273-0370-15BCB64E208E}"/>
              </a:ext>
            </a:extLst>
          </p:cNvPr>
          <p:cNvPicPr>
            <a:picLocks noChangeAspect="1"/>
          </p:cNvPicPr>
          <p:nvPr/>
        </p:nvPicPr>
        <p:blipFill>
          <a:blip r:embed="rId2"/>
          <a:stretch>
            <a:fillRect/>
          </a:stretch>
        </p:blipFill>
        <p:spPr>
          <a:xfrm>
            <a:off x="6979468" y="1657661"/>
            <a:ext cx="5212532" cy="5200339"/>
          </a:xfrm>
          <a:prstGeom prst="rect">
            <a:avLst/>
          </a:prstGeom>
        </p:spPr>
      </p:pic>
      <p:sp>
        <p:nvSpPr>
          <p:cNvPr id="5" name="textruta 4">
            <a:extLst>
              <a:ext uri="{FF2B5EF4-FFF2-40B4-BE49-F238E27FC236}">
                <a16:creationId xmlns:a16="http://schemas.microsoft.com/office/drawing/2014/main" id="{3B012D92-028C-9BEE-417B-80DC0D94B766}"/>
              </a:ext>
            </a:extLst>
          </p:cNvPr>
          <p:cNvSpPr txBox="1"/>
          <p:nvPr/>
        </p:nvSpPr>
        <p:spPr>
          <a:xfrm>
            <a:off x="223520" y="1769421"/>
            <a:ext cx="7010400" cy="3653308"/>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endParaRPr lang="sv-SE" sz="1400" dirty="0"/>
          </a:p>
          <a:p>
            <a:pPr marL="285750" indent="-228600">
              <a:lnSpc>
                <a:spcPct val="90000"/>
              </a:lnSpc>
              <a:spcAft>
                <a:spcPts val="600"/>
              </a:spcAft>
              <a:buFont typeface="Arial" panose="020B0604020202020204" pitchFamily="34" charset="0"/>
              <a:buChar char="•"/>
            </a:pPr>
            <a:r>
              <a:rPr lang="sv-SE" sz="1400" dirty="0"/>
              <a:t>Vi kommer i tid till samlingen och har alltid med benskydd, vattenflaska och tränings/matchkläder efter väder</a:t>
            </a:r>
          </a:p>
          <a:p>
            <a:pPr marL="285750" indent="-228600">
              <a:lnSpc>
                <a:spcPct val="90000"/>
              </a:lnSpc>
              <a:spcAft>
                <a:spcPts val="600"/>
              </a:spcAft>
              <a:buFont typeface="Arial" panose="020B0604020202020204" pitchFamily="34" charset="0"/>
              <a:buChar char="•"/>
            </a:pPr>
            <a:r>
              <a:rPr lang="sv-SE" sz="1400" dirty="0"/>
              <a:t>Vi respekterar och uppträder alltid juste mot våra lagkompisar, ledare, domare och motståndare</a:t>
            </a:r>
          </a:p>
          <a:p>
            <a:pPr marL="285750" indent="-228600">
              <a:lnSpc>
                <a:spcPct val="90000"/>
              </a:lnSpc>
              <a:spcAft>
                <a:spcPts val="600"/>
              </a:spcAft>
              <a:buFont typeface="Arial" panose="020B0604020202020204" pitchFamily="34" charset="0"/>
              <a:buChar char="•"/>
            </a:pPr>
            <a:r>
              <a:rPr lang="sv-SE" sz="1400" dirty="0"/>
              <a:t>Vi är tysta, fokuserar och lyssnar på tränarnas genomgångar</a:t>
            </a:r>
          </a:p>
          <a:p>
            <a:pPr marL="285750" indent="-228600">
              <a:lnSpc>
                <a:spcPct val="90000"/>
              </a:lnSpc>
              <a:spcAft>
                <a:spcPts val="600"/>
              </a:spcAft>
              <a:buFont typeface="Arial" panose="020B0604020202020204" pitchFamily="34" charset="0"/>
              <a:buChar char="•"/>
            </a:pPr>
            <a:r>
              <a:rPr lang="sv-SE" sz="1400" dirty="0"/>
              <a:t>Vi gör alltid vårat bästa på träning och match och vi är stolta över att spela i GIF F14</a:t>
            </a:r>
          </a:p>
          <a:p>
            <a:pPr marL="285750" indent="-228600">
              <a:lnSpc>
                <a:spcPct val="90000"/>
              </a:lnSpc>
              <a:spcAft>
                <a:spcPts val="600"/>
              </a:spcAft>
              <a:buFont typeface="Arial" panose="020B0604020202020204" pitchFamily="34" charset="0"/>
              <a:buChar char="•"/>
            </a:pPr>
            <a:r>
              <a:rPr lang="sv-SE" sz="1400" dirty="0"/>
              <a:t>I vårt lag använder vi alltid ett vårdat språk och kroppsspråk</a:t>
            </a:r>
          </a:p>
          <a:p>
            <a:pPr marL="285750" indent="-228600">
              <a:lnSpc>
                <a:spcPct val="90000"/>
              </a:lnSpc>
              <a:spcAft>
                <a:spcPts val="600"/>
              </a:spcAft>
              <a:buFont typeface="Arial" panose="020B0604020202020204" pitchFamily="34" charset="0"/>
              <a:buChar char="•"/>
            </a:pPr>
            <a:r>
              <a:rPr lang="sv-SE" sz="1400" dirty="0"/>
              <a:t>I vårt lag gnäller och klagar vi inte</a:t>
            </a:r>
          </a:p>
          <a:p>
            <a:pPr marL="285750" indent="-228600">
              <a:lnSpc>
                <a:spcPct val="90000"/>
              </a:lnSpc>
              <a:spcAft>
                <a:spcPts val="600"/>
              </a:spcAft>
              <a:buFont typeface="Arial" panose="020B0604020202020204" pitchFamily="34" charset="0"/>
              <a:buChar char="•"/>
            </a:pPr>
            <a:r>
              <a:rPr lang="sv-SE" sz="1400" dirty="0"/>
              <a:t>Vi peppar och stöttar om någon råkar göra ett misstag </a:t>
            </a:r>
          </a:p>
          <a:p>
            <a:pPr marL="285750" indent="-228600">
              <a:lnSpc>
                <a:spcPct val="90000"/>
              </a:lnSpc>
              <a:spcAft>
                <a:spcPts val="600"/>
              </a:spcAft>
              <a:buFont typeface="Arial" panose="020B0604020202020204" pitchFamily="34" charset="0"/>
              <a:buChar char="•"/>
            </a:pPr>
            <a:r>
              <a:rPr lang="sv-SE" sz="1400" dirty="0"/>
              <a:t>I vårt lag skall vi ha kul och vi respekterar ALLA</a:t>
            </a:r>
          </a:p>
          <a:p>
            <a:pPr marL="285750" indent="-228600">
              <a:lnSpc>
                <a:spcPct val="90000"/>
              </a:lnSpc>
              <a:spcAft>
                <a:spcPts val="600"/>
              </a:spcAft>
              <a:buFont typeface="Arial" panose="020B0604020202020204" pitchFamily="34" charset="0"/>
              <a:buChar char="•"/>
            </a:pPr>
            <a:r>
              <a:rPr lang="sv-SE" sz="1400" dirty="0"/>
              <a:t>I vårt lag är vi bra vinnare &amp; förlorare. Vi vinner och förlorar tillsammans som ett lag</a:t>
            </a:r>
          </a:p>
          <a:p>
            <a:pPr marL="285750" indent="-228600">
              <a:lnSpc>
                <a:spcPct val="90000"/>
              </a:lnSpc>
              <a:spcAft>
                <a:spcPts val="600"/>
              </a:spcAft>
              <a:buFont typeface="Arial" panose="020B0604020202020204" pitchFamily="34" charset="0"/>
              <a:buChar char="•"/>
            </a:pPr>
            <a:r>
              <a:rPr lang="sv-SE" sz="1400" dirty="0"/>
              <a:t>Vi respekterar alla domslut även om vi inte tycker att de är rätt i stunden</a:t>
            </a:r>
          </a:p>
          <a:p>
            <a:pPr marL="285750" indent="-228600">
              <a:lnSpc>
                <a:spcPct val="90000"/>
              </a:lnSpc>
              <a:spcAft>
                <a:spcPts val="600"/>
              </a:spcAft>
              <a:buFont typeface="Arial" panose="020B0604020202020204" pitchFamily="34" charset="0"/>
              <a:buChar char="•"/>
            </a:pPr>
            <a:r>
              <a:rPr lang="sv-SE" sz="1400" dirty="0"/>
              <a:t>Vi tackar alltid motståndare och domare efter match och varandra efter träning</a:t>
            </a:r>
          </a:p>
        </p:txBody>
      </p:sp>
      <p:sp>
        <p:nvSpPr>
          <p:cNvPr id="7" name="textruta 6">
            <a:extLst>
              <a:ext uri="{FF2B5EF4-FFF2-40B4-BE49-F238E27FC236}">
                <a16:creationId xmlns:a16="http://schemas.microsoft.com/office/drawing/2014/main" id="{A90259E4-1D85-3B22-CC7F-BC9084F9E134}"/>
              </a:ext>
            </a:extLst>
          </p:cNvPr>
          <p:cNvSpPr txBox="1"/>
          <p:nvPr/>
        </p:nvSpPr>
        <p:spPr>
          <a:xfrm>
            <a:off x="406400" y="694490"/>
            <a:ext cx="11298146" cy="480131"/>
          </a:xfrm>
          <a:prstGeom prst="rect">
            <a:avLst/>
          </a:prstGeom>
          <a:noFill/>
        </p:spPr>
        <p:txBody>
          <a:bodyPr wrap="square">
            <a:spAutoFit/>
          </a:bodyPr>
          <a:lstStyle/>
          <a:p>
            <a:pPr>
              <a:lnSpc>
                <a:spcPct val="90000"/>
              </a:lnSpc>
              <a:spcBef>
                <a:spcPct val="0"/>
              </a:spcBef>
              <a:spcAft>
                <a:spcPts val="600"/>
              </a:spcAft>
            </a:pPr>
            <a:r>
              <a:rPr lang="sv-SE" sz="2800" b="1" dirty="0">
                <a:latin typeface="+mj-lt"/>
                <a:ea typeface="+mj-ea"/>
                <a:cs typeface="+mj-cs"/>
              </a:rPr>
              <a:t>Vinnande stil för spelare &amp; ledare i GIF F14 på och efter träning och match: </a:t>
            </a:r>
          </a:p>
        </p:txBody>
      </p:sp>
    </p:spTree>
    <p:extLst>
      <p:ext uri="{BB962C8B-B14F-4D97-AF65-F5344CB8AC3E}">
        <p14:creationId xmlns:p14="http://schemas.microsoft.com/office/powerpoint/2010/main" val="67608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7CA63E-1CD7-7103-A07F-BDF784B7D839}"/>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B2E03488-D929-C6B2-AE9D-E620FF06A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00D1ED48-F267-DA01-A91E-A4355B0B0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F0C81D00-C8A3-3A4B-5576-D6BB30A0E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7E2CF3F-3ACF-1BA9-D840-8A4380FD66B9}"/>
              </a:ext>
            </a:extLst>
          </p:cNvPr>
          <p:cNvSpPr>
            <a:spLocks noGrp="1"/>
          </p:cNvSpPr>
          <p:nvPr>
            <p:ph type="title"/>
          </p:nvPr>
        </p:nvSpPr>
        <p:spPr>
          <a:xfrm>
            <a:off x="1709930" y="872959"/>
            <a:ext cx="9300903" cy="865522"/>
          </a:xfrm>
        </p:spPr>
        <p:txBody>
          <a:bodyPr anchor="b">
            <a:normAutofit/>
          </a:bodyPr>
          <a:lstStyle/>
          <a:p>
            <a:r>
              <a:rPr lang="sv-SE" sz="2800" b="1" dirty="0" err="1"/>
              <a:t>Bollflickeuppdrag</a:t>
            </a:r>
            <a:r>
              <a:rPr lang="sv-SE" sz="2800" b="1" dirty="0"/>
              <a:t> </a:t>
            </a:r>
            <a:r>
              <a:rPr lang="sv-SE" sz="2800" b="1" dirty="0" err="1"/>
              <a:t>GIF´s</a:t>
            </a:r>
            <a:r>
              <a:rPr lang="sv-SE" sz="2800" b="1" dirty="0"/>
              <a:t> damlag</a:t>
            </a:r>
          </a:p>
        </p:txBody>
      </p:sp>
      <p:sp>
        <p:nvSpPr>
          <p:cNvPr id="32" name="Rectangle 31">
            <a:extLst>
              <a:ext uri="{FF2B5EF4-FFF2-40B4-BE49-F238E27FC236}">
                <a16:creationId xmlns:a16="http://schemas.microsoft.com/office/drawing/2014/main" id="{415A48B0-F2D9-A38F-6143-99E42166D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4346643" cy="737483"/>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 name="Platshållare för innehåll 2">
            <a:extLst>
              <a:ext uri="{FF2B5EF4-FFF2-40B4-BE49-F238E27FC236}">
                <a16:creationId xmlns:a16="http://schemas.microsoft.com/office/drawing/2014/main" id="{93E5A8C0-834E-50A1-0556-896138431AD3}"/>
              </a:ext>
            </a:extLst>
          </p:cNvPr>
          <p:cNvSpPr>
            <a:spLocks noGrp="1"/>
          </p:cNvSpPr>
          <p:nvPr>
            <p:ph idx="1"/>
          </p:nvPr>
        </p:nvSpPr>
        <p:spPr>
          <a:xfrm>
            <a:off x="1847093" y="1911542"/>
            <a:ext cx="9113309" cy="4064356"/>
          </a:xfrm>
        </p:spPr>
        <p:txBody>
          <a:bodyPr anchor="t">
            <a:normAutofit/>
          </a:bodyPr>
          <a:lstStyle/>
          <a:p>
            <a:pPr marL="457200" lvl="1" indent="0">
              <a:buNone/>
            </a:pPr>
            <a:endParaRPr lang="sv-SE" sz="2000" dirty="0"/>
          </a:p>
          <a:p>
            <a:r>
              <a:rPr lang="sv-SE" sz="2000" dirty="0"/>
              <a:t>30/5 GIF – Stallarholmens SK</a:t>
            </a:r>
          </a:p>
          <a:p>
            <a:endParaRPr lang="sv-SE" sz="2000" dirty="0"/>
          </a:p>
          <a:p>
            <a:r>
              <a:rPr lang="sv-SE" sz="2000" dirty="0"/>
              <a:t>8/8 GIF – IK Tun</a:t>
            </a:r>
          </a:p>
          <a:p>
            <a:endParaRPr lang="sv-SE" sz="2000" dirty="0"/>
          </a:p>
          <a:p>
            <a:r>
              <a:rPr lang="sv-SE" sz="2000" dirty="0"/>
              <a:t>Ansvariga för att sköta entréer samt kioskförsäljning. Hälften av intäkterna från entrén och hela intäkten från kioskförsäljningen tillfaller lagkassan.</a:t>
            </a:r>
          </a:p>
          <a:p>
            <a:pPr marL="0" indent="0">
              <a:buNone/>
            </a:pPr>
            <a:endParaRPr lang="sv-SE" sz="2000" dirty="0"/>
          </a:p>
        </p:txBody>
      </p:sp>
      <p:cxnSp>
        <p:nvCxnSpPr>
          <p:cNvPr id="34" name="Straight Connector 33">
            <a:extLst>
              <a:ext uri="{FF2B5EF4-FFF2-40B4-BE49-F238E27FC236}">
                <a16:creationId xmlns:a16="http://schemas.microsoft.com/office/drawing/2014/main" id="{6DFCD7AF-ABF8-EB32-8302-43A26A0534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FC8AF2E-B4C3-27EF-A4FB-4B0191622B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46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0DC105-BD7F-B9DC-8E07-8DDF72393628}"/>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B435D208-FF84-F9D3-6C0C-782480534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7F4AD22A-5BB4-0BA2-D0CC-273F904A3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9D9AF8A2-B5DA-DCCA-AD80-37EA4094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11A9419-E940-3D5B-AD1A-7635C0DF3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4346643" cy="737483"/>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34" name="Straight Connector 33">
            <a:extLst>
              <a:ext uri="{FF2B5EF4-FFF2-40B4-BE49-F238E27FC236}">
                <a16:creationId xmlns:a16="http://schemas.microsoft.com/office/drawing/2014/main" id="{D9FCBE74-556A-3F31-75C5-D24C2638D6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5EE218D-FC97-E937-72C1-553CA8619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F76E94CD-B285-58CC-8AF3-30D57973C60F}"/>
              </a:ext>
            </a:extLst>
          </p:cNvPr>
          <p:cNvSpPr>
            <a:spLocks noGrp="1"/>
          </p:cNvSpPr>
          <p:nvPr>
            <p:ph idx="1"/>
          </p:nvPr>
        </p:nvSpPr>
        <p:spPr>
          <a:xfrm>
            <a:off x="666750" y="1026665"/>
            <a:ext cx="10515600" cy="4351338"/>
          </a:xfrm>
        </p:spPr>
        <p:txBody>
          <a:bodyPr/>
          <a:lstStyle/>
          <a:p>
            <a:pPr marL="0" indent="0">
              <a:buNone/>
            </a:pPr>
            <a:r>
              <a:rPr lang="sv-SE" dirty="0"/>
              <a:t>	Försäljningar / Individuella spelarkonton</a:t>
            </a:r>
          </a:p>
          <a:p>
            <a:pPr lvl="2"/>
            <a:endParaRPr lang="sv-SE" b="1" dirty="0"/>
          </a:p>
          <a:p>
            <a:pPr lvl="2"/>
            <a:r>
              <a:rPr lang="sv-SE" sz="2100" dirty="0"/>
              <a:t>Vid varje försäljning bidrar respektive spelare med en bestämd summa till lagkassan. All försäljning som överstiger detta belopp hamnar på spelarens individuella konto och kan användas vid framtida betalningar av exempelvis kläder eller cupavgifter. </a:t>
            </a:r>
          </a:p>
          <a:p>
            <a:pPr lvl="2"/>
            <a:endParaRPr lang="sv-SE" sz="2100" dirty="0"/>
          </a:p>
          <a:p>
            <a:pPr lvl="2"/>
            <a:r>
              <a:rPr lang="sv-SE" sz="2100" dirty="0"/>
              <a:t>Önskar man ej delta vid försäljningen betalas den aktuella summan direkt in till lagkassan.</a:t>
            </a:r>
          </a:p>
          <a:p>
            <a:pPr lvl="2"/>
            <a:endParaRPr lang="sv-SE" sz="2100" dirty="0"/>
          </a:p>
          <a:p>
            <a:pPr lvl="2"/>
            <a:r>
              <a:rPr lang="sv-SE" sz="2100" dirty="0"/>
              <a:t>De individuella spelarkontona administreras genom </a:t>
            </a:r>
            <a:r>
              <a:rPr lang="sv-SE" sz="2100" dirty="0" err="1"/>
              <a:t>Kozing.se</a:t>
            </a:r>
            <a:r>
              <a:rPr lang="sv-SE" sz="2100" dirty="0"/>
              <a:t>. Alla ska ha fått inloggningsuppgifter för att kunna kontrollera saldo. </a:t>
            </a:r>
          </a:p>
          <a:p>
            <a:pPr marL="914400" lvl="2" indent="0">
              <a:buNone/>
            </a:pPr>
            <a:endParaRPr lang="sv-SE" sz="2100" dirty="0"/>
          </a:p>
          <a:p>
            <a:pPr marL="914400" lvl="2" indent="0">
              <a:buNone/>
            </a:pPr>
            <a:endParaRPr lang="sv-SE" sz="2100" b="1" dirty="0"/>
          </a:p>
          <a:p>
            <a:pPr lvl="2"/>
            <a:endParaRPr lang="sv-SE" b="1" dirty="0"/>
          </a:p>
        </p:txBody>
      </p:sp>
    </p:spTree>
    <p:extLst>
      <p:ext uri="{BB962C8B-B14F-4D97-AF65-F5344CB8AC3E}">
        <p14:creationId xmlns:p14="http://schemas.microsoft.com/office/powerpoint/2010/main" val="367040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FFC9858F-A31F-4B2E-998C-663913EFD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9F79B7F-28C9-6D44-85E6-E6ECF818ACB2}"/>
              </a:ext>
            </a:extLst>
          </p:cNvPr>
          <p:cNvSpPr>
            <a:spLocks noGrp="1"/>
          </p:cNvSpPr>
          <p:nvPr>
            <p:ph type="title"/>
          </p:nvPr>
        </p:nvSpPr>
        <p:spPr>
          <a:xfrm>
            <a:off x="1709930" y="872959"/>
            <a:ext cx="9300903" cy="865522"/>
          </a:xfrm>
        </p:spPr>
        <p:txBody>
          <a:bodyPr anchor="b">
            <a:normAutofit/>
          </a:bodyPr>
          <a:lstStyle/>
          <a:p>
            <a:r>
              <a:rPr lang="sv-SE" sz="2800" b="1" dirty="0"/>
              <a:t>ALLMÄN INFO FRÅN UNGDOMSMÖTE GIF</a:t>
            </a:r>
          </a:p>
        </p:txBody>
      </p:sp>
      <p:sp>
        <p:nvSpPr>
          <p:cNvPr id="32" name="Rectangle 31">
            <a:extLst>
              <a:ext uri="{FF2B5EF4-FFF2-40B4-BE49-F238E27FC236}">
                <a16:creationId xmlns:a16="http://schemas.microsoft.com/office/drawing/2014/main" id="{DF790E19-E9B6-4BD2-909F-5CC48808D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4346643" cy="737483"/>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 name="Platshållare för innehåll 2">
            <a:extLst>
              <a:ext uri="{FF2B5EF4-FFF2-40B4-BE49-F238E27FC236}">
                <a16:creationId xmlns:a16="http://schemas.microsoft.com/office/drawing/2014/main" id="{605EFD11-91F8-6240-A648-FAEE376B9635}"/>
              </a:ext>
            </a:extLst>
          </p:cNvPr>
          <p:cNvSpPr>
            <a:spLocks noGrp="1"/>
          </p:cNvSpPr>
          <p:nvPr>
            <p:ph idx="1"/>
          </p:nvPr>
        </p:nvSpPr>
        <p:spPr>
          <a:xfrm>
            <a:off x="1847093" y="1911542"/>
            <a:ext cx="9113309" cy="4064356"/>
          </a:xfrm>
        </p:spPr>
        <p:txBody>
          <a:bodyPr anchor="t">
            <a:normAutofit/>
          </a:bodyPr>
          <a:lstStyle/>
          <a:p>
            <a:endParaRPr lang="sv-SE" sz="2000" dirty="0"/>
          </a:p>
          <a:p>
            <a:pPr algn="l"/>
            <a:r>
              <a:rPr lang="sv-SE" sz="1400" b="0" i="0" dirty="0">
                <a:solidFill>
                  <a:srgbClr val="000000"/>
                </a:solidFill>
                <a:effectLst/>
                <a:latin typeface="Times New Roman" panose="02020603050405020304" pitchFamily="18" charset="0"/>
              </a:rPr>
              <a:t>Material så som overaller, regnjackor, ryggsäckar, bag etc beställs via kansliet (föreningen har för närvarande 10% påslag på material för att täcka föreningens kostnader)</a:t>
            </a:r>
          </a:p>
          <a:p>
            <a:pPr algn="l"/>
            <a:r>
              <a:rPr lang="sv-SE" sz="1400" b="0" i="0" dirty="0">
                <a:solidFill>
                  <a:srgbClr val="000000"/>
                </a:solidFill>
                <a:effectLst/>
                <a:latin typeface="Times New Roman" panose="02020603050405020304" pitchFamily="18" charset="0"/>
              </a:rPr>
              <a:t>Material så om bollar, västar och konor finns tillgängligt på kansliet</a:t>
            </a:r>
          </a:p>
          <a:p>
            <a:pPr algn="l"/>
            <a:r>
              <a:rPr lang="sv-SE" sz="1400" b="0" i="0" dirty="0">
                <a:solidFill>
                  <a:srgbClr val="000000"/>
                </a:solidFill>
                <a:effectLst/>
                <a:latin typeface="Times New Roman" panose="02020603050405020304" pitchFamily="18" charset="0"/>
              </a:rPr>
              <a:t>Matchshorts och matchstrumpor finns att köpa på kansliet vid behov (både vita och blåa)</a:t>
            </a:r>
          </a:p>
          <a:p>
            <a:pPr algn="l"/>
            <a:r>
              <a:rPr lang="sv-SE" sz="1400" b="0" i="0" dirty="0">
                <a:solidFill>
                  <a:srgbClr val="000000"/>
                </a:solidFill>
                <a:effectLst/>
                <a:latin typeface="Times New Roman" panose="02020603050405020304" pitchFamily="18" charset="0"/>
              </a:rPr>
              <a:t>Kansliets tillgänglighet och öppettider: Fysiskt på plats vardagar kl.10-13 men tillgänglig övrig tid per telefon</a:t>
            </a:r>
          </a:p>
          <a:p>
            <a:pPr algn="l"/>
            <a:r>
              <a:rPr lang="sv-SE" sz="1400" b="0" i="0" dirty="0">
                <a:solidFill>
                  <a:srgbClr val="000000"/>
                </a:solidFill>
                <a:effectLst/>
                <a:latin typeface="Times New Roman" panose="02020603050405020304" pitchFamily="18" charset="0"/>
              </a:rPr>
              <a:t>Breddförening – vi är en breddförening. Fokus på att skapa en bra miljö för alla och inte fokusera enbart på bra resultat i matcher osv. </a:t>
            </a:r>
          </a:p>
          <a:p>
            <a:pPr marL="0" indent="0">
              <a:buNone/>
            </a:pPr>
            <a:endParaRPr lang="sv-SE" sz="2000" dirty="0"/>
          </a:p>
        </p:txBody>
      </p:sp>
      <p:cxnSp>
        <p:nvCxnSpPr>
          <p:cNvPr id="34" name="Straight Connector 33">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D1937B-1153-481F-B585-996B948FDC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347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B1BE20-D06F-981B-0B03-52B1B292B686}"/>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4C248637-B179-360E-B374-89430C400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68BE3A18-121E-6041-BD8C-387BFB69C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02A0748B-9F15-7545-3636-A4CE4B3E8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557E27C-96B1-4DE1-E623-935A92B328AE}"/>
              </a:ext>
            </a:extLst>
          </p:cNvPr>
          <p:cNvSpPr>
            <a:spLocks noGrp="1"/>
          </p:cNvSpPr>
          <p:nvPr>
            <p:ph type="title"/>
          </p:nvPr>
        </p:nvSpPr>
        <p:spPr>
          <a:xfrm>
            <a:off x="1709930" y="872959"/>
            <a:ext cx="9300903" cy="865522"/>
          </a:xfrm>
        </p:spPr>
        <p:txBody>
          <a:bodyPr anchor="b">
            <a:normAutofit/>
          </a:bodyPr>
          <a:lstStyle/>
          <a:p>
            <a:r>
              <a:rPr lang="sv-SE" sz="2800" b="1" dirty="0"/>
              <a:t>ÖVRIGA FRÅGOR?</a:t>
            </a:r>
          </a:p>
        </p:txBody>
      </p:sp>
      <p:sp>
        <p:nvSpPr>
          <p:cNvPr id="32" name="Rectangle 31">
            <a:extLst>
              <a:ext uri="{FF2B5EF4-FFF2-40B4-BE49-F238E27FC236}">
                <a16:creationId xmlns:a16="http://schemas.microsoft.com/office/drawing/2014/main" id="{817C53D1-CD67-B2F0-789E-C19501B08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4346643" cy="737483"/>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 name="Platshållare för innehåll 2">
            <a:extLst>
              <a:ext uri="{FF2B5EF4-FFF2-40B4-BE49-F238E27FC236}">
                <a16:creationId xmlns:a16="http://schemas.microsoft.com/office/drawing/2014/main" id="{235BF71F-8013-4A57-9ABD-8D83AE1E2FB2}"/>
              </a:ext>
            </a:extLst>
          </p:cNvPr>
          <p:cNvSpPr>
            <a:spLocks noGrp="1"/>
          </p:cNvSpPr>
          <p:nvPr>
            <p:ph idx="1"/>
          </p:nvPr>
        </p:nvSpPr>
        <p:spPr>
          <a:xfrm>
            <a:off x="1847093" y="1911542"/>
            <a:ext cx="9113309" cy="4064356"/>
          </a:xfrm>
        </p:spPr>
        <p:txBody>
          <a:bodyPr anchor="t">
            <a:normAutofit/>
          </a:bodyPr>
          <a:lstStyle/>
          <a:p>
            <a:endParaRPr lang="sv-SE" sz="2000" dirty="0"/>
          </a:p>
          <a:p>
            <a:r>
              <a:rPr lang="sv-SE" sz="2000" dirty="0"/>
              <a:t>Övrigt?</a:t>
            </a:r>
          </a:p>
          <a:p>
            <a:pPr marL="0" indent="0">
              <a:buNone/>
            </a:pPr>
            <a:endParaRPr lang="sv-SE" sz="2000" dirty="0"/>
          </a:p>
          <a:p>
            <a:endParaRPr lang="sv-SE" sz="2000" dirty="0"/>
          </a:p>
          <a:p>
            <a:endParaRPr lang="sv-SE" sz="2000" dirty="0"/>
          </a:p>
          <a:p>
            <a:endParaRPr lang="sv-SE" sz="2000" dirty="0"/>
          </a:p>
          <a:p>
            <a:endParaRPr lang="sv-SE" sz="2000" dirty="0"/>
          </a:p>
          <a:p>
            <a:pPr marL="0" indent="0">
              <a:buNone/>
            </a:pPr>
            <a:r>
              <a:rPr lang="sv-SE" dirty="0"/>
              <a:t>Stort tack för visat intresse &amp; engagemang!</a:t>
            </a:r>
          </a:p>
        </p:txBody>
      </p:sp>
      <p:cxnSp>
        <p:nvCxnSpPr>
          <p:cNvPr id="34" name="Straight Connector 33">
            <a:extLst>
              <a:ext uri="{FF2B5EF4-FFF2-40B4-BE49-F238E27FC236}">
                <a16:creationId xmlns:a16="http://schemas.microsoft.com/office/drawing/2014/main" id="{A1B05B96-3517-EA50-0038-FDA3A2E83E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01F5C9-448E-DBEB-C9E6-AFD134DDE0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17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D71E5279-35AB-5273-0370-15BCB64E208E}"/>
              </a:ext>
            </a:extLst>
          </p:cNvPr>
          <p:cNvPicPr>
            <a:picLocks noChangeAspect="1"/>
          </p:cNvPicPr>
          <p:nvPr/>
        </p:nvPicPr>
        <p:blipFill>
          <a:blip r:embed="rId2"/>
          <a:stretch>
            <a:fillRect/>
          </a:stretch>
        </p:blipFill>
        <p:spPr>
          <a:xfrm>
            <a:off x="6979468" y="1657661"/>
            <a:ext cx="5212532" cy="5200339"/>
          </a:xfrm>
          <a:prstGeom prst="rect">
            <a:avLst/>
          </a:prstGeom>
        </p:spPr>
      </p:pic>
      <p:sp>
        <p:nvSpPr>
          <p:cNvPr id="7" name="textruta 6">
            <a:extLst>
              <a:ext uri="{FF2B5EF4-FFF2-40B4-BE49-F238E27FC236}">
                <a16:creationId xmlns:a16="http://schemas.microsoft.com/office/drawing/2014/main" id="{A90259E4-1D85-3B22-CC7F-BC9084F9E134}"/>
              </a:ext>
            </a:extLst>
          </p:cNvPr>
          <p:cNvSpPr txBox="1"/>
          <p:nvPr/>
        </p:nvSpPr>
        <p:spPr>
          <a:xfrm>
            <a:off x="406400" y="694490"/>
            <a:ext cx="11298146" cy="480131"/>
          </a:xfrm>
          <a:prstGeom prst="rect">
            <a:avLst/>
          </a:prstGeom>
          <a:noFill/>
        </p:spPr>
        <p:txBody>
          <a:bodyPr wrap="square">
            <a:spAutoFit/>
          </a:bodyPr>
          <a:lstStyle/>
          <a:p>
            <a:pPr>
              <a:lnSpc>
                <a:spcPct val="90000"/>
              </a:lnSpc>
              <a:spcBef>
                <a:spcPct val="0"/>
              </a:spcBef>
              <a:spcAft>
                <a:spcPts val="600"/>
              </a:spcAft>
            </a:pPr>
            <a:r>
              <a:rPr lang="sv-SE" sz="2800" b="1" dirty="0">
                <a:latin typeface="+mj-lt"/>
                <a:ea typeface="+mj-ea"/>
                <a:cs typeface="+mj-cs"/>
              </a:rPr>
              <a:t>Vinnande stil för föräldrar på och efter träning och match: </a:t>
            </a:r>
          </a:p>
        </p:txBody>
      </p:sp>
      <p:sp>
        <p:nvSpPr>
          <p:cNvPr id="4" name="textruta 3">
            <a:extLst>
              <a:ext uri="{FF2B5EF4-FFF2-40B4-BE49-F238E27FC236}">
                <a16:creationId xmlns:a16="http://schemas.microsoft.com/office/drawing/2014/main" id="{36211669-A210-CA9B-6860-C2A3B49076F2}"/>
              </a:ext>
            </a:extLst>
          </p:cNvPr>
          <p:cNvSpPr txBox="1"/>
          <p:nvPr/>
        </p:nvSpPr>
        <p:spPr>
          <a:xfrm>
            <a:off x="423026" y="2044930"/>
            <a:ext cx="6434975" cy="3216265"/>
          </a:xfrm>
          <a:prstGeom prst="rect">
            <a:avLst/>
          </a:prstGeom>
          <a:noFill/>
        </p:spPr>
        <p:txBody>
          <a:bodyPr wrap="square">
            <a:spAutoFit/>
          </a:bodyPr>
          <a:lstStyle/>
          <a:p>
            <a:pPr marL="285750" indent="-285750">
              <a:buFont typeface="Arial" panose="020B0604020202020204" pitchFamily="34" charset="0"/>
              <a:buChar char="•"/>
            </a:pPr>
            <a:r>
              <a:rPr lang="sv-SE" sz="1400" dirty="0"/>
              <a:t>Alla föräldrar är positiva och har en glad inställning på lagets samlingar. Både på matcher och på träningar</a:t>
            </a:r>
          </a:p>
          <a:p>
            <a:pPr marL="285750" indent="-285750">
              <a:lnSpc>
                <a:spcPct val="150000"/>
              </a:lnSpc>
              <a:buFont typeface="Arial" panose="020B0604020202020204" pitchFamily="34" charset="0"/>
              <a:buChar char="•"/>
            </a:pPr>
            <a:r>
              <a:rPr lang="sv-SE" sz="1400" dirty="0"/>
              <a:t>Alla föräldrar hejar och peppar våra tjejer men låter ledarna ge instruktioner</a:t>
            </a:r>
          </a:p>
          <a:p>
            <a:pPr marL="285750" indent="-285750">
              <a:buFont typeface="Arial" panose="020B0604020202020204" pitchFamily="34" charset="0"/>
              <a:buChar char="•"/>
            </a:pPr>
            <a:r>
              <a:rPr lang="sv-SE" sz="1400" dirty="0"/>
              <a:t>Alla föräldrar hjälps åt att visa att det inte är okej att kränka eller förolämpa någon annan</a:t>
            </a:r>
          </a:p>
          <a:p>
            <a:pPr marL="285750" indent="-285750">
              <a:buFont typeface="Arial" panose="020B0604020202020204" pitchFamily="34" charset="0"/>
              <a:buChar char="•"/>
            </a:pPr>
            <a:r>
              <a:rPr lang="sv-SE" sz="1400" dirty="0"/>
              <a:t>Alla föräldrar visar att de är där för barnens skull när det gäller träning, match och andra evenemang knutna till fotbollen</a:t>
            </a:r>
          </a:p>
          <a:p>
            <a:r>
              <a:rPr lang="sv-SE" sz="1400" dirty="0"/>
              <a:t> </a:t>
            </a:r>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r>
              <a:rPr lang="sv-SE" sz="1400" dirty="0"/>
              <a:t>Vi önskar en öppen dialog föräldrar/ledare när det gäller frågor och funderingar</a:t>
            </a:r>
          </a:p>
          <a:p>
            <a:pPr marL="285750" indent="-285750">
              <a:buFont typeface="Arial" panose="020B0604020202020204" pitchFamily="34" charset="0"/>
              <a:buChar char="•"/>
            </a:pPr>
            <a:r>
              <a:rPr lang="sv-SE" sz="1400" dirty="0"/>
              <a:t>Vi uppmanar föräldrar/publik att bemöta våra domare på ett supporterat sätt, våra domare är oftast barn under upplärning</a:t>
            </a:r>
          </a:p>
          <a:p>
            <a:pPr marL="285750" indent="-285750">
              <a:buFont typeface="Arial" panose="020B0604020202020204" pitchFamily="34" charset="0"/>
              <a:buChar char="•"/>
            </a:pPr>
            <a:r>
              <a:rPr lang="sv-SE" sz="1400" dirty="0"/>
              <a:t>Önskvärt att man anmäler/avanmäler träningar och matcher så tidigt som möjligt</a:t>
            </a:r>
          </a:p>
          <a:p>
            <a:endParaRPr lang="sv-SE" sz="1400" dirty="0"/>
          </a:p>
        </p:txBody>
      </p:sp>
    </p:spTree>
    <p:extLst>
      <p:ext uri="{BB962C8B-B14F-4D97-AF65-F5344CB8AC3E}">
        <p14:creationId xmlns:p14="http://schemas.microsoft.com/office/powerpoint/2010/main" val="41102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FFC9858F-A31F-4B2E-998C-663913EFD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9F79B7F-28C9-6D44-85E6-E6ECF818ACB2}"/>
              </a:ext>
            </a:extLst>
          </p:cNvPr>
          <p:cNvSpPr>
            <a:spLocks noGrp="1"/>
          </p:cNvSpPr>
          <p:nvPr>
            <p:ph type="title"/>
          </p:nvPr>
        </p:nvSpPr>
        <p:spPr>
          <a:xfrm>
            <a:off x="1709930" y="724783"/>
            <a:ext cx="9300903" cy="865522"/>
          </a:xfrm>
        </p:spPr>
        <p:txBody>
          <a:bodyPr anchor="b">
            <a:normAutofit/>
          </a:bodyPr>
          <a:lstStyle/>
          <a:p>
            <a:r>
              <a:rPr lang="sv-SE" sz="2800" b="1" dirty="0"/>
              <a:t>LAGET / TRÄNINGAR</a:t>
            </a:r>
            <a:endParaRPr lang="sv-SE" sz="2800" dirty="0"/>
          </a:p>
        </p:txBody>
      </p:sp>
      <p:sp>
        <p:nvSpPr>
          <p:cNvPr id="32" name="Rectangle 31">
            <a:extLst>
              <a:ext uri="{FF2B5EF4-FFF2-40B4-BE49-F238E27FC236}">
                <a16:creationId xmlns:a16="http://schemas.microsoft.com/office/drawing/2014/main" id="{DF790E19-E9B6-4BD2-909F-5CC48808D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4346643" cy="737483"/>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 name="Platshållare för innehåll 2">
            <a:extLst>
              <a:ext uri="{FF2B5EF4-FFF2-40B4-BE49-F238E27FC236}">
                <a16:creationId xmlns:a16="http://schemas.microsoft.com/office/drawing/2014/main" id="{605EFD11-91F8-6240-A648-FAEE376B9635}"/>
              </a:ext>
            </a:extLst>
          </p:cNvPr>
          <p:cNvSpPr>
            <a:spLocks noGrp="1"/>
          </p:cNvSpPr>
          <p:nvPr>
            <p:ph idx="1"/>
          </p:nvPr>
        </p:nvSpPr>
        <p:spPr>
          <a:xfrm>
            <a:off x="1847093" y="1615189"/>
            <a:ext cx="9113309" cy="4497202"/>
          </a:xfrm>
        </p:spPr>
        <p:txBody>
          <a:bodyPr anchor="t">
            <a:noAutofit/>
          </a:bodyPr>
          <a:lstStyle/>
          <a:p>
            <a:r>
              <a:rPr lang="sv-SE" sz="1600" b="1" dirty="0"/>
              <a:t>Laget:</a:t>
            </a:r>
          </a:p>
          <a:p>
            <a:pPr lvl="1"/>
            <a:r>
              <a:rPr lang="sv-SE" sz="1600" u="sng" dirty="0"/>
              <a:t>Spelare:</a:t>
            </a:r>
            <a:r>
              <a:rPr lang="sv-SE" sz="1600" dirty="0"/>
              <a:t> 28 </a:t>
            </a:r>
            <a:r>
              <a:rPr lang="sv-SE" sz="1600" dirty="0" err="1"/>
              <a:t>st</a:t>
            </a:r>
            <a:r>
              <a:rPr lang="sv-SE" sz="1600" dirty="0"/>
              <a:t> spelare i truppen</a:t>
            </a:r>
          </a:p>
          <a:p>
            <a:pPr lvl="1"/>
            <a:r>
              <a:rPr lang="sv-SE" sz="1600" u="sng" dirty="0"/>
              <a:t>Tränare:</a:t>
            </a:r>
            <a:r>
              <a:rPr lang="sv-SE" sz="1600" dirty="0"/>
              <a:t> Jimmie, Igge, Anton S, Federico, </a:t>
            </a:r>
            <a:r>
              <a:rPr lang="sv-SE" sz="1600" dirty="0" err="1"/>
              <a:t>Haci</a:t>
            </a:r>
            <a:r>
              <a:rPr lang="sv-SE" sz="1600" dirty="0"/>
              <a:t> &amp; Anton B</a:t>
            </a:r>
          </a:p>
          <a:p>
            <a:pPr lvl="1"/>
            <a:r>
              <a:rPr lang="sv-SE" sz="1600" u="sng" dirty="0"/>
              <a:t>Lagledare (admin etc.):</a:t>
            </a:r>
            <a:r>
              <a:rPr lang="sv-SE" sz="1600" dirty="0"/>
              <a:t> Anders </a:t>
            </a:r>
          </a:p>
          <a:p>
            <a:pPr lvl="1"/>
            <a:r>
              <a:rPr lang="sv-SE" sz="1600" u="sng" dirty="0"/>
              <a:t>Ekonomi:</a:t>
            </a:r>
            <a:r>
              <a:rPr lang="sv-SE" sz="1600" dirty="0"/>
              <a:t> Fredrik</a:t>
            </a:r>
          </a:p>
          <a:p>
            <a:r>
              <a:rPr lang="sv-SE" sz="1600" b="1" dirty="0"/>
              <a:t>Träningstider:</a:t>
            </a:r>
          </a:p>
          <a:p>
            <a:pPr lvl="1"/>
            <a:r>
              <a:rPr lang="sv-SE" sz="1600" dirty="0"/>
              <a:t>Försäsong konstgräs (april månad ut): </a:t>
            </a:r>
          </a:p>
          <a:p>
            <a:pPr marL="457200" lvl="1" indent="0">
              <a:buNone/>
            </a:pPr>
            <a:r>
              <a:rPr lang="sv-SE" sz="1600" dirty="0"/>
              <a:t>	Tisdagar </a:t>
            </a:r>
            <a:r>
              <a:rPr lang="sv-SE" sz="1600" dirty="0" err="1"/>
              <a:t>kl</a:t>
            </a:r>
            <a:r>
              <a:rPr lang="sv-SE" sz="1600" dirty="0"/>
              <a:t> 18:30 - 20:00 – </a:t>
            </a:r>
            <a:r>
              <a:rPr lang="sv-SE" sz="1600" dirty="0" err="1"/>
              <a:t>Wenströmska</a:t>
            </a:r>
            <a:r>
              <a:rPr lang="sv-SE" sz="1600" dirty="0"/>
              <a:t> B – tillsammans med F13</a:t>
            </a:r>
          </a:p>
          <a:p>
            <a:pPr marL="457200" lvl="1" indent="0">
              <a:buNone/>
            </a:pPr>
            <a:r>
              <a:rPr lang="sv-SE" sz="1600" dirty="0"/>
              <a:t>	Onsdagar </a:t>
            </a:r>
            <a:r>
              <a:rPr lang="sv-SE" sz="1600" dirty="0" err="1"/>
              <a:t>kl</a:t>
            </a:r>
            <a:r>
              <a:rPr lang="sv-SE" sz="1600" dirty="0"/>
              <a:t> 16.30-18.00 - Hitachi</a:t>
            </a:r>
          </a:p>
          <a:p>
            <a:pPr marL="457200" lvl="1" indent="0">
              <a:buNone/>
            </a:pPr>
            <a:r>
              <a:rPr lang="sv-SE" sz="1600" dirty="0"/>
              <a:t>	(Söndagar 16:00-17:30 – </a:t>
            </a:r>
            <a:r>
              <a:rPr lang="sv-SE" sz="1600" dirty="0" err="1"/>
              <a:t>Wenströmska</a:t>
            </a:r>
            <a:r>
              <a:rPr lang="sv-SE" sz="1600" dirty="0"/>
              <a:t> A)</a:t>
            </a:r>
          </a:p>
          <a:p>
            <a:pPr lvl="1"/>
            <a:r>
              <a:rPr lang="sv-SE" sz="1600" dirty="0"/>
              <a:t>Önskade träningstider naturgräs(from maj månad)</a:t>
            </a:r>
          </a:p>
          <a:p>
            <a:pPr marL="914400" lvl="2" indent="0">
              <a:buNone/>
            </a:pPr>
            <a:r>
              <a:rPr lang="sv-SE" sz="1600" dirty="0"/>
              <a:t>Måndagar </a:t>
            </a:r>
            <a:r>
              <a:rPr lang="sv-SE" sz="1600" dirty="0" err="1"/>
              <a:t>kl</a:t>
            </a:r>
            <a:r>
              <a:rPr lang="sv-SE" sz="1600" dirty="0"/>
              <a:t> 17-18.30 (</a:t>
            </a:r>
            <a:r>
              <a:rPr lang="sv-SE" sz="1600" dirty="0" err="1"/>
              <a:t>Önsta</a:t>
            </a:r>
            <a:r>
              <a:rPr lang="sv-SE" sz="1600" dirty="0"/>
              <a:t> B/C-plan)</a:t>
            </a:r>
            <a:endParaRPr lang="sv-SE" sz="1200" dirty="0"/>
          </a:p>
          <a:p>
            <a:pPr marL="457200" lvl="1" indent="0">
              <a:buNone/>
            </a:pPr>
            <a:r>
              <a:rPr lang="sv-SE" sz="1600" dirty="0"/>
              <a:t>	Tisdagar </a:t>
            </a:r>
            <a:r>
              <a:rPr lang="sv-SE" sz="1600" dirty="0" err="1"/>
              <a:t>kl</a:t>
            </a:r>
            <a:r>
              <a:rPr lang="sv-SE" sz="1600" dirty="0"/>
              <a:t> 17-18.30 (Rönnby)</a:t>
            </a:r>
          </a:p>
          <a:p>
            <a:pPr marL="457200" lvl="1" indent="0">
              <a:buNone/>
            </a:pPr>
            <a:r>
              <a:rPr lang="sv-SE" sz="1600" dirty="0"/>
              <a:t>	Torsdagar </a:t>
            </a:r>
            <a:r>
              <a:rPr lang="sv-SE" sz="1600" dirty="0" err="1"/>
              <a:t>kl</a:t>
            </a:r>
            <a:r>
              <a:rPr lang="sv-SE" sz="1600" dirty="0"/>
              <a:t> 17-18.30</a:t>
            </a:r>
            <a:r>
              <a:rPr lang="sv-SE" sz="1400" dirty="0"/>
              <a:t>  </a:t>
            </a:r>
            <a:r>
              <a:rPr lang="sv-SE" sz="1600" dirty="0"/>
              <a:t>(Rönnby)</a:t>
            </a:r>
            <a:endParaRPr lang="sv-SE" sz="1400" dirty="0"/>
          </a:p>
        </p:txBody>
      </p:sp>
      <p:cxnSp>
        <p:nvCxnSpPr>
          <p:cNvPr id="34" name="Straight Connector 33">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D1937B-1153-481F-B585-996B948FDC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77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FFC9858F-A31F-4B2E-998C-663913EFD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9F79B7F-28C9-6D44-85E6-E6ECF818ACB2}"/>
              </a:ext>
            </a:extLst>
          </p:cNvPr>
          <p:cNvSpPr>
            <a:spLocks noGrp="1"/>
          </p:cNvSpPr>
          <p:nvPr>
            <p:ph type="title"/>
          </p:nvPr>
        </p:nvSpPr>
        <p:spPr>
          <a:xfrm>
            <a:off x="1709930" y="724783"/>
            <a:ext cx="9300903" cy="865522"/>
          </a:xfrm>
        </p:spPr>
        <p:txBody>
          <a:bodyPr anchor="b">
            <a:normAutofit/>
          </a:bodyPr>
          <a:lstStyle/>
          <a:p>
            <a:r>
              <a:rPr lang="sv-SE" sz="2800" b="1" dirty="0"/>
              <a:t>SERIE / CUP /</a:t>
            </a:r>
            <a:endParaRPr lang="sv-SE" sz="2800" dirty="0"/>
          </a:p>
        </p:txBody>
      </p:sp>
      <p:sp>
        <p:nvSpPr>
          <p:cNvPr id="32" name="Rectangle 31">
            <a:extLst>
              <a:ext uri="{FF2B5EF4-FFF2-40B4-BE49-F238E27FC236}">
                <a16:creationId xmlns:a16="http://schemas.microsoft.com/office/drawing/2014/main" id="{DF790E19-E9B6-4BD2-909F-5CC48808D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4346643" cy="737483"/>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 name="Platshållare för innehåll 2">
            <a:extLst>
              <a:ext uri="{FF2B5EF4-FFF2-40B4-BE49-F238E27FC236}">
                <a16:creationId xmlns:a16="http://schemas.microsoft.com/office/drawing/2014/main" id="{605EFD11-91F8-6240-A648-FAEE376B9635}"/>
              </a:ext>
            </a:extLst>
          </p:cNvPr>
          <p:cNvSpPr>
            <a:spLocks noGrp="1"/>
          </p:cNvSpPr>
          <p:nvPr>
            <p:ph idx="1"/>
          </p:nvPr>
        </p:nvSpPr>
        <p:spPr>
          <a:xfrm>
            <a:off x="1847093" y="1747269"/>
            <a:ext cx="9113309" cy="4497202"/>
          </a:xfrm>
        </p:spPr>
        <p:txBody>
          <a:bodyPr anchor="t">
            <a:noAutofit/>
          </a:bodyPr>
          <a:lstStyle/>
          <a:p>
            <a:r>
              <a:rPr lang="sv-SE" sz="1600" b="1" dirty="0"/>
              <a:t>Seriespel:</a:t>
            </a:r>
          </a:p>
          <a:p>
            <a:pPr lvl="1"/>
            <a:r>
              <a:rPr lang="sv-SE" sz="1600" dirty="0"/>
              <a:t>Vi är anmälda med 2 st lag i RÖD serie 7m7.</a:t>
            </a:r>
          </a:p>
          <a:p>
            <a:pPr lvl="1"/>
            <a:r>
              <a:rPr lang="sv-SE" sz="1600" dirty="0"/>
              <a:t>Två jämna lag, 10-11 tjejer kallas per match (träningsnärvaro kommer att ligga till grund för medverkan på match). </a:t>
            </a:r>
          </a:p>
          <a:p>
            <a:pPr lvl="1"/>
            <a:r>
              <a:rPr lang="sv-SE" sz="1600" dirty="0"/>
              <a:t>Vi är även anmälda med ett lag till SVART serie 7m7 där de tjejer som behöver en extra utmaning kommer kallas. Grunderna för uttagning till svarta laget är träningsnärvaro, inställning på träning samt prestation.</a:t>
            </a:r>
          </a:p>
          <a:p>
            <a:r>
              <a:rPr lang="sv-SE" sz="1600" b="1" dirty="0"/>
              <a:t>Cuper:</a:t>
            </a:r>
          </a:p>
          <a:p>
            <a:pPr lvl="1"/>
            <a:r>
              <a:rPr lang="sv-SE" sz="1600" dirty="0"/>
              <a:t>Pepes Cup i Vansbro 12-14/6. Spelaravgift 730kr. </a:t>
            </a:r>
          </a:p>
          <a:p>
            <a:pPr lvl="1"/>
            <a:r>
              <a:rPr lang="sv-SE" sz="1600" dirty="0"/>
              <a:t>Skara Sommarland Cup 30/7-2/8. Spelaravgift 1695kr.</a:t>
            </a:r>
          </a:p>
          <a:p>
            <a:pPr lvl="1"/>
            <a:r>
              <a:rPr lang="sv-SE" sz="1600" dirty="0"/>
              <a:t>Fotbollens dag (inget spikat datum - brukar vara i slutet av augusti)</a:t>
            </a:r>
            <a:endParaRPr lang="sv-SE" sz="1400" dirty="0"/>
          </a:p>
          <a:p>
            <a:pPr marL="0" indent="0">
              <a:buNone/>
            </a:pPr>
            <a:endParaRPr lang="sv-SE" sz="1400" dirty="0"/>
          </a:p>
        </p:txBody>
      </p:sp>
      <p:cxnSp>
        <p:nvCxnSpPr>
          <p:cNvPr id="34" name="Straight Connector 33">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D1937B-1153-481F-B585-996B948FDC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3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Rubrik 1">
            <a:extLst>
              <a:ext uri="{FF2B5EF4-FFF2-40B4-BE49-F238E27FC236}">
                <a16:creationId xmlns:a16="http://schemas.microsoft.com/office/drawing/2014/main" id="{85D01D90-847E-E446-A888-080F6286B2E2}"/>
              </a:ext>
            </a:extLst>
          </p:cNvPr>
          <p:cNvSpPr>
            <a:spLocks noGrp="1"/>
          </p:cNvSpPr>
          <p:nvPr>
            <p:ph type="title"/>
          </p:nvPr>
        </p:nvSpPr>
        <p:spPr>
          <a:xfrm>
            <a:off x="640080" y="1243013"/>
            <a:ext cx="3855720" cy="4371974"/>
          </a:xfrm>
        </p:spPr>
        <p:txBody>
          <a:bodyPr>
            <a:normAutofit/>
          </a:bodyPr>
          <a:lstStyle/>
          <a:p>
            <a:r>
              <a:rPr lang="sv-SE" sz="3300" dirty="0">
                <a:solidFill>
                  <a:schemeClr val="tx2"/>
                </a:solidFill>
              </a:rPr>
              <a:t>Vad innebär </a:t>
            </a:r>
            <a:r>
              <a:rPr lang="sv-SE" sz="3300" dirty="0" err="1">
                <a:solidFill>
                  <a:schemeClr val="tx2"/>
                </a:solidFill>
              </a:rPr>
              <a:t>nivåanpassing</a:t>
            </a:r>
            <a:r>
              <a:rPr lang="sv-SE" sz="3300" dirty="0">
                <a:solidFill>
                  <a:schemeClr val="tx2"/>
                </a:solidFill>
              </a:rPr>
              <a:t> för oss</a:t>
            </a:r>
            <a:br>
              <a:rPr lang="sv-SE" sz="3300" dirty="0">
                <a:solidFill>
                  <a:schemeClr val="tx2"/>
                </a:solidFill>
              </a:rPr>
            </a:br>
            <a:r>
              <a:rPr lang="sv-SE" sz="1600" dirty="0">
                <a:solidFill>
                  <a:schemeClr val="tx2"/>
                </a:solidFill>
              </a:rPr>
              <a:t>Allt för att vi vill uppnå </a:t>
            </a:r>
            <a:r>
              <a:rPr lang="en-US" sz="1600" dirty="0" err="1">
                <a:solidFill>
                  <a:schemeClr val="tx2"/>
                </a:solidFill>
              </a:rPr>
              <a:t>långsiktighet</a:t>
            </a:r>
            <a:r>
              <a:rPr lang="en-US" sz="1600" dirty="0">
                <a:solidFill>
                  <a:schemeClr val="tx2"/>
                </a:solidFill>
              </a:rPr>
              <a:t> </a:t>
            </a:r>
            <a:r>
              <a:rPr lang="en-US" sz="1600" dirty="0" err="1">
                <a:solidFill>
                  <a:schemeClr val="tx2"/>
                </a:solidFill>
              </a:rPr>
              <a:t>och</a:t>
            </a:r>
            <a:r>
              <a:rPr lang="en-US" sz="1600" dirty="0">
                <a:solidFill>
                  <a:schemeClr val="tx2"/>
                </a:solidFill>
              </a:rPr>
              <a:t> </a:t>
            </a:r>
            <a:r>
              <a:rPr lang="en-US" sz="1600" dirty="0" err="1">
                <a:solidFill>
                  <a:schemeClr val="tx2"/>
                </a:solidFill>
              </a:rPr>
              <a:t>bibehålla</a:t>
            </a:r>
            <a:r>
              <a:rPr lang="en-US" sz="1600" dirty="0">
                <a:solidFill>
                  <a:schemeClr val="tx2"/>
                </a:solidFill>
              </a:rPr>
              <a:t> </a:t>
            </a:r>
            <a:r>
              <a:rPr lang="en-US" sz="1600" dirty="0" err="1">
                <a:solidFill>
                  <a:schemeClr val="tx2"/>
                </a:solidFill>
              </a:rPr>
              <a:t>så</a:t>
            </a:r>
            <a:r>
              <a:rPr lang="en-US" sz="1600" dirty="0">
                <a:solidFill>
                  <a:schemeClr val="tx2"/>
                </a:solidFill>
              </a:rPr>
              <a:t> </a:t>
            </a:r>
            <a:r>
              <a:rPr lang="en-US" sz="1600" dirty="0" err="1">
                <a:solidFill>
                  <a:schemeClr val="tx2"/>
                </a:solidFill>
              </a:rPr>
              <a:t>många</a:t>
            </a:r>
            <a:r>
              <a:rPr lang="en-US" sz="1600" dirty="0">
                <a:solidFill>
                  <a:schemeClr val="tx2"/>
                </a:solidFill>
              </a:rPr>
              <a:t> </a:t>
            </a:r>
            <a:r>
              <a:rPr lang="en-US" sz="1600" dirty="0" err="1">
                <a:solidFill>
                  <a:schemeClr val="tx2"/>
                </a:solidFill>
              </a:rPr>
              <a:t>spelare</a:t>
            </a:r>
            <a:r>
              <a:rPr lang="en-US" sz="1600" dirty="0">
                <a:solidFill>
                  <a:schemeClr val="tx2"/>
                </a:solidFill>
              </a:rPr>
              <a:t> </a:t>
            </a:r>
            <a:r>
              <a:rPr lang="en-US" sz="1600" dirty="0" err="1">
                <a:solidFill>
                  <a:schemeClr val="tx2"/>
                </a:solidFill>
              </a:rPr>
              <a:t>som</a:t>
            </a:r>
            <a:r>
              <a:rPr lang="en-US" sz="1600" dirty="0">
                <a:solidFill>
                  <a:schemeClr val="tx2"/>
                </a:solidFill>
              </a:rPr>
              <a:t> </a:t>
            </a:r>
            <a:r>
              <a:rPr lang="en-US" sz="1600" dirty="0" err="1">
                <a:solidFill>
                  <a:schemeClr val="tx2"/>
                </a:solidFill>
              </a:rPr>
              <a:t>möjligt</a:t>
            </a:r>
            <a:r>
              <a:rPr lang="en-US" sz="1600" dirty="0">
                <a:solidFill>
                  <a:schemeClr val="tx2"/>
                </a:solidFill>
              </a:rPr>
              <a:t> </a:t>
            </a:r>
            <a:r>
              <a:rPr lang="en-US" sz="1600" dirty="0" err="1">
                <a:solidFill>
                  <a:schemeClr val="tx2"/>
                </a:solidFill>
              </a:rPr>
              <a:t>så</a:t>
            </a:r>
            <a:r>
              <a:rPr lang="en-US" sz="1600" dirty="0">
                <a:solidFill>
                  <a:schemeClr val="tx2"/>
                </a:solidFill>
              </a:rPr>
              <a:t> </a:t>
            </a:r>
            <a:r>
              <a:rPr lang="en-US" sz="1600" dirty="0" err="1">
                <a:solidFill>
                  <a:schemeClr val="tx2"/>
                </a:solidFill>
              </a:rPr>
              <a:t>länge</a:t>
            </a:r>
            <a:r>
              <a:rPr lang="en-US" sz="1600" dirty="0">
                <a:solidFill>
                  <a:schemeClr val="tx2"/>
                </a:solidFill>
              </a:rPr>
              <a:t> </a:t>
            </a:r>
            <a:r>
              <a:rPr lang="en-US" sz="1600" dirty="0" err="1">
                <a:solidFill>
                  <a:schemeClr val="tx2"/>
                </a:solidFill>
              </a:rPr>
              <a:t>som</a:t>
            </a:r>
            <a:r>
              <a:rPr lang="en-US" sz="1600" dirty="0">
                <a:solidFill>
                  <a:schemeClr val="tx2"/>
                </a:solidFill>
              </a:rPr>
              <a:t> </a:t>
            </a:r>
            <a:r>
              <a:rPr lang="en-US" sz="1600" dirty="0" err="1">
                <a:solidFill>
                  <a:schemeClr val="tx2"/>
                </a:solidFill>
              </a:rPr>
              <a:t>möjligt</a:t>
            </a:r>
            <a:endParaRPr lang="sv-SE" sz="3300" dirty="0">
              <a:solidFill>
                <a:schemeClr val="tx2"/>
              </a:solidFill>
            </a:endParaRPr>
          </a:p>
        </p:txBody>
      </p:sp>
      <p:sp>
        <p:nvSpPr>
          <p:cNvPr id="3" name="Platshållare för innehåll 2">
            <a:extLst>
              <a:ext uri="{FF2B5EF4-FFF2-40B4-BE49-F238E27FC236}">
                <a16:creationId xmlns:a16="http://schemas.microsoft.com/office/drawing/2014/main" id="{1E47C082-2039-F54F-93C5-148199742509}"/>
              </a:ext>
            </a:extLst>
          </p:cNvPr>
          <p:cNvSpPr>
            <a:spLocks noGrp="1"/>
          </p:cNvSpPr>
          <p:nvPr>
            <p:ph idx="1"/>
          </p:nvPr>
        </p:nvSpPr>
        <p:spPr>
          <a:xfrm>
            <a:off x="6172200" y="804672"/>
            <a:ext cx="5483888" cy="5230368"/>
          </a:xfrm>
        </p:spPr>
        <p:txBody>
          <a:bodyPr anchor="ctr">
            <a:normAutofit/>
          </a:bodyPr>
          <a:lstStyle/>
          <a:p>
            <a:r>
              <a:rPr lang="sv-SE" sz="1500" dirty="0">
                <a:solidFill>
                  <a:schemeClr val="tx2"/>
                </a:solidFill>
              </a:rPr>
              <a:t>Att vi </a:t>
            </a:r>
            <a:r>
              <a:rPr lang="sv-SE" sz="1500" b="1" dirty="0">
                <a:solidFill>
                  <a:schemeClr val="tx2"/>
                </a:solidFill>
              </a:rPr>
              <a:t>utmanar och ger förutsättningar för varje enskild spelare utifrån deras förutsättningar</a:t>
            </a:r>
            <a:endParaRPr lang="sv-SE" sz="1500" dirty="0">
              <a:solidFill>
                <a:schemeClr val="tx2"/>
              </a:solidFill>
            </a:endParaRPr>
          </a:p>
          <a:p>
            <a:r>
              <a:rPr lang="sv-SE" sz="1500" dirty="0">
                <a:solidFill>
                  <a:schemeClr val="tx2"/>
                </a:solidFill>
              </a:rPr>
              <a:t>Att träningar och </a:t>
            </a:r>
            <a:r>
              <a:rPr lang="sv-SE" sz="1500" b="1" dirty="0">
                <a:solidFill>
                  <a:schemeClr val="tx2"/>
                </a:solidFill>
              </a:rPr>
              <a:t>vissa moment anpassas </a:t>
            </a:r>
            <a:r>
              <a:rPr lang="sv-SE" sz="1500" dirty="0">
                <a:solidFill>
                  <a:schemeClr val="tx2"/>
                </a:solidFill>
              </a:rPr>
              <a:t>så att det finnas glädje för alla oavsett nuvarande utvecklingsnivå</a:t>
            </a:r>
          </a:p>
          <a:p>
            <a:r>
              <a:rPr lang="sv-SE" sz="1500" dirty="0">
                <a:solidFill>
                  <a:schemeClr val="tx2"/>
                </a:solidFill>
              </a:rPr>
              <a:t>Nivåanpassning efter motstånd så att våra </a:t>
            </a:r>
            <a:r>
              <a:rPr lang="sv-SE" sz="1500" b="1" dirty="0">
                <a:solidFill>
                  <a:schemeClr val="tx2"/>
                </a:solidFill>
              </a:rPr>
              <a:t>seriematcher blir så jämna som möjligt</a:t>
            </a:r>
            <a:r>
              <a:rPr lang="sv-SE" sz="1500" dirty="0">
                <a:solidFill>
                  <a:schemeClr val="tx2"/>
                </a:solidFill>
              </a:rPr>
              <a:t> så att alla utvecklas</a:t>
            </a:r>
          </a:p>
          <a:p>
            <a:r>
              <a:rPr lang="sv-SE" sz="1500" dirty="0">
                <a:solidFill>
                  <a:schemeClr val="tx2"/>
                </a:solidFill>
              </a:rPr>
              <a:t>Att alla får </a:t>
            </a:r>
            <a:r>
              <a:rPr lang="sv-SE" sz="1500" b="1" dirty="0">
                <a:solidFill>
                  <a:schemeClr val="tx2"/>
                </a:solidFill>
              </a:rPr>
              <a:t>mycket speltid som ökar självförtroendet</a:t>
            </a:r>
            <a:r>
              <a:rPr lang="sv-SE" sz="1500" dirty="0">
                <a:solidFill>
                  <a:schemeClr val="tx2"/>
                </a:solidFill>
              </a:rPr>
              <a:t> genom att de lyckas med olika moment på planen</a:t>
            </a:r>
          </a:p>
          <a:p>
            <a:r>
              <a:rPr lang="sv-SE" sz="1500" dirty="0">
                <a:solidFill>
                  <a:schemeClr val="tx2"/>
                </a:solidFill>
              </a:rPr>
              <a:t>Att alla spelare får lära sig att </a:t>
            </a:r>
            <a:r>
              <a:rPr lang="sv-SE" sz="1500" b="1" dirty="0">
                <a:solidFill>
                  <a:schemeClr val="tx2"/>
                </a:solidFill>
              </a:rPr>
              <a:t>ta ansvar för sin egen utveckling</a:t>
            </a:r>
            <a:endParaRPr lang="sv-SE" sz="1500" dirty="0">
              <a:solidFill>
                <a:schemeClr val="tx2"/>
              </a:solidFill>
            </a:endParaRPr>
          </a:p>
          <a:p>
            <a:r>
              <a:rPr lang="sv-SE" sz="1500" dirty="0">
                <a:solidFill>
                  <a:schemeClr val="tx2"/>
                </a:solidFill>
              </a:rPr>
              <a:t>Genom </a:t>
            </a:r>
            <a:r>
              <a:rPr lang="sv-SE" sz="1500" b="1" dirty="0">
                <a:solidFill>
                  <a:schemeClr val="tx2"/>
                </a:solidFill>
              </a:rPr>
              <a:t>transparens och tydlighet </a:t>
            </a:r>
            <a:r>
              <a:rPr lang="sv-SE" sz="1500" dirty="0">
                <a:solidFill>
                  <a:schemeClr val="tx2"/>
                </a:solidFill>
              </a:rPr>
              <a:t>skapa en stark lagkänsla och trygghet i laget</a:t>
            </a:r>
          </a:p>
        </p:txBody>
      </p:sp>
    </p:spTree>
    <p:extLst>
      <p:ext uri="{BB962C8B-B14F-4D97-AF65-F5344CB8AC3E}">
        <p14:creationId xmlns:p14="http://schemas.microsoft.com/office/powerpoint/2010/main" val="117123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FFC9858F-A31F-4B2E-998C-663913EFD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9F79B7F-28C9-6D44-85E6-E6ECF818ACB2}"/>
              </a:ext>
            </a:extLst>
          </p:cNvPr>
          <p:cNvSpPr>
            <a:spLocks noGrp="1"/>
          </p:cNvSpPr>
          <p:nvPr>
            <p:ph type="title"/>
          </p:nvPr>
        </p:nvSpPr>
        <p:spPr>
          <a:xfrm>
            <a:off x="1709930" y="724783"/>
            <a:ext cx="9300903" cy="865522"/>
          </a:xfrm>
        </p:spPr>
        <p:txBody>
          <a:bodyPr anchor="b">
            <a:normAutofit/>
          </a:bodyPr>
          <a:lstStyle/>
          <a:p>
            <a:pPr algn="ctr">
              <a:spcAft>
                <a:spcPts val="600"/>
              </a:spcAft>
            </a:pPr>
            <a:r>
              <a:rPr lang="en-US" sz="4000" kern="1200" dirty="0" err="1">
                <a:solidFill>
                  <a:schemeClr val="tx1"/>
                </a:solidFill>
                <a:latin typeface="+mj-lt"/>
                <a:ea typeface="+mj-ea"/>
                <a:cs typeface="+mj-cs"/>
              </a:rPr>
              <a:t>Våra</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övergripande</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mål</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säsong</a:t>
            </a:r>
            <a:r>
              <a:rPr lang="en-US" sz="4000" kern="1200" dirty="0">
                <a:solidFill>
                  <a:schemeClr val="tx1"/>
                </a:solidFill>
                <a:latin typeface="+mj-lt"/>
                <a:ea typeface="+mj-ea"/>
                <a:cs typeface="+mj-cs"/>
              </a:rPr>
              <a:t> 2026</a:t>
            </a:r>
          </a:p>
        </p:txBody>
      </p:sp>
      <p:sp>
        <p:nvSpPr>
          <p:cNvPr id="32" name="Rectangle 31">
            <a:extLst>
              <a:ext uri="{FF2B5EF4-FFF2-40B4-BE49-F238E27FC236}">
                <a16:creationId xmlns:a16="http://schemas.microsoft.com/office/drawing/2014/main" id="{DF790E19-E9B6-4BD2-909F-5CC48808D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4346643" cy="737483"/>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 name="Platshållare för innehåll 2">
            <a:extLst>
              <a:ext uri="{FF2B5EF4-FFF2-40B4-BE49-F238E27FC236}">
                <a16:creationId xmlns:a16="http://schemas.microsoft.com/office/drawing/2014/main" id="{605EFD11-91F8-6240-A648-FAEE376B9635}"/>
              </a:ext>
            </a:extLst>
          </p:cNvPr>
          <p:cNvSpPr>
            <a:spLocks noGrp="1"/>
          </p:cNvSpPr>
          <p:nvPr>
            <p:ph idx="1"/>
          </p:nvPr>
        </p:nvSpPr>
        <p:spPr>
          <a:xfrm>
            <a:off x="1847093" y="2284593"/>
            <a:ext cx="9113309" cy="3394951"/>
          </a:xfrm>
        </p:spPr>
        <p:txBody>
          <a:bodyPr anchor="t">
            <a:noAutofit/>
          </a:bodyPr>
          <a:lstStyle/>
          <a:p>
            <a:pPr marL="0" indent="0" algn="ctr">
              <a:buNone/>
            </a:pPr>
            <a:r>
              <a:rPr lang="sv-SE" sz="1400" dirty="0"/>
              <a:t>TRYGGHET – GLÄDJE – UTVECKLING – LÅNGSIKTIGHET </a:t>
            </a:r>
          </a:p>
          <a:p>
            <a:endParaRPr lang="sv-SE" sz="1400" dirty="0"/>
          </a:p>
        </p:txBody>
      </p:sp>
      <p:cxnSp>
        <p:nvCxnSpPr>
          <p:cNvPr id="34" name="Straight Connector 33">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D1937B-1153-481F-B585-996B948FDC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Platshållare för innehåll 2">
            <a:extLst>
              <a:ext uri="{FF2B5EF4-FFF2-40B4-BE49-F238E27FC236}">
                <a16:creationId xmlns:a16="http://schemas.microsoft.com/office/drawing/2014/main" id="{942639B6-6D38-09FA-68E1-8C8DAEF7DB79}"/>
              </a:ext>
            </a:extLst>
          </p:cNvPr>
          <p:cNvGraphicFramePr>
            <a:graphicFrameLocks/>
          </p:cNvGraphicFramePr>
          <p:nvPr>
            <p:extLst>
              <p:ext uri="{D42A27DB-BD31-4B8C-83A1-F6EECF244321}">
                <p14:modId xmlns:p14="http://schemas.microsoft.com/office/powerpoint/2010/main" val="4034867155"/>
              </p:ext>
            </p:extLst>
          </p:nvPr>
        </p:nvGraphicFramePr>
        <p:xfrm>
          <a:off x="838200" y="2419004"/>
          <a:ext cx="10515600" cy="3762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69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FFC9858F-A31F-4B2E-998C-663913EFD2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9F79B7F-28C9-6D44-85E6-E6ECF818ACB2}"/>
              </a:ext>
            </a:extLst>
          </p:cNvPr>
          <p:cNvSpPr>
            <a:spLocks noGrp="1"/>
          </p:cNvSpPr>
          <p:nvPr>
            <p:ph type="title"/>
          </p:nvPr>
        </p:nvSpPr>
        <p:spPr>
          <a:xfrm>
            <a:off x="1709930" y="872959"/>
            <a:ext cx="9300903" cy="865522"/>
          </a:xfrm>
        </p:spPr>
        <p:txBody>
          <a:bodyPr anchor="b">
            <a:normAutofit/>
          </a:bodyPr>
          <a:lstStyle/>
          <a:p>
            <a:r>
              <a:rPr lang="sv-SE" sz="2800" b="1" dirty="0"/>
              <a:t>LAGET.SE / Messengergrupp</a:t>
            </a:r>
          </a:p>
        </p:txBody>
      </p:sp>
      <p:sp>
        <p:nvSpPr>
          <p:cNvPr id="32" name="Rectangle 31">
            <a:extLst>
              <a:ext uri="{FF2B5EF4-FFF2-40B4-BE49-F238E27FC236}">
                <a16:creationId xmlns:a16="http://schemas.microsoft.com/office/drawing/2014/main" id="{DF790E19-E9B6-4BD2-909F-5CC48808D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4346643" cy="737483"/>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 name="Platshållare för innehåll 2">
            <a:extLst>
              <a:ext uri="{FF2B5EF4-FFF2-40B4-BE49-F238E27FC236}">
                <a16:creationId xmlns:a16="http://schemas.microsoft.com/office/drawing/2014/main" id="{605EFD11-91F8-6240-A648-FAEE376B9635}"/>
              </a:ext>
            </a:extLst>
          </p:cNvPr>
          <p:cNvSpPr>
            <a:spLocks noGrp="1"/>
          </p:cNvSpPr>
          <p:nvPr>
            <p:ph idx="1"/>
          </p:nvPr>
        </p:nvSpPr>
        <p:spPr>
          <a:xfrm>
            <a:off x="1847093" y="1911542"/>
            <a:ext cx="9113309" cy="4064356"/>
          </a:xfrm>
        </p:spPr>
        <p:txBody>
          <a:bodyPr anchor="t">
            <a:normAutofit/>
          </a:bodyPr>
          <a:lstStyle/>
          <a:p>
            <a:r>
              <a:rPr lang="sv-SE" sz="2100" dirty="0" err="1"/>
              <a:t>Laget.se</a:t>
            </a:r>
            <a:r>
              <a:rPr lang="sv-SE" sz="2100" dirty="0"/>
              <a:t>:</a:t>
            </a:r>
          </a:p>
          <a:p>
            <a:pPr marL="0" indent="0">
              <a:buNone/>
            </a:pPr>
            <a:endParaRPr lang="sv-SE" sz="2100" dirty="0"/>
          </a:p>
          <a:p>
            <a:pPr lvl="1"/>
            <a:r>
              <a:rPr lang="sv-SE" sz="2100" dirty="0"/>
              <a:t>Säkerställa att profil och kontaktinformation är uppdaterade.</a:t>
            </a:r>
          </a:p>
          <a:p>
            <a:pPr marL="457200" lvl="1" indent="0">
              <a:buNone/>
            </a:pPr>
            <a:endParaRPr lang="sv-SE" sz="2100" dirty="0"/>
          </a:p>
          <a:p>
            <a:pPr lvl="1"/>
            <a:r>
              <a:rPr lang="sv-SE" sz="2100" b="1" dirty="0"/>
              <a:t>Vänligen se till att svara på tränings- och matchkallelser i tid (ej svarat i tid = NEJ och ersättare kommer att kallas in). Vid återbud, skriv gärna orsak. Särskilt viktigt vid dubbelidrottande. Möjligt att avanmäla sig till träning fram till dess start.</a:t>
            </a:r>
          </a:p>
          <a:p>
            <a:pPr marL="457200" lvl="1" indent="0">
              <a:buNone/>
            </a:pPr>
            <a:endParaRPr lang="sv-SE" sz="2100" b="1" dirty="0"/>
          </a:p>
          <a:p>
            <a:pPr lvl="1"/>
            <a:r>
              <a:rPr lang="sv-SE" sz="2100" dirty="0"/>
              <a:t>Messengergruppen – används för att snabbt få ut information under exempelvis cuper etc.</a:t>
            </a:r>
          </a:p>
          <a:p>
            <a:pPr marL="457200" lvl="1" indent="0">
              <a:buNone/>
            </a:pPr>
            <a:endParaRPr lang="sv-SE" sz="2000" dirty="0"/>
          </a:p>
        </p:txBody>
      </p:sp>
      <p:cxnSp>
        <p:nvCxnSpPr>
          <p:cNvPr id="34" name="Straight Connector 33">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D1937B-1153-481F-B585-996B948FDC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84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620272-F383-413B-30FB-21AADE7F9D2C}"/>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22ECFB40-CE10-B2E8-8A1D-3764133FA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01108324-F29B-1853-CC99-571049285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68E325DE-7DCE-1934-5F6D-783BBE08A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08CCB67-B0B3-59D1-62F3-6F4406B539FA}"/>
              </a:ext>
            </a:extLst>
          </p:cNvPr>
          <p:cNvSpPr>
            <a:spLocks noGrp="1"/>
          </p:cNvSpPr>
          <p:nvPr>
            <p:ph type="title"/>
          </p:nvPr>
        </p:nvSpPr>
        <p:spPr>
          <a:xfrm>
            <a:off x="1709930" y="872959"/>
            <a:ext cx="9300903" cy="865522"/>
          </a:xfrm>
        </p:spPr>
        <p:txBody>
          <a:bodyPr anchor="b">
            <a:normAutofit/>
          </a:bodyPr>
          <a:lstStyle/>
          <a:p>
            <a:r>
              <a:rPr lang="sv-SE" sz="2800" b="1" dirty="0"/>
              <a:t>Lagkassa</a:t>
            </a:r>
          </a:p>
        </p:txBody>
      </p:sp>
      <p:sp>
        <p:nvSpPr>
          <p:cNvPr id="32" name="Rectangle 31">
            <a:extLst>
              <a:ext uri="{FF2B5EF4-FFF2-40B4-BE49-F238E27FC236}">
                <a16:creationId xmlns:a16="http://schemas.microsoft.com/office/drawing/2014/main" id="{7D742E2D-437F-BC5B-CD0C-69585EFB8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4346643" cy="737483"/>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 name="Platshållare för innehåll 2">
            <a:extLst>
              <a:ext uri="{FF2B5EF4-FFF2-40B4-BE49-F238E27FC236}">
                <a16:creationId xmlns:a16="http://schemas.microsoft.com/office/drawing/2014/main" id="{C9C4D64B-1180-83FE-3FF3-005CBD1D3942}"/>
              </a:ext>
            </a:extLst>
          </p:cNvPr>
          <p:cNvSpPr>
            <a:spLocks noGrp="1"/>
          </p:cNvSpPr>
          <p:nvPr>
            <p:ph idx="1"/>
          </p:nvPr>
        </p:nvSpPr>
        <p:spPr>
          <a:xfrm>
            <a:off x="1847093" y="1911542"/>
            <a:ext cx="9113309" cy="4064356"/>
          </a:xfrm>
        </p:spPr>
        <p:txBody>
          <a:bodyPr anchor="t">
            <a:normAutofit/>
          </a:bodyPr>
          <a:lstStyle/>
          <a:p>
            <a:pPr marL="457200" lvl="1" indent="0">
              <a:buNone/>
            </a:pPr>
            <a:endParaRPr lang="sv-SE" sz="2000" dirty="0"/>
          </a:p>
          <a:p>
            <a:r>
              <a:rPr lang="sv-SE" sz="2000" dirty="0"/>
              <a:t>Balans F14 lagkassa per 2026-04-13, ca: 35000kr.</a:t>
            </a:r>
          </a:p>
          <a:p>
            <a:endParaRPr lang="sv-SE" sz="2000" dirty="0"/>
          </a:p>
          <a:p>
            <a:r>
              <a:rPr lang="sv-SE" sz="2000" dirty="0"/>
              <a:t>Lagkassan finansierar </a:t>
            </a:r>
            <a:r>
              <a:rPr lang="sv-SE" sz="2000" dirty="0" err="1"/>
              <a:t>bla</a:t>
            </a:r>
            <a:r>
              <a:rPr lang="sv-SE" sz="2000" dirty="0"/>
              <a:t> avslutningar, materialkostnader, lagavgifter för cuper, domaravgifter mm.</a:t>
            </a:r>
          </a:p>
          <a:p>
            <a:pPr marL="0" indent="0">
              <a:buNone/>
            </a:pPr>
            <a:endParaRPr lang="sv-SE" sz="2000" dirty="0"/>
          </a:p>
          <a:p>
            <a:r>
              <a:rPr lang="sv-SE" sz="2000" dirty="0"/>
              <a:t>Laget behöver </a:t>
            </a:r>
            <a:r>
              <a:rPr lang="sv-SE" sz="2000" b="1" u="sng" dirty="0"/>
              <a:t>föräldraengagemang</a:t>
            </a:r>
            <a:r>
              <a:rPr lang="sv-SE" sz="2000" dirty="0"/>
              <a:t> vad gäller försäljning samt kioskarbete, det finns en föräldragrupp som ansvarar för detta som vi gärna ser utökas(detta kommer inte att drivas av ledargruppen).</a:t>
            </a:r>
          </a:p>
        </p:txBody>
      </p:sp>
      <p:cxnSp>
        <p:nvCxnSpPr>
          <p:cNvPr id="34" name="Straight Connector 33">
            <a:extLst>
              <a:ext uri="{FF2B5EF4-FFF2-40B4-BE49-F238E27FC236}">
                <a16:creationId xmlns:a16="http://schemas.microsoft.com/office/drawing/2014/main" id="{595AAC21-5522-989D-677F-ADDAE55FE1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EDFAD1E-257C-6CC7-C2BC-CE9CC2C7F5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41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B65E9E-CE0B-76ED-5B02-EE5FD84EEB71}"/>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2861AA86-BA10-2E65-2458-FC747A6C3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Rectangle 27">
            <a:extLst>
              <a:ext uri="{FF2B5EF4-FFF2-40B4-BE49-F238E27FC236}">
                <a16:creationId xmlns:a16="http://schemas.microsoft.com/office/drawing/2014/main" id="{EB329470-5737-BD52-2539-08FFD8795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29">
            <a:extLst>
              <a:ext uri="{FF2B5EF4-FFF2-40B4-BE49-F238E27FC236}">
                <a16:creationId xmlns:a16="http://schemas.microsoft.com/office/drawing/2014/main" id="{FC37C8C0-3D0E-4D68-1E02-16451DBB1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5E87F0D-598A-3485-C9CA-EA9D66DA477A}"/>
              </a:ext>
            </a:extLst>
          </p:cNvPr>
          <p:cNvSpPr>
            <a:spLocks noGrp="1"/>
          </p:cNvSpPr>
          <p:nvPr>
            <p:ph type="title"/>
          </p:nvPr>
        </p:nvSpPr>
        <p:spPr>
          <a:xfrm>
            <a:off x="1709930" y="872959"/>
            <a:ext cx="9300903" cy="865522"/>
          </a:xfrm>
        </p:spPr>
        <p:txBody>
          <a:bodyPr anchor="b">
            <a:normAutofit/>
          </a:bodyPr>
          <a:lstStyle/>
          <a:p>
            <a:r>
              <a:rPr lang="sv-SE" sz="2800" b="1" dirty="0"/>
              <a:t>Kiosk vid hemmamatcher</a:t>
            </a:r>
          </a:p>
        </p:txBody>
      </p:sp>
      <p:sp>
        <p:nvSpPr>
          <p:cNvPr id="32" name="Rectangle 31">
            <a:extLst>
              <a:ext uri="{FF2B5EF4-FFF2-40B4-BE49-F238E27FC236}">
                <a16:creationId xmlns:a16="http://schemas.microsoft.com/office/drawing/2014/main" id="{0B207465-4392-9CBE-7DEE-C26D37069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4346643" cy="737483"/>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3" name="Platshållare för innehåll 2">
            <a:extLst>
              <a:ext uri="{FF2B5EF4-FFF2-40B4-BE49-F238E27FC236}">
                <a16:creationId xmlns:a16="http://schemas.microsoft.com/office/drawing/2014/main" id="{A7B75BBA-1DDD-05A7-F2CA-5CD511572775}"/>
              </a:ext>
            </a:extLst>
          </p:cNvPr>
          <p:cNvSpPr>
            <a:spLocks noGrp="1"/>
          </p:cNvSpPr>
          <p:nvPr>
            <p:ph idx="1"/>
          </p:nvPr>
        </p:nvSpPr>
        <p:spPr>
          <a:xfrm>
            <a:off x="1847093" y="1911542"/>
            <a:ext cx="9113309" cy="4064356"/>
          </a:xfrm>
        </p:spPr>
        <p:txBody>
          <a:bodyPr anchor="t">
            <a:normAutofit/>
          </a:bodyPr>
          <a:lstStyle/>
          <a:p>
            <a:pPr marL="457200" lvl="1" indent="0">
              <a:buNone/>
            </a:pPr>
            <a:endParaRPr lang="sv-SE" sz="2000" dirty="0"/>
          </a:p>
          <a:p>
            <a:r>
              <a:rPr lang="sv-SE" sz="2000" dirty="0"/>
              <a:t>Vid röda lagets hemmamatcher kommer vi likt tidigare år anordna kioskförsäljning.</a:t>
            </a:r>
          </a:p>
          <a:p>
            <a:endParaRPr lang="sv-SE" sz="2000" dirty="0"/>
          </a:p>
          <a:p>
            <a:r>
              <a:rPr lang="sv-SE" sz="2000" dirty="0"/>
              <a:t>Kioskschema kommer skapas av försäljningsgruppen. Kan man inte aktuellt datum får man byta sinsemellan. </a:t>
            </a:r>
          </a:p>
          <a:p>
            <a:endParaRPr lang="sv-SE" sz="2000" dirty="0"/>
          </a:p>
          <a:p>
            <a:r>
              <a:rPr lang="sv-SE" sz="2000" dirty="0"/>
              <a:t>Detta fungerade tyvärr dåligt under föregående år varför ett större engagemang från er föräldrar önskas!</a:t>
            </a:r>
          </a:p>
          <a:p>
            <a:r>
              <a:rPr lang="sv-SE" sz="2000" dirty="0"/>
              <a:t>From i år kommer lagkassan få stå för alla domaravgifter vilket medför kostnader om ca 4000 kr/säsong. Vi ser gärna att detta kompenseras av intäkter från kioskverksamheten.</a:t>
            </a:r>
          </a:p>
        </p:txBody>
      </p:sp>
      <p:cxnSp>
        <p:nvCxnSpPr>
          <p:cNvPr id="34" name="Straight Connector 33">
            <a:extLst>
              <a:ext uri="{FF2B5EF4-FFF2-40B4-BE49-F238E27FC236}">
                <a16:creationId xmlns:a16="http://schemas.microsoft.com/office/drawing/2014/main" id="{90CF7C9E-FD57-30E7-2E73-1B08DB08F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32129B-DC94-EEE6-B8A8-0A6321C0C7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257730"/>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792d246-d363-40e2-82bc-6f0655128b68}" enabled="1" method="Standard" siteId="{372ee9e0-9ce0-4033-a64a-c07073a91ecd}"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1117</Words>
  <Application>Microsoft Office PowerPoint</Application>
  <PresentationFormat>Bredbild</PresentationFormat>
  <Paragraphs>114</Paragraphs>
  <Slides>13</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13</vt:i4>
      </vt:variant>
    </vt:vector>
  </HeadingPairs>
  <TitlesOfParts>
    <vt:vector size="19" baseType="lpstr">
      <vt:lpstr>Arial</vt:lpstr>
      <vt:lpstr>Calibri</vt:lpstr>
      <vt:lpstr>Calibri Light</vt:lpstr>
      <vt:lpstr>Helvetica Neue Medium</vt:lpstr>
      <vt:lpstr>Times New Roman</vt:lpstr>
      <vt:lpstr>Office-tema</vt:lpstr>
      <vt:lpstr>PowerPoint-presentation</vt:lpstr>
      <vt:lpstr>PowerPoint-presentation</vt:lpstr>
      <vt:lpstr>LAGET / TRÄNINGAR</vt:lpstr>
      <vt:lpstr>SERIE / CUP /</vt:lpstr>
      <vt:lpstr>Vad innebär nivåanpassing för oss Allt för att vi vill uppnå långsiktighet och bibehålla så många spelare som möjligt så länge som möjligt</vt:lpstr>
      <vt:lpstr>Våra övergripande mål säsong 2026</vt:lpstr>
      <vt:lpstr>LAGET.SE / Messengergrupp</vt:lpstr>
      <vt:lpstr>Lagkassa</vt:lpstr>
      <vt:lpstr>Kiosk vid hemmamatcher</vt:lpstr>
      <vt:lpstr>Bollflickeuppdrag GIF´s damlag</vt:lpstr>
      <vt:lpstr>PowerPoint-presentation</vt:lpstr>
      <vt:lpstr>ALLMÄN INFO FRÅN UNGDOMSMÖTE GIF</vt:lpstr>
      <vt:lpstr>ÖVRIGA 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Gideonsbergs IF  F 2009</dc:title>
  <dc:creator>Dennis E. Hilmarsen</dc:creator>
  <cp:lastModifiedBy>Anton Stenhag</cp:lastModifiedBy>
  <cp:revision>26</cp:revision>
  <dcterms:created xsi:type="dcterms:W3CDTF">2022-02-24T13:37:12Z</dcterms:created>
  <dcterms:modified xsi:type="dcterms:W3CDTF">2026-04-17T13:14:01Z</dcterms:modified>
</cp:coreProperties>
</file>