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71" r:id="rId7"/>
    <p:sldId id="260" r:id="rId8"/>
    <p:sldId id="273" r:id="rId9"/>
    <p:sldId id="262" r:id="rId10"/>
    <p:sldId id="263" r:id="rId11"/>
    <p:sldId id="272" r:id="rId12"/>
    <p:sldId id="270" r:id="rId13"/>
    <p:sldId id="265" r:id="rId14"/>
    <p:sldId id="264" r:id="rId15"/>
    <p:sldId id="266" r:id="rId16"/>
    <p:sldId id="269" r:id="rId17"/>
    <p:sldId id="275" r:id="rId18"/>
    <p:sldId id="268" r:id="rId19"/>
    <p:sldId id="274" r:id="rId20"/>
    <p:sldId id="267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420"/>
    <p:restoredTop sz="94709"/>
  </p:normalViewPr>
  <p:slideViewPr>
    <p:cSldViewPr snapToGrid="0">
      <p:cViewPr varScale="1">
        <p:scale>
          <a:sx n="59" d="100"/>
          <a:sy n="59" d="100"/>
        </p:scale>
        <p:origin x="41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24T08:05:22.59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24T08:06:49.74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6274 1877 24575,'26'-11'0,"-6"1"0,-13 1 0,1-1 0,-1-1 0,-2-1 0,-2 2 0,-3 1 0,0-6 0,0-7 0,0-8 0,0-7 0,-2 1 0,-4 1 0,-2 5 0,0 4 0,3 5 0,2 6 0,3 2 0,0 2 0,0-1 0,0 0 0,0-6 0,0-5 0,0-5 0,-2-4 0,-3 2 0,-1 3 0,-1 7 0,0 2 0,-1 3 0,1 1 0,1 1 0,4 3 0,-1-2 0,-2-3 0,-2-3 0,-3-2 0,0 0 0,2-1 0,2-2 0,3-4 0,3-3 0,0-3 0,0 0 0,0-3 0,0 0 0,0-3 0,0-7 0,-3 0 0,-6-7 0,-6 1 0,-6 3 0,-4 3 0,-3 10 0,-3 8 0,-2 7 0,0 8 0,3 3 0,4 4 0,9-1 0,6-1 0,5-3 0,3-7 0,0-6 0,3-3 0,0 1 0,-1 8 0,-4 7 0,-2 6 0,-4 3 0,-5 0 0,-2 2 0,-5 0 0,-1 2 0,-2 5 0,-1 9 0,3 5 0,0 6 0,5-3 0,1-5 0,0-4 0,0-7 0,-3-1 0,-2-2 0,-4-2 0,-3-1 0,-3-2 0,0 0 0,4 0 0,7 1 0,5 6 0,8 14 0,4 19 0,3 17 0,2 19 0,0-2 0,0-10 0,0-13 0,0-16 0,-3 0 0,0 1 0,0 1 0,0-1 0,3-2 0,0-4 0,0-3 0,0-4 0,0-2 0,0-1 0,0 0 0,0 1 0,-2-1 0,-1-2 0,1-3 0,-1-2 0,6-6 0,19-23 0,2 3 0,21-14 0,-2 17 0,8 6 0,7 4 0,5 0 0,0 1 0,-6 3 0,-10 3 0,-11 1 0,-12-2 0,-8-1 0,-4-2 0,-2-1 0,2 1 0,-3-6 0,-6-8 0,-10-19 0,-12-24 0,-14-23 0,14 30 0,-2-1 0,-2 0 0,-1 0 0,-23-38 0,7 16 0,7 25 0,10 16 0,9 15 0,3 10 0,0 3 0,-6 1 0,-14 0 0,-16 0 0,-13 0 0,-8 0 0,4 0 0,7 0 0,9 0 0,9 0 0,3 4 0,3 3 0,-2 7 0,-8 4 0,-4 0 0,-2 0 0,0-7 0,7-5 0,2-3 0,4-5 0,6-3 0,1 0 0,4-3 0,4 1 0,3-1 0,5-2 0,1 0 0,4 0 0,4-3 0,2-4 0,2-5 0,0-7 0,3-2 0,5 3 0,7 8 0,10 11 0,6 6 0,5 3 0,2 0 0,-5 0 0,-8 0 0,-8-2 0,-9-3 0,-64-8 0,-20-1 0,9 6 0,-5 0 0,0 3 0,0 2 0,2 1 0,3 0 0,13 2 0,4 0 0,-23 0 0,46 3 0,40 5 0,47 8 0,-12-7 0,6-1 0,14 0 0,3-2 0,7-5 0,0-5 0,-1-7 0,-2-5 0,-6-4 0,-5-3 0,-11-1 0,-7 0 0,5-8 0,-51 39 0,-48 48 0,9-9 0,-4 4 0,-5 10 0,0 3 0,-1 3 0,2 1 0,4-3 0,2 0 0,4-3 0,2-3 0,7-7 0,2-3 0,-9 23 0,14-24 0,12-26 0,74-90 0,-32 33 0,4-3 0,26-27 0,4-1 0,-13 18 0,-2 7 0,-9 10 0,-3 5 0,21-5 0,-24 22 0,-15 20 0,-11 21 0,-6 29 0,-4 24 0,-4 13 0,-4-1 0,-5-12 0,0-23 0,3-18 0,7-18 0,22-13 0,36-13 0,31-22 0,-34 4 0,1-4 0,-3-2 0,-3-2 0,25-19 0,-26 17 0,-26 16 0,-24 9 0,-38 4 0,-49 6 0,29-2 0,-4 0 0,-14 0 0,-3 1 0,-2-1 0,2-1 0,10-2 0,2-1 0,10 0 0,6 0 0,-12 0 0,34-1 0,19-4 0,14-9 0,14-13 0,14-13 0,6-7 0,-1 4 0,-9 8 0,-11 11 0,-7 6 0,-7 5 0,-21 4 0,-31 4 0,-32 14 0,29 2 0,-1 4 0,-2 3 0,2 3 0,7 1 0,2-2 0,-25 7 0,33-28 0,22-38 0,16-33 0,10 24 0,4-2 0,5-2 0,5 3 0,30-32 0,2 25 0,-22 28 0,-24 19 0,-78 64 0,30-27 0,-2 4 0,-28 24 0,-4 5 0,12-9 0,2 1 0,1 0 0,3 0 0,5-3 0,4-1 0,7-7 0,4-1 0,-15 23 0,19-19 0,13-16 0,14-12 0,30-18 0,26-29 0,24-30 0,-35 22 0,-3-1 0,18-31 0,-22 27 0,-27 34 0,-26 42 0,-29 36 0,13-19 0,-4 3 0,-5 5 0,-1 0 0,3-7 0,0-2 0,6-10 0,3-4 0,-13 7 0,20-30 0,15-36 0,8-48 0,8 18 0,3-3 0,2-9 0,4 1 0,1 4 0,3 5 0,16-26 0,-15 35 0,-17 26 0,-29 35 0,-37 41 0,20-14 0,-2 4 0,-5 8 0,1 1 0,5-7 0,3-4 0,-11 17 0,33-39 0,56-64 0,3-4 0,6-7 0,14-20 0,2-4 0,-16 22 0,0-1 0,-2 2 0,9-15 0,-5 5 0,-12 16 0,-4 6 0,3-3 0,-21 34 0,-60 81 0,13-26 0,-5 5 0,-24 26 0,-4 3 0,6-10 0,2-3 0,9-11 0,6-6 0,-2 8 0,67-70 0,15-20 0,7-11 0,11-14 0,3-3 0,0-3 0,-3 2 0,-11 12 0,-6 5 0,3-9 0,-27 35 0,-24 23 0,-14 13 0,-3 5 0,15-7 0,84-40 0,-5 0 0,-6 2 0,-2 0 0,4 1 0,-25 14 0,-18 8 0,-8 0 0,-1-3 0,2-3 0,4-2 0,7-1 0,-2 1 0,-3 1 0,-4-2 0,-6-2 0,0-3 0,-4-4 0,-4-4 0,-18-4 0,-21-1 0,-28 2 0,-28 7 0,42 13 0,-2 2 0,0 2 0,1 2 0,-40 1 0,26 0 0,25 0 0,20 0 0,11 0 0,2 0 0,-5 0 0,-5 0 0,-9-3 0,-1-2 0,3-1 0,6 1 0,6 3 0,4 1 0,2 3 0,2 3 0,-1 5 0,2 12 0,2 11 0,2 11 0,3 13 0,5 8 0,7 3 0,6-2 0,0-11 0,-3-14 0,-6-11 0,-5-10 0,-3-3 0,-2 0 0,0 4 0,0 3 0,0 0 0,0-3 0,-4-6 0,-9-7 0,-17-5 0,-21-8 0,-16-12 0,-9-13 0,4-10 0,14-2 0,14 5 0,15 3 0,12 4 0,6 5 0,6 5 0,2 6 0,-1 3 0,-1 1 0,-6 3 0,-8-1 0,-14-1 0,-12 0 0,-14-1 0,-14 0 0,-13-1 0,-10-2 0,46 8 0,-1 0 0,-47-4 0,11 3 0,16 0 0,19 2 0,16-1 0,14-2 0,9 3 0,5-3 0,0 1 0,1 0 0,1-3 0,1 1 0,3-2 0,5 0 0,17 3 0,41 3 0,-13 4 0,6 0 0,16 0 0,4 0 0,7 0 0,0 0 0,-6 0 0,-4 0 0,-8 0 0,-5 0 0,20 2 0,-32 1 0,-22-2 0,-14-8 0,-7-14 0,-8-12 0,-6-7 0,-1 3 0,0 11 0,4 14 0,2 8 0,-5 4 0,-5 4 0,-6 9 0,-6 19 0,-3 21 0,-2 23 0,1 14 0,18-41 0,3 0 0,-4 48 0,8-14 0,6-16 0,13-22 0,20-12 0,20-12 0,15-6 0,-3-3 0,-8-3 0,-13 5 0,-10 1 0,-7 4 0,-6-1 0,0 0 0,-2-1 0,-5-3 0,-8-2 0,-17-6 0,-22-16 0,-30-20 0,21 6 0,-2-3 0,-4-4 0,0-2 0,3 2 0,3 1 0,-23-17 0,22 18 0,20 13 0,10 8 0,-1 1 0,-4-4 0,-13-7 0,-10-8 0,-3-3 0,2 1 0,11 6 0,8 8 0,6 6 0,2 5 0,1 3 0,0 0 0,1 3 0,4 8 0,3 15 0,5 20 0,3 19 0,16 9 0,21-2 0,23-10 0,21-15 0,1-10 0,-11-11 0,-17-8 0,-18-6 0,-18-5 0,-19-4 0,-24-3 0,-30-9 0,-39-16 0,33 4 0,-3-4 0,-8-6 0,-1-3 0,1-2 0,2-1 0,10 6 0,5 2 0,-26-17 0,35 20 0,23 11 0,15 3 0,4 3 0,3-6 0,3-5 0,6-9 0,9-12 0,6-8 0,1-3 0,-6 8 0,-8 10 0,-8 10 0,-3 6 0,-4 2 0,-8 1 0,-9 0 0,-8 1 0,-7 4 0,-6 3 0,-7 5 0,-4 1 0,-3 1 0,2 0 0,7 0 0,10 0 0,11 0 0,9 0 0,4 1 0,1 8 0,-2 12 0,-3 18 0,-3 17 0,-3 4 0,4-5 0,6-13 0,6-16 0,2-8 0,-2-4 0,-1 3 0,-2 7 0,-1 4 0,2 2 0,1-2 0,1-5 0,3-5 0,0-3 0,2 0 0,1 0 0,0 7 0,1 4 0,0 1 0,4 3 0,9-4 0,8-1 0,12 0 0,3-4 0,2-1 0,-2-4 0,-6-5 0,-4-5 0,-5-4 0,-1-2 0,3 0 0,1 0 0,3 0 0,0-1 0,-1-1 0,3-1 0,1 0 0,0 0 0,0 3 0,-4 0 0,-2 0 0,-2 0 0,-8 0 0,-9 0 0,-66 0 0,-19 0 0,14 0 0,-4 0 0,4 1 0,1-2 0,3 1 0,2-2 0,-40-1 0,23-3 0,33-2 0,19 2 0,11 1 0,4 3 0,-3-1 0,-6 0 0,-6 0 0,-5-2 0,0 2 0,3 0 0,5 0 0,5 3 0,2-2 0,-3-4 0,-6-6 0,-9-5 0,-4 0 0,2 0 0,4 4 0,10 4 0,6 2 0,7 2 0,0 0 0,-4-1 0,-3-2 0,-1 3 0,1 0 0,3 2 0,1 2 0,0-4 0,1-3 0,-3-5 0,-2-6 0,-1-6 0,-2-11 0,0-7 0,-2-4 0,3-1 0,3 9 0,3 7 0,4 6 0,3 3 0,-2-5 0,2-6 0,0-5 0,2 2 0,2 6 0,0 10 0,0 7 0,0-3 0,0-4 0,0-5 0,0 0 0,0 5 0,0 5 0,0 2 0,0-10 0,0-14 0,0-18 0,0-15 0,2-2 0,1 8 0,0 18 0,0 20 0,-3 24 0,-13 58 0,1 11 0,1-11 0,-1 2 0,-5 35 0,4-7 0,5-15 0,5-13 0,2-2 0,1 2 0,0 5 0,0 8 0,0-2 0,0-4 0,0-7 0,0-8 0,0-9 0,0-7 0,0-6 0,0-7 0,0-3 0,0-2 0,-5-1 0,-3 2 0,-3 9 0,-2 5 0,0 3 0,2 0 0,1-7 0,3-4 0,4-1 0,1-3 0,2-2 0,0-8 0,0-2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24T08:07:00.02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1523 4541 24575,'-54'0'0,"-16"0"0,-23 0 0,41 0 0,-2 0 0,1 0 0,-2 0 0,-2 0 0,0 0 0,3 0 0,0 0 0,2 0 0,0 0 0,-5 0 0,-1 0 0,2 0 0,-2 0 0,-4 0 0,0-1 0,0-1 0,3 0 0,-38-5 0,21-1 0,26 0 0,17 4 0,13 1 0,7 2 0,10-1 0,59-8 0,9-1 0,-6 1 0,4-1 0,-8 1 0,-1-2 0,3-3 0,-1-1 0,1-3 0,-2-2 0,-3-2 0,-2-1 0,-3 1 0,-2 0 0,26-17 0,-21 10 0,-14 11 0,-12 9 0,-9 5 0,-2 3 0,-1-1 0,6-3 0,6-2 0,9-3 0,7 2 0,2 3 0,0 4 0,1 2 0,4 0 0,6 0 0,8 0 0,3 0 0,-3 0 0,-10 0 0,-15 0 0,-18 0 0,-18 0 0,-20 0 0,-24-5 0,-16-4 0,-4-8 0,2-16 0,9-22 0,17-25 0,22 27 0,5-2 0,2-4 0,4 0 0,2 0 0,2 2 0,-1 4 0,2 1 0,10-39 0,8 4 0,-6 37 0,0-2 0,0-9 0,-1-4 0,-3-10 0,-2-2 0,-1-8 0,-3-1 0,-1-1 0,-3 1 0,-1 2 0,-1 2 0,-1 8 0,-2 2 0,0 8 0,-1 3 0,-1 8 0,0 3 0,-6-34 0,4 10 0,3 2 0,-1-11 0,0 31 0,-2-2 0,-3-11 0,-2-4 0,-3-8 0,0-3 0,-3-2 0,1 0 0,2 7 0,0 1 0,1 10 0,1 4 0,-10-32 0,5 26 0,7 16 0,3 9 0,4 2 0,3-2 0,1-2 0,2-5 0,2-7 0,4-5 0,2 0 0,1 6 0,-3 13 0,-4 13 0,0 12 0,3 9 0,5 4 0,9 3 0,12 3 0,13 5 0,10 8 0,2 4 0,-11 0 0,-10-4 0,-15-4 0,-11 8 0,-7 25 0,-8 26 0,-4 24 0,1-35 0,-3 1 0,0-2 0,0 0 0,1-5 0,1-3 0,-5 36 0,12-31 0,2-4 0,1 1 0,3 3 0,3 11 0,4 4 0,0 9 0,-4 7 0,0 1 0,-3 12 0,-1-48 0,0 2 0,0 4 0,-1 3 0,-1 8 0,0 3 0,-4 7 0,-2 2 0,-4 3 0,-4 0 0,-5-1 0,-4-1 0,-3-6 0,-3-3 0,1-6 0,0-3 0,3-3 0,2-2 0,4-5 0,2-2 0,-8 44 0,11-5 0,3-5 0,1-7 0,2-10 0,2-11 0,1-6 0,0-3 0,0 0 0,-3 3 0,0 3 0,-1-3 0,1-3 0,1-6 0,3-5 0,2 0 0,1 1 0,1 6 0,-3 10 0,0 5 0,-1 4 0,2-4 0,2-13 0,0-11 0,-2-13 0,-2-18 0,-5-28 0,0-53 0,4 9 0,0-8 0,0 10 0,1-5 0,0 0-164,0-6 0,0-2 1,1 1 163,-1 1 0,-1 1 0,1 2 0,-2-26 0,0 4 0,2 16 0,0 2 0,1 6 0,0 1 0,1-1 0,1-1 0,1-10 0,0-3 0,0-12 0,0-4-176,0 29 1,0-1 0,0 0 175,0 0 0,0 0 0,0 3 0,0-25 0,0 6 239,0 18 0,0 6-239,0-20 0,0 39 0,0 13 0,0-2 0,0-10 539,0-17-539,0-10 0,0-7 0,0-4 0,0 0 0,0-4 0,0-4 0,1 41 0,-2-1 0,-2-1 0,-4-1 0,-4 3 0,-4 2 0,-25-36 0,-13 18 0,3 19 0,6 5 0,4 1 0,6-2 0,-1 2 0,1 5 0,4 7 0,4 9 0,8 4 0,3-1 0,2-6 0,-1-5 0,-5-2 0,-3 7 0,-5 8 0,-1 9 0,-1 18 0,0 25 0,3 30 0,5 29 0,13-42 0,2 0 0,1 1 0,2-2 0,0 45 0,3-16 0,0-17 0,0-14 0,0-11 0,0-2 0,0 5 0,0 6 0,0 8 0,0 6 0,0 1 0,0 3 0,-3 4 0,-3 0 0,-2 3 0,0 1 0,1-1 0,4-3 0,1-3 0,2-5 0,0 1 0,-1 9 0,-3 16 0,3-36 0,-1 1 0,-1 5 0,1 1 0,-1 1 0,1 1 0,0-3 0,0-1 0,0-1 0,0-1 0,1-4 0,1 0 0,0-1 0,0-1 0,0 47 0,0-1 0,0-3 0,0-2 0,0-1 0,0-6 0,0-1 0,0-7 0,0-8 0,0-4 0,0-4 0,0-1 0,0 1 0,0-3 0,0-4 0,0-6 0,0-11 0,0-8 0,0-9 0,0-4 0,3 1 0,6 8 0,13 15 0,18 13 0,5-1 0,-4-14 0,-9-19 0,-12-14 0,0-4 0,1-4 0,-1-6 0,1-10 0,0-8 0,-1-7 0,-5-5 0,-6 1 0,-6 3 0,-3 5 0,0 9 0,0 7 0,0 3 0,0-5 0,-2-14 0,-2-17 0,1-16 0,-3-5 0,3 5 0,0 13 0,0 16 0,3 6 0,0-2 0,0-20 0,-3-36 0,0 29 0,-2-4 0,-2-13 0,-2-4 0,-1-8 0,-2-1 0,-1 0 0,-1 1 0,-1 5 0,0 2 0,0 9 0,1 3 0,-1 6 0,0 1 0,3 4 0,1 0 0,1 1 0,1-1 0,1 0 0,1 1 0,0 4 0,2 0 0,-5-46 0,0 7 0,3 4 0,2-1 0,2-10 0,3 46 0,0-1 0,0 1 0,0 0 0,0-42 0,0 20 0,-1 19 0,-4 8 0,-2 5 0,2-7 0,1-10 0,4-12 0,0-5 0,0 7 0,0 14 0,0 20 0,0 12 0,0 8 0,2 2 0,6 1 0,8 2 0,9 2 0,9 1 0,9-1 0,4-4 0,1-5 0,-7-3 0,-11 2 0,-11 3 0,-10 8 0,-5 8 0,-4 18 0,-9 25 0,-4 27 0,0 12 0,3-3 0,7-13 0,3-12 0,2-2 0,3-3 0,6 2 0,4 1 0,0 3 0,-2 0 0,-4 0 0,-3-3 0,-2-1 0,-2 1 0,-2-4 0,0-1 0,0-2 0,0-1 0,0-2 0,0 0 0,0 1 0,0 3 0,-1 2 0,-1 0 0,-2-2 0,2-1 0,0-2 0,2-2 0,0-3 0,0-3 0,0 1 0,0 7 0,0 11 0,3 14 0,4 5 0,5-1 0,0-5 0,-1-9 0,-3-5 0,-1-6 0,-1-5 0,-2-3 0,-1-7 0,0-8 0,1-10 0,2-6 0,4-4 0,5 1 0,12-1 0,13-2 0,15-1 0,9-2 0,-4 0 0,-6-6 0,-12-3 0,-11-6 0,-9-7 0,-9-11 0,-6-22 0,-5-22 0,-2-18 0,0 1 0,0 14 0,0 24 0,0 23 0,0 13 0,0 5 0,0-3 0,0-7 0,0 0 0,0 3 0,0 5 0,0 4 0,0 2 0,0-1 0,0 2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mall för underrubrikformat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3E9E3-8B3A-B442-B6BB-F5F9E7FC7ABE}" type="datetimeFigureOut">
              <a:rPr lang="sv-SE" smtClean="0"/>
              <a:t>2025-03-14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ECE-CEFF-1647-BFC9-592FC20BA7B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60583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ch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3E9E3-8B3A-B442-B6BB-F5F9E7FC7ABE}" type="datetimeFigureOut">
              <a:rPr lang="sv-SE" smtClean="0"/>
              <a:t>2025-03-14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ECE-CEFF-1647-BFC9-592FC20BA7B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76113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med beskriv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3E9E3-8B3A-B442-B6BB-F5F9E7FC7ABE}" type="datetimeFigureOut">
              <a:rPr lang="sv-SE" smtClean="0"/>
              <a:t>2025-03-14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ECE-CEFF-1647-BFC9-592FC20BA7BA}" type="slidenum">
              <a:rPr lang="sv-SE" smtClean="0"/>
              <a:t>‹#›</a:t>
            </a:fld>
            <a:endParaRPr lang="sv-SE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108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n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3E9E3-8B3A-B442-B6BB-F5F9E7FC7ABE}" type="datetimeFigureOut">
              <a:rPr lang="sv-SE" smtClean="0"/>
              <a:t>2025-03-14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ECE-CEFF-1647-BFC9-592FC20BA7B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210770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nkort för 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3E9E3-8B3A-B442-B6BB-F5F9E7FC7ABE}" type="datetimeFigureOut">
              <a:rPr lang="sv-SE" smtClean="0"/>
              <a:t>2025-03-14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ECE-CEFF-1647-BFC9-592FC20BA7BA}" type="slidenum">
              <a:rPr lang="sv-SE" smtClean="0"/>
              <a:t>‹#›</a:t>
            </a:fld>
            <a:endParaRPr lang="sv-SE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567508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nt eller fals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3E9E3-8B3A-B442-B6BB-F5F9E7FC7ABE}" type="datetimeFigureOut">
              <a:rPr lang="sv-SE" smtClean="0"/>
              <a:t>2025-03-14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ECE-CEFF-1647-BFC9-592FC20BA7B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125930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3E9E3-8B3A-B442-B6BB-F5F9E7FC7ABE}" type="datetimeFigureOut">
              <a:rPr lang="sv-SE" smtClean="0"/>
              <a:t>2025-03-14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ECE-CEFF-1647-BFC9-592FC20BA7B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213048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3E9E3-8B3A-B442-B6BB-F5F9E7FC7ABE}" type="datetimeFigureOut">
              <a:rPr lang="sv-SE" smtClean="0"/>
              <a:t>2025-03-14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ECE-CEFF-1647-BFC9-592FC20BA7B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76679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3E9E3-8B3A-B442-B6BB-F5F9E7FC7ABE}" type="datetimeFigureOut">
              <a:rPr lang="sv-SE" smtClean="0"/>
              <a:t>2025-03-14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ECE-CEFF-1647-BFC9-592FC20BA7B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40526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3E9E3-8B3A-B442-B6BB-F5F9E7FC7ABE}" type="datetimeFigureOut">
              <a:rPr lang="sv-SE" smtClean="0"/>
              <a:t>2025-03-14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ECE-CEFF-1647-BFC9-592FC20BA7B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34890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3E9E3-8B3A-B442-B6BB-F5F9E7FC7ABE}" type="datetimeFigureOut">
              <a:rPr lang="sv-SE" smtClean="0"/>
              <a:t>2025-03-14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ECE-CEFF-1647-BFC9-592FC20BA7B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65706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3E9E3-8B3A-B442-B6BB-F5F9E7FC7ABE}" type="datetimeFigureOut">
              <a:rPr lang="sv-SE" smtClean="0"/>
              <a:t>2025-03-14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ECE-CEFF-1647-BFC9-592FC20BA7B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79192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3E9E3-8B3A-B442-B6BB-F5F9E7FC7ABE}" type="datetimeFigureOut">
              <a:rPr lang="sv-SE" smtClean="0"/>
              <a:t>2025-03-14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ECE-CEFF-1647-BFC9-592FC20BA7B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29763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3E9E3-8B3A-B442-B6BB-F5F9E7FC7ABE}" type="datetimeFigureOut">
              <a:rPr lang="sv-SE" smtClean="0"/>
              <a:t>2025-03-14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ECE-CEFF-1647-BFC9-592FC20BA7B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09988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3E9E3-8B3A-B442-B6BB-F5F9E7FC7ABE}" type="datetimeFigureOut">
              <a:rPr lang="sv-SE" smtClean="0"/>
              <a:t>2025-03-14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ECE-CEFF-1647-BFC9-592FC20BA7B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63012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3E9E3-8B3A-B442-B6BB-F5F9E7FC7ABE}" type="datetimeFigureOut">
              <a:rPr lang="sv-SE" smtClean="0"/>
              <a:t>2025-03-14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ECE-CEFF-1647-BFC9-592FC20BA7B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75899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A3E9E3-8B3A-B442-B6BB-F5F9E7FC7ABE}" type="datetimeFigureOut">
              <a:rPr lang="sv-SE" smtClean="0"/>
              <a:t>2025-03-14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CB78ECE-CEFF-1647-BFC9-592FC20BA7B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46162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bildmakarnamedia.se/banguide-golf/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bebooks.com/Shot-Counts-Using-Revolutionary-Strokes-Gained/30878023322/bd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abc13.com/sports/rory-mcilroy-wins-british-open-for-3rd-major/203107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ola.lindgren@golf.se" TargetMode="External"/><Relationship Id="rId2" Type="http://schemas.openxmlformats.org/officeDocument/2006/relationships/hyperlink" Target="http://swgt.se/publicregister.jsp" TargetMode="Externa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walmart.com/ip/Basic-Golf-Stats-Paperback-9781099152375/813388672?wmlspartner=wlpa&amp;selectedSellerId=0" TargetMode="Externa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timeular.com/blog/why-is-important-set-realistic-goals/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customXml" Target="../ink/ink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5548B43-1199-AB8B-BEDA-3CB1DAC639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Planering av träning och tävling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645C7FD-134F-8B98-0747-4A7CCD8571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397828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E72969A-309D-7F29-1F2A-70D525C0F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Utveckling – Högt och lågt – Rätt lutning</a:t>
            </a:r>
          </a:p>
        </p:txBody>
      </p:sp>
      <p:pic>
        <p:nvPicPr>
          <p:cNvPr id="6" name="Platshållare för innehåll 5" descr="En bild som visar linje, Graf, diagram&#10;&#10;AI-genererat innehåll kan vara felaktigt.">
            <a:extLst>
              <a:ext uri="{FF2B5EF4-FFF2-40B4-BE49-F238E27FC236}">
                <a16:creationId xmlns:a16="http://schemas.microsoft.com/office/drawing/2014/main" id="{262FD8F6-D9FB-2D87-696D-A97D57C3BDA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04582" y="1442154"/>
            <a:ext cx="7246938" cy="4643430"/>
          </a:xfrm>
        </p:spPr>
      </p:pic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D9865473-BDCB-D8B0-C580-61E4B56C105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833663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2C8EAD6-C497-FF0A-8F28-CBA37E139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Hemuppgift B – Statistik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6C5F0E8-A4A9-29B8-DD0F-AD74C0BDAA7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 dirty="0"/>
              <a:t>Spela rond på </a:t>
            </a:r>
            <a:r>
              <a:rPr lang="sv-SE" dirty="0" err="1"/>
              <a:t>Trackman</a:t>
            </a:r>
            <a:r>
              <a:rPr lang="sv-SE" dirty="0"/>
              <a:t> –</a:t>
            </a:r>
          </a:p>
          <a:p>
            <a:r>
              <a:rPr lang="sv-SE" dirty="0"/>
              <a:t>Registrera rond i </a:t>
            </a:r>
            <a:r>
              <a:rPr lang="sv-SE" dirty="0" err="1"/>
              <a:t>SwGT</a:t>
            </a:r>
            <a:r>
              <a:rPr lang="sv-SE" dirty="0"/>
              <a:t> Online</a:t>
            </a:r>
          </a:p>
          <a:p>
            <a:r>
              <a:rPr lang="sv-SE" dirty="0"/>
              <a:t>Slag för slag</a:t>
            </a:r>
          </a:p>
          <a:p>
            <a:r>
              <a:rPr lang="sv-SE" dirty="0"/>
              <a:t>Putting by </a:t>
            </a:r>
            <a:r>
              <a:rPr lang="sv-SE" dirty="0" err="1"/>
              <a:t>hcp</a:t>
            </a:r>
            <a:endParaRPr lang="sv-SE" dirty="0"/>
          </a:p>
        </p:txBody>
      </p:sp>
      <p:pic>
        <p:nvPicPr>
          <p:cNvPr id="6" name="Platshållare för innehåll 5" descr="En bild som visar text, skärmbild, karta&#10;&#10;AI-genererat innehåll kan vara felaktigt.">
            <a:extLst>
              <a:ext uri="{FF2B5EF4-FFF2-40B4-BE49-F238E27FC236}">
                <a16:creationId xmlns:a16="http://schemas.microsoft.com/office/drawing/2014/main" id="{D0213D0C-9E8A-8265-05DB-A70C4993DFF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21249" y="1326776"/>
            <a:ext cx="3548733" cy="4715249"/>
          </a:xfrm>
        </p:spPr>
      </p:pic>
    </p:spTree>
    <p:extLst>
      <p:ext uri="{BB962C8B-B14F-4D97-AF65-F5344CB8AC3E}">
        <p14:creationId xmlns:p14="http://schemas.microsoft.com/office/powerpoint/2010/main" val="32183544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B14B6B8-1F58-BA6A-2C1E-63D88C962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Tävlingsplanering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D7BC2E7-E4C2-7534-D8FE-090870031E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1452282"/>
            <a:ext cx="4844925" cy="4589079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sv-SE" sz="2400" b="1" dirty="0">
                <a:solidFill>
                  <a:srgbClr val="222222"/>
                </a:solidFill>
                <a:latin typeface="Aptos" panose="020B0004020202020204" pitchFamily="34" charset="0"/>
              </a:rPr>
              <a:t>Hur mkt ska man tävla? </a:t>
            </a:r>
            <a:br>
              <a:rPr lang="sv-SE" sz="24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</a:br>
            <a:r>
              <a:rPr lang="sv-SE" sz="24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lokala, regionala, nationella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v-SE" sz="2400" b="1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Hur anmälan går till: </a:t>
            </a:r>
            <a:br>
              <a:rPr lang="sv-SE" sz="24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</a:br>
            <a:r>
              <a:rPr lang="sv-SE" sz="24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min golf, tidsfrister och </a:t>
            </a:r>
            <a:r>
              <a:rPr lang="sv-SE" sz="2400" b="0" i="0" dirty="0" err="1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anmälningsavg</a:t>
            </a:r>
            <a:r>
              <a:rPr lang="sv-SE" sz="24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. </a:t>
            </a:r>
            <a:r>
              <a:rPr lang="sv-SE" sz="2400" dirty="0">
                <a:solidFill>
                  <a:srgbClr val="222222"/>
                </a:solidFill>
                <a:latin typeface="Aptos" panose="020B0004020202020204" pitchFamily="34" charset="0"/>
              </a:rPr>
              <a:t>Planera!</a:t>
            </a:r>
            <a:endParaRPr lang="sv-SE" sz="2400" b="0" i="0" dirty="0">
              <a:solidFill>
                <a:srgbClr val="222222"/>
              </a:solidFill>
              <a:effectLst/>
              <a:latin typeface="Aptos" panose="020B00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v-SE" sz="2400" b="1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Förberedelse inför tävling: </a:t>
            </a:r>
            <a:br>
              <a:rPr lang="sv-SE" sz="24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</a:br>
            <a:r>
              <a:rPr lang="sv-SE" sz="24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inspelet, uppvärmning, kost &amp; sömn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v-SE" sz="24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Lars </a:t>
            </a:r>
            <a:r>
              <a:rPr lang="sv-SE" sz="2400" b="0" i="0" dirty="0" err="1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Wallstedt</a:t>
            </a:r>
            <a:r>
              <a:rPr lang="sv-SE" sz="24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/Blomman gör nu en </a:t>
            </a:r>
            <a:r>
              <a:rPr lang="sv-SE" sz="2400" b="1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tävlingskalender</a:t>
            </a:r>
            <a:r>
              <a:rPr lang="sv-SE" sz="24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 den kan vi skicka ut sen</a:t>
            </a:r>
            <a:r>
              <a:rPr lang="sv-SE" sz="18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.</a:t>
            </a:r>
          </a:p>
          <a:p>
            <a:endParaRPr lang="sv-SE" dirty="0"/>
          </a:p>
        </p:txBody>
      </p:sp>
      <p:pic>
        <p:nvPicPr>
          <p:cNvPr id="1026" name="Picture 2" descr="En fullbokad kalender – Fladdriga Fjäril">
            <a:extLst>
              <a:ext uri="{FF2B5EF4-FFF2-40B4-BE49-F238E27FC236}">
                <a16:creationId xmlns:a16="http://schemas.microsoft.com/office/drawing/2014/main" id="{3727A8E8-4B29-E873-ABD4-B4F07D9B432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30400"/>
            <a:ext cx="3335977" cy="36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9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B69FE1-A2A5-9B3A-5005-200E592A2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6" name="Platshållare för innehåll 5" descr="En bild som visar text, Teckensnitt, skärmbild, Grafik&#10;&#10;AI-genererat innehåll kan vara felaktigt.">
            <a:extLst>
              <a:ext uri="{FF2B5EF4-FFF2-40B4-BE49-F238E27FC236}">
                <a16:creationId xmlns:a16="http://schemas.microsoft.com/office/drawing/2014/main" id="{7C045BC6-655D-4754-03D5-64CB8E0A171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3522" y="130563"/>
            <a:ext cx="11944955" cy="6596873"/>
          </a:xfrm>
        </p:spPr>
      </p:pic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AFF5223A-8FBE-A875-FAC9-53DF83DC804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424758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1F2B4773-3207-44CC-B7AC-892B70498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32" name="Straight Connector 1031">
              <a:extLst>
                <a:ext uri="{FF2B5EF4-FFF2-40B4-BE49-F238E27FC236}">
                  <a16:creationId xmlns:a16="http://schemas.microsoft.com/office/drawing/2014/main" id="{2B8267CA-A7A5-4E11-9D92-4EAC3DD3E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3" name="Straight Connector 1032">
              <a:extLst>
                <a:ext uri="{FF2B5EF4-FFF2-40B4-BE49-F238E27FC236}">
                  <a16:creationId xmlns:a16="http://schemas.microsoft.com/office/drawing/2014/main" id="{E83D61B5-C6B4-4A4B-85AD-FEE7A54912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4" name="Rectangle 23">
              <a:extLst>
                <a:ext uri="{FF2B5EF4-FFF2-40B4-BE49-F238E27FC236}">
                  <a16:creationId xmlns:a16="http://schemas.microsoft.com/office/drawing/2014/main" id="{A0B67FE4-688F-4497-8BFD-157613A697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1035" name="Rectangle 25">
              <a:extLst>
                <a:ext uri="{FF2B5EF4-FFF2-40B4-BE49-F238E27FC236}">
                  <a16:creationId xmlns:a16="http://schemas.microsoft.com/office/drawing/2014/main" id="{3BF5BE1A-9BAC-4581-A82B-FD8FE3159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971E5644-6772-414A-8199-E30BFB02A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1037" name="Rectangle 27">
              <a:extLst>
                <a:ext uri="{FF2B5EF4-FFF2-40B4-BE49-F238E27FC236}">
                  <a16:creationId xmlns:a16="http://schemas.microsoft.com/office/drawing/2014/main" id="{E8246D50-BB0C-408E-93FD-7B8D63A7F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1038" name="Rectangle 28">
              <a:extLst>
                <a:ext uri="{FF2B5EF4-FFF2-40B4-BE49-F238E27FC236}">
                  <a16:creationId xmlns:a16="http://schemas.microsoft.com/office/drawing/2014/main" id="{AFBC5D22-68C1-44FB-8181-CB84ECAA8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1039" name="Rectangle 29">
              <a:extLst>
                <a:ext uri="{FF2B5EF4-FFF2-40B4-BE49-F238E27FC236}">
                  <a16:creationId xmlns:a16="http://schemas.microsoft.com/office/drawing/2014/main" id="{FB6D0FCE-FBDB-4655-A1A7-640B1E86B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1040" name="Isosceles Triangle 1039">
              <a:extLst>
                <a:ext uri="{FF2B5EF4-FFF2-40B4-BE49-F238E27FC236}">
                  <a16:creationId xmlns:a16="http://schemas.microsoft.com/office/drawing/2014/main" id="{BC8157DF-FD90-4AD6-B803-3AC0ACD8E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1041" name="Isosceles Triangle 1040">
              <a:extLst>
                <a:ext uri="{FF2B5EF4-FFF2-40B4-BE49-F238E27FC236}">
                  <a16:creationId xmlns:a16="http://schemas.microsoft.com/office/drawing/2014/main" id="{3548B067-9D63-4D21-92EF-CBC9E6338C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</p:grpSp>
      <p:sp useBgFill="1">
        <p:nvSpPr>
          <p:cNvPr id="1043" name="Rectangle 1042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45" name="Rectangle 1044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47" name="Straight Connector 1046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9" name="Straight Connector 1048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1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sp>
        <p:nvSpPr>
          <p:cNvPr id="1053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sp>
        <p:nvSpPr>
          <p:cNvPr id="1055" name="Isosceles Triangle 1054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sp>
        <p:nvSpPr>
          <p:cNvPr id="1057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sp>
        <p:nvSpPr>
          <p:cNvPr id="1059" name="Isosceles Triangle 1058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sp>
        <p:nvSpPr>
          <p:cNvPr id="1061" name="Freeform: Shape 1060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7940634-E55B-5AB6-2C5D-CC323773F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1723" y="609600"/>
            <a:ext cx="4512989" cy="222773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Tävlingskalender</a:t>
            </a:r>
          </a:p>
        </p:txBody>
      </p:sp>
      <p:pic>
        <p:nvPicPr>
          <p:cNvPr id="1026" name="Picture 2" descr="Nyhet! Slaget om STHLM - Stockholms Golfförbund">
            <a:extLst>
              <a:ext uri="{FF2B5EF4-FFF2-40B4-BE49-F238E27FC236}">
                <a16:creationId xmlns:a16="http://schemas.microsoft.com/office/drawing/2014/main" id="{19814EAA-AA69-F601-FA7D-C25AB9FE413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7251" y="2029021"/>
            <a:ext cx="3856774" cy="2888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9F9F4FE-F5C5-8BDC-DC15-D809ABAD0E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81725" y="2837329"/>
            <a:ext cx="4512988" cy="33179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Svenska Jr Touren</a:t>
            </a:r>
          </a:p>
          <a:p>
            <a:r>
              <a:rPr lang="en-US">
                <a:solidFill>
                  <a:srgbClr val="FFFFFF"/>
                </a:solidFill>
              </a:rPr>
              <a:t>JMI</a:t>
            </a:r>
          </a:p>
          <a:p>
            <a:r>
              <a:rPr lang="en-US">
                <a:solidFill>
                  <a:srgbClr val="FFFFFF"/>
                </a:solidFill>
              </a:rPr>
              <a:t>Slaget om Stockholm</a:t>
            </a:r>
          </a:p>
          <a:p>
            <a:r>
              <a:rPr lang="en-US">
                <a:solidFill>
                  <a:srgbClr val="FFFFFF"/>
                </a:solidFill>
              </a:rPr>
              <a:t>Slaget om Dalarna</a:t>
            </a:r>
          </a:p>
          <a:p>
            <a:endParaRPr lang="en-US">
              <a:solidFill>
                <a:srgbClr val="FFFFFF"/>
              </a:solidFill>
            </a:endParaRPr>
          </a:p>
          <a:p>
            <a:r>
              <a:rPr lang="en-US">
                <a:solidFill>
                  <a:srgbClr val="FFFFFF"/>
                </a:solidFill>
              </a:rPr>
              <a:t>Rankingpoäng</a:t>
            </a:r>
          </a:p>
        </p:txBody>
      </p:sp>
    </p:spTree>
    <p:extLst>
      <p:ext uri="{BB962C8B-B14F-4D97-AF65-F5344CB8AC3E}">
        <p14:creationId xmlns:p14="http://schemas.microsoft.com/office/powerpoint/2010/main" val="23266570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1790BF0-D847-3718-8494-D66AE08C8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Rankingpoäng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D47BEBB-E7B7-1F11-BD64-DE2F641DB75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 dirty="0"/>
              <a:t>Alltid en jakt på poäng</a:t>
            </a:r>
          </a:p>
          <a:p>
            <a:endParaRPr lang="sv-SE" dirty="0"/>
          </a:p>
          <a:p>
            <a:r>
              <a:rPr lang="sv-SE" dirty="0"/>
              <a:t>LUGN!!</a:t>
            </a:r>
          </a:p>
          <a:p>
            <a:endParaRPr lang="sv-SE" dirty="0"/>
          </a:p>
          <a:p>
            <a:r>
              <a:rPr lang="sv-SE" dirty="0"/>
              <a:t>Går inte att lura systemet.</a:t>
            </a:r>
          </a:p>
          <a:p>
            <a:endParaRPr lang="sv-SE" dirty="0"/>
          </a:p>
          <a:p>
            <a:endParaRPr lang="sv-SE" dirty="0"/>
          </a:p>
          <a:p>
            <a:r>
              <a:rPr lang="sv-SE" dirty="0"/>
              <a:t>Utveckla ditt spel och jobba hårt så kommer resultaten och poängen!</a:t>
            </a:r>
          </a:p>
          <a:p>
            <a:endParaRPr lang="sv-SE" dirty="0"/>
          </a:p>
        </p:txBody>
      </p:sp>
      <p:pic>
        <p:nvPicPr>
          <p:cNvPr id="2052" name="Picture 4" descr="The World Amateur Golf Rankings® (WAGR®) | The Official Men's and Women's  Amateur Golf Rankings">
            <a:extLst>
              <a:ext uri="{FF2B5EF4-FFF2-40B4-BE49-F238E27FC236}">
                <a16:creationId xmlns:a16="http://schemas.microsoft.com/office/drawing/2014/main" id="{2CDF4071-3904-BB74-D70A-F946BE8B78B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783" y="2651760"/>
            <a:ext cx="4811889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5597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5" name="Group 2054">
            <a:extLst>
              <a:ext uri="{FF2B5EF4-FFF2-40B4-BE49-F238E27FC236}">
                <a16:creationId xmlns:a16="http://schemas.microsoft.com/office/drawing/2014/main" id="{1F2B4773-3207-44CC-B7AC-892B70498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56" name="Straight Connector 2055">
              <a:extLst>
                <a:ext uri="{FF2B5EF4-FFF2-40B4-BE49-F238E27FC236}">
                  <a16:creationId xmlns:a16="http://schemas.microsoft.com/office/drawing/2014/main" id="{2B8267CA-A7A5-4E11-9D92-4EAC3DD3E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7" name="Straight Connector 2056">
              <a:extLst>
                <a:ext uri="{FF2B5EF4-FFF2-40B4-BE49-F238E27FC236}">
                  <a16:creationId xmlns:a16="http://schemas.microsoft.com/office/drawing/2014/main" id="{E83D61B5-C6B4-4A4B-85AD-FEE7A54912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58" name="Rectangle 23">
              <a:extLst>
                <a:ext uri="{FF2B5EF4-FFF2-40B4-BE49-F238E27FC236}">
                  <a16:creationId xmlns:a16="http://schemas.microsoft.com/office/drawing/2014/main" id="{A0B67FE4-688F-4497-8BFD-157613A697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2059" name="Rectangle 25">
              <a:extLst>
                <a:ext uri="{FF2B5EF4-FFF2-40B4-BE49-F238E27FC236}">
                  <a16:creationId xmlns:a16="http://schemas.microsoft.com/office/drawing/2014/main" id="{3BF5BE1A-9BAC-4581-A82B-FD8FE3159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2060" name="Isosceles Triangle 2059">
              <a:extLst>
                <a:ext uri="{FF2B5EF4-FFF2-40B4-BE49-F238E27FC236}">
                  <a16:creationId xmlns:a16="http://schemas.microsoft.com/office/drawing/2014/main" id="{971E5644-6772-414A-8199-E30BFB02A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2061" name="Rectangle 27">
              <a:extLst>
                <a:ext uri="{FF2B5EF4-FFF2-40B4-BE49-F238E27FC236}">
                  <a16:creationId xmlns:a16="http://schemas.microsoft.com/office/drawing/2014/main" id="{E8246D50-BB0C-408E-93FD-7B8D63A7F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2062" name="Rectangle 28">
              <a:extLst>
                <a:ext uri="{FF2B5EF4-FFF2-40B4-BE49-F238E27FC236}">
                  <a16:creationId xmlns:a16="http://schemas.microsoft.com/office/drawing/2014/main" id="{AFBC5D22-68C1-44FB-8181-CB84ECAA8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2063" name="Rectangle 29">
              <a:extLst>
                <a:ext uri="{FF2B5EF4-FFF2-40B4-BE49-F238E27FC236}">
                  <a16:creationId xmlns:a16="http://schemas.microsoft.com/office/drawing/2014/main" id="{FB6D0FCE-FBDB-4655-A1A7-640B1E86B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2064" name="Isosceles Triangle 2063">
              <a:extLst>
                <a:ext uri="{FF2B5EF4-FFF2-40B4-BE49-F238E27FC236}">
                  <a16:creationId xmlns:a16="http://schemas.microsoft.com/office/drawing/2014/main" id="{BC8157DF-FD90-4AD6-B803-3AC0ACD8E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2065" name="Isosceles Triangle 2064">
              <a:extLst>
                <a:ext uri="{FF2B5EF4-FFF2-40B4-BE49-F238E27FC236}">
                  <a16:creationId xmlns:a16="http://schemas.microsoft.com/office/drawing/2014/main" id="{3548B067-9D63-4D21-92EF-CBC9E6338C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</p:grpSp>
      <p:sp>
        <p:nvSpPr>
          <p:cNvPr id="2" name="Rubrik 1">
            <a:extLst>
              <a:ext uri="{FF2B5EF4-FFF2-40B4-BE49-F238E27FC236}">
                <a16:creationId xmlns:a16="http://schemas.microsoft.com/office/drawing/2014/main" id="{C25BF722-5F81-2476-4882-907D8D08A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Föräldrarollen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4084404-5607-F785-4293-8325CD9D97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05133" y="2854411"/>
            <a:ext cx="5207839" cy="381823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b="1" i="0" dirty="0">
                <a:effectLst/>
              </a:rPr>
              <a:t>Mental </a:t>
            </a:r>
            <a:r>
              <a:rPr lang="en-US" sz="2000" b="1" i="0" dirty="0" err="1">
                <a:effectLst/>
              </a:rPr>
              <a:t>coachning</a:t>
            </a:r>
            <a:r>
              <a:rPr lang="en-US" sz="2000" b="1" i="0" dirty="0">
                <a:effectLst/>
              </a:rPr>
              <a:t>: </a:t>
            </a:r>
            <a:br>
              <a:rPr lang="en-US" sz="2000" b="0" i="0" dirty="0">
                <a:effectLst/>
              </a:rPr>
            </a:br>
            <a:r>
              <a:rPr lang="en-US" sz="2000" b="0" i="0" dirty="0" err="1">
                <a:effectLst/>
              </a:rPr>
              <a:t>stötta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i</a:t>
            </a:r>
            <a:r>
              <a:rPr lang="en-US" sz="2000" b="0" i="0" dirty="0">
                <a:effectLst/>
              </a:rPr>
              <a:t> med </a:t>
            </a:r>
            <a:r>
              <a:rPr lang="en-US" sz="2000" b="0" i="0" dirty="0" err="1">
                <a:effectLst/>
              </a:rPr>
              <a:t>och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motgång</a:t>
            </a:r>
            <a:r>
              <a:rPr lang="en-US" sz="2000" b="0" i="0" dirty="0">
                <a:effectLst/>
              </a:rPr>
              <a:t>, </a:t>
            </a:r>
            <a:r>
              <a:rPr lang="en-US" sz="2000" dirty="0" err="1"/>
              <a:t>u</a:t>
            </a:r>
            <a:r>
              <a:rPr lang="en-US" sz="2000" b="0" i="0" dirty="0" err="1">
                <a:effectLst/>
              </a:rPr>
              <a:t>tveckling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är</a:t>
            </a:r>
            <a:r>
              <a:rPr lang="en-US" sz="2000" dirty="0"/>
              <a:t> </a:t>
            </a:r>
            <a:r>
              <a:rPr lang="en-US" sz="2000" dirty="0" err="1"/>
              <a:t>långsiktig</a:t>
            </a:r>
            <a:endParaRPr lang="en-US" sz="2000" b="0" i="0" dirty="0">
              <a:effectLst/>
            </a:endParaRPr>
          </a:p>
          <a:p>
            <a:pPr>
              <a:lnSpc>
                <a:spcPct val="90000"/>
              </a:lnSpc>
            </a:pPr>
            <a:r>
              <a:rPr lang="en-US" sz="2000" b="1" dirty="0" err="1"/>
              <a:t>Planering</a:t>
            </a:r>
            <a:r>
              <a:rPr lang="en-US" sz="2000" b="1" dirty="0"/>
              <a:t>:</a:t>
            </a:r>
            <a:br>
              <a:rPr lang="en-US" sz="2000" b="1" dirty="0"/>
            </a:br>
            <a:r>
              <a:rPr lang="en-US" sz="2000" dirty="0" err="1"/>
              <a:t>Hjälp</a:t>
            </a:r>
            <a:r>
              <a:rPr lang="en-US" sz="2000" dirty="0"/>
              <a:t> till </a:t>
            </a:r>
            <a:r>
              <a:rPr lang="en-US" sz="2000" dirty="0" err="1"/>
              <a:t>att</a:t>
            </a:r>
            <a:r>
              <a:rPr lang="en-US" sz="2000" dirty="0"/>
              <a:t> </a:t>
            </a:r>
            <a:r>
              <a:rPr lang="en-US" sz="2000" dirty="0" err="1"/>
              <a:t>planera</a:t>
            </a:r>
            <a:r>
              <a:rPr lang="en-US" sz="2000" dirty="0"/>
              <a:t>.</a:t>
            </a:r>
            <a:endParaRPr lang="en-US" sz="2000" i="0" dirty="0">
              <a:effectLst/>
            </a:endParaRPr>
          </a:p>
          <a:p>
            <a:pPr>
              <a:lnSpc>
                <a:spcPct val="90000"/>
              </a:lnSpc>
            </a:pPr>
            <a:r>
              <a:rPr lang="en-US" sz="2000" b="1" i="0" dirty="0" err="1">
                <a:effectLst/>
              </a:rPr>
              <a:t>Resor</a:t>
            </a:r>
            <a:r>
              <a:rPr lang="en-US" sz="2000" b="1" i="0" dirty="0">
                <a:effectLst/>
              </a:rPr>
              <a:t> </a:t>
            </a:r>
            <a:r>
              <a:rPr lang="en-US" sz="2000" b="1" i="0" dirty="0" err="1">
                <a:effectLst/>
              </a:rPr>
              <a:t>och</a:t>
            </a:r>
            <a:r>
              <a:rPr lang="en-US" sz="2000" b="1" i="0" dirty="0">
                <a:effectLst/>
              </a:rPr>
              <a:t> </a:t>
            </a:r>
            <a:r>
              <a:rPr lang="en-US" sz="2000" b="1" i="0" dirty="0" err="1">
                <a:effectLst/>
              </a:rPr>
              <a:t>samåkning</a:t>
            </a:r>
            <a:r>
              <a:rPr lang="en-US" sz="2000" b="1" i="0" dirty="0">
                <a:effectLst/>
              </a:rPr>
              <a:t>:</a:t>
            </a:r>
            <a:br>
              <a:rPr lang="en-US" sz="2000" b="1" i="0" dirty="0">
                <a:effectLst/>
              </a:rPr>
            </a:br>
            <a:r>
              <a:rPr lang="en-US" sz="2000" b="0" i="0" dirty="0">
                <a:effectLst/>
              </a:rPr>
              <a:t>Hur </a:t>
            </a:r>
            <a:r>
              <a:rPr lang="en-US" sz="2000" b="0" i="0" dirty="0" err="1">
                <a:effectLst/>
              </a:rPr>
              <a:t>kan</a:t>
            </a:r>
            <a:r>
              <a:rPr lang="en-US" sz="2000" b="0" i="0" dirty="0">
                <a:effectLst/>
              </a:rPr>
              <a:t> man </a:t>
            </a:r>
            <a:r>
              <a:rPr lang="en-US" sz="2000" b="0" i="0" dirty="0" err="1">
                <a:effectLst/>
              </a:rPr>
              <a:t>organisera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skjuts</a:t>
            </a:r>
            <a:r>
              <a:rPr lang="en-US" sz="2000" b="0" i="0" dirty="0">
                <a:effectLst/>
              </a:rPr>
              <a:t> till </a:t>
            </a:r>
            <a:r>
              <a:rPr lang="en-US" sz="2000" b="0" i="0" dirty="0" err="1">
                <a:effectLst/>
              </a:rPr>
              <a:t>tävlingar</a:t>
            </a:r>
            <a:endParaRPr lang="en-US" sz="2000" b="0" i="0" dirty="0">
              <a:effectLst/>
            </a:endParaRPr>
          </a:p>
          <a:p>
            <a:pPr>
              <a:lnSpc>
                <a:spcPct val="90000"/>
              </a:lnSpc>
            </a:pPr>
            <a:r>
              <a:rPr lang="en-US" sz="2000" b="1" i="0" dirty="0" err="1">
                <a:effectLst/>
              </a:rPr>
              <a:t>Kommunikation</a:t>
            </a:r>
            <a:r>
              <a:rPr lang="en-US" sz="2000" b="1" i="0" dirty="0">
                <a:effectLst/>
              </a:rPr>
              <a:t> med </a:t>
            </a:r>
            <a:r>
              <a:rPr lang="en-US" sz="2000" b="1" i="0" dirty="0" err="1">
                <a:effectLst/>
              </a:rPr>
              <a:t>ledare</a:t>
            </a:r>
            <a:r>
              <a:rPr lang="en-US" sz="2000" b="1" i="0" dirty="0">
                <a:effectLst/>
              </a:rPr>
              <a:t>: </a:t>
            </a:r>
            <a:br>
              <a:rPr lang="en-US" sz="2000" b="0" i="0" dirty="0">
                <a:effectLst/>
              </a:rPr>
            </a:br>
            <a:r>
              <a:rPr lang="en-US" sz="2000" b="0" i="0" dirty="0" err="1">
                <a:effectLst/>
              </a:rPr>
              <a:t>Vart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vänder</a:t>
            </a:r>
            <a:r>
              <a:rPr lang="en-US" sz="2000" b="0" i="0" dirty="0">
                <a:effectLst/>
              </a:rPr>
              <a:t> man sig vid </a:t>
            </a:r>
            <a:r>
              <a:rPr lang="en-US" sz="2000" b="0" i="0" dirty="0" err="1">
                <a:effectLst/>
              </a:rPr>
              <a:t>frågor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och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funderingar</a:t>
            </a:r>
            <a:endParaRPr lang="en-US" sz="2000" b="0" i="0" dirty="0">
              <a:effectLst/>
            </a:endParaRPr>
          </a:p>
          <a:p>
            <a:pPr>
              <a:lnSpc>
                <a:spcPct val="90000"/>
              </a:lnSpc>
            </a:pPr>
            <a:endParaRPr lang="en-US" sz="1700" dirty="0"/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1E82CAAD-E282-1DBE-D3FD-7AC03607BC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19332" y="4114799"/>
            <a:ext cx="4190884" cy="233542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b="1" i="0" dirty="0" err="1">
                <a:effectLst/>
              </a:rPr>
              <a:t>Stöd</a:t>
            </a:r>
            <a:r>
              <a:rPr lang="en-US" sz="2000" b="1" i="0" dirty="0">
                <a:effectLst/>
              </a:rPr>
              <a:t> </a:t>
            </a:r>
            <a:r>
              <a:rPr lang="en-US" sz="2000" b="1" i="0" dirty="0" err="1">
                <a:effectLst/>
              </a:rPr>
              <a:t>och</a:t>
            </a:r>
            <a:r>
              <a:rPr lang="en-US" sz="2000" b="1" i="0" dirty="0">
                <a:effectLst/>
              </a:rPr>
              <a:t> </a:t>
            </a:r>
            <a:r>
              <a:rPr lang="en-US" sz="2000" b="1" i="0" dirty="0" err="1">
                <a:effectLst/>
              </a:rPr>
              <a:t>uppmuntran</a:t>
            </a:r>
            <a:r>
              <a:rPr lang="en-US" sz="2000" b="1" i="0" dirty="0">
                <a:effectLst/>
              </a:rPr>
              <a:t>: </a:t>
            </a:r>
            <a:br>
              <a:rPr lang="en-US" sz="2000" b="0" i="0" dirty="0">
                <a:effectLst/>
              </a:rPr>
            </a:br>
            <a:r>
              <a:rPr lang="en-US" sz="2000" b="0" i="0" dirty="0" err="1">
                <a:effectLst/>
              </a:rPr>
              <a:t>hur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föräldrar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bäst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kan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stötta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sina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ungdomar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utan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att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skapa</a:t>
            </a:r>
            <a:r>
              <a:rPr lang="en-US" sz="2000" b="0" i="0" dirty="0">
                <a:effectLst/>
              </a:rPr>
              <a:t> press</a:t>
            </a:r>
          </a:p>
          <a:p>
            <a:pPr>
              <a:lnSpc>
                <a:spcPct val="90000"/>
              </a:lnSpc>
            </a:pPr>
            <a:r>
              <a:rPr lang="en-US" sz="2000" b="1" i="0" dirty="0" err="1">
                <a:effectLst/>
              </a:rPr>
              <a:t>Hjälpa</a:t>
            </a:r>
            <a:r>
              <a:rPr lang="en-US" sz="2000" b="1" i="0" dirty="0">
                <a:effectLst/>
              </a:rPr>
              <a:t> till </a:t>
            </a:r>
            <a:r>
              <a:rPr lang="en-US" sz="2000" b="1" i="0" dirty="0" err="1">
                <a:effectLst/>
              </a:rPr>
              <a:t>att</a:t>
            </a:r>
            <a:r>
              <a:rPr lang="en-US" sz="2000" b="1" i="0" dirty="0">
                <a:effectLst/>
              </a:rPr>
              <a:t> </a:t>
            </a:r>
            <a:r>
              <a:rPr lang="en-US" sz="2000" b="1" i="0" dirty="0" err="1">
                <a:effectLst/>
              </a:rPr>
              <a:t>sätta</a:t>
            </a:r>
            <a:r>
              <a:rPr lang="en-US" sz="2000" b="1" i="0" dirty="0">
                <a:effectLst/>
              </a:rPr>
              <a:t> </a:t>
            </a:r>
            <a:r>
              <a:rPr lang="en-US" sz="2000" b="1" i="0" dirty="0" err="1">
                <a:effectLst/>
              </a:rPr>
              <a:t>mål</a:t>
            </a:r>
            <a:r>
              <a:rPr lang="en-US" sz="2000" b="1" i="0" dirty="0">
                <a:effectLst/>
              </a:rPr>
              <a:t>: </a:t>
            </a:r>
            <a:br>
              <a:rPr lang="en-US" sz="2000" b="0" i="0" dirty="0">
                <a:effectLst/>
              </a:rPr>
            </a:br>
            <a:r>
              <a:rPr lang="en-US" sz="2000" b="0" i="0" dirty="0" err="1">
                <a:effectLst/>
              </a:rPr>
              <a:t>hjälp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sina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ungdomar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förstå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vikten</a:t>
            </a:r>
            <a:r>
              <a:rPr lang="en-US" sz="2000" b="0" i="0" dirty="0">
                <a:effectLst/>
              </a:rPr>
              <a:t> av </a:t>
            </a:r>
            <a:r>
              <a:rPr lang="en-US" sz="2000" b="0" i="0" dirty="0" err="1">
                <a:effectLst/>
              </a:rPr>
              <a:t>långsiktig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utveckling</a:t>
            </a:r>
            <a:endParaRPr lang="en-US" sz="2000" b="0" i="0" dirty="0">
              <a:effectLst/>
            </a:endParaRPr>
          </a:p>
          <a:p>
            <a:pPr lvl="1"/>
            <a:endParaRPr lang="sv-SE" dirty="0"/>
          </a:p>
        </p:txBody>
      </p:sp>
      <p:pic>
        <p:nvPicPr>
          <p:cNvPr id="2052" name="Picture 4" descr="Gratis golf för barn till ensamstående föräldrar">
            <a:extLst>
              <a:ext uri="{FF2B5EF4-FFF2-40B4-BE49-F238E27FC236}">
                <a16:creationId xmlns:a16="http://schemas.microsoft.com/office/drawing/2014/main" id="{0BC5316B-7095-1581-0347-52F4BAEEE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32" y="1337676"/>
            <a:ext cx="4020596" cy="267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858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32" name="Straight Connector 1031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3" name="Straight Connector 1032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4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1035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1037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1038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1039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1040" name="Isosceles Triangle 1039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1041" name="Isosceles Triangle 1040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</p:grpSp>
      <p:sp>
        <p:nvSpPr>
          <p:cNvPr id="2" name="Rubrik 1">
            <a:extLst>
              <a:ext uri="{FF2B5EF4-FFF2-40B4-BE49-F238E27FC236}">
                <a16:creationId xmlns:a16="http://schemas.microsoft.com/office/drawing/2014/main" id="{39124AA2-4AB3-04D3-8F71-875E17DBC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Hemuppgift C - Tävlingsplanering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5CFBFB0-94D2-1808-9FC0-E4643F79FD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3957349" cy="388077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 err="1"/>
              <a:t>Skriv</a:t>
            </a:r>
            <a:r>
              <a:rPr lang="en-US" dirty="0"/>
              <a:t> </a:t>
            </a:r>
            <a:r>
              <a:rPr lang="en-US" dirty="0" err="1"/>
              <a:t>ner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tävlingsplanering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Vilken</a:t>
            </a:r>
            <a:r>
              <a:rPr lang="en-US" dirty="0"/>
              <a:t> tour?</a:t>
            </a:r>
            <a:br>
              <a:rPr lang="en-US" dirty="0"/>
            </a:br>
            <a:endParaRPr lang="en-US" dirty="0"/>
          </a:p>
          <a:p>
            <a:r>
              <a:rPr lang="en-US" dirty="0" err="1"/>
              <a:t>När</a:t>
            </a:r>
            <a:r>
              <a:rPr lang="en-US" dirty="0"/>
              <a:t> </a:t>
            </a:r>
            <a:r>
              <a:rPr lang="en-US" dirty="0" err="1"/>
              <a:t>börjar</a:t>
            </a:r>
            <a:r>
              <a:rPr lang="en-US" dirty="0"/>
              <a:t> du?</a:t>
            </a:r>
          </a:p>
          <a:p>
            <a:endParaRPr lang="en-US" dirty="0"/>
          </a:p>
          <a:p>
            <a:r>
              <a:rPr lang="en-US" dirty="0"/>
              <a:t>Semester?</a:t>
            </a:r>
          </a:p>
        </p:txBody>
      </p:sp>
      <p:pic>
        <p:nvPicPr>
          <p:cNvPr id="1026" name="Picture 2" descr="Tävling - Golf.se">
            <a:extLst>
              <a:ext uri="{FF2B5EF4-FFF2-40B4-BE49-F238E27FC236}">
                <a16:creationId xmlns:a16="http://schemas.microsoft.com/office/drawing/2014/main" id="{9EA3DBAC-5E69-4073-F5EF-1035DF46BF5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2" r="18525" b="-2"/>
          <a:stretch/>
        </p:blipFill>
        <p:spPr bwMode="auto">
          <a:xfrm>
            <a:off x="4857451" y="2159331"/>
            <a:ext cx="4415050" cy="388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7356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F2B4773-3207-44CC-B7AC-892B70498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B8267CA-A7A5-4E11-9D92-4EAC3DD3E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83D61B5-C6B4-4A4B-85AD-FEE7A54912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A0B67FE4-688F-4497-8BFD-157613A697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3BF5BE1A-9BAC-4581-A82B-FD8FE3159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971E5644-6772-414A-8199-E30BFB02A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E8246D50-BB0C-408E-93FD-7B8D63A7F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AFBC5D22-68C1-44FB-8181-CB84ECAA8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FB6D0FCE-FBDB-4655-A1A7-640B1E86B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BC8157DF-FD90-4AD6-B803-3AC0ACD8E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3548B067-9D63-4D21-92EF-CBC9E6338C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</p:grp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3EB3837-2BED-C135-F294-8E5F1B416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54" y="643467"/>
            <a:ext cx="4203045" cy="13756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Spelarkontrakt och ersättningsnivåer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C788B97-1901-BB3E-FB70-C1357F1AF1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3754" y="2160590"/>
            <a:ext cx="3973943" cy="344011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Nivå 1</a:t>
            </a:r>
          </a:p>
          <a:p>
            <a:r>
              <a:rPr lang="en-US">
                <a:solidFill>
                  <a:schemeClr val="bg1"/>
                </a:solidFill>
              </a:rPr>
              <a:t>Nivå 2</a:t>
            </a: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Startavgift</a:t>
            </a:r>
          </a:p>
          <a:p>
            <a:r>
              <a:rPr lang="en-US">
                <a:solidFill>
                  <a:schemeClr val="bg1"/>
                </a:solidFill>
              </a:rPr>
              <a:t>Boendebidrag</a:t>
            </a:r>
          </a:p>
          <a:p>
            <a:r>
              <a:rPr lang="en-US">
                <a:solidFill>
                  <a:schemeClr val="bg1"/>
                </a:solidFill>
              </a:rPr>
              <a:t>Banguide</a:t>
            </a:r>
          </a:p>
        </p:txBody>
      </p:sp>
      <p:pic>
        <p:nvPicPr>
          <p:cNvPr id="6" name="Bildobjekt 5" descr="En bild som visar himmel, träd, utomhus, moln&#10;&#10;AI-genererat innehåll kan vara felaktigt.">
            <a:extLst>
              <a:ext uri="{FF2B5EF4-FFF2-40B4-BE49-F238E27FC236}">
                <a16:creationId xmlns:a16="http://schemas.microsoft.com/office/drawing/2014/main" id="{6DE9CBBE-D33B-6D07-4802-14ED165FE8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922030" y="972608"/>
            <a:ext cx="3491441" cy="4900269"/>
          </a:xfrm>
          <a:prstGeom prst="rect">
            <a:avLst/>
          </a:prstGeom>
        </p:spPr>
      </p:pic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9456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29E953-BBE7-FB30-66BF-D94E2D65A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7F764D6-510E-9642-3D5A-C15B2E74B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Hemuppgift D – Statistik Läger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AE4554F-EA6D-739A-A945-0AB188AAB5D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sv-SE" sz="2400" dirty="0"/>
              <a:t>Alla träningsvarv innan och under läger </a:t>
            </a:r>
          </a:p>
          <a:p>
            <a:r>
              <a:rPr lang="sv-SE" sz="2400" dirty="0"/>
              <a:t>Registrera rond i </a:t>
            </a:r>
            <a:r>
              <a:rPr lang="sv-SE" sz="2400" dirty="0" err="1"/>
              <a:t>SwGT</a:t>
            </a:r>
            <a:r>
              <a:rPr lang="sv-SE" sz="2400" dirty="0"/>
              <a:t> Online</a:t>
            </a:r>
          </a:p>
          <a:p>
            <a:r>
              <a:rPr lang="sv-SE" sz="2400" dirty="0"/>
              <a:t>Slag för slag</a:t>
            </a:r>
          </a:p>
        </p:txBody>
      </p:sp>
      <p:pic>
        <p:nvPicPr>
          <p:cNvPr id="8" name="Platshållare för innehåll 7" descr="En bild som visar larv, grön, ryggradslös, mask&#10;&#10;AI-genererat innehåll kan vara felaktigt.">
            <a:extLst>
              <a:ext uri="{FF2B5EF4-FFF2-40B4-BE49-F238E27FC236}">
                <a16:creationId xmlns:a16="http://schemas.microsoft.com/office/drawing/2014/main" id="{E5F22877-1FCF-44D8-F4A8-7F614050B7E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75668" y="1270000"/>
            <a:ext cx="4019042" cy="5309410"/>
          </a:xfrm>
        </p:spPr>
      </p:pic>
    </p:spTree>
    <p:extLst>
      <p:ext uri="{BB962C8B-B14F-4D97-AF65-F5344CB8AC3E}">
        <p14:creationId xmlns:p14="http://schemas.microsoft.com/office/powerpoint/2010/main" val="3649558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21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23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24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25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</p:grpSp>
      <p:pic>
        <p:nvPicPr>
          <p:cNvPr id="12" name="Platshållare för innehåll 11" descr="En bild som visar text, boll, bok, vägg&#10;&#10;AI-genererat innehåll kan vara felaktigt.">
            <a:extLst>
              <a:ext uri="{FF2B5EF4-FFF2-40B4-BE49-F238E27FC236}">
                <a16:creationId xmlns:a16="http://schemas.microsoft.com/office/drawing/2014/main" id="{414335BF-40BF-C3DC-1D85-AA11D4EB72D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726" r="9636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7E31209D-3970-3F9C-F3A1-E15A3D99B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Stora </a:t>
            </a: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små</a:t>
            </a:r>
            <a:r>
              <a:rPr lang="en-US" dirty="0"/>
              <a:t> </a:t>
            </a:r>
            <a:r>
              <a:rPr lang="en-US" dirty="0" err="1"/>
              <a:t>mål</a:t>
            </a:r>
            <a:r>
              <a:rPr lang="en-US" dirty="0"/>
              <a:t>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15C4547-9564-2EC4-30D8-DE157924D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3851122" cy="388077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 err="1"/>
              <a:t>Resultatmål</a:t>
            </a:r>
            <a:endParaRPr lang="en-US" sz="2400" dirty="0"/>
          </a:p>
          <a:p>
            <a:pPr marL="0" indent="0"/>
            <a:endParaRPr lang="en-US" sz="2400" dirty="0"/>
          </a:p>
          <a:p>
            <a:r>
              <a:rPr lang="en-US" sz="2400" dirty="0" err="1"/>
              <a:t>Prestationsmål</a:t>
            </a:r>
            <a:endParaRPr lang="en-US" sz="2400" dirty="0"/>
          </a:p>
          <a:p>
            <a:pPr marL="0" indent="0"/>
            <a:endParaRPr lang="en-US" sz="2400" dirty="0"/>
          </a:p>
          <a:p>
            <a:r>
              <a:rPr lang="en-US" sz="2400" dirty="0" err="1"/>
              <a:t>Processmål</a:t>
            </a:r>
            <a:endParaRPr lang="en-US" sz="2400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sp>
        <p:nvSpPr>
          <p:cNvPr id="35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sp>
        <p:nvSpPr>
          <p:cNvPr id="37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sp>
        <p:nvSpPr>
          <p:cNvPr id="39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sp>
        <p:nvSpPr>
          <p:cNvPr id="43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sp>
        <p:nvSpPr>
          <p:cNvPr id="45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301312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F2B4773-3207-44CC-B7AC-892B70498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B8267CA-A7A5-4E11-9D92-4EAC3DD3E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83D61B5-C6B4-4A4B-85AD-FEE7A54912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A0B67FE4-688F-4497-8BFD-157613A697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3BF5BE1A-9BAC-4581-A82B-FD8FE3159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971E5644-6772-414A-8199-E30BFB02A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E8246D50-BB0C-408E-93FD-7B8D63A7F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AFBC5D22-68C1-44FB-8181-CB84ECAA8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FB6D0FCE-FBDB-4655-A1A7-640B1E86B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BC8157DF-FD90-4AD6-B803-3AC0ACD8E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3548B067-9D63-4D21-92EF-CBC9E6338C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</p:grp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sp>
        <p:nvSpPr>
          <p:cNvPr id="33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sp>
        <p:nvSpPr>
          <p:cNvPr id="37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1498AB8-34AD-E85D-A1F9-4BC0FDBDD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1723" y="609600"/>
            <a:ext cx="4512989" cy="222773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Vi är Gävle GK – tillsammans är vi starka!</a:t>
            </a:r>
          </a:p>
        </p:txBody>
      </p:sp>
      <p:pic>
        <p:nvPicPr>
          <p:cNvPr id="6" name="Platshållare för innehåll 5" descr="En bild som visar Människoansikte, person, klädsel, leende&#10;&#10;AI-genererat innehåll kan vara felaktigt.">
            <a:extLst>
              <a:ext uri="{FF2B5EF4-FFF2-40B4-BE49-F238E27FC236}">
                <a16:creationId xmlns:a16="http://schemas.microsoft.com/office/drawing/2014/main" id="{184865D8-4DA1-E010-B6A2-6DFD0EF073C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5400000">
            <a:off x="380587" y="1744661"/>
            <a:ext cx="4610101" cy="3457575"/>
          </a:xfrm>
          <a:prstGeom prst="rect">
            <a:avLst/>
          </a:prstGeom>
        </p:spPr>
      </p:pic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5080784-0DB9-A890-A34A-22778A3746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81725" y="2837329"/>
            <a:ext cx="4512988" cy="33179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Många som vill tävla</a:t>
            </a:r>
          </a:p>
          <a:p>
            <a:endParaRPr lang="en-US">
              <a:solidFill>
                <a:srgbClr val="FFFFFF"/>
              </a:solidFill>
            </a:endParaRPr>
          </a:p>
          <a:p>
            <a:r>
              <a:rPr lang="en-US">
                <a:solidFill>
                  <a:srgbClr val="FFFFFF"/>
                </a:solidFill>
              </a:rPr>
              <a:t>Resa tillsammans</a:t>
            </a:r>
          </a:p>
          <a:p>
            <a:r>
              <a:rPr lang="en-US">
                <a:solidFill>
                  <a:srgbClr val="FFFFFF"/>
                </a:solidFill>
              </a:rPr>
              <a:t>Bo tillsammans</a:t>
            </a:r>
          </a:p>
          <a:p>
            <a:r>
              <a:rPr lang="en-US">
                <a:solidFill>
                  <a:srgbClr val="FFFFFF"/>
                </a:solidFill>
              </a:rPr>
              <a:t>Spela inspel tillsammans</a:t>
            </a:r>
          </a:p>
        </p:txBody>
      </p:sp>
    </p:spTree>
    <p:extLst>
      <p:ext uri="{BB962C8B-B14F-4D97-AF65-F5344CB8AC3E}">
        <p14:creationId xmlns:p14="http://schemas.microsoft.com/office/powerpoint/2010/main" val="1956006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</p:grpSp>
      <p:sp>
        <p:nvSpPr>
          <p:cNvPr id="2" name="Rubrik 1">
            <a:extLst>
              <a:ext uri="{FF2B5EF4-FFF2-40B4-BE49-F238E27FC236}">
                <a16:creationId xmlns:a16="http://schemas.microsoft.com/office/drawing/2014/main" id="{842E01ED-8245-F6CC-9949-DFCC2208F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3309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/>
              <a:t>Resultatmål</a:t>
            </a:r>
            <a:r>
              <a:rPr lang="en-US" dirty="0"/>
              <a:t>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FD9B6F5-55E8-41C8-C0B5-F905F57F1C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36287" y="2160589"/>
            <a:ext cx="2934714" cy="3880773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r>
              <a:rPr lang="en-US" sz="2400" dirty="0"/>
              <a:t>Hcp</a:t>
            </a:r>
          </a:p>
          <a:p>
            <a:r>
              <a:rPr lang="en-US" sz="2400" dirty="0" err="1"/>
              <a:t>Vinster</a:t>
            </a:r>
            <a:endParaRPr lang="en-US" sz="2400" dirty="0"/>
          </a:p>
          <a:p>
            <a:r>
              <a:rPr lang="en-US" sz="2400" dirty="0" err="1"/>
              <a:t>Placeringar</a:t>
            </a:r>
            <a:br>
              <a:rPr lang="en-US" sz="2400" dirty="0"/>
            </a:br>
            <a:endParaRPr lang="en-US" sz="2400" dirty="0"/>
          </a:p>
          <a:p>
            <a:r>
              <a:rPr lang="en-US" sz="2400" dirty="0" err="1"/>
              <a:t>Beror</a:t>
            </a:r>
            <a:r>
              <a:rPr lang="en-US" sz="2400" dirty="0"/>
              <a:t> </a:t>
            </a:r>
            <a:r>
              <a:rPr lang="en-US" sz="2400" dirty="0" err="1"/>
              <a:t>på</a:t>
            </a:r>
            <a:r>
              <a:rPr lang="en-US" sz="2400" dirty="0"/>
              <a:t> </a:t>
            </a:r>
            <a:r>
              <a:rPr lang="en-US" sz="2400" dirty="0" err="1"/>
              <a:t>andras</a:t>
            </a:r>
            <a:r>
              <a:rPr lang="en-US" sz="2400" dirty="0"/>
              <a:t> </a:t>
            </a:r>
            <a:r>
              <a:rPr lang="en-US" sz="2400" dirty="0" err="1"/>
              <a:t>resultat</a:t>
            </a:r>
            <a:r>
              <a:rPr lang="en-US" sz="2400" dirty="0"/>
              <a:t> – </a:t>
            </a:r>
            <a:r>
              <a:rPr lang="en-US" sz="2400" dirty="0" err="1"/>
              <a:t>svårt</a:t>
            </a:r>
            <a:r>
              <a:rPr lang="en-US" sz="2400" dirty="0"/>
              <a:t> </a:t>
            </a:r>
            <a:r>
              <a:rPr lang="en-US" sz="2400" dirty="0" err="1"/>
              <a:t>att</a:t>
            </a:r>
            <a:r>
              <a:rPr lang="en-US" sz="2400" dirty="0"/>
              <a:t> </a:t>
            </a:r>
            <a:r>
              <a:rPr lang="en-US" sz="2400" dirty="0" err="1"/>
              <a:t>styra</a:t>
            </a:r>
            <a:r>
              <a:rPr lang="en-US" sz="2400" dirty="0"/>
              <a:t>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Mer </a:t>
            </a:r>
            <a:r>
              <a:rPr lang="en-US" sz="2400" dirty="0" err="1"/>
              <a:t>som</a:t>
            </a:r>
            <a:r>
              <a:rPr lang="en-US" sz="2400" dirty="0"/>
              <a:t> </a:t>
            </a:r>
            <a:r>
              <a:rPr lang="en-US" sz="2400" dirty="0" err="1"/>
              <a:t>drömmar</a:t>
            </a:r>
            <a:r>
              <a:rPr lang="en-US" sz="2400" dirty="0"/>
              <a:t> </a:t>
            </a:r>
            <a:r>
              <a:rPr lang="en-US" sz="2400" dirty="0" err="1"/>
              <a:t>och</a:t>
            </a:r>
            <a:r>
              <a:rPr lang="en-US" sz="2400" dirty="0"/>
              <a:t> visioner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latshållare för innehåll 5" descr="En bild som visar person, sport, idrott, Människoansikte&#10;&#10;AI-genererat innehåll kan vara felaktigt.">
            <a:extLst>
              <a:ext uri="{FF2B5EF4-FFF2-40B4-BE49-F238E27FC236}">
                <a16:creationId xmlns:a16="http://schemas.microsoft.com/office/drawing/2014/main" id="{26916ED5-3D19-C06A-BEB8-A0D9E8EAF2F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8711" r="2712"/>
          <a:stretch/>
        </p:blipFill>
        <p:spPr>
          <a:xfrm>
            <a:off x="677334" y="2159331"/>
            <a:ext cx="5423429" cy="388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039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357DA51-84E5-A8FC-9BAE-CA9495F40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Ett SMART mål – Prestationsmål - titta efter utveckling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97FB5C3-1455-B451-E6D8-6144F2BAC64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sv-SE" sz="2400" dirty="0"/>
              <a:t>Specifika</a:t>
            </a:r>
          </a:p>
          <a:p>
            <a:r>
              <a:rPr lang="sv-SE" sz="2400" dirty="0"/>
              <a:t>Mätbara</a:t>
            </a:r>
          </a:p>
          <a:p>
            <a:r>
              <a:rPr lang="sv-SE" sz="2400" dirty="0"/>
              <a:t>Accepterade</a:t>
            </a:r>
          </a:p>
          <a:p>
            <a:r>
              <a:rPr lang="sv-SE" sz="2400" dirty="0"/>
              <a:t>Relevanta</a:t>
            </a:r>
          </a:p>
          <a:p>
            <a:r>
              <a:rPr lang="sv-SE" sz="2400" dirty="0"/>
              <a:t>(Tidsatta)</a:t>
            </a:r>
          </a:p>
          <a:p>
            <a:endParaRPr lang="sv-SE" sz="2400" dirty="0"/>
          </a:p>
          <a:p>
            <a:r>
              <a:rPr lang="sv-SE" sz="2400" dirty="0"/>
              <a:t>Snittscore</a:t>
            </a:r>
          </a:p>
          <a:p>
            <a:r>
              <a:rPr lang="sv-SE" sz="2400" dirty="0"/>
              <a:t>Statistik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pic>
        <p:nvPicPr>
          <p:cNvPr id="1026" name="Picture 2" descr="Smarta mål - Så får du bättre digitala resultat | BBO">
            <a:extLst>
              <a:ext uri="{FF2B5EF4-FFF2-40B4-BE49-F238E27FC236}">
                <a16:creationId xmlns:a16="http://schemas.microsoft.com/office/drawing/2014/main" id="{C4A8FA9E-CED3-EEF1-D26B-FB533B96DC8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917" y="2275108"/>
            <a:ext cx="6201943" cy="248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935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69E310C-23F8-1C24-7B0B-528193096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97169"/>
          </a:xfrm>
        </p:spPr>
        <p:txBody>
          <a:bodyPr/>
          <a:lstStyle/>
          <a:p>
            <a:r>
              <a:rPr lang="sv-SE" dirty="0"/>
              <a:t>Statistik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ADA50B5-A091-F8A1-7484-6ADD56394D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1645920"/>
            <a:ext cx="4184035" cy="4395441"/>
          </a:xfrm>
        </p:spPr>
        <p:txBody>
          <a:bodyPr>
            <a:noAutofit/>
          </a:bodyPr>
          <a:lstStyle/>
          <a:p>
            <a:r>
              <a:rPr lang="sv-SE" sz="2400" dirty="0"/>
              <a:t>Snittscore</a:t>
            </a:r>
          </a:p>
          <a:p>
            <a:endParaRPr lang="sv-SE" sz="2400" dirty="0"/>
          </a:p>
          <a:p>
            <a:r>
              <a:rPr lang="sv-SE" sz="2400" dirty="0"/>
              <a:t>Puttning</a:t>
            </a:r>
          </a:p>
          <a:p>
            <a:r>
              <a:rPr lang="sv-SE" sz="2400" dirty="0"/>
              <a:t>Närspel</a:t>
            </a:r>
          </a:p>
          <a:p>
            <a:r>
              <a:rPr lang="sv-SE" sz="2400" dirty="0"/>
              <a:t>Inspel</a:t>
            </a:r>
          </a:p>
          <a:p>
            <a:r>
              <a:rPr lang="sv-SE" sz="2400" dirty="0"/>
              <a:t>Utslag</a:t>
            </a:r>
          </a:p>
          <a:p>
            <a:r>
              <a:rPr lang="sv-SE" sz="2400" dirty="0"/>
              <a:t>Pliktslag </a:t>
            </a:r>
          </a:p>
          <a:p>
            <a:endParaRPr lang="sv-SE" sz="2400" dirty="0"/>
          </a:p>
          <a:p>
            <a:r>
              <a:rPr lang="sv-SE" sz="2400" dirty="0"/>
              <a:t>Hur bra är du?</a:t>
            </a:r>
          </a:p>
        </p:txBody>
      </p:sp>
      <p:pic>
        <p:nvPicPr>
          <p:cNvPr id="2050" name="Picture 2" descr="SWGT Online">
            <a:extLst>
              <a:ext uri="{FF2B5EF4-FFF2-40B4-BE49-F238E27FC236}">
                <a16:creationId xmlns:a16="http://schemas.microsoft.com/office/drawing/2014/main" id="{5EF418CF-7768-199A-F11C-BDB0460534B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823" y="2124463"/>
            <a:ext cx="3438353" cy="343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3463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6F792FA-8E7E-B831-F701-AC447A5E8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Uppgift– </a:t>
            </a:r>
            <a:r>
              <a:rPr lang="sv-SE" dirty="0" err="1"/>
              <a:t>SwGT</a:t>
            </a:r>
            <a:r>
              <a:rPr lang="sv-SE" dirty="0"/>
              <a:t> online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5F43158-5192-1BA6-EE92-D88F0378185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sv-SE" dirty="0"/>
              <a:t>Skapa ett konto på </a:t>
            </a:r>
            <a:r>
              <a:rPr lang="sv-SE" dirty="0" err="1"/>
              <a:t>SwGT</a:t>
            </a:r>
            <a:r>
              <a:rPr lang="sv-SE" dirty="0"/>
              <a:t> Online</a:t>
            </a:r>
          </a:p>
          <a:p>
            <a:r>
              <a:rPr lang="sv-SE" dirty="0"/>
              <a:t>Gå till sidan </a:t>
            </a:r>
            <a:r>
              <a:rPr lang="sv-SE" dirty="0">
                <a:hlinkClick r:id="rId2"/>
              </a:rPr>
              <a:t>http://swgt.se/publicregister.jsp</a:t>
            </a:r>
            <a:br>
              <a:rPr lang="sv-SE" dirty="0"/>
            </a:br>
            <a:br>
              <a:rPr lang="sv-SE" dirty="0"/>
            </a:br>
            <a:r>
              <a:rPr lang="sv-SE" dirty="0"/>
              <a:t>eller</a:t>
            </a:r>
          </a:p>
          <a:p>
            <a:endParaRPr lang="sv-SE" dirty="0"/>
          </a:p>
          <a:p>
            <a:r>
              <a:rPr lang="sv-SE" dirty="0"/>
              <a:t>Skicka ett mail till </a:t>
            </a:r>
            <a:br>
              <a:rPr lang="sv-SE" dirty="0"/>
            </a:br>
            <a:br>
              <a:rPr lang="sv-SE" dirty="0"/>
            </a:br>
            <a:r>
              <a:rPr lang="sv-SE" dirty="0">
                <a:hlinkClick r:id="rId3"/>
              </a:rPr>
              <a:t>ola.lindgren@golf.se</a:t>
            </a:r>
            <a:endParaRPr lang="sv-SE" dirty="0"/>
          </a:p>
          <a:p>
            <a:r>
              <a:rPr lang="sv-SE" dirty="0"/>
              <a:t>Be att få en aktiveringskod för att börja använda </a:t>
            </a:r>
            <a:r>
              <a:rPr lang="sv-SE" dirty="0" err="1"/>
              <a:t>swgt</a:t>
            </a:r>
            <a:r>
              <a:rPr lang="sv-SE" dirty="0"/>
              <a:t> online för att föra statistik.</a:t>
            </a:r>
          </a:p>
          <a:p>
            <a:endParaRPr lang="sv-SE" dirty="0"/>
          </a:p>
          <a:p>
            <a:endParaRPr lang="sv-SE" dirty="0"/>
          </a:p>
        </p:txBody>
      </p:sp>
      <p:pic>
        <p:nvPicPr>
          <p:cNvPr id="6" name="Platshållare för innehåll 5" descr="En bild som visar text, skärmbild, grafisk design, Grafik&#10;&#10;AI-genererat innehåll kan vara felaktigt.">
            <a:extLst>
              <a:ext uri="{FF2B5EF4-FFF2-40B4-BE49-F238E27FC236}">
                <a16:creationId xmlns:a16="http://schemas.microsoft.com/office/drawing/2014/main" id="{C82299E4-E909-9B28-640F-D945EB24968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241131" y="2160588"/>
            <a:ext cx="3881437" cy="3881437"/>
          </a:xfrm>
        </p:spPr>
      </p:pic>
    </p:spTree>
    <p:extLst>
      <p:ext uri="{BB962C8B-B14F-4D97-AF65-F5344CB8AC3E}">
        <p14:creationId xmlns:p14="http://schemas.microsoft.com/office/powerpoint/2010/main" val="14170206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AF5306C-7DE4-E1E7-B477-A69B26AEA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Processmål – Små enkla saker i vardagen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DB834E8-F828-2292-A0EF-3EE693FB5C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1434353"/>
            <a:ext cx="4184035" cy="4607008"/>
          </a:xfrm>
        </p:spPr>
        <p:txBody>
          <a:bodyPr>
            <a:normAutofit/>
          </a:bodyPr>
          <a:lstStyle/>
          <a:p>
            <a:r>
              <a:rPr lang="sv-SE" sz="2400" b="1" dirty="0"/>
              <a:t>Mentalt</a:t>
            </a:r>
          </a:p>
          <a:p>
            <a:r>
              <a:rPr lang="sv-SE" sz="2400" b="1" dirty="0"/>
              <a:t>Strategiskt</a:t>
            </a:r>
          </a:p>
          <a:p>
            <a:r>
              <a:rPr lang="sv-SE" sz="2400" b="1" dirty="0"/>
              <a:t>Kost</a:t>
            </a:r>
          </a:p>
          <a:p>
            <a:r>
              <a:rPr lang="sv-SE" sz="2400" b="1" dirty="0"/>
              <a:t>Teknik</a:t>
            </a:r>
          </a:p>
          <a:p>
            <a:endParaRPr lang="sv-SE" sz="2400" dirty="0"/>
          </a:p>
          <a:p>
            <a:r>
              <a:rPr lang="sv-SE" sz="2400" dirty="0"/>
              <a:t>Check in </a:t>
            </a:r>
          </a:p>
          <a:p>
            <a:r>
              <a:rPr lang="sv-SE" sz="2400" dirty="0"/>
              <a:t>Dricka vatten</a:t>
            </a:r>
          </a:p>
          <a:p>
            <a:r>
              <a:rPr lang="sv-SE" sz="2400" dirty="0"/>
              <a:t>Kalibrera Sikte</a:t>
            </a:r>
          </a:p>
          <a:p>
            <a:r>
              <a:rPr lang="sv-SE" sz="2400" dirty="0" err="1"/>
              <a:t>Fys</a:t>
            </a:r>
            <a:r>
              <a:rPr lang="sv-SE" sz="2400" dirty="0"/>
              <a:t> under sommar</a:t>
            </a:r>
          </a:p>
          <a:p>
            <a:endParaRPr lang="sv-SE" sz="2400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FDBA22E-852B-6E54-269A-F2A076A099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89970" y="1434353"/>
            <a:ext cx="4184034" cy="4607009"/>
          </a:xfrm>
        </p:spPr>
        <p:txBody>
          <a:bodyPr>
            <a:noAutofit/>
          </a:bodyPr>
          <a:lstStyle/>
          <a:p>
            <a:r>
              <a:rPr lang="sv-SE" sz="2400" dirty="0"/>
              <a:t>Uppvärmning</a:t>
            </a:r>
          </a:p>
          <a:p>
            <a:r>
              <a:rPr lang="sv-SE" sz="2400" dirty="0"/>
              <a:t>Äta på banan</a:t>
            </a:r>
          </a:p>
          <a:p>
            <a:r>
              <a:rPr lang="sv-SE" sz="2400" dirty="0"/>
              <a:t>Statistik</a:t>
            </a:r>
          </a:p>
          <a:p>
            <a:r>
              <a:rPr lang="sv-SE" sz="2400" dirty="0"/>
              <a:t>Meditation</a:t>
            </a:r>
          </a:p>
          <a:p>
            <a:r>
              <a:rPr lang="sv-SE" sz="2400" dirty="0"/>
              <a:t>Spelstrategi</a:t>
            </a:r>
          </a:p>
          <a:p>
            <a:r>
              <a:rPr lang="sv-SE" sz="2400" dirty="0"/>
              <a:t>Träningsplanering</a:t>
            </a:r>
          </a:p>
          <a:p>
            <a:r>
              <a:rPr lang="sv-SE" sz="2400" dirty="0"/>
              <a:t>Borsta tänderna</a:t>
            </a:r>
          </a:p>
        </p:txBody>
      </p:sp>
    </p:spTree>
    <p:extLst>
      <p:ext uri="{BB962C8B-B14F-4D97-AF65-F5344CB8AC3E}">
        <p14:creationId xmlns:p14="http://schemas.microsoft.com/office/powerpoint/2010/main" val="33806121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F04315D-9638-11EE-709D-129331750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Hemuppgift A – sätta mål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4D0B31C-3902-132F-AAA6-3CE14D619AA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sv-SE" sz="2400" dirty="0"/>
              <a:t>Långsiktig dröm</a:t>
            </a:r>
          </a:p>
          <a:p>
            <a:r>
              <a:rPr lang="sv-SE" sz="2400" dirty="0"/>
              <a:t>Resultatmål/vision för året</a:t>
            </a:r>
          </a:p>
          <a:p>
            <a:endParaRPr lang="sv-SE" sz="2400" dirty="0"/>
          </a:p>
          <a:p>
            <a:r>
              <a:rPr lang="sv-SE" sz="2400" dirty="0"/>
              <a:t>Prestationsmål</a:t>
            </a:r>
            <a:br>
              <a:rPr lang="sv-SE" sz="2400" dirty="0"/>
            </a:br>
            <a:endParaRPr lang="sv-SE" sz="2400" dirty="0"/>
          </a:p>
          <a:p>
            <a:r>
              <a:rPr lang="sv-SE" sz="2400" dirty="0"/>
              <a:t>Processmål </a:t>
            </a:r>
          </a:p>
          <a:p>
            <a:endParaRPr lang="sv-SE" sz="2400" dirty="0"/>
          </a:p>
          <a:p>
            <a:r>
              <a:rPr lang="sv-SE" sz="2400" dirty="0"/>
              <a:t>Skriv ner dem, berätta dem för föräldrar eller coach</a:t>
            </a:r>
          </a:p>
          <a:p>
            <a:pPr marL="0" indent="0">
              <a:buNone/>
            </a:pPr>
            <a:endParaRPr lang="sv-SE" sz="2400" dirty="0"/>
          </a:p>
          <a:p>
            <a:pPr marL="0" indent="0">
              <a:buNone/>
            </a:pPr>
            <a:endParaRPr lang="sv-SE" sz="2400" dirty="0"/>
          </a:p>
          <a:p>
            <a:endParaRPr lang="sv-SE" sz="2400" dirty="0"/>
          </a:p>
        </p:txBody>
      </p:sp>
      <p:pic>
        <p:nvPicPr>
          <p:cNvPr id="6" name="Platshållare för innehåll 5" descr="En bild som visar trä&#10;&#10;AI-genererat innehåll kan vara felaktigt.">
            <a:extLst>
              <a:ext uri="{FF2B5EF4-FFF2-40B4-BE49-F238E27FC236}">
                <a16:creationId xmlns:a16="http://schemas.microsoft.com/office/drawing/2014/main" id="{52EE7EE4-B3EF-5640-BE0E-B47D932B7E1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089525" y="2706423"/>
            <a:ext cx="4184650" cy="2789766"/>
          </a:xfrm>
        </p:spPr>
      </p:pic>
    </p:spTree>
    <p:extLst>
      <p:ext uri="{BB962C8B-B14F-4D97-AF65-F5344CB8AC3E}">
        <p14:creationId xmlns:p14="http://schemas.microsoft.com/office/powerpoint/2010/main" val="37019970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C0E7223-5B70-19EC-5CBF-8023CEE45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Utveckling – över tid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79DA956-917E-C1B4-676C-8363DAB280C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6" name="Platshållare för innehåll 5" descr="En bild som visar text, skärmbild, Teckensnitt, design&#10;&#10;AI-genererat innehåll kan vara felaktigt.">
            <a:extLst>
              <a:ext uri="{FF2B5EF4-FFF2-40B4-BE49-F238E27FC236}">
                <a16:creationId xmlns:a16="http://schemas.microsoft.com/office/drawing/2014/main" id="{5AFD33B0-1D0F-87EA-94E1-09FADDCADDA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268176" y="1214284"/>
            <a:ext cx="7017695" cy="5488396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Pennanteckning 8">
                <a:extLst>
                  <a:ext uri="{FF2B5EF4-FFF2-40B4-BE49-F238E27FC236}">
                    <a16:creationId xmlns:a16="http://schemas.microsoft.com/office/drawing/2014/main" id="{20808E52-F9AA-A72A-0AAE-1102CA0AD478}"/>
                  </a:ext>
                </a:extLst>
              </p14:cNvPr>
              <p14:cNvContentPartPr/>
              <p14:nvPr/>
            </p14:nvContentPartPr>
            <p14:xfrm>
              <a:off x="2598175" y="1993154"/>
              <a:ext cx="360" cy="360"/>
            </p14:xfrm>
          </p:contentPart>
        </mc:Choice>
        <mc:Fallback xmlns="">
          <p:pic>
            <p:nvPicPr>
              <p:cNvPr id="9" name="Pennanteckning 8">
                <a:extLst>
                  <a:ext uri="{FF2B5EF4-FFF2-40B4-BE49-F238E27FC236}">
                    <a16:creationId xmlns:a16="http://schemas.microsoft.com/office/drawing/2014/main" id="{20808E52-F9AA-A72A-0AAE-1102CA0AD47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80175" y="1975514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Pennanteckning 10">
                <a:extLst>
                  <a:ext uri="{FF2B5EF4-FFF2-40B4-BE49-F238E27FC236}">
                    <a16:creationId xmlns:a16="http://schemas.microsoft.com/office/drawing/2014/main" id="{29DC7DB9-942E-77B4-EE57-E75EFC07BF5F}"/>
                  </a:ext>
                </a:extLst>
              </p14:cNvPr>
              <p14:cNvContentPartPr/>
              <p14:nvPr/>
            </p14:nvContentPartPr>
            <p14:xfrm>
              <a:off x="1413415" y="1294034"/>
              <a:ext cx="2286000" cy="675720"/>
            </p14:xfrm>
          </p:contentPart>
        </mc:Choice>
        <mc:Fallback xmlns="">
          <p:pic>
            <p:nvPicPr>
              <p:cNvPr id="11" name="Pennanteckning 10">
                <a:extLst>
                  <a:ext uri="{FF2B5EF4-FFF2-40B4-BE49-F238E27FC236}">
                    <a16:creationId xmlns:a16="http://schemas.microsoft.com/office/drawing/2014/main" id="{29DC7DB9-942E-77B4-EE57-E75EFC07BF5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50775" y="1231394"/>
                <a:ext cx="2411640" cy="80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Pennanteckning 11">
                <a:extLst>
                  <a:ext uri="{FF2B5EF4-FFF2-40B4-BE49-F238E27FC236}">
                    <a16:creationId xmlns:a16="http://schemas.microsoft.com/office/drawing/2014/main" id="{92FEFF58-0C4C-0DB7-CEF9-8CD108237F23}"/>
                  </a:ext>
                </a:extLst>
              </p14:cNvPr>
              <p14:cNvContentPartPr/>
              <p14:nvPr/>
            </p14:nvContentPartPr>
            <p14:xfrm>
              <a:off x="7760935" y="1128074"/>
              <a:ext cx="585360" cy="1634760"/>
            </p14:xfrm>
          </p:contentPart>
        </mc:Choice>
        <mc:Fallback xmlns="">
          <p:pic>
            <p:nvPicPr>
              <p:cNvPr id="12" name="Pennanteckning 11">
                <a:extLst>
                  <a:ext uri="{FF2B5EF4-FFF2-40B4-BE49-F238E27FC236}">
                    <a16:creationId xmlns:a16="http://schemas.microsoft.com/office/drawing/2014/main" id="{92FEFF58-0C4C-0DB7-CEF9-8CD108237F2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697935" y="1065434"/>
                <a:ext cx="711000" cy="1760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02499251"/>
      </p:ext>
    </p:extLst>
  </p:cSld>
  <p:clrMapOvr>
    <a:masterClrMapping/>
  </p:clrMapOvr>
</p:sld>
</file>

<file path=ppt/theme/theme1.xml><?xml version="1.0" encoding="utf-8"?>
<a:theme xmlns:a="http://schemas.openxmlformats.org/drawingml/2006/main" name="Fasett">
  <a:themeElements>
    <a:clrScheme name="Faset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5125</TotalTime>
  <Words>441</Words>
  <Application>Microsoft Office PowerPoint</Application>
  <PresentationFormat>Bredbild</PresentationFormat>
  <Paragraphs>125</Paragraphs>
  <Slides>20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20</vt:i4>
      </vt:variant>
    </vt:vector>
  </HeadingPairs>
  <TitlesOfParts>
    <vt:vector size="25" baseType="lpstr">
      <vt:lpstr>Aptos</vt:lpstr>
      <vt:lpstr>Arial</vt:lpstr>
      <vt:lpstr>Trebuchet MS</vt:lpstr>
      <vt:lpstr>Wingdings 3</vt:lpstr>
      <vt:lpstr>Fasett</vt:lpstr>
      <vt:lpstr>Planering av träning och tävling</vt:lpstr>
      <vt:lpstr>Stora och små mål </vt:lpstr>
      <vt:lpstr>Resultatmål </vt:lpstr>
      <vt:lpstr>Ett SMART mål – Prestationsmål - titta efter utveckling</vt:lpstr>
      <vt:lpstr>Statistik</vt:lpstr>
      <vt:lpstr>Uppgift– SwGT online</vt:lpstr>
      <vt:lpstr>Processmål – Små enkla saker i vardagen</vt:lpstr>
      <vt:lpstr>Hemuppgift A – sätta mål</vt:lpstr>
      <vt:lpstr>Utveckling – över tid</vt:lpstr>
      <vt:lpstr>Utveckling – Högt och lågt – Rätt lutning</vt:lpstr>
      <vt:lpstr>Hemuppgift B – Statistik</vt:lpstr>
      <vt:lpstr>Tävlingsplanering</vt:lpstr>
      <vt:lpstr>PowerPoint-presentation</vt:lpstr>
      <vt:lpstr>Tävlingskalender</vt:lpstr>
      <vt:lpstr>Rankingpoäng</vt:lpstr>
      <vt:lpstr>Föräldrarollen</vt:lpstr>
      <vt:lpstr>Hemuppgift C - Tävlingsplanering</vt:lpstr>
      <vt:lpstr>Spelarkontrakt och ersättningsnivåer</vt:lpstr>
      <vt:lpstr>Hemuppgift D – Statistik Läger</vt:lpstr>
      <vt:lpstr>Vi är Gävle GK – tillsammans är vi starka!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Marcus Norgren</dc:creator>
  <cp:lastModifiedBy>Fredrik Lindeborg</cp:lastModifiedBy>
  <cp:revision>9</cp:revision>
  <dcterms:created xsi:type="dcterms:W3CDTF">2025-02-24T07:28:03Z</dcterms:created>
  <dcterms:modified xsi:type="dcterms:W3CDTF">2025-03-14T14:45:04Z</dcterms:modified>
</cp:coreProperties>
</file>