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66" r:id="rId4"/>
    <p:sldId id="312" r:id="rId5"/>
    <p:sldId id="290" r:id="rId6"/>
    <p:sldId id="315" r:id="rId7"/>
    <p:sldId id="319" r:id="rId8"/>
    <p:sldId id="282" r:id="rId9"/>
    <p:sldId id="316" r:id="rId10"/>
    <p:sldId id="317" r:id="rId11"/>
    <p:sldId id="321" r:id="rId12"/>
    <p:sldId id="322" r:id="rId13"/>
    <p:sldId id="323" r:id="rId14"/>
    <p:sldId id="299" r:id="rId15"/>
    <p:sldId id="293" r:id="rId16"/>
    <p:sldId id="292" r:id="rId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2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21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8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2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68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0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49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7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0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72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30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C458-4B3F-41FF-811D-DC4C491F5D05}" type="datetimeFigureOut">
              <a:rPr lang="sv-SE" smtClean="0"/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05DB-D4B6-49AC-9FDC-613454DC4A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52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lf.se/tavling/juniortavlingar/teen-cup/?nav=op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wrx6oboBI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aygolf.com/event/rug-lindstrom-jr-golf-tournamen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sv-SE" sz="6600">
                <a:solidFill>
                  <a:srgbClr val="FFFFFF"/>
                </a:solidFill>
              </a:rPr>
              <a:t>Föräldramöte</a:t>
            </a:r>
            <a:br>
              <a:rPr lang="sv-SE" sz="6600">
                <a:solidFill>
                  <a:srgbClr val="FFFFFF"/>
                </a:solidFill>
              </a:rPr>
            </a:br>
            <a:r>
              <a:rPr lang="sv-SE" sz="6600">
                <a:solidFill>
                  <a:srgbClr val="FFFFFF"/>
                </a:solidFill>
              </a:rPr>
              <a:t> Pojkar 09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sv-SE">
                <a:solidFill>
                  <a:srgbClr val="FFFFFF"/>
                </a:solidFill>
              </a:rPr>
              <a:t>2024-04-28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2704" y="283464"/>
            <a:ext cx="2101819" cy="29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gräs, himmel, utomhus&#10;&#10;Automatiskt genererad beskrivning">
            <a:extLst>
              <a:ext uri="{FF2B5EF4-FFF2-40B4-BE49-F238E27FC236}">
                <a16:creationId xmlns:a16="http://schemas.microsoft.com/office/drawing/2014/main" id="{B12BF3F6-CF76-1C4F-9BD4-24CD2BC3F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87" y="3452310"/>
            <a:ext cx="3872053" cy="29040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2ECE760-A805-3440-B74F-A7E180450CE9}"/>
              </a:ext>
            </a:extLst>
          </p:cNvPr>
          <p:cNvSpPr txBox="1"/>
          <p:nvPr/>
        </p:nvSpPr>
        <p:spPr>
          <a:xfrm>
            <a:off x="8611985" y="3225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97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05633" y="482258"/>
            <a:ext cx="10128526" cy="1085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latin typeface="Ericsson Capital TT" panose="02000503000000020004" pitchFamily="2" charset="0"/>
              </a:rPr>
              <a:t>Tävling</a:t>
            </a:r>
            <a:r>
              <a:rPr lang="en-US" sz="5400" dirty="0">
                <a:latin typeface="Ericsson Capital TT" panose="02000503000000020004" pitchFamily="2" charset="0"/>
              </a:rPr>
              <a:t> – </a:t>
            </a:r>
            <a:r>
              <a:rPr lang="en-US" sz="5400" dirty="0" err="1">
                <a:latin typeface="Ericsson Capital TT" panose="02000503000000020004" pitchFamily="2" charset="0"/>
              </a:rPr>
              <a:t>utan</a:t>
            </a:r>
            <a:r>
              <a:rPr lang="en-US" sz="5400" dirty="0">
                <a:latin typeface="Ericsson Capital TT" panose="02000503000000020004" pitchFamily="2" charset="0"/>
              </a:rPr>
              <a:t> hcp</a:t>
            </a:r>
            <a:r>
              <a:rPr lang="en-US" dirty="0">
                <a:latin typeface="Ericsson Capital TT" panose="02000503000000020004" pitchFamily="2" charset="0"/>
              </a:rPr>
              <a:t>  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D3DE25-08DC-47A7-B030-7A5B24C33B8A}"/>
              </a:ext>
            </a:extLst>
          </p:cNvPr>
          <p:cNvSpPr txBox="1"/>
          <p:nvPr/>
        </p:nvSpPr>
        <p:spPr>
          <a:xfrm>
            <a:off x="905633" y="1665122"/>
            <a:ext cx="51903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Teen Cup – åldersindelad rikstäckande tävling, klubbkval, </a:t>
            </a:r>
            <a:r>
              <a:rPr lang="sv-SE" sz="2800" dirty="0" err="1"/>
              <a:t>distrikskval</a:t>
            </a:r>
            <a:r>
              <a:rPr lang="sv-SE" sz="2800" dirty="0"/>
              <a:t>, </a:t>
            </a:r>
            <a:r>
              <a:rPr lang="sv-SE" sz="2800" dirty="0" err="1"/>
              <a:t>regionkval</a:t>
            </a:r>
            <a:r>
              <a:rPr lang="sv-SE" sz="2800" dirty="0"/>
              <a:t> – Sverigefinal.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Svenska Juniortouren, rikstäckande tour i fyra divisioner. </a:t>
            </a:r>
            <a:br>
              <a:rPr lang="sv-SE" sz="2800" dirty="0"/>
            </a:br>
            <a:r>
              <a:rPr lang="sv-SE" sz="2800" dirty="0"/>
              <a:t>6 omgångar på många platser i Sverige.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JMI – Junior masters </a:t>
            </a:r>
            <a:r>
              <a:rPr lang="sv-SE" sz="2800" dirty="0" err="1"/>
              <a:t>invitational</a:t>
            </a:r>
            <a:r>
              <a:rPr lang="sv-SE" sz="2800" dirty="0"/>
              <a:t>.</a:t>
            </a:r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5" name="Bildobjekt 4" descr="En bild som visar gräs, träd, utomhus, fält&#10;&#10;Automatiskt genererad beskrivning">
            <a:extLst>
              <a:ext uri="{FF2B5EF4-FFF2-40B4-BE49-F238E27FC236}">
                <a16:creationId xmlns:a16="http://schemas.microsoft.com/office/drawing/2014/main" id="{DA37292B-FA5A-8143-BA39-B9774AFBC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77597" y="2477192"/>
            <a:ext cx="4535193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6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C974C-DD2E-2AB3-DFED-C6EDF2CE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Anmälan till tävling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BBE514-BF8F-0B5E-7CBD-8BE48CC8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94957" cy="435133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v-SE" dirty="0"/>
              <a:t>All anmälan sker individuellt via Min Golf.</a:t>
            </a:r>
          </a:p>
          <a:p>
            <a:r>
              <a:rPr lang="sv-SE" dirty="0"/>
              <a:t>För anmälan till Svenska Jr Touren måste man vara medlem i </a:t>
            </a:r>
            <a:r>
              <a:rPr lang="sv-SE" dirty="0" err="1"/>
              <a:t>SvJrT</a:t>
            </a:r>
            <a:r>
              <a:rPr lang="sv-SE" dirty="0"/>
              <a:t>. Kostar 400kr görs via Min Golf</a:t>
            </a:r>
          </a:p>
          <a:p>
            <a:r>
              <a:rPr lang="sv-SE" dirty="0"/>
              <a:t>Samåkning </a:t>
            </a:r>
          </a:p>
        </p:txBody>
      </p:sp>
      <p:pic>
        <p:nvPicPr>
          <p:cNvPr id="6" name="Bildobjekt 5" descr="En bild som visar text, skärmbild, logotyp, Teckensnitt&#10;&#10;Automatiskt genererad beskrivning">
            <a:extLst>
              <a:ext uri="{FF2B5EF4-FFF2-40B4-BE49-F238E27FC236}">
                <a16:creationId xmlns:a16="http://schemas.microsoft.com/office/drawing/2014/main" id="{588D6625-C539-65C7-3F13-84A6E70B0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45" y="1690688"/>
            <a:ext cx="7772400" cy="38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CCC13E-140C-8553-DE66-50465C19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SGF Ranking - </a:t>
            </a:r>
            <a:r>
              <a:rPr lang="sv-SE" dirty="0" err="1"/>
              <a:t>SvJrT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F58C80-EB57-A9F2-D9F2-29F5DB8784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Rankingen ligger till grund för vilken division man spelar i </a:t>
            </a:r>
            <a:r>
              <a:rPr lang="sv-SE" dirty="0" err="1"/>
              <a:t>SvJrT</a:t>
            </a:r>
            <a:r>
              <a:rPr lang="sv-SE" dirty="0"/>
              <a:t>.</a:t>
            </a:r>
          </a:p>
          <a:p>
            <a:r>
              <a:rPr lang="sv-SE" dirty="0"/>
              <a:t>Baseras på startfältets sammanlagda poäng.</a:t>
            </a:r>
          </a:p>
          <a:p>
            <a:r>
              <a:rPr lang="sv-SE" dirty="0"/>
              <a:t>Nålsögat</a:t>
            </a:r>
          </a:p>
          <a:p>
            <a:r>
              <a:rPr lang="sv-SE" dirty="0" err="1"/>
              <a:t>Div</a:t>
            </a:r>
            <a:r>
              <a:rPr lang="sv-SE" dirty="0"/>
              <a:t> 3 till div 2</a:t>
            </a:r>
          </a:p>
        </p:txBody>
      </p:sp>
      <p:pic>
        <p:nvPicPr>
          <p:cNvPr id="7" name="Platshållare för innehåll 6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D92B63EA-D022-8343-10FE-DAB8AC76E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7520"/>
            <a:ext cx="5181600" cy="4127548"/>
          </a:xfrm>
        </p:spPr>
      </p:pic>
    </p:spTree>
    <p:extLst>
      <p:ext uri="{BB962C8B-B14F-4D97-AF65-F5344CB8AC3E}">
        <p14:creationId xmlns:p14="http://schemas.microsoft.com/office/powerpoint/2010/main" val="172217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29EB7-4314-61FF-B11A-C9DBA475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Golfgymnasium – RIG, NIU, LIU</a:t>
            </a:r>
          </a:p>
        </p:txBody>
      </p:sp>
      <p:pic>
        <p:nvPicPr>
          <p:cNvPr id="6" name="Platshållare för innehåll 5" descr="En bild som visar klädsel, person, Byxor, fotbeklädnader&#10;&#10;Automatiskt genererad beskrivning">
            <a:extLst>
              <a:ext uri="{FF2B5EF4-FFF2-40B4-BE49-F238E27FC236}">
                <a16:creationId xmlns:a16="http://schemas.microsoft.com/office/drawing/2014/main" id="{05EBA9A0-0A46-5B52-93C9-7DF3F8F61D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3074" name="Picture 2" descr="Golfgymnasier - Golf.se">
            <a:extLst>
              <a:ext uri="{FF2B5EF4-FFF2-40B4-BE49-F238E27FC236}">
                <a16:creationId xmlns:a16="http://schemas.microsoft.com/office/drawing/2014/main" id="{94C0E542-E901-4851-1A1C-817654B9F3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22" y="1456271"/>
            <a:ext cx="3552377" cy="49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9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66CA896-CADC-0162-7CE9-B01A217EB410}"/>
              </a:ext>
            </a:extLst>
          </p:cNvPr>
          <p:cNvSpPr/>
          <p:nvPr/>
        </p:nvSpPr>
        <p:spPr>
          <a:xfrm>
            <a:off x="1047674" y="1431244"/>
            <a:ext cx="9823525" cy="4265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 man gå med i en träningsgrupp måste man vara medlem i Gävle GK och har betalt medlemsavgiften för året.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 ha ett grönt kort/Golf id.</a:t>
            </a:r>
          </a:p>
          <a:p>
            <a:pPr>
              <a:spcAft>
                <a:spcPts val="0"/>
              </a:spcAft>
            </a:pPr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Träningsavgiften ligger på 1200 kr/år (blå grupp) &amp; 1600 kr/år (grön grupp) och ligger utanför medlemskapet.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detta får man				Vad krävs			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•Ledarledd träning				Bollknackning 3-5 gånger per år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•Träning/Utbildning med PRO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•Fria ranchbollar i samband med Träning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•½ Priset på eget ranchkort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•1 st. klubb Piké</a:t>
            </a: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--------------------------------------------------------------------------------------------------------------------------------------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Avgifter efter 1/7 varje år 600/800 kr (ej piké)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v-SE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Går man en  grönakorts utbildning(gäller ej sommarläger) på Gävle GK betalar man ingen avgift det året.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Därefter betalar man full Träningsavgift kommande år.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6B0AF26F-40B6-2673-B43B-832E4B9255F2}"/>
              </a:ext>
            </a:extLst>
          </p:cNvPr>
          <p:cNvSpPr txBox="1">
            <a:spLocks/>
          </p:cNvSpPr>
          <p:nvPr/>
        </p:nvSpPr>
        <p:spPr>
          <a:xfrm>
            <a:off x="1320801" y="501278"/>
            <a:ext cx="8596668" cy="7992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Träningsavgifter Gävle GK</a:t>
            </a:r>
          </a:p>
        </p:txBody>
      </p:sp>
    </p:spTree>
    <p:extLst>
      <p:ext uri="{BB962C8B-B14F-4D97-AF65-F5344CB8AC3E}">
        <p14:creationId xmlns:p14="http://schemas.microsoft.com/office/powerpoint/2010/main" val="381311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CB921F-DFA7-4E44-AC87-FC65BC22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Klubbkläder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D861DEC-5759-D37D-F8E2-52A6CFDC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74" y="1845629"/>
            <a:ext cx="10275146" cy="388077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Spelare i träningsgrupp får 1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piké.</a:t>
            </a: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Långärmad tröja kan beställas mot en kostnad.</a:t>
            </a: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Utprovning görs i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ProPadelOne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lokaler där man fyller i storlek i pärm.</a:t>
            </a:r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Liv sammanställer och skickar beställning samt iväg på tryck så piké finns tillgänglig juni/juli.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1076F-3FAA-4B8E-AF9A-C22BE1EC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2" y="618565"/>
            <a:ext cx="8529918" cy="1072123"/>
          </a:xfrm>
        </p:spPr>
        <p:txBody>
          <a:bodyPr/>
          <a:lstStyle/>
          <a:p>
            <a:r>
              <a:rPr lang="sv-SE" dirty="0"/>
              <a:t>Bollknackning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80AD7C-7CA4-4A6C-BA0F-D15DC80D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juniorer på Gävle GK som ingår i en träningsgrupp har halva priset på inköp av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rangebollar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Motprestationen för detta är att delta vid samtliga tillfällen som gruppen har blivit tilldelad bollknackning.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Bollknackningen sker på onsdagar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19.00. Rangen klipps på torsdag morgon.</a:t>
            </a:r>
          </a:p>
          <a:p>
            <a:r>
              <a:rPr lang="sv-SE" dirty="0"/>
              <a:t>5st tillfällen, 3grupper, 5-6 ungdomar + föräldrar. Ca 1h/tillfälle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1524000" y="977153"/>
            <a:ext cx="9829799" cy="713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Vad vill vi i år då?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E147544-B031-45BB-A20D-FBA2C8E5623A}"/>
              </a:ext>
            </a:extLst>
          </p:cNvPr>
          <p:cNvSpPr txBox="1"/>
          <p:nvPr/>
        </p:nvSpPr>
        <p:spPr>
          <a:xfrm>
            <a:off x="581891" y="2380416"/>
            <a:ext cx="5113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3600" dirty="0"/>
              <a:t>Ha roligt</a:t>
            </a:r>
          </a:p>
          <a:p>
            <a:pPr marL="285750" indent="-285750">
              <a:buFontTx/>
              <a:buChar char="-"/>
            </a:pPr>
            <a:r>
              <a:rPr lang="sv-SE" sz="3600" dirty="0"/>
              <a:t>Utveckla spelet</a:t>
            </a:r>
          </a:p>
          <a:p>
            <a:pPr marL="285750" indent="-285750">
              <a:buFontTx/>
              <a:buChar char="-"/>
            </a:pPr>
            <a:r>
              <a:rPr lang="sv-SE" sz="3600" dirty="0"/>
              <a:t>Individuell teknikträning</a:t>
            </a:r>
          </a:p>
          <a:p>
            <a:pPr marL="285750" indent="-285750">
              <a:buFontTx/>
              <a:buChar char="-"/>
            </a:pPr>
            <a:r>
              <a:rPr lang="sv-SE" sz="3600" dirty="0"/>
              <a:t>Träna på att tävla</a:t>
            </a:r>
          </a:p>
          <a:p>
            <a:pPr marL="285750" indent="-285750">
              <a:buFontTx/>
              <a:buChar char="-"/>
            </a:pPr>
            <a:r>
              <a:rPr lang="sv-SE" sz="3600" dirty="0"/>
              <a:t>Träna på att vinna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F34AFA-D57C-4380-BF04-925644728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899" y="957392"/>
            <a:ext cx="3707411" cy="49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11751" y="4134677"/>
            <a:ext cx="10128526" cy="2121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i="1" dirty="0">
              <a:latin typeface="+mn-lt"/>
            </a:endParaRPr>
          </a:p>
          <a:p>
            <a:endParaRPr lang="sv-SE" sz="3600" i="1" dirty="0">
              <a:latin typeface="+mn-lt"/>
            </a:endParaRPr>
          </a:p>
          <a:p>
            <a:r>
              <a:rPr lang="en-US" altLang="en-US" sz="3600" i="1" dirty="0">
                <a:latin typeface="+mn-lt"/>
              </a:rPr>
              <a:t>“ </a:t>
            </a:r>
            <a:r>
              <a:rPr lang="en-US" altLang="en-US" sz="3600" i="1" dirty="0" err="1">
                <a:latin typeface="+mn-lt"/>
              </a:rPr>
              <a:t>hjälpa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våra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Juniorer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från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en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tidig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ålder</a:t>
            </a:r>
            <a:r>
              <a:rPr lang="en-US" altLang="en-US" sz="3600" i="1" dirty="0">
                <a:latin typeface="+mn-lt"/>
              </a:rPr>
              <a:t> till </a:t>
            </a:r>
            <a:r>
              <a:rPr lang="en-US" altLang="en-US" sz="3600" i="1" dirty="0" err="1">
                <a:latin typeface="+mn-lt"/>
              </a:rPr>
              <a:t>en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brant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utvecklingskurva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och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känsla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av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framgång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och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glädje</a:t>
            </a:r>
            <a:r>
              <a:rPr lang="en-US" altLang="en-US" sz="3600" i="1" dirty="0">
                <a:latin typeface="+mn-lt"/>
              </a:rPr>
              <a:t> “</a:t>
            </a:r>
          </a:p>
          <a:p>
            <a:endParaRPr lang="en-US" sz="3600" i="1" dirty="0">
              <a:latin typeface="+mn-lt"/>
            </a:endParaRPr>
          </a:p>
          <a:p>
            <a:endParaRPr lang="en-US" sz="3600" i="1" dirty="0">
              <a:latin typeface="+mn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11751" y="2013155"/>
            <a:ext cx="10128526" cy="2121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i="1" dirty="0">
              <a:latin typeface="+mn-lt"/>
            </a:endParaRPr>
          </a:p>
          <a:p>
            <a:endParaRPr lang="sv-SE" sz="3600" i="1" dirty="0">
              <a:latin typeface="+mn-lt"/>
            </a:endParaRPr>
          </a:p>
          <a:p>
            <a:r>
              <a:rPr lang="en-US" altLang="en-US" sz="3600" i="1" dirty="0">
                <a:latin typeface="+mn-lt"/>
              </a:rPr>
              <a:t>“ vi </a:t>
            </a:r>
            <a:r>
              <a:rPr lang="en-US" altLang="en-US" sz="3600" i="1" dirty="0" err="1">
                <a:latin typeface="+mn-lt"/>
              </a:rPr>
              <a:t>har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Sveriges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starkaste</a:t>
            </a:r>
            <a:r>
              <a:rPr lang="en-US" altLang="en-US" sz="3600" i="1" dirty="0">
                <a:latin typeface="+mn-lt"/>
              </a:rPr>
              <a:t> </a:t>
            </a:r>
            <a:r>
              <a:rPr lang="en-US" altLang="en-US" sz="3600" i="1" dirty="0" err="1">
                <a:latin typeface="+mn-lt"/>
              </a:rPr>
              <a:t>träningskultur</a:t>
            </a:r>
            <a:r>
              <a:rPr lang="en-US" altLang="en-US" sz="3600" i="1" dirty="0">
                <a:latin typeface="+mn-lt"/>
              </a:rPr>
              <a:t>“</a:t>
            </a:r>
          </a:p>
          <a:p>
            <a:endParaRPr lang="en-US" sz="3600" i="1" dirty="0">
              <a:latin typeface="+mn-lt"/>
            </a:endParaRPr>
          </a:p>
          <a:p>
            <a:endParaRPr lang="en-US" sz="3600" i="1" dirty="0">
              <a:latin typeface="+mn-lt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2761" y="757926"/>
            <a:ext cx="63412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dirty="0"/>
              <a:t>Hur lyckas vi med det?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Träning 3dagar/vecka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Tisdag 18-19 Puttning och närspel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Torsdag 18-19 </a:t>
            </a:r>
            <a:r>
              <a:rPr lang="sv-SE" sz="2800" dirty="0" err="1"/>
              <a:t>Wedgar</a:t>
            </a:r>
            <a:r>
              <a:rPr lang="sv-SE" sz="2800" dirty="0"/>
              <a:t> och närspel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Söndag 16.00- 19.00 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Samling 15 min innan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Teknikträning med Per Liv, alla spelare har 5h att ta ut under säsongen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Statistik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Meddela medverkan via </a:t>
            </a:r>
            <a:r>
              <a:rPr lang="sv-SE" sz="2800" dirty="0" err="1"/>
              <a:t>Laget.se</a:t>
            </a: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Uppdatera uppgifter</a:t>
            </a:r>
          </a:p>
          <a:p>
            <a:endParaRPr lang="sv-SE" sz="2800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F88177-F6E8-FD4C-B707-9CB71439B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64037" y="2333819"/>
            <a:ext cx="4720294" cy="3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9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76645-DC5F-4F6C-A3CC-A49180B1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98" y="573741"/>
            <a:ext cx="9088902" cy="1116947"/>
          </a:xfrm>
        </p:spPr>
        <p:txBody>
          <a:bodyPr/>
          <a:lstStyle/>
          <a:p>
            <a:r>
              <a:rPr lang="sv-SE" b="1" dirty="0"/>
              <a:t>Träningsläger 9-10 maj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2D2CF9-7352-4CDC-BD0B-50D4F9C84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03990" y="2723920"/>
            <a:ext cx="556311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Söderby, Uppland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Träning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Spel på bana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Övernattning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8A8D21-8D7E-AFBA-38AE-AF491F4A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850043" y="2549480"/>
            <a:ext cx="4026039" cy="30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6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76645-DC5F-4F6C-A3CC-A49180B1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898" y="573741"/>
            <a:ext cx="9088902" cy="1116947"/>
          </a:xfrm>
        </p:spPr>
        <p:txBody>
          <a:bodyPr/>
          <a:lstStyle/>
          <a:p>
            <a:r>
              <a:rPr lang="sv-SE" b="1" dirty="0"/>
              <a:t>Tävlingsläger 17-20 juni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2D2CF9-7352-4CDC-BD0B-50D4F9C84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2889" y="2682356"/>
            <a:ext cx="53784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Gävle GK,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Måndag - träning + spel 9hål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Tisdag - Tävling 18hål, med </a:t>
            </a:r>
            <a:r>
              <a:rPr lang="sv-SE" dirty="0" err="1"/>
              <a:t>hcp</a:t>
            </a:r>
            <a:endParaRPr lang="sv-SE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Onsdag – träning + spel 9 hål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v-SE" dirty="0"/>
              <a:t>Torsdag – Tävling 18 hål, Teen Cup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318015-CCC9-473C-A541-3BE888106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8400" y="2293033"/>
            <a:ext cx="5378456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05633" y="482258"/>
            <a:ext cx="10128526" cy="1085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latin typeface="Ericsson Capital TT" panose="02000503000000020004" pitchFamily="2" charset="0"/>
              </a:rPr>
              <a:t>Tankar</a:t>
            </a:r>
            <a:r>
              <a:rPr lang="en-US" sz="5400" dirty="0">
                <a:latin typeface="Ericsson Capital TT" panose="02000503000000020004" pitchFamily="2" charset="0"/>
              </a:rPr>
              <a:t> om </a:t>
            </a:r>
            <a:r>
              <a:rPr lang="en-US" sz="5400" dirty="0" err="1">
                <a:latin typeface="Ericsson Capital TT" panose="02000503000000020004" pitchFamily="2" charset="0"/>
              </a:rPr>
              <a:t>tävling</a:t>
            </a:r>
            <a:r>
              <a:rPr lang="en-US" sz="5400" dirty="0">
                <a:latin typeface="Ericsson Capital TT" panose="02000503000000020004" pitchFamily="2" charset="0"/>
              </a:rPr>
              <a:t>?</a:t>
            </a:r>
            <a:r>
              <a:rPr lang="en-US" dirty="0">
                <a:latin typeface="Ericsson Capital TT" panose="02000503000000020004" pitchFamily="2" charset="0"/>
              </a:rPr>
              <a:t>  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D3DE25-08DC-47A7-B030-7A5B24C33B8A}"/>
              </a:ext>
            </a:extLst>
          </p:cNvPr>
          <p:cNvSpPr txBox="1"/>
          <p:nvPr/>
        </p:nvSpPr>
        <p:spPr>
          <a:xfrm>
            <a:off x="656251" y="2628781"/>
            <a:ext cx="39656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Läskigt!?</a:t>
            </a:r>
          </a:p>
          <a:p>
            <a:r>
              <a:rPr lang="sv-SE" sz="2800" dirty="0"/>
              <a:t>Svårt!?</a:t>
            </a:r>
          </a:p>
          <a:p>
            <a:r>
              <a:rPr lang="sv-SE" sz="2800" dirty="0"/>
              <a:t>Roligt!?</a:t>
            </a:r>
          </a:p>
          <a:p>
            <a:r>
              <a:rPr lang="sv-SE" sz="2800" dirty="0"/>
              <a:t>Nervöst!?</a:t>
            </a:r>
          </a:p>
          <a:p>
            <a:endParaRPr lang="sv-SE" dirty="0"/>
          </a:p>
        </p:txBody>
      </p:sp>
      <p:pic>
        <p:nvPicPr>
          <p:cNvPr id="2050" name="Picture 2" descr="First-Tee Jitters? Only the Biggest of Your Career">
            <a:extLst>
              <a:ext uri="{FF2B5EF4-FFF2-40B4-BE49-F238E27FC236}">
                <a16:creationId xmlns:a16="http://schemas.microsoft.com/office/drawing/2014/main" id="{26072BB8-79B3-B2AD-D501-9CDED3F4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199"/>
            <a:ext cx="6497976" cy="36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1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05633" y="253658"/>
            <a:ext cx="4123567" cy="628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latin typeface="Ericsson Capital TT" panose="02000503000000020004" pitchFamily="2" charset="0"/>
              </a:rPr>
              <a:t>Tävling</a:t>
            </a:r>
            <a:r>
              <a:rPr lang="en-US" sz="5400" dirty="0">
                <a:latin typeface="Ericsson Capital TT" panose="02000503000000020004" pitchFamily="2" charset="0"/>
              </a:rPr>
              <a:t> – </a:t>
            </a:r>
            <a:r>
              <a:rPr lang="en-US" sz="5400" dirty="0" err="1">
                <a:latin typeface="Ericsson Capital TT" panose="02000503000000020004" pitchFamily="2" charset="0"/>
              </a:rPr>
              <a:t>Varför</a:t>
            </a:r>
            <a:r>
              <a:rPr lang="en-US" sz="5400" dirty="0">
                <a:latin typeface="Ericsson Capital TT" panose="02000503000000020004" pitchFamily="2" charset="0"/>
              </a:rPr>
              <a:t>?</a:t>
            </a:r>
            <a:r>
              <a:rPr lang="en-US" dirty="0">
                <a:latin typeface="Ericsson Capital TT" panose="02000503000000020004" pitchFamily="2" charset="0"/>
              </a:rPr>
              <a:t>  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D3DE25-08DC-47A7-B030-7A5B24C33B8A}"/>
              </a:ext>
            </a:extLst>
          </p:cNvPr>
          <p:cNvSpPr txBox="1"/>
          <p:nvPr/>
        </p:nvSpPr>
        <p:spPr>
          <a:xfrm>
            <a:off x="579210" y="1057210"/>
            <a:ext cx="53155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Bra för utvecklingen av det egna spelet – analysera/ändra/träna</a:t>
            </a:r>
          </a:p>
          <a:p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Bra för den personliga utvecklingen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Ungdomarna utmanar sig själva, lär känna sina styrkor och svagheter i pressade situationer.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Gruppen finns där och stötar i både med och motgång.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Vi ledare hjälper till med utvärdering.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dirty="0"/>
          </a:p>
        </p:txBody>
      </p:sp>
      <p:pic>
        <p:nvPicPr>
          <p:cNvPr id="5" name="Bildobjekt 4" descr="En bild som visar gräs, träd, utomhus, sport&#10;&#10;Automatiskt genererad beskrivning">
            <a:extLst>
              <a:ext uri="{FF2B5EF4-FFF2-40B4-BE49-F238E27FC236}">
                <a16:creationId xmlns:a16="http://schemas.microsoft.com/office/drawing/2014/main" id="{1CF508B2-0BBE-894B-9E6A-256652108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03" y="1860452"/>
            <a:ext cx="4364380" cy="43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905633" y="482258"/>
            <a:ext cx="10128526" cy="1085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>
                <a:latin typeface="Ericsson Capital TT" panose="02000503000000020004" pitchFamily="2" charset="0"/>
              </a:rPr>
              <a:t>Tävling</a:t>
            </a:r>
            <a:r>
              <a:rPr lang="en-US" sz="5400" dirty="0">
                <a:latin typeface="Ericsson Capital TT" panose="02000503000000020004" pitchFamily="2" charset="0"/>
              </a:rPr>
              <a:t> – med hcp</a:t>
            </a:r>
            <a:r>
              <a:rPr lang="en-US" dirty="0">
                <a:latin typeface="Ericsson Capital TT" panose="02000503000000020004" pitchFamily="2" charset="0"/>
              </a:rPr>
              <a:t>  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76" y="384765"/>
            <a:ext cx="923814" cy="12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D3DE25-08DC-47A7-B030-7A5B24C33B8A}"/>
              </a:ext>
            </a:extLst>
          </p:cNvPr>
          <p:cNvSpPr txBox="1"/>
          <p:nvPr/>
        </p:nvSpPr>
        <p:spPr>
          <a:xfrm>
            <a:off x="905633" y="1665122"/>
            <a:ext cx="45308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PQ junior tour - </a:t>
            </a:r>
            <a:r>
              <a:rPr lang="sv-SE" sz="2800" dirty="0" err="1"/>
              <a:t>hcp</a:t>
            </a:r>
            <a:r>
              <a:rPr lang="sv-SE" sz="2800" dirty="0"/>
              <a:t> 36-0, Stora banan, 18 hål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Gästrike Hälsinge Tour, </a:t>
            </a:r>
            <a:r>
              <a:rPr lang="sv-SE" sz="2800" dirty="0" err="1"/>
              <a:t>hcp</a:t>
            </a:r>
            <a:r>
              <a:rPr lang="sv-SE" sz="2800" dirty="0"/>
              <a:t> 36-0, regionen, 18hål</a:t>
            </a:r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6" name="Bildobjekt 5" descr="En bild som visar gräs, himmel, utomhus, träd&#10;&#10;Automatiskt genererad beskrivning">
            <a:extLst>
              <a:ext uri="{FF2B5EF4-FFF2-40B4-BE49-F238E27FC236}">
                <a16:creationId xmlns:a16="http://schemas.microsoft.com/office/drawing/2014/main" id="{AA39F1C6-1780-4749-BB5F-16BF0D33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27" y="986905"/>
            <a:ext cx="3663142" cy="48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23864</TotalTime>
  <Words>615</Words>
  <Application>Microsoft Office PowerPoint</Application>
  <PresentationFormat>Bredbild</PresentationFormat>
  <Paragraphs>93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Ericsson Capital TT</vt:lpstr>
      <vt:lpstr>Office-tema</vt:lpstr>
      <vt:lpstr>Föräldramöte  Pojkar 09</vt:lpstr>
      <vt:lpstr>PowerPoint-presentation</vt:lpstr>
      <vt:lpstr>PowerPoint-presentation</vt:lpstr>
      <vt:lpstr>PowerPoint-presentation</vt:lpstr>
      <vt:lpstr>Träningsläger 9-10 maj</vt:lpstr>
      <vt:lpstr>Tävlingsläger 17-20 juni</vt:lpstr>
      <vt:lpstr>PowerPoint-presentation</vt:lpstr>
      <vt:lpstr>PowerPoint-presentation</vt:lpstr>
      <vt:lpstr>PowerPoint-presentation</vt:lpstr>
      <vt:lpstr>PowerPoint-presentation</vt:lpstr>
      <vt:lpstr>Anmälan till tävling </vt:lpstr>
      <vt:lpstr>SGF Ranking - SvJrT</vt:lpstr>
      <vt:lpstr>Golfgymnasium – RIG, NIU, LIU</vt:lpstr>
      <vt:lpstr>PowerPoint-presentation</vt:lpstr>
      <vt:lpstr>Klubbkläder</vt:lpstr>
      <vt:lpstr>Bollknackning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Ledarmöte</dc:title>
  <dc:creator>Bertil Gyllner</dc:creator>
  <cp:lastModifiedBy>Fredrik Lindeborg</cp:lastModifiedBy>
  <cp:revision>69</cp:revision>
  <cp:lastPrinted>2019-04-23T07:25:59Z</cp:lastPrinted>
  <dcterms:created xsi:type="dcterms:W3CDTF">2017-04-19T05:06:28Z</dcterms:created>
  <dcterms:modified xsi:type="dcterms:W3CDTF">2024-04-28T18:01:03Z</dcterms:modified>
</cp:coreProperties>
</file>