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0" r:id="rId2"/>
    <p:sldId id="392" r:id="rId3"/>
    <p:sldId id="365" r:id="rId4"/>
    <p:sldId id="378" r:id="rId5"/>
    <p:sldId id="358" r:id="rId6"/>
    <p:sldId id="359" r:id="rId7"/>
    <p:sldId id="371" r:id="rId8"/>
    <p:sldId id="366" r:id="rId9"/>
    <p:sldId id="380" r:id="rId10"/>
    <p:sldId id="354" r:id="rId11"/>
    <p:sldId id="355" r:id="rId12"/>
    <p:sldId id="356" r:id="rId13"/>
    <p:sldId id="390" r:id="rId14"/>
    <p:sldId id="384" r:id="rId15"/>
    <p:sldId id="399" r:id="rId16"/>
    <p:sldId id="396" r:id="rId17"/>
    <p:sldId id="397" r:id="rId18"/>
    <p:sldId id="398" r:id="rId19"/>
    <p:sldId id="393" r:id="rId20"/>
    <p:sldId id="400" r:id="rId21"/>
    <p:sldId id="394" r:id="rId22"/>
  </p:sldIdLst>
  <p:sldSz cx="12192000" cy="6858000"/>
  <p:notesSz cx="6858000" cy="9144000"/>
  <p:custDataLst>
    <p:tags r:id="rId23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30" autoAdjust="0"/>
    <p:restoredTop sz="94239"/>
  </p:normalViewPr>
  <p:slideViewPr>
    <p:cSldViewPr snapToGrid="0">
      <p:cViewPr varScale="1">
        <p:scale>
          <a:sx n="59" d="100"/>
          <a:sy n="59" d="100"/>
        </p:scale>
        <p:origin x="9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988FB-F199-4B8B-93CE-D9B0679102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AB9A2D-0FED-41C4-AEFB-CD1180C646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110CA-CCD8-4E97-A93C-7EF540080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907-619F-4715-80F0-2772D276E72E}" type="datetimeFigureOut">
              <a:rPr lang="en-AU" smtClean="0"/>
              <a:t>20/04/2023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619A1-8DDD-4A0E-AF1A-47588BAC5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FB1507-C5AC-492B-A536-3F1B4C4F6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ABFE-453A-4CED-A6EC-618BF0A800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4711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EDAAB-9358-4DAC-AE79-597DACE60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0837FD-D2FD-4913-8037-F3C1564CA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6B4E0-48BE-4CC6-A0D3-5A7F8D0BE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907-619F-4715-80F0-2772D276E72E}" type="datetimeFigureOut">
              <a:rPr lang="en-AU" smtClean="0"/>
              <a:t>20/04/2023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2737BC-57FF-4DFD-8F8D-4CD455D18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45654-97E0-4EC4-A162-32F3E963C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ABFE-453A-4CED-A6EC-618BF0A800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6295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6F1ACF-E1E8-4180-9F44-B79721651D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3665CF-35B2-45A1-962D-2642A51C39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33EC6-B00A-406F-AA5A-2B12BB35F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907-619F-4715-80F0-2772D276E72E}" type="datetimeFigureOut">
              <a:rPr lang="en-AU" smtClean="0"/>
              <a:t>20/04/2023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AA333-3E64-48C0-BC04-F9C904196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15071-E7CD-455D-9F81-53944BCE1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ABFE-453A-4CED-A6EC-618BF0A800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8364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CC128-CE8E-4A1F-9A8F-F9D92227A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53249-CD1E-472C-BEEB-72A67356F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5CDAA-2139-4BEE-99F7-226D3FDBC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907-619F-4715-80F0-2772D276E72E}" type="datetimeFigureOut">
              <a:rPr lang="en-AU" smtClean="0"/>
              <a:t>20/04/2023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82084-B0DE-4E3B-B76D-FF7B7E9F2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47FC4-0E86-432A-B93B-383610340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ABFE-453A-4CED-A6EC-618BF0A800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8637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02683-AE2C-4D95-9E96-63B0A4323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150E4-183D-4188-87C6-40B1A399A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212A53-65F6-4184-AA1F-188739494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907-619F-4715-80F0-2772D276E72E}" type="datetimeFigureOut">
              <a:rPr lang="en-AU" smtClean="0"/>
              <a:t>20/04/2023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2D6FF-1337-4F9F-AF1A-7C18C673B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EA610-1F9B-45FA-B9CB-7C380A667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ABFE-453A-4CED-A6EC-618BF0A800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956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B244D-DC1C-43B2-B76D-806F7BB09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85B3E-9061-47FF-BE0B-F8DF4F3857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49D731-CA21-448D-A353-D1E976AEB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8EAA2-8DE0-4E83-8904-ED0D5B0AB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907-619F-4715-80F0-2772D276E72E}" type="datetimeFigureOut">
              <a:rPr lang="en-AU" smtClean="0"/>
              <a:t>20/04/2023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86C733-E62D-4D87-A576-FBC5DBD88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A0F292-F639-43FA-918E-5780B5099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ABFE-453A-4CED-A6EC-618BF0A800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432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830A4-5F34-4E21-8F54-9263DCE10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0EDE0-8BDF-4E09-B4B4-430060E5D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3992D0-06BD-4783-82BC-A11B0A41A0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27C53D-EF67-4750-A48F-B27D53AEDA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CFE43C-E8AB-417F-B870-E2417AEB79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4B5C33-C809-4621-BE8D-45895DD42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907-619F-4715-80F0-2772D276E72E}" type="datetimeFigureOut">
              <a:rPr lang="en-AU" smtClean="0"/>
              <a:t>20/04/2023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EE91D9-A360-43B8-B71F-8BAED902E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C8A69E-17A5-4BF2-855D-26D855074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ABFE-453A-4CED-A6EC-618BF0A800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8671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0A6E0-5828-4452-9553-10F97C509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F63661-BD1D-4BF6-8B55-FDE9C4116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907-619F-4715-80F0-2772D276E72E}" type="datetimeFigureOut">
              <a:rPr lang="en-AU" smtClean="0"/>
              <a:t>20/04/2023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3DB88D-414C-48D6-B533-4371F9D98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C732D2-506E-405E-B9B5-6C9AB1209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ABFE-453A-4CED-A6EC-618BF0A800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022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F32E7C-7841-43C3-86D9-6B722CC92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907-619F-4715-80F0-2772D276E72E}" type="datetimeFigureOut">
              <a:rPr lang="en-AU" smtClean="0"/>
              <a:t>20/04/2023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6B38DF-B0BD-43C1-B2CD-5034A816A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0367A7-575B-4E24-92DA-C061A3ECF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ABFE-453A-4CED-A6EC-618BF0A800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7014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E9642-E284-40F3-939A-FD0798EE3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A6AC5-5E82-4CE1-8120-118D9C543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07528D-D39E-4939-B21A-CAE127D92B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26CCFB-2FCA-41D9-B6C6-37D202C61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907-619F-4715-80F0-2772D276E72E}" type="datetimeFigureOut">
              <a:rPr lang="en-AU" smtClean="0"/>
              <a:t>20/04/2023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A1067-A0F9-4564-AC1E-E9E0AB8DC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9F409-EADE-44AB-907C-EEC9D939B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ABFE-453A-4CED-A6EC-618BF0A800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3703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17778-0F43-45F3-84C2-A70C8A18B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C69A67-401C-4349-A0DE-17B77F6904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097FF7-8ABE-46A0-BD6B-1AA005568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BC6658-D4FA-4727-82D3-E5EC2B479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2907-619F-4715-80F0-2772D276E72E}" type="datetimeFigureOut">
              <a:rPr lang="en-AU" smtClean="0"/>
              <a:t>20/04/2023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A090C6-C8F1-4C31-A9EF-49B219E7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A010B-C3D3-4164-AE83-72C820F1D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0ABFE-453A-4CED-A6EC-618BF0A800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135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29D0234A-E635-4005-BCB6-2C70E0BE2F0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29320964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395" imgH="394" progId="TCLayout.ActiveDocument.1">
                  <p:embed/>
                </p:oleObj>
              </mc:Choice>
              <mc:Fallback>
                <p:oleObj name="think-cell Slide" r:id="rId14" imgW="395" imgH="39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29D0234A-E635-4005-BCB6-2C70E0BE2F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582AF1-FAA8-41AB-AEF3-29DBCB4D3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162DDA-633A-4F30-87C3-E580F4663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E3EFD-073B-493B-B60D-009D951207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82907-619F-4715-80F0-2772D276E72E}" type="datetimeFigureOut">
              <a:rPr lang="en-AU" smtClean="0"/>
              <a:t>20/04/2023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C6F69-6977-43CA-A090-BD2C26517C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DEBCB-79DB-48A9-B8DE-FDBFCEB8BF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0ABFE-453A-4CED-A6EC-618BF0A800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1797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Relationship Id="rId6" Type="http://schemas.openxmlformats.org/officeDocument/2006/relationships/image" Target="../media/image6.png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Relationship Id="rId6" Type="http://schemas.openxmlformats.org/officeDocument/2006/relationships/image" Target="../media/image6.png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Relationship Id="rId6" Type="http://schemas.openxmlformats.org/officeDocument/2006/relationships/image" Target="../media/image7.png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Relationship Id="rId6" Type="http://schemas.openxmlformats.org/officeDocument/2006/relationships/image" Target="../media/image8.png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0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1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2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8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Gävle GK – </a:t>
            </a:r>
            <a:r>
              <a:rPr lang="sv-SE" sz="4400" dirty="0">
                <a:solidFill>
                  <a:prstClr val="black"/>
                </a:solidFill>
                <a:latin typeface="Calibri Light" panose="020F0302020204030204"/>
              </a:rPr>
              <a:t>Föräldramöte</a:t>
            </a:r>
            <a:endParaRPr kumimoji="0" lang="sv-SE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2A9C6BD4-3A8D-5D9C-88D2-9D7B238976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9305" y="2545491"/>
            <a:ext cx="2436883" cy="340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939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9920978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986D90F-71C7-E4DC-B42F-9AF961BF49C3}"/>
              </a:ext>
            </a:extLst>
          </p:cNvPr>
          <p:cNvSpPr/>
          <p:nvPr/>
        </p:nvSpPr>
        <p:spPr>
          <a:xfrm>
            <a:off x="838200" y="2233288"/>
            <a:ext cx="2170672" cy="3648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Barn 10-12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Tillräcklig träningstid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Tillräcklig sparring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Tillräcklig coachning och tränarstöd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Tillräcklig mängd tävlingar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71E2434-1374-D38F-2988-1C49DC678FE9}"/>
              </a:ext>
            </a:extLst>
          </p:cNvPr>
          <p:cNvSpPr txBox="1">
            <a:spLocks/>
          </p:cNvSpPr>
          <p:nvPr/>
        </p:nvSpPr>
        <p:spPr>
          <a:xfrm>
            <a:off x="990600" y="3365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Idrottsutveckling för våra barn 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0C91C1-5314-6023-0BB9-F627D70C7E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3327" y="4765012"/>
            <a:ext cx="960418" cy="63019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FC78450-B47D-828D-5C01-12B434D9E2E4}"/>
              </a:ext>
            </a:extLst>
          </p:cNvPr>
          <p:cNvSpPr txBox="1"/>
          <p:nvPr/>
        </p:nvSpPr>
        <p:spPr>
          <a:xfrm>
            <a:off x="3443650" y="2881873"/>
            <a:ext cx="2603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för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vinna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138339-8940-F2AA-F58E-1C83E962D4C3}"/>
              </a:ext>
            </a:extLst>
          </p:cNvPr>
          <p:cNvSpPr txBox="1"/>
          <p:nvPr/>
        </p:nvSpPr>
        <p:spPr>
          <a:xfrm>
            <a:off x="3443650" y="3429000"/>
            <a:ext cx="2603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för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AC6082-A4E8-CB8B-33EB-BE37F1D2B0E5}"/>
              </a:ext>
            </a:extLst>
          </p:cNvPr>
          <p:cNvSpPr txBox="1"/>
          <p:nvPr/>
        </p:nvSpPr>
        <p:spPr>
          <a:xfrm>
            <a:off x="3450061" y="3917814"/>
            <a:ext cx="2603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Lära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sig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EA57BE3-150B-81C3-6A9B-58463AD6EC00}"/>
              </a:ext>
            </a:extLst>
          </p:cNvPr>
          <p:cNvSpPr txBox="1"/>
          <p:nvPr/>
        </p:nvSpPr>
        <p:spPr>
          <a:xfrm>
            <a:off x="3450061" y="4406628"/>
            <a:ext cx="2603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Lära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C79BAC-00B0-A1A1-7A97-C29F84FD8289}"/>
              </a:ext>
            </a:extLst>
          </p:cNvPr>
          <p:cNvSpPr txBox="1"/>
          <p:nvPr/>
        </p:nvSpPr>
        <p:spPr>
          <a:xfrm>
            <a:off x="3450061" y="4895442"/>
            <a:ext cx="2603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Börja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0C5D33-E7F2-1179-72E7-BCF76379AACE}"/>
              </a:ext>
            </a:extLst>
          </p:cNvPr>
          <p:cNvSpPr txBox="1"/>
          <p:nvPr/>
        </p:nvSpPr>
        <p:spPr>
          <a:xfrm>
            <a:off x="5711970" y="2451372"/>
            <a:ext cx="547396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Stort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focus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på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GUBBS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sving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Få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bollen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flyga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Utveckla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det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långa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spelet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tee till green för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möjliggöra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förflyttning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till 18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hålsbanan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grupp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med PGA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tränare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på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veckobasis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vår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sommar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höst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Föräldrarnas och Ledarna stöd står för den dominerande delen av utvecklingstiden för att hjälpa våra barn den här åldern. </a:t>
            </a:r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Träningsmängd</a:t>
            </a:r>
            <a:r>
              <a:rPr kumimoji="0" lang="en-A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Januari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-September.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Vinter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2ggr/v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vinter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grupp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inspirera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till/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introducera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egen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Vår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sommar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höst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2gg/v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grupp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egen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spel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2gg/v.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Introducera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rörelse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fys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Läger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2-3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dagar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på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våren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flera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dagars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samlingar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under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året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Tidigt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sig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tävlingspela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Match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på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helgen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del av 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idrotten golf, alla är med, integrerat i träning.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Nivåregelerat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Tävling kortbana, P&amp;P och på 18 hålsbanan. Lag och individuellt.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Tävlingsmängd</a:t>
            </a:r>
            <a:r>
              <a:rPr kumimoji="0" lang="en-A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 10+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tävlingar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inom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träningsgruppen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lang="en-AU" sz="1200" dirty="0">
                <a:solidFill>
                  <a:prstClr val="black"/>
                </a:solidFill>
                <a:latin typeface="Calibri" panose="020F0502020204030204"/>
              </a:rPr>
              <a:t>ICA Tour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PQ Tour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Gästrike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Hälsinge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Tour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8758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811077B-5382-1BA2-65D3-1121A21FF74F}"/>
              </a:ext>
            </a:extLst>
          </p:cNvPr>
          <p:cNvSpPr/>
          <p:nvPr/>
        </p:nvSpPr>
        <p:spPr>
          <a:xfrm>
            <a:off x="838200" y="2233287"/>
            <a:ext cx="2170672" cy="3648527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Ungdom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13-16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Tillräcklig träningstid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Tillräcklig sparring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Tillräcklig coachning och tränarstöd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Tillräcklig mängd tävlingar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12A275-E383-9379-4F4D-B041B696EA38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Idrottsutveckling för våra ungdomar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4307B0-BED5-CE5E-4C15-9C07ED709E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3327" y="4765012"/>
            <a:ext cx="960418" cy="63019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115FC8-6463-B7A7-728F-6B4E58542C9A}"/>
              </a:ext>
            </a:extLst>
          </p:cNvPr>
          <p:cNvSpPr txBox="1"/>
          <p:nvPr/>
        </p:nvSpPr>
        <p:spPr>
          <a:xfrm>
            <a:off x="3443650" y="2881873"/>
            <a:ext cx="2603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för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vinna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BCF000-75C0-6750-EFE8-B96D6F64C381}"/>
              </a:ext>
            </a:extLst>
          </p:cNvPr>
          <p:cNvSpPr txBox="1"/>
          <p:nvPr/>
        </p:nvSpPr>
        <p:spPr>
          <a:xfrm>
            <a:off x="3443650" y="3429000"/>
            <a:ext cx="2603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för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9A7513-072E-C9AC-9B4B-B4978E390CA9}"/>
              </a:ext>
            </a:extLst>
          </p:cNvPr>
          <p:cNvSpPr txBox="1"/>
          <p:nvPr/>
        </p:nvSpPr>
        <p:spPr>
          <a:xfrm>
            <a:off x="3450061" y="3917814"/>
            <a:ext cx="2603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Lära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sig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EA82F7-9F03-F3DC-2E37-4B35F443A938}"/>
              </a:ext>
            </a:extLst>
          </p:cNvPr>
          <p:cNvSpPr txBox="1"/>
          <p:nvPr/>
        </p:nvSpPr>
        <p:spPr>
          <a:xfrm>
            <a:off x="3450061" y="4406628"/>
            <a:ext cx="2603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Lära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2B5F5B6-ED11-974A-ECB7-B4E1CCC948AD}"/>
              </a:ext>
            </a:extLst>
          </p:cNvPr>
          <p:cNvSpPr txBox="1"/>
          <p:nvPr/>
        </p:nvSpPr>
        <p:spPr>
          <a:xfrm>
            <a:off x="3450061" y="4895442"/>
            <a:ext cx="2603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Börja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8FE3E6-0BF4-9488-6CA2-EE9BE16F5040}"/>
              </a:ext>
            </a:extLst>
          </p:cNvPr>
          <p:cNvSpPr txBox="1"/>
          <p:nvPr/>
        </p:nvSpPr>
        <p:spPr>
          <a:xfrm>
            <a:off x="5780981" y="1982089"/>
            <a:ext cx="547396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Fortsatt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stort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focus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rörelse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sving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träningsmängden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pitch, chip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putt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ökas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för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anpassas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till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spel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på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18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hålsbana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Steg för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steg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sig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fördela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inom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olika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områden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över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Försåelse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för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är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långsiktig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Bygga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grundkunskap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uppställning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teknik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bollflykt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data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analys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Grund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för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kunna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korrigera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på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egen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hand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hjälpa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Introduktion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av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olika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tester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del av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tex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veckouppgift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Påbörja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statistik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sig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förstå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hur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tester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statistik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är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verktyg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för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utveckling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Reflektera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över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resultat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förstå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effekt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grupp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med PGA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tränare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på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veckobasis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vinter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vår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sommar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höst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Komplettera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med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enskilda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träningar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med PGA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tränare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Träningsmängd</a:t>
            </a:r>
            <a:r>
              <a:rPr kumimoji="0" lang="en-A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Januari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-December.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Vinter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2ggr/v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vinter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grupp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egen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2ggr/v.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Vår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sommar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höst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2gg/v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grupp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egen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spel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2gg/v.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Rörelse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fysträning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Läger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2-3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dagar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alt 1v 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på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våren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flera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dagars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samlingar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under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året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sig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hur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man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förbereder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sig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inför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på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inspel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sätta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spelplan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uppvärmning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före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start.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Hur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hanterar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man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känslor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beteenden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under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sig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rutiner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inför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slag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så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jag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får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mitt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bästa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jag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varje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given situation.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Tävlingsmängd</a:t>
            </a:r>
            <a:r>
              <a:rPr kumimoji="0" lang="en-A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 10+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tävlingar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PQ Tour,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Gästrike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Hälsinge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Tour, Teen Tour First, Teen  Tour </a:t>
            </a:r>
            <a:r>
              <a:rPr lang="en-AU" sz="1200" dirty="0" err="1">
                <a:solidFill>
                  <a:prstClr val="black"/>
                </a:solidFill>
                <a:latin typeface="Calibri" panose="020F0502020204030204"/>
              </a:rPr>
              <a:t>Challange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Teen Tour Elite, JMI, KM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JSM</a:t>
            </a:r>
          </a:p>
        </p:txBody>
      </p:sp>
    </p:spTree>
    <p:extLst>
      <p:ext uri="{BB962C8B-B14F-4D97-AF65-F5344CB8AC3E}">
        <p14:creationId xmlns:p14="http://schemas.microsoft.com/office/powerpoint/2010/main" val="3690133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98AECB4-8CDE-FBDE-7D1E-1AF635DFE0F2}"/>
              </a:ext>
            </a:extLst>
          </p:cNvPr>
          <p:cNvSpPr/>
          <p:nvPr/>
        </p:nvSpPr>
        <p:spPr>
          <a:xfrm>
            <a:off x="838200" y="2233286"/>
            <a:ext cx="2170672" cy="3648527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Elitjun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17-21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Tillräcklig träningstid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Tillräcklig sparring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Tillräcklig coachning och tränarstöd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Tillräcklig mängd tävlingar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239D5C-3B6E-9566-D1BE-A465E0F21842}"/>
              </a:ext>
            </a:extLst>
          </p:cNvPr>
          <p:cNvSpPr txBox="1"/>
          <p:nvPr/>
        </p:nvSpPr>
        <p:spPr>
          <a:xfrm>
            <a:off x="3443650" y="2881873"/>
            <a:ext cx="2603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för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vinna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935E00-C32A-DC21-FA9E-8F9E671BA6EA}"/>
              </a:ext>
            </a:extLst>
          </p:cNvPr>
          <p:cNvSpPr txBox="1"/>
          <p:nvPr/>
        </p:nvSpPr>
        <p:spPr>
          <a:xfrm>
            <a:off x="3443650" y="3429000"/>
            <a:ext cx="2603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för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8C13CE-C491-3313-63DA-7EF162300595}"/>
              </a:ext>
            </a:extLst>
          </p:cNvPr>
          <p:cNvSpPr txBox="1"/>
          <p:nvPr/>
        </p:nvSpPr>
        <p:spPr>
          <a:xfrm>
            <a:off x="5780981" y="2236803"/>
            <a:ext cx="547396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Fullt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eget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ansvar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för sin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utveckling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samspel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med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sitt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nätverk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Bra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balans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egen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sparrad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coachad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Plan för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utveckling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innehållande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fördeling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av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tid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periodisering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vad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effekt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min score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där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jag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befinner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utifrån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min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förmåga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mina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mål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Förstå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aktivt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använda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block practice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random practice.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Öka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effektiviteten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tränad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timme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Analys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utvärdering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av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förmåga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med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hjälp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av data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återkoppling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till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Kunskap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om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spridningsmönster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egen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förmåga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för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optimera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spelstrategi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anpassa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återskapa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tävlingslika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situationer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förbereda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sig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vinna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nästa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Individuell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med PGA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tränare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Träningsmängd</a:t>
            </a:r>
            <a:r>
              <a:rPr kumimoji="0" lang="en-A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700-1500h/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år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vinter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1-2ggr/v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grupp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sedan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egen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3-5gg/v. Sommar 1ggr/v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grupp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sedan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egen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4-5ggr/v.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Läger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1v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vinter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vår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flera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endagarssamlingar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vår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höst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Vidareutveckling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av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förberedelser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rutiner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uppvärmning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inspel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sätta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spelplan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lang="en-AU" sz="1200" dirty="0" err="1">
                <a:solidFill>
                  <a:prstClr val="black"/>
                </a:solidFill>
                <a:latin typeface="Calibri" panose="020F0502020204030204"/>
              </a:rPr>
              <a:t>Kunskap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behålla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beteenden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oavsett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känslor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Hur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man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förbereder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sig för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spela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grupp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och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vinna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Tävlingsmängd</a:t>
            </a:r>
            <a:r>
              <a:rPr kumimoji="0" lang="en-A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 10+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tävlingar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Teen Tour, JMI</a:t>
            </a:r>
            <a:r>
              <a:rPr lang="en-AU" sz="1200" dirty="0">
                <a:solidFill>
                  <a:prstClr val="black"/>
                </a:solidFill>
                <a:latin typeface="Calibri" panose="020F0502020204030204"/>
              </a:rPr>
              <a:t>, 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MasterCard Tour, Nordic Tour, Future Series, </a:t>
            </a:r>
            <a:r>
              <a:rPr kumimoji="0" lang="en-A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Landslagsupprag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college, KM, JSM</a:t>
            </a:r>
            <a:r>
              <a:rPr lang="en-AU" sz="12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AU" sz="1200" dirty="0" err="1">
                <a:solidFill>
                  <a:prstClr val="black"/>
                </a:solidFill>
                <a:latin typeface="Calibri" panose="020F0502020204030204"/>
              </a:rPr>
              <a:t>och</a:t>
            </a:r>
            <a:r>
              <a:rPr lang="en-AU" sz="12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kumimoji="0" lang="en-A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Lag SM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28A2980-2A84-FDBB-F03B-CD0A0036EBC5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Idrottsutveckling för våra elitjuniorer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8C71FBF-0FA1-DC30-DA99-671117D6C5B0}"/>
              </a:ext>
            </a:extLst>
          </p:cNvPr>
          <p:cNvSpPr txBox="1"/>
          <p:nvPr/>
        </p:nvSpPr>
        <p:spPr>
          <a:xfrm>
            <a:off x="3450061" y="3917814"/>
            <a:ext cx="2603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Lära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sig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9D4377-1165-1C83-2661-B645FCDF1607}"/>
              </a:ext>
            </a:extLst>
          </p:cNvPr>
          <p:cNvSpPr txBox="1"/>
          <p:nvPr/>
        </p:nvSpPr>
        <p:spPr>
          <a:xfrm>
            <a:off x="3450061" y="4406628"/>
            <a:ext cx="2603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Lära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450A879-E2C9-1720-CB39-DCD6BFDC1E2F}"/>
              </a:ext>
            </a:extLst>
          </p:cNvPr>
          <p:cNvSpPr txBox="1"/>
          <p:nvPr/>
        </p:nvSpPr>
        <p:spPr>
          <a:xfrm>
            <a:off x="3450061" y="4895442"/>
            <a:ext cx="2603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Börja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träna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9692FAA-025E-E5EE-6120-71B0EDCAED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75867" y="4823379"/>
            <a:ext cx="897708" cy="589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422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Tävling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2A9C6BD4-3A8D-5D9C-88D2-9D7B238976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9305" y="2545491"/>
            <a:ext cx="2436883" cy="340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975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Tävling – de olika stegen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796CA7A-0E50-535D-8B28-92725DFB6C26}"/>
              </a:ext>
            </a:extLst>
          </p:cNvPr>
          <p:cNvSpPr txBox="1"/>
          <p:nvPr/>
        </p:nvSpPr>
        <p:spPr>
          <a:xfrm>
            <a:off x="8772760" y="6135297"/>
            <a:ext cx="31472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 </a:t>
            </a:r>
            <a:r>
              <a:rPr kumimoji="0" lang="en-AU" sz="11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rankinggrundande</a:t>
            </a:r>
            <a:r>
              <a:rPr kumimoji="0" lang="en-AU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1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tävlingar</a:t>
            </a:r>
            <a:r>
              <a:rPr kumimoji="0" lang="en-AU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(SGF Ranking)</a:t>
            </a:r>
            <a:br>
              <a:rPr kumimoji="0" lang="en-AU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** 2 av 6 </a:t>
            </a:r>
            <a:r>
              <a:rPr kumimoji="0" lang="en-AU" sz="11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tävlingar</a:t>
            </a:r>
            <a:r>
              <a:rPr kumimoji="0" lang="en-AU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1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rankinggrundande</a:t>
            </a:r>
            <a:r>
              <a:rPr kumimoji="0" lang="en-AU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(SGF Ranking)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4830523-86F3-85FF-877E-FFC332180857}"/>
              </a:ext>
            </a:extLst>
          </p:cNvPr>
          <p:cNvSpPr/>
          <p:nvPr/>
        </p:nvSpPr>
        <p:spPr>
          <a:xfrm>
            <a:off x="838200" y="3367612"/>
            <a:ext cx="1723712" cy="11351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ICA Tour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8B3AB9E-E93B-BE11-8E99-7F6A9925814C}"/>
              </a:ext>
            </a:extLst>
          </p:cNvPr>
          <p:cNvSpPr/>
          <p:nvPr/>
        </p:nvSpPr>
        <p:spPr>
          <a:xfrm>
            <a:off x="2606376" y="3367612"/>
            <a:ext cx="1723712" cy="11351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PQ Tour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0378BDC-311B-CC66-B9A5-E9A6AC629844}"/>
              </a:ext>
            </a:extLst>
          </p:cNvPr>
          <p:cNvSpPr/>
          <p:nvPr/>
        </p:nvSpPr>
        <p:spPr>
          <a:xfrm>
            <a:off x="4374552" y="3367612"/>
            <a:ext cx="1723712" cy="11351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Gästrike</a:t>
            </a:r>
            <a:r>
              <a:rPr kumimoji="0" lang="en-A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</a:t>
            </a:r>
            <a:r>
              <a:rPr kumimoji="0" lang="en-AU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Hälsinge</a:t>
            </a:r>
            <a:r>
              <a:rPr kumimoji="0" lang="en-A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Tour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b="1" dirty="0" err="1">
                <a:solidFill>
                  <a:prstClr val="black"/>
                </a:solidFill>
                <a:latin typeface="Calibri" panose="020F0502020204030204"/>
              </a:rPr>
              <a:t>SvJrT</a:t>
            </a:r>
            <a:r>
              <a:rPr lang="en-AU" sz="1100" b="1" dirty="0">
                <a:solidFill>
                  <a:prstClr val="black"/>
                </a:solidFill>
                <a:latin typeface="Calibri" panose="020F0502020204030204"/>
              </a:rPr>
              <a:t> div 3</a:t>
            </a:r>
            <a:r>
              <a:rPr kumimoji="0" lang="en-A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**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A3E1D88-01E7-543D-5A45-9450880B0CA4}"/>
              </a:ext>
            </a:extLst>
          </p:cNvPr>
          <p:cNvSpPr/>
          <p:nvPr/>
        </p:nvSpPr>
        <p:spPr>
          <a:xfrm>
            <a:off x="6142728" y="3367612"/>
            <a:ext cx="1723712" cy="111130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Teen </a:t>
            </a:r>
            <a:r>
              <a:rPr lang="en-AU" sz="1100" b="1" dirty="0">
                <a:solidFill>
                  <a:prstClr val="black"/>
                </a:solidFill>
                <a:latin typeface="Calibri" panose="020F0502020204030204"/>
              </a:rPr>
              <a:t>Cup</a:t>
            </a:r>
            <a:r>
              <a:rPr kumimoji="0" lang="en-A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b="1" dirty="0" err="1">
                <a:solidFill>
                  <a:prstClr val="black"/>
                </a:solidFill>
                <a:latin typeface="Calibri" panose="020F0502020204030204"/>
              </a:rPr>
              <a:t>SvJrT</a:t>
            </a:r>
            <a:r>
              <a:rPr lang="en-AU" sz="1100" b="1" dirty="0">
                <a:solidFill>
                  <a:prstClr val="black"/>
                </a:solidFill>
                <a:latin typeface="Calibri" panose="020F0502020204030204"/>
              </a:rPr>
              <a:t> div 2 </a:t>
            </a:r>
            <a:r>
              <a:rPr kumimoji="0" lang="en-A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JMI*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D0E5DF6-7C85-8FA7-2C94-42C75F729645}"/>
              </a:ext>
            </a:extLst>
          </p:cNvPr>
          <p:cNvSpPr/>
          <p:nvPr/>
        </p:nvSpPr>
        <p:spPr>
          <a:xfrm>
            <a:off x="7910904" y="3343794"/>
            <a:ext cx="1723712" cy="11351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b="1" dirty="0" err="1">
                <a:solidFill>
                  <a:prstClr val="black"/>
                </a:solidFill>
                <a:latin typeface="Calibri" panose="020F0502020204030204"/>
              </a:rPr>
              <a:t>SvJrT</a:t>
            </a:r>
            <a:r>
              <a:rPr lang="en-AU" sz="1100" b="1" dirty="0">
                <a:solidFill>
                  <a:prstClr val="black"/>
                </a:solidFill>
                <a:latin typeface="Calibri" panose="020F0502020204030204"/>
              </a:rPr>
              <a:t> div 1 </a:t>
            </a:r>
            <a:r>
              <a:rPr lang="en-AU" sz="1100" b="1" dirty="0" err="1">
                <a:solidFill>
                  <a:prstClr val="black"/>
                </a:solidFill>
                <a:latin typeface="Calibri" panose="020F0502020204030204"/>
              </a:rPr>
              <a:t>och</a:t>
            </a:r>
            <a:r>
              <a:rPr lang="en-AU" sz="1100" b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AU" sz="1100" b="1" dirty="0" err="1">
                <a:solidFill>
                  <a:prstClr val="black"/>
                </a:solidFill>
                <a:latin typeface="Calibri" panose="020F0502020204030204"/>
              </a:rPr>
              <a:t>Elit</a:t>
            </a:r>
            <a:r>
              <a:rPr lang="en-AU" sz="1100" b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kumimoji="0" lang="en-A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Internationellt*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Future Series*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80FCE3F-D339-5EBE-41CB-23EA37B0F328}"/>
              </a:ext>
            </a:extLst>
          </p:cNvPr>
          <p:cNvSpPr/>
          <p:nvPr/>
        </p:nvSpPr>
        <p:spPr>
          <a:xfrm>
            <a:off x="9679080" y="3328602"/>
            <a:ext cx="1723712" cy="11351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College*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MasterCard Tour* (H)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Nordic Tour* (D)</a:t>
            </a:r>
          </a:p>
        </p:txBody>
      </p:sp>
    </p:spTree>
    <p:extLst>
      <p:ext uri="{BB962C8B-B14F-4D97-AF65-F5344CB8AC3E}">
        <p14:creationId xmlns:p14="http://schemas.microsoft.com/office/powerpoint/2010/main" val="40720359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Tävling – vi åker som lag men tävlar individuellt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ruta 9">
            <a:extLst>
              <a:ext uri="{FF2B5EF4-FFF2-40B4-BE49-F238E27FC236}">
                <a16:creationId xmlns:a16="http://schemas.microsoft.com/office/drawing/2014/main" id="{8008794A-36E4-573C-86B4-601EA4396602}"/>
              </a:ext>
            </a:extLst>
          </p:cNvPr>
          <p:cNvSpPr txBox="1"/>
          <p:nvPr/>
        </p:nvSpPr>
        <p:spPr>
          <a:xfrm>
            <a:off x="838200" y="1780203"/>
            <a:ext cx="7581884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Varje spelare anmäler sig själv till tävlingar via ”</a:t>
            </a:r>
            <a:r>
              <a:rPr lang="sv-SE" sz="2400" dirty="0" err="1"/>
              <a:t>MinGolf</a:t>
            </a:r>
            <a:r>
              <a:rPr lang="sv-SE" sz="2400" dirty="0"/>
              <a:t>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Vi lägger ut info på </a:t>
            </a:r>
            <a:r>
              <a:rPr lang="sv-SE" sz="2400" dirty="0" err="1"/>
              <a:t>laget.se</a:t>
            </a:r>
            <a:r>
              <a:rPr lang="sv-SE" sz="2400" dirty="0"/>
              <a:t> om sista anmälningsdatum.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Viktigt att ha framförhållning.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Vi samåker i största möjliga mån.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Jobbar med små delmål på tävling.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Jobba med attityd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302204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>
                <a:solidFill>
                  <a:prstClr val="black"/>
                </a:solidFill>
                <a:latin typeface="Calibri Light" panose="020F0302020204030204"/>
              </a:rPr>
              <a:t>Svenska Juniortouren – tidigare Teen Tour</a:t>
            </a:r>
            <a:endParaRPr kumimoji="0" lang="sv-SE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Bildobjekt 2" descr="En bild som visar text&#10;&#10;Automatiskt genererad beskrivning">
            <a:extLst>
              <a:ext uri="{FF2B5EF4-FFF2-40B4-BE49-F238E27FC236}">
                <a16:creationId xmlns:a16="http://schemas.microsoft.com/office/drawing/2014/main" id="{73B5D5E8-8439-71A0-6CDE-1319D470EBA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725930"/>
            <a:ext cx="7772400" cy="4733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481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DD591B-DF7A-D04B-65E1-5D9D45ABA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Platshållare för innehåll 4" descr="En bild som visar text&#10;&#10;Automatiskt genererad beskrivning">
            <a:extLst>
              <a:ext uri="{FF2B5EF4-FFF2-40B4-BE49-F238E27FC236}">
                <a16:creationId xmlns:a16="http://schemas.microsoft.com/office/drawing/2014/main" id="{B923D45E-2D77-2C87-5EDA-EBDAE3F0B1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6786"/>
            <a:ext cx="10515600" cy="6404427"/>
          </a:xfrm>
        </p:spPr>
      </p:pic>
    </p:spTree>
    <p:extLst>
      <p:ext uri="{BB962C8B-B14F-4D97-AF65-F5344CB8AC3E}">
        <p14:creationId xmlns:p14="http://schemas.microsoft.com/office/powerpoint/2010/main" val="4722120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Tävling – Svenska juniortouren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ruta 1">
            <a:extLst>
              <a:ext uri="{FF2B5EF4-FFF2-40B4-BE49-F238E27FC236}">
                <a16:creationId xmlns:a16="http://schemas.microsoft.com/office/drawing/2014/main" id="{68406B39-0CE8-536D-7889-A9D7AB8D70AC}"/>
              </a:ext>
            </a:extLst>
          </p:cNvPr>
          <p:cNvSpPr txBox="1"/>
          <p:nvPr/>
        </p:nvSpPr>
        <p:spPr>
          <a:xfrm>
            <a:off x="1828800" y="2467778"/>
            <a:ext cx="945130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Skapa konto på </a:t>
            </a:r>
            <a:r>
              <a:rPr lang="sv-SE" sz="2400" dirty="0" err="1"/>
              <a:t>Mingolf</a:t>
            </a: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Anmälan enl. förutbestämd </a:t>
            </a:r>
            <a:r>
              <a:rPr lang="sv-SE" sz="2400" dirty="0" err="1"/>
              <a:t>prio</a:t>
            </a:r>
            <a:r>
              <a:rPr lang="sv-SE" sz="2400" dirty="0"/>
              <a:t>, för att kunna samåka och utveckla och </a:t>
            </a:r>
            <a:br>
              <a:rPr lang="sv-SE" sz="2400" dirty="0"/>
            </a:br>
            <a:r>
              <a:rPr lang="sv-SE" sz="2400" dirty="0"/>
              <a:t>följa upp grabbarnas spel på banan.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Registrering 2 dagar innan start.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”</a:t>
            </a:r>
            <a:r>
              <a:rPr lang="sv-SE" sz="2400" dirty="0" err="1"/>
              <a:t>WhatsUp</a:t>
            </a:r>
            <a:r>
              <a:rPr lang="sv-SE" sz="2400" dirty="0"/>
              <a:t>”- grupp för samordning.</a:t>
            </a:r>
          </a:p>
        </p:txBody>
      </p:sp>
    </p:spTree>
    <p:extLst>
      <p:ext uri="{BB962C8B-B14F-4D97-AF65-F5344CB8AC3E}">
        <p14:creationId xmlns:p14="http://schemas.microsoft.com/office/powerpoint/2010/main" val="5649998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>
                <a:solidFill>
                  <a:prstClr val="black"/>
                </a:solidFill>
                <a:latin typeface="Calibri Light" panose="020F0302020204030204"/>
              </a:rPr>
              <a:t>Säsongen 2023</a:t>
            </a:r>
            <a:endParaRPr kumimoji="0" lang="sv-SE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2A9C6BD4-3A8D-5D9C-88D2-9D7B238976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9305" y="2545491"/>
            <a:ext cx="2436883" cy="340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401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Gävle GK – Idrottsutveckling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8BDC42BB-5269-CF04-42FB-AB217A3E2713}"/>
              </a:ext>
            </a:extLst>
          </p:cNvPr>
          <p:cNvSpPr txBox="1"/>
          <p:nvPr/>
        </p:nvSpPr>
        <p:spPr>
          <a:xfrm>
            <a:off x="838200" y="2698418"/>
            <a:ext cx="867673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Gävle </a:t>
            </a:r>
            <a:r>
              <a:rPr lang="sv-SE" sz="2400" dirty="0" err="1">
                <a:solidFill>
                  <a:prstClr val="black"/>
                </a:solidFill>
                <a:latin typeface="Calibri" panose="020F0502020204030204"/>
              </a:rPr>
              <a:t>GK´s</a:t>
            </a: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 idrottsutvecklingsmodell**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400" dirty="0">
              <a:solidFill>
                <a:prstClr val="black"/>
              </a:solidFill>
              <a:latin typeface="Calibri" panose="020F0502020204030204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Tävling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400" dirty="0">
              <a:solidFill>
                <a:prstClr val="black"/>
              </a:solidFill>
              <a:latin typeface="Calibri" panose="020F0502020204030204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Vinterträning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24BD58-807C-14A5-CE0F-DCB5DA0FC1F2}"/>
              </a:ext>
            </a:extLst>
          </p:cNvPr>
          <p:cNvSpPr txBox="1"/>
          <p:nvPr/>
        </p:nvSpPr>
        <p:spPr>
          <a:xfrm>
            <a:off x="8717691" y="6304518"/>
            <a:ext cx="29058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**</a:t>
            </a:r>
            <a:r>
              <a:rPr kumimoji="0" lang="en-AU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baserad</a:t>
            </a:r>
            <a:r>
              <a:rPr kumimoji="0" lang="en-AU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på</a:t>
            </a:r>
            <a:r>
              <a:rPr kumimoji="0" lang="en-AU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SGF </a:t>
            </a:r>
            <a:r>
              <a:rPr kumimoji="0" lang="en-AU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utvecklingstrappa</a:t>
            </a:r>
            <a:endParaRPr kumimoji="0" lang="en-AU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09714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>
                <a:solidFill>
                  <a:prstClr val="black"/>
                </a:solidFill>
                <a:latin typeface="Calibri Light" panose="020F0302020204030204"/>
              </a:rPr>
              <a:t>Säsongen 2023 – Vad gör vi</a:t>
            </a:r>
            <a:endParaRPr kumimoji="0" lang="sv-SE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ruta 1">
            <a:extLst>
              <a:ext uri="{FF2B5EF4-FFF2-40B4-BE49-F238E27FC236}">
                <a16:creationId xmlns:a16="http://schemas.microsoft.com/office/drawing/2014/main" id="{16A3FF82-8245-DDB9-A38B-F49B38241114}"/>
              </a:ext>
            </a:extLst>
          </p:cNvPr>
          <p:cNvSpPr txBox="1"/>
          <p:nvPr/>
        </p:nvSpPr>
        <p:spPr>
          <a:xfrm>
            <a:off x="1145755" y="1985853"/>
            <a:ext cx="589443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Vinterträning</a:t>
            </a:r>
          </a:p>
          <a:p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Läger 3 dagar på Söderby GK 29 apr – 1 maj</a:t>
            </a:r>
          </a:p>
          <a:p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Läger 2 dagar på </a:t>
            </a:r>
            <a:r>
              <a:rPr lang="sv-SE" sz="2400" dirty="0" err="1"/>
              <a:t>Högbo</a:t>
            </a:r>
            <a:r>
              <a:rPr lang="sv-SE" sz="2400" dirty="0"/>
              <a:t> GK 6-7 maj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Teen Cup Camp (midsommarveckan)</a:t>
            </a:r>
            <a:br>
              <a:rPr lang="sv-SE" sz="2400" dirty="0"/>
            </a:b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Tävling och träning maj – </a:t>
            </a:r>
            <a:r>
              <a:rPr lang="sv-SE" sz="2400" dirty="0" err="1"/>
              <a:t>sept</a:t>
            </a:r>
            <a:r>
              <a:rPr lang="sv-SE" sz="2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Träningsuppehåll Juli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8037618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333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>
                <a:solidFill>
                  <a:prstClr val="black"/>
                </a:solidFill>
                <a:latin typeface="Calibri Light" panose="020F0302020204030204"/>
              </a:rPr>
              <a:t>Säsongen 2023</a:t>
            </a: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80CB0C1-FD9C-9723-42D3-86C132CD9973}"/>
              </a:ext>
            </a:extLst>
          </p:cNvPr>
          <p:cNvSpPr txBox="1"/>
          <p:nvPr/>
        </p:nvSpPr>
        <p:spPr>
          <a:xfrm>
            <a:off x="838200" y="1727518"/>
            <a:ext cx="466852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2000" dirty="0">
                <a:solidFill>
                  <a:prstClr val="black"/>
                </a:solidFill>
                <a:latin typeface="Calibri" panose="020F0502020204030204"/>
              </a:rPr>
              <a:t>Träningsavgifter 2023: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742950" lvl="1" indent="-285750" defTabSz="457200">
              <a:buFont typeface="Arial" panose="020B0604020202020204" pitchFamily="34" charset="0"/>
              <a:buChar char="•"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Blå Grupp		1200 kr</a:t>
            </a:r>
          </a:p>
          <a:p>
            <a:pPr marL="742950" lvl="1" indent="-285750" defTabSz="457200">
              <a:buFont typeface="Arial" panose="020B0604020202020204" pitchFamily="34" charset="0"/>
              <a:buChar char="•"/>
              <a:defRPr/>
            </a:pPr>
            <a:r>
              <a:rPr lang="sv-SE" sz="2000" dirty="0">
                <a:solidFill>
                  <a:prstClr val="black"/>
                </a:solidFill>
                <a:latin typeface="Calibri" panose="020F0502020204030204"/>
              </a:rPr>
              <a:t>Grön Grupp	1600 kr</a:t>
            </a:r>
          </a:p>
          <a:p>
            <a:pPr marL="742950" lvl="1" indent="-285750" defTabSz="457200">
              <a:buFont typeface="Arial" panose="020B0604020202020204" pitchFamily="34" charset="0"/>
              <a:buChar char="•"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Gul Grupp		2300 kr</a:t>
            </a:r>
          </a:p>
          <a:p>
            <a:pPr marL="742950" lvl="1" indent="-285750" defTabSz="457200">
              <a:buFont typeface="Arial" panose="020B0604020202020204" pitchFamily="34" charset="0"/>
              <a:buChar char="•"/>
              <a:defRPr/>
            </a:pPr>
            <a:endParaRPr lang="sv-SE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2000" dirty="0">
                <a:solidFill>
                  <a:prstClr val="black"/>
                </a:solidFill>
                <a:latin typeface="Calibri" panose="020F0502020204030204"/>
              </a:rPr>
              <a:t>Pikétröjor </a:t>
            </a:r>
            <a:r>
              <a:rPr lang="sv-SE" sz="2000" dirty="0" err="1">
                <a:solidFill>
                  <a:prstClr val="black"/>
                </a:solidFill>
                <a:latin typeface="Calibri" panose="020F0502020204030204"/>
              </a:rPr>
              <a:t>Footjoy</a:t>
            </a:r>
            <a:r>
              <a:rPr lang="sv-SE" sz="20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  <a:p>
            <a:pPr marL="285750" indent="-285750" defTabSz="457200">
              <a:buFont typeface="Arial" panose="020B0604020202020204" pitchFamily="34" charset="0"/>
              <a:buChar char="•"/>
              <a:defRPr/>
            </a:pPr>
            <a:endParaRPr kumimoji="0" lang="sv-S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indent="-285750" defTabSz="457200">
              <a:buFont typeface="Arial" panose="020B0604020202020204" pitchFamily="34" charset="0"/>
              <a:buChar char="•"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½ priset på </a:t>
            </a:r>
            <a:r>
              <a:rPr kumimoji="0" lang="sv-SE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rangebollar</a:t>
            </a:r>
            <a:endParaRPr kumimoji="0" lang="sv-S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indent="-285750" defTabSz="457200">
              <a:buFont typeface="Arial" panose="020B0604020202020204" pitchFamily="34" charset="0"/>
              <a:buChar char="•"/>
              <a:defRPr/>
            </a:pPr>
            <a:endParaRPr lang="sv-SE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285750" indent="-285750" defTabSz="457200">
              <a:buFont typeface="Arial" panose="020B0604020202020204" pitchFamily="34" charset="0"/>
              <a:buChar char="•"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Upp till 20% rabatt i PQ shopen (ej kläder)</a:t>
            </a:r>
          </a:p>
          <a:p>
            <a:pPr marL="285750" indent="-285750" defTabSz="457200">
              <a:buFont typeface="Arial" panose="020B0604020202020204" pitchFamily="34" charset="0"/>
              <a:buChar char="•"/>
              <a:defRPr/>
            </a:pPr>
            <a:endParaRPr kumimoji="0" lang="sv-S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2000" dirty="0">
                <a:solidFill>
                  <a:prstClr val="black"/>
                </a:solidFill>
                <a:latin typeface="Calibri" panose="020F0502020204030204"/>
              </a:rPr>
              <a:t>Träningsläger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4">
            <a:extLst>
              <a:ext uri="{FF2B5EF4-FFF2-40B4-BE49-F238E27FC236}">
                <a16:creationId xmlns:a16="http://schemas.microsoft.com/office/drawing/2014/main" id="{4AE97521-ADDB-F7EB-164D-23DFB2CA8FC2}"/>
              </a:ext>
            </a:extLst>
          </p:cNvPr>
          <p:cNvSpPr txBox="1"/>
          <p:nvPr/>
        </p:nvSpPr>
        <p:spPr>
          <a:xfrm>
            <a:off x="6227962" y="1727518"/>
            <a:ext cx="449580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457200">
              <a:buFont typeface="Arial" panose="020B0604020202020204" pitchFamily="34" charset="0"/>
              <a:buChar char="•"/>
              <a:defRPr/>
            </a:pPr>
            <a:r>
              <a:rPr kumimoji="0" lang="sv-SE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Bollknacking</a:t>
            </a: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3-4 ggr/år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285750" indent="-285750" defTabSz="457200">
              <a:buFont typeface="Arial" panose="020B0604020202020204" pitchFamily="34" charset="0"/>
              <a:buChar char="•"/>
              <a:defRPr/>
            </a:pPr>
            <a:r>
              <a:rPr lang="sv-SE" sz="2000" dirty="0" err="1">
                <a:solidFill>
                  <a:prstClr val="black"/>
                </a:solidFill>
                <a:latin typeface="Calibri" panose="020F0502020204030204"/>
              </a:rPr>
              <a:t>Teen</a:t>
            </a:r>
            <a:r>
              <a:rPr lang="sv-SE" sz="2000" dirty="0">
                <a:solidFill>
                  <a:prstClr val="black"/>
                </a:solidFill>
                <a:latin typeface="Calibri" panose="020F0502020204030204"/>
              </a:rPr>
              <a:t> Cup Camp (midsommarveckan)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JSM Gävle 3-6 augusti, </a:t>
            </a:r>
            <a:r>
              <a:rPr kumimoji="0" lang="sv-SE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forecaddie</a:t>
            </a: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bemanning </a:t>
            </a:r>
            <a:r>
              <a:rPr kumimoji="0" lang="sv-SE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Avan</a:t>
            </a: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hål 7 (8:30-14:00):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742950" lvl="1" indent="-285750" defTabSz="457200">
              <a:buFont typeface="Arial" panose="020B0604020202020204" pitchFamily="34" charset="0"/>
              <a:buChar char="•"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P09 torsdag 3/8 </a:t>
            </a:r>
          </a:p>
          <a:p>
            <a:pPr marL="742950" lvl="1" indent="-285750" defTabSz="457200">
              <a:buFont typeface="Arial" panose="020B0604020202020204" pitchFamily="34" charset="0"/>
              <a:buChar char="•"/>
              <a:defRPr/>
            </a:pPr>
            <a:r>
              <a:rPr lang="sv-SE" sz="2000" dirty="0">
                <a:solidFill>
                  <a:prstClr val="black"/>
                </a:solidFill>
                <a:latin typeface="Calibri" panose="020F0502020204030204"/>
              </a:rPr>
              <a:t>P10 fredag 4/8</a:t>
            </a:r>
          </a:p>
          <a:p>
            <a:pPr marL="742950" lvl="1" indent="-285750" defTabSz="457200">
              <a:buFont typeface="Arial" panose="020B0604020202020204" pitchFamily="34" charset="0"/>
              <a:buChar char="•"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P11 lördag 5/8</a:t>
            </a:r>
          </a:p>
          <a:p>
            <a:pPr marL="742950" lvl="1" indent="-285750" defTabSz="457200">
              <a:buFont typeface="Arial" panose="020B0604020202020204" pitchFamily="34" charset="0"/>
              <a:buChar char="•"/>
              <a:defRPr/>
            </a:pPr>
            <a:r>
              <a:rPr lang="sv-SE" sz="2000" dirty="0">
                <a:solidFill>
                  <a:prstClr val="black"/>
                </a:solidFill>
                <a:latin typeface="Calibri" panose="020F0502020204030204"/>
              </a:rPr>
              <a:t>P12-13 söndag 6/8</a:t>
            </a:r>
          </a:p>
          <a:p>
            <a:pPr marL="742950" lvl="1" indent="-285750" defTabSz="457200">
              <a:buFont typeface="Arial" panose="020B0604020202020204" pitchFamily="34" charset="0"/>
              <a:buChar char="•"/>
              <a:defRPr/>
            </a:pPr>
            <a:endParaRPr kumimoji="0" lang="sv-S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indent="-285750" defTabSz="457200">
              <a:buFont typeface="Arial" panose="020B0604020202020204" pitchFamily="34" charset="0"/>
              <a:buChar char="•"/>
              <a:defRPr/>
            </a:pPr>
            <a:r>
              <a:rPr lang="sv-SE" sz="2000" dirty="0">
                <a:solidFill>
                  <a:prstClr val="black"/>
                </a:solidFill>
                <a:latin typeface="Calibri" panose="020F0502020204030204"/>
              </a:rPr>
              <a:t>Tävlingsschema</a:t>
            </a:r>
            <a:endParaRPr kumimoji="0" lang="sv-S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046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Värderingar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095E213-6D45-DB82-9231-1753B0DC7E70}"/>
              </a:ext>
            </a:extLst>
          </p:cNvPr>
          <p:cNvSpPr txBox="1"/>
          <p:nvPr/>
        </p:nvSpPr>
        <p:spPr>
          <a:xfrm>
            <a:off x="838200" y="2256367"/>
            <a:ext cx="8246076" cy="34855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UTVECKLAS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Genom att få första kontakten med golfen i golfskola och sedan komma in i ledarledda träning ska ungdomarna, oavsett ålder känna att de utvecklas som golfare och individ. De ska snabbt känna att de kan slå golfbollen så de kan i tidiga år komma ut på golfbanan och spela.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LÄRA SIG NYA SAKER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Genom att ha en konsekvent träning som är noggrant planerad ska ungdomarna känna att de lär sig nya saker och blir trygg i sin kunskap. Övningar ska repeteras pedagogiskt så en trygghet skapas innan nästa steg tas.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KÄNNA SPÄNNING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Spelarna ska få uppleva spänning både i träning och i spel på banan redan under sitt första golfår. Träningen innehåller tävlingsmoment anpassat till ålder. Spelaren har möjlighet att spela på banan oavsett </a:t>
            </a:r>
            <a:r>
              <a:rPr kumimoji="0" lang="sv-SE" alt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hcp</a:t>
            </a:r>
            <a:r>
              <a:rPr kumimoji="0" lang="sv-SE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eller inte.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TRÄFFA KOMPISAR - GEMENSKAP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Gemenskap byggs upp genom att alla ungdomar känner att de utvecklas, lär sig något så gruppen blir ”intakt” genom åren. Gemenskap skapas också genom aktiviteter i och utanför golfen. T.ex. läger och åka bada tillsammans.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 KUL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Ungdomarna kommer uppleva att det är kul p.g.a. att ledarna ger uppmärksamhet, feedback samt att gruppen och individen känner utveckling. Det skapas även glädje genom positiva ledare, roliga inslag i övningar samt att gruppen har en trygghet tillsammans.</a:t>
            </a:r>
          </a:p>
        </p:txBody>
      </p:sp>
    </p:spTree>
    <p:extLst>
      <p:ext uri="{BB962C8B-B14F-4D97-AF65-F5344CB8AC3E}">
        <p14:creationId xmlns:p14="http://schemas.microsoft.com/office/powerpoint/2010/main" val="1557943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Kultur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3960E74-897D-6E21-6240-16537C98F67A}"/>
              </a:ext>
            </a:extLst>
          </p:cNvPr>
          <p:cNvSpPr txBox="1"/>
          <p:nvPr/>
        </p:nvSpPr>
        <p:spPr>
          <a:xfrm>
            <a:off x="2216989" y="2391578"/>
            <a:ext cx="83244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 </a:t>
            </a:r>
            <a:r>
              <a:rPr kumimoji="0" lang="en-AU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har</a:t>
            </a:r>
            <a:r>
              <a:rPr kumimoji="0" lang="en-A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sveriges</a:t>
            </a:r>
            <a:r>
              <a:rPr kumimoji="0" lang="en-A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starkaste</a:t>
            </a:r>
            <a:r>
              <a:rPr kumimoji="0" lang="en-A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träningskultur</a:t>
            </a:r>
            <a:endParaRPr kumimoji="0" lang="en-AU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 hjälper våra barn och ungdomar att från en tidig ålder uppleva en brant utvecklingskurva med känsla av framgång och glädje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 får alltid en kram när man kommer i mål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 jobbar tillsammans mot lägre </a:t>
            </a:r>
            <a:r>
              <a:rPr kumimoji="0" lang="sv-SE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scorer</a:t>
            </a:r>
            <a:endParaRPr kumimoji="0" lang="sv-SE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4819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Utveckling är glädje och fortsatt idrottande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252517EB-F066-F90C-D9D9-C0E8998D1946}"/>
              </a:ext>
            </a:extLst>
          </p:cNvPr>
          <p:cNvCxnSpPr>
            <a:cxnSpLocks/>
          </p:cNvCxnSpPr>
          <p:nvPr/>
        </p:nvCxnSpPr>
        <p:spPr>
          <a:xfrm flipV="1">
            <a:off x="2109658" y="2108884"/>
            <a:ext cx="0" cy="281941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9BC93569-CD7F-4768-B6F0-6656B767A579}"/>
              </a:ext>
            </a:extLst>
          </p:cNvPr>
          <p:cNvCxnSpPr>
            <a:cxnSpLocks/>
          </p:cNvCxnSpPr>
          <p:nvPr/>
        </p:nvCxnSpPr>
        <p:spPr>
          <a:xfrm>
            <a:off x="1891291" y="4709936"/>
            <a:ext cx="435363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F13A4575-9457-2208-020C-71C52E3EACF1}"/>
              </a:ext>
            </a:extLst>
          </p:cNvPr>
          <p:cNvCxnSpPr/>
          <p:nvPr/>
        </p:nvCxnSpPr>
        <p:spPr>
          <a:xfrm flipV="1">
            <a:off x="2437204" y="3386103"/>
            <a:ext cx="1651379" cy="832513"/>
          </a:xfrm>
          <a:prstGeom prst="bentConnector3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D879E68C-BAE7-1BB8-B688-88F2B47C276F}"/>
              </a:ext>
            </a:extLst>
          </p:cNvPr>
          <p:cNvCxnSpPr/>
          <p:nvPr/>
        </p:nvCxnSpPr>
        <p:spPr>
          <a:xfrm flipV="1">
            <a:off x="3351604" y="2556655"/>
            <a:ext cx="1651379" cy="832513"/>
          </a:xfrm>
          <a:prstGeom prst="bentConnector3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3144E72-C851-57D2-7281-817EBB3A962F}"/>
              </a:ext>
            </a:extLst>
          </p:cNvPr>
          <p:cNvCxnSpPr>
            <a:cxnSpLocks/>
          </p:cNvCxnSpPr>
          <p:nvPr/>
        </p:nvCxnSpPr>
        <p:spPr>
          <a:xfrm flipV="1">
            <a:off x="7687772" y="2836385"/>
            <a:ext cx="9621" cy="200622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4494CF6-3D87-72B8-A48B-D59C6304EACA}"/>
              </a:ext>
            </a:extLst>
          </p:cNvPr>
          <p:cNvCxnSpPr>
            <a:cxnSpLocks/>
          </p:cNvCxnSpPr>
          <p:nvPr/>
        </p:nvCxnSpPr>
        <p:spPr>
          <a:xfrm flipV="1">
            <a:off x="7502804" y="4656145"/>
            <a:ext cx="2645378" cy="192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B6F3E03-E66A-099C-4AAE-F5027372237B}"/>
              </a:ext>
            </a:extLst>
          </p:cNvPr>
          <p:cNvCxnSpPr>
            <a:cxnSpLocks/>
          </p:cNvCxnSpPr>
          <p:nvPr/>
        </p:nvCxnSpPr>
        <p:spPr>
          <a:xfrm flipV="1">
            <a:off x="7870798" y="4008515"/>
            <a:ext cx="1930575" cy="9592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2">
            <a:extLst>
              <a:ext uri="{FF2B5EF4-FFF2-40B4-BE49-F238E27FC236}">
                <a16:creationId xmlns:a16="http://schemas.microsoft.com/office/drawing/2014/main" id="{1324DE9F-4518-5947-8151-55BE9B020D9A}"/>
              </a:ext>
            </a:extLst>
          </p:cNvPr>
          <p:cNvSpPr txBox="1">
            <a:spLocks/>
          </p:cNvSpPr>
          <p:nvPr/>
        </p:nvSpPr>
        <p:spPr>
          <a:xfrm>
            <a:off x="1891291" y="5236353"/>
            <a:ext cx="8003881" cy="87673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För att våra barn och ungdomar ska fortsätta med golf som idrott är utveckling i åldern 10-14 år väldigt viktig. Barn och ungdomars känsla av utveckling, att man blir bättre på något hela tiden är avgörande för att man ska fortsätta med golf.</a:t>
            </a:r>
            <a:endParaRPr kumimoji="0" lang="en-US" altLang="en-US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30550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Förutsättningar att utvecklas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80CB0C1-FD9C-9723-42D3-86C132CD9973}"/>
              </a:ext>
            </a:extLst>
          </p:cNvPr>
          <p:cNvSpPr txBox="1"/>
          <p:nvPr/>
        </p:nvSpPr>
        <p:spPr>
          <a:xfrm>
            <a:off x="838200" y="2698418"/>
            <a:ext cx="6096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Tillräcklig träningstid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Tillräcklig sparring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Tillräcklig coachning och tränarstöd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Tillräcklig mängd tävlingar </a:t>
            </a:r>
          </a:p>
        </p:txBody>
      </p:sp>
    </p:spTree>
    <p:extLst>
      <p:ext uri="{BB962C8B-B14F-4D97-AF65-F5344CB8AC3E}">
        <p14:creationId xmlns:p14="http://schemas.microsoft.com/office/powerpoint/2010/main" val="26454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Gävle GK på plats 3 av 260 klubbar i Sverige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EA66BE91-442B-BC7A-B841-8737771A62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9690" y="1656235"/>
            <a:ext cx="3260783" cy="4762500"/>
          </a:xfrm>
          <a:prstGeom prst="rect">
            <a:avLst/>
          </a:prstGeom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54FC56D-6B0F-19EB-5EC9-2AABE95A2D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46403" y="2112527"/>
            <a:ext cx="3260783" cy="393382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A4AC26D-B573-3248-46D1-245684CD658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05082" y="2112527"/>
            <a:ext cx="3260783" cy="2352675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019C557C-8FBB-D9C7-20FA-C809F5FF4733}"/>
              </a:ext>
            </a:extLst>
          </p:cNvPr>
          <p:cNvSpPr txBox="1"/>
          <p:nvPr/>
        </p:nvSpPr>
        <p:spPr>
          <a:xfrm>
            <a:off x="4146403" y="1656235"/>
            <a:ext cx="3260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SGF Ranking </a:t>
            </a:r>
            <a:r>
              <a:rPr kumimoji="0" lang="en-AU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Pojkar</a:t>
            </a: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Juniorer</a:t>
            </a: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(19)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BE9A814-0D81-11D0-2E27-FB7E12CABB3F}"/>
              </a:ext>
            </a:extLst>
          </p:cNvPr>
          <p:cNvSpPr txBox="1"/>
          <p:nvPr/>
        </p:nvSpPr>
        <p:spPr>
          <a:xfrm>
            <a:off x="7618253" y="1656235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SGF Ranking </a:t>
            </a:r>
            <a:r>
              <a:rPr kumimoji="0" lang="en-AU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Flickor</a:t>
            </a: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Juniorer</a:t>
            </a: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(11)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2658DC5-F2C9-38BC-0AE4-4B727A8489B1}"/>
              </a:ext>
            </a:extLst>
          </p:cNvPr>
          <p:cNvSpPr/>
          <p:nvPr/>
        </p:nvSpPr>
        <p:spPr>
          <a:xfrm>
            <a:off x="759689" y="2708694"/>
            <a:ext cx="1267519" cy="22428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3861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Gruppindelningar och utvecklingssteg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986D90F-71C7-E4DC-B42F-9AF961BF49C3}"/>
              </a:ext>
            </a:extLst>
          </p:cNvPr>
          <p:cNvSpPr/>
          <p:nvPr/>
        </p:nvSpPr>
        <p:spPr>
          <a:xfrm>
            <a:off x="2321051" y="4454651"/>
            <a:ext cx="2170672" cy="1396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Barn -12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811077B-5382-1BA2-65D3-1121A21FF74F}"/>
              </a:ext>
            </a:extLst>
          </p:cNvPr>
          <p:cNvSpPr/>
          <p:nvPr/>
        </p:nvSpPr>
        <p:spPr>
          <a:xfrm>
            <a:off x="4781561" y="3453966"/>
            <a:ext cx="2170672" cy="1396232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Ungdom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13-16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98AECB4-8CDE-FBDE-7D1E-1AF635DFE0F2}"/>
              </a:ext>
            </a:extLst>
          </p:cNvPr>
          <p:cNvSpPr/>
          <p:nvPr/>
        </p:nvSpPr>
        <p:spPr>
          <a:xfrm>
            <a:off x="7242071" y="2374643"/>
            <a:ext cx="2170672" cy="1396232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Elitjun17-21</a:t>
            </a:r>
          </a:p>
        </p:txBody>
      </p:sp>
    </p:spTree>
    <p:extLst>
      <p:ext uri="{BB962C8B-B14F-4D97-AF65-F5344CB8AC3E}">
        <p14:creationId xmlns:p14="http://schemas.microsoft.com/office/powerpoint/2010/main" val="2286436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FEB1761-E9EC-4582-A93F-6977FDAF8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8FEB1761-E9EC-4582-A93F-6977FDAF8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067F0E00-7CDA-4ED2-9250-658496BCAAA2}"/>
              </a:ext>
            </a:extLst>
          </p:cNvPr>
          <p:cNvSpPr txBox="1">
            <a:spLocks/>
          </p:cNvSpPr>
          <p:nvPr/>
        </p:nvSpPr>
        <p:spPr>
          <a:xfrm>
            <a:off x="838200" y="184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Gruppträning och egen träning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76B747-64D4-4264-BB45-148A8C0A43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1887" y="378377"/>
            <a:ext cx="764775" cy="1067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56F30-D871-4925-85BC-A54BEF7108C2}"/>
              </a:ext>
            </a:extLst>
          </p:cNvPr>
          <p:cNvCxnSpPr>
            <a:cxnSpLocks/>
          </p:cNvCxnSpPr>
          <p:nvPr/>
        </p:nvCxnSpPr>
        <p:spPr>
          <a:xfrm flipV="1">
            <a:off x="838200" y="1445577"/>
            <a:ext cx="9885562" cy="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661BC012-D0A7-00D2-245A-EDB4A9CB68B9}"/>
              </a:ext>
            </a:extLst>
          </p:cNvPr>
          <p:cNvSpPr/>
          <p:nvPr/>
        </p:nvSpPr>
        <p:spPr>
          <a:xfrm rot="10800000">
            <a:off x="2311878" y="5037473"/>
            <a:ext cx="6975895" cy="966159"/>
          </a:xfrm>
          <a:prstGeom prst="triangle">
            <a:avLst>
              <a:gd name="adj" fmla="val 99999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A108CCC-71C0-8E7F-7D58-5A54071E10BA}"/>
              </a:ext>
            </a:extLst>
          </p:cNvPr>
          <p:cNvSpPr/>
          <p:nvPr/>
        </p:nvSpPr>
        <p:spPr>
          <a:xfrm>
            <a:off x="2346692" y="3459192"/>
            <a:ext cx="2170672" cy="139623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Barn -12 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F940F38-1B51-4DD1-F0F6-52A82923B438}"/>
              </a:ext>
            </a:extLst>
          </p:cNvPr>
          <p:cNvSpPr/>
          <p:nvPr/>
        </p:nvSpPr>
        <p:spPr>
          <a:xfrm>
            <a:off x="7051941" y="2298853"/>
            <a:ext cx="2170672" cy="139623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Elitjun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17-21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79F4BF5-5A22-28B3-69B9-D7237749D3D4}"/>
              </a:ext>
            </a:extLst>
          </p:cNvPr>
          <p:cNvSpPr/>
          <p:nvPr/>
        </p:nvSpPr>
        <p:spPr>
          <a:xfrm>
            <a:off x="4714489" y="2852101"/>
            <a:ext cx="2170672" cy="139623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Ungdom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13-16</a:t>
            </a: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B9DB98C8-CE1D-2368-48BB-00DFB7DE0824}"/>
              </a:ext>
            </a:extLst>
          </p:cNvPr>
          <p:cNvSpPr/>
          <p:nvPr/>
        </p:nvSpPr>
        <p:spPr>
          <a:xfrm>
            <a:off x="2311879" y="5121364"/>
            <a:ext cx="6975894" cy="966159"/>
          </a:xfrm>
          <a:prstGeom prst="triangle">
            <a:avLst>
              <a:gd name="adj" fmla="val 99999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B6AA5D-7AFD-9857-1C5B-F2680C7DA94C}"/>
              </a:ext>
            </a:extLst>
          </p:cNvPr>
          <p:cNvSpPr txBox="1"/>
          <p:nvPr/>
        </p:nvSpPr>
        <p:spPr>
          <a:xfrm>
            <a:off x="2346692" y="5275232"/>
            <a:ext cx="1849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Gruppträning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0E60531-0EA6-9C6E-EE54-DF5A872EB95A}"/>
              </a:ext>
            </a:extLst>
          </p:cNvPr>
          <p:cNvSpPr txBox="1"/>
          <p:nvPr/>
        </p:nvSpPr>
        <p:spPr>
          <a:xfrm>
            <a:off x="7851783" y="5412423"/>
            <a:ext cx="1849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Egen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A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träning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82612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7037&quot;&gt;&lt;version val=&quot;32982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yearfmt&gt;&lt;begin val=&quot;0&quot;/&gt;&lt;end val=&quot;4&quot;/&gt;&lt;/m_yearfmt&gt;&lt;/m_precDefaultDate&gt;&lt;m_precDefaultDay&gt;&lt;m_yearfmt&gt;&lt;begin val=&quot;0&quot;/&gt;&lt;end val=&quot;4&quot;/&gt;&lt;/m_yearfmt&gt;&lt;/m_precDefaultDay&gt;&lt;m_precDefaultWeek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yearfmt&gt;&lt;begin val=&quot;0&quot;/&gt;&lt;end val=&quot;4&quot;/&gt;&lt;/m_yearfmt&gt;&lt;/m_precDefaultQuarter&gt;&lt;m_precDefaultYear&gt;&lt;m_yearfmt&gt;&lt;begin val=&quot;0&quot;/&gt;&lt;end val=&quot;4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1632</TotalTime>
  <Words>1492</Words>
  <Application>Microsoft Office PowerPoint</Application>
  <PresentationFormat>Bredbild</PresentationFormat>
  <Paragraphs>201</Paragraphs>
  <Slides>21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3_Office Theme</vt:lpstr>
      <vt:lpstr>think-cell Slide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Oscar Hertzman</dc:creator>
  <cp:lastModifiedBy>Fredrik Lindeborg</cp:lastModifiedBy>
  <cp:revision>16</cp:revision>
  <dcterms:created xsi:type="dcterms:W3CDTF">2022-11-17T14:21:49Z</dcterms:created>
  <dcterms:modified xsi:type="dcterms:W3CDTF">2023-04-20T17:40:29Z</dcterms:modified>
</cp:coreProperties>
</file>