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3" r:id="rId5"/>
    <p:sldId id="267" r:id="rId6"/>
    <p:sldId id="257" r:id="rId7"/>
    <p:sldId id="259" r:id="rId8"/>
    <p:sldId id="264" r:id="rId9"/>
    <p:sldId id="258" r:id="rId10"/>
    <p:sldId id="270" r:id="rId11"/>
    <p:sldId id="269" r:id="rId12"/>
    <p:sldId id="261" r:id="rId13"/>
    <p:sldId id="268" r:id="rId14"/>
    <p:sldId id="271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BC0040-8120-4AAE-BB48-C5C4ECBC75D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A7B0E94-D303-415B-B705-6CDDB84FF023}">
      <dgm:prSet phldrT="[Text]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b="1" dirty="0"/>
            <a:t>Koordinator</a:t>
          </a:r>
        </a:p>
        <a:p>
          <a:r>
            <a:rPr lang="sv-SE" dirty="0"/>
            <a:t>Fredrik Bernhardsson</a:t>
          </a:r>
        </a:p>
      </dgm:t>
    </dgm:pt>
    <dgm:pt modelId="{F186F4ED-5B89-480C-8457-38ED97344BFC}" type="parTrans" cxnId="{78DCC705-FCB7-4001-A166-38FBC7AADCD2}">
      <dgm:prSet/>
      <dgm:spPr/>
      <dgm:t>
        <a:bodyPr/>
        <a:lstStyle/>
        <a:p>
          <a:endParaRPr lang="sv-SE"/>
        </a:p>
      </dgm:t>
    </dgm:pt>
    <dgm:pt modelId="{3399FE15-4509-453D-9BA8-44423C1B72C6}" type="sibTrans" cxnId="{78DCC705-FCB7-4001-A166-38FBC7AADCD2}">
      <dgm:prSet/>
      <dgm:spPr/>
      <dgm:t>
        <a:bodyPr/>
        <a:lstStyle/>
        <a:p>
          <a:endParaRPr lang="sv-SE"/>
        </a:p>
      </dgm:t>
    </dgm:pt>
    <dgm:pt modelId="{9F3BBDE9-DEBD-4712-B2F8-CD95707E461F}">
      <dgm:prSet phldrT="[Text]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dirty="0"/>
            <a:t>Plus – F17SM</a:t>
          </a:r>
        </a:p>
        <a:p>
          <a:r>
            <a:rPr lang="sv-SE" u="sng" dirty="0"/>
            <a:t>Joachim </a:t>
          </a:r>
          <a:r>
            <a:rPr lang="sv-SE" u="sng" dirty="0" err="1"/>
            <a:t>Gellersted</a:t>
          </a:r>
          <a:endParaRPr lang="sv-SE" u="sng" dirty="0"/>
        </a:p>
        <a:p>
          <a:r>
            <a:rPr lang="sv-SE" dirty="0"/>
            <a:t>Eva-Lotta Schotte</a:t>
          </a:r>
        </a:p>
        <a:p>
          <a:r>
            <a:rPr lang="sv-SE" dirty="0"/>
            <a:t>Petra Hemlin</a:t>
          </a:r>
        </a:p>
      </dgm:t>
    </dgm:pt>
    <dgm:pt modelId="{99C7D578-A61A-4DB3-A15A-AB3D5DCDFFC2}" type="parTrans" cxnId="{2C264903-A6FD-4E55-8520-0B556A67C90F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E99146AF-E252-4CEA-8F84-A31B6D7A7322}" type="sibTrans" cxnId="{2C264903-A6FD-4E55-8520-0B556A67C90F}">
      <dgm:prSet/>
      <dgm:spPr/>
      <dgm:t>
        <a:bodyPr/>
        <a:lstStyle/>
        <a:p>
          <a:endParaRPr lang="sv-SE"/>
        </a:p>
      </dgm:t>
    </dgm:pt>
    <dgm:pt modelId="{EEA5F38C-1EE2-40FA-A7FB-219CCAEEC74A}">
      <dgm:prSet phldrT="[Text]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dirty="0"/>
            <a:t>F16/17</a:t>
          </a:r>
        </a:p>
        <a:p>
          <a:r>
            <a:rPr lang="sv-SE" u="sng" dirty="0"/>
            <a:t>Mikael </a:t>
          </a:r>
          <a:r>
            <a:rPr lang="sv-SE" u="sng" dirty="0" err="1"/>
            <a:t>Björkén</a:t>
          </a:r>
          <a:endParaRPr lang="sv-SE" u="sng" dirty="0"/>
        </a:p>
        <a:p>
          <a:r>
            <a:rPr lang="sv-SE" dirty="0"/>
            <a:t>Raymond Baker</a:t>
          </a:r>
        </a:p>
      </dgm:t>
    </dgm:pt>
    <dgm:pt modelId="{25AC8697-4C8F-4D97-818E-01FF25265A47}" type="parTrans" cxnId="{4B2648EC-EEFE-4F65-AD83-1B2038B54C2F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8DB418E7-4B63-41B3-AB37-6C221CB2765B}" type="sibTrans" cxnId="{4B2648EC-EEFE-4F65-AD83-1B2038B54C2F}">
      <dgm:prSet/>
      <dgm:spPr/>
      <dgm:t>
        <a:bodyPr/>
        <a:lstStyle/>
        <a:p>
          <a:endParaRPr lang="sv-SE"/>
        </a:p>
      </dgm:t>
    </dgm:pt>
    <dgm:pt modelId="{0657AC06-1E0B-4122-A755-C971D3D733F6}" type="pres">
      <dgm:prSet presAssocID="{30BC0040-8120-4AAE-BB48-C5C4ECBC75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35EA463-A21F-40F7-B178-C5373ECDF4CB}" type="pres">
      <dgm:prSet presAssocID="{1A7B0E94-D303-415B-B705-6CDDB84FF023}" presName="hierRoot1" presStyleCnt="0">
        <dgm:presLayoutVars>
          <dgm:hierBranch val="init"/>
        </dgm:presLayoutVars>
      </dgm:prSet>
      <dgm:spPr/>
    </dgm:pt>
    <dgm:pt modelId="{886CD7C6-666B-4D0E-A44A-0CF55247E402}" type="pres">
      <dgm:prSet presAssocID="{1A7B0E94-D303-415B-B705-6CDDB84FF023}" presName="rootComposite1" presStyleCnt="0"/>
      <dgm:spPr/>
    </dgm:pt>
    <dgm:pt modelId="{90B3AD44-A2B8-4D4B-A9F1-6C33C2797F74}" type="pres">
      <dgm:prSet presAssocID="{1A7B0E94-D303-415B-B705-6CDDB84FF023}" presName="rootText1" presStyleLbl="node0" presStyleIdx="0" presStyleCnt="1">
        <dgm:presLayoutVars>
          <dgm:chPref val="3"/>
        </dgm:presLayoutVars>
      </dgm:prSet>
      <dgm:spPr/>
    </dgm:pt>
    <dgm:pt modelId="{5921A747-46F8-40F2-B866-3B828C9426A0}" type="pres">
      <dgm:prSet presAssocID="{1A7B0E94-D303-415B-B705-6CDDB84FF023}" presName="rootConnector1" presStyleLbl="node1" presStyleIdx="0" presStyleCnt="0"/>
      <dgm:spPr/>
    </dgm:pt>
    <dgm:pt modelId="{78F91DB2-D549-4780-BA41-479545C96596}" type="pres">
      <dgm:prSet presAssocID="{1A7B0E94-D303-415B-B705-6CDDB84FF023}" presName="hierChild2" presStyleCnt="0"/>
      <dgm:spPr/>
    </dgm:pt>
    <dgm:pt modelId="{BAA21CA2-1F53-4369-BFBB-BEC5410B2DE0}" type="pres">
      <dgm:prSet presAssocID="{99C7D578-A61A-4DB3-A15A-AB3D5DCDFFC2}" presName="Name37" presStyleLbl="parChTrans1D2" presStyleIdx="0" presStyleCnt="2"/>
      <dgm:spPr/>
    </dgm:pt>
    <dgm:pt modelId="{7D056218-8CB2-4CDE-8DAE-F82C921C6E7E}" type="pres">
      <dgm:prSet presAssocID="{9F3BBDE9-DEBD-4712-B2F8-CD95707E461F}" presName="hierRoot2" presStyleCnt="0">
        <dgm:presLayoutVars>
          <dgm:hierBranch val="init"/>
        </dgm:presLayoutVars>
      </dgm:prSet>
      <dgm:spPr/>
    </dgm:pt>
    <dgm:pt modelId="{534B2F3A-CF7A-4E99-9500-0E88290726AE}" type="pres">
      <dgm:prSet presAssocID="{9F3BBDE9-DEBD-4712-B2F8-CD95707E461F}" presName="rootComposite" presStyleCnt="0"/>
      <dgm:spPr/>
    </dgm:pt>
    <dgm:pt modelId="{A42266E9-D6C7-47C8-8756-0F41962484B6}" type="pres">
      <dgm:prSet presAssocID="{9F3BBDE9-DEBD-4712-B2F8-CD95707E461F}" presName="rootText" presStyleLbl="node2" presStyleIdx="0" presStyleCnt="2">
        <dgm:presLayoutVars>
          <dgm:chPref val="3"/>
        </dgm:presLayoutVars>
      </dgm:prSet>
      <dgm:spPr/>
    </dgm:pt>
    <dgm:pt modelId="{517ABC00-802E-46AF-BA03-2904E694918F}" type="pres">
      <dgm:prSet presAssocID="{9F3BBDE9-DEBD-4712-B2F8-CD95707E461F}" presName="rootConnector" presStyleLbl="node2" presStyleIdx="0" presStyleCnt="2"/>
      <dgm:spPr/>
    </dgm:pt>
    <dgm:pt modelId="{34DCC8E8-E1BB-40C2-BE4D-48548AA2C5B1}" type="pres">
      <dgm:prSet presAssocID="{9F3BBDE9-DEBD-4712-B2F8-CD95707E461F}" presName="hierChild4" presStyleCnt="0"/>
      <dgm:spPr/>
    </dgm:pt>
    <dgm:pt modelId="{BC197E5F-A5C9-4761-B083-EA734E0B457B}" type="pres">
      <dgm:prSet presAssocID="{9F3BBDE9-DEBD-4712-B2F8-CD95707E461F}" presName="hierChild5" presStyleCnt="0"/>
      <dgm:spPr/>
    </dgm:pt>
    <dgm:pt modelId="{68A00E4A-6D66-477E-99AD-812213E48A72}" type="pres">
      <dgm:prSet presAssocID="{25AC8697-4C8F-4D97-818E-01FF25265A47}" presName="Name37" presStyleLbl="parChTrans1D2" presStyleIdx="1" presStyleCnt="2"/>
      <dgm:spPr/>
    </dgm:pt>
    <dgm:pt modelId="{9851BEBD-5383-445D-B685-7D5CCE1CF401}" type="pres">
      <dgm:prSet presAssocID="{EEA5F38C-1EE2-40FA-A7FB-219CCAEEC74A}" presName="hierRoot2" presStyleCnt="0">
        <dgm:presLayoutVars>
          <dgm:hierBranch val="init"/>
        </dgm:presLayoutVars>
      </dgm:prSet>
      <dgm:spPr/>
    </dgm:pt>
    <dgm:pt modelId="{C5AA2B92-6917-4DA1-9E9F-D2AD48AE22B9}" type="pres">
      <dgm:prSet presAssocID="{EEA5F38C-1EE2-40FA-A7FB-219CCAEEC74A}" presName="rootComposite" presStyleCnt="0"/>
      <dgm:spPr/>
    </dgm:pt>
    <dgm:pt modelId="{FDD6D0B6-66AF-4FD1-97A1-EA8F333F0E86}" type="pres">
      <dgm:prSet presAssocID="{EEA5F38C-1EE2-40FA-A7FB-219CCAEEC74A}" presName="rootText" presStyleLbl="node2" presStyleIdx="1" presStyleCnt="2">
        <dgm:presLayoutVars>
          <dgm:chPref val="3"/>
        </dgm:presLayoutVars>
      </dgm:prSet>
      <dgm:spPr/>
    </dgm:pt>
    <dgm:pt modelId="{EC2B77DE-ADBF-4309-8699-7380AD59156A}" type="pres">
      <dgm:prSet presAssocID="{EEA5F38C-1EE2-40FA-A7FB-219CCAEEC74A}" presName="rootConnector" presStyleLbl="node2" presStyleIdx="1" presStyleCnt="2"/>
      <dgm:spPr/>
    </dgm:pt>
    <dgm:pt modelId="{F82A89CF-74D5-4C4E-B346-6988E44D2F1E}" type="pres">
      <dgm:prSet presAssocID="{EEA5F38C-1EE2-40FA-A7FB-219CCAEEC74A}" presName="hierChild4" presStyleCnt="0"/>
      <dgm:spPr/>
    </dgm:pt>
    <dgm:pt modelId="{EF3A57B2-DB53-42D8-A3C5-10C4334768CE}" type="pres">
      <dgm:prSet presAssocID="{EEA5F38C-1EE2-40FA-A7FB-219CCAEEC74A}" presName="hierChild5" presStyleCnt="0"/>
      <dgm:spPr/>
    </dgm:pt>
    <dgm:pt modelId="{BF5E60B0-4B2C-484B-9D19-DC1C0F62979E}" type="pres">
      <dgm:prSet presAssocID="{1A7B0E94-D303-415B-B705-6CDDB84FF023}" presName="hierChild3" presStyleCnt="0"/>
      <dgm:spPr/>
    </dgm:pt>
  </dgm:ptLst>
  <dgm:cxnLst>
    <dgm:cxn modelId="{2C264903-A6FD-4E55-8520-0B556A67C90F}" srcId="{1A7B0E94-D303-415B-B705-6CDDB84FF023}" destId="{9F3BBDE9-DEBD-4712-B2F8-CD95707E461F}" srcOrd="0" destOrd="0" parTransId="{99C7D578-A61A-4DB3-A15A-AB3D5DCDFFC2}" sibTransId="{E99146AF-E252-4CEA-8F84-A31B6D7A7322}"/>
    <dgm:cxn modelId="{78DCC705-FCB7-4001-A166-38FBC7AADCD2}" srcId="{30BC0040-8120-4AAE-BB48-C5C4ECBC75DA}" destId="{1A7B0E94-D303-415B-B705-6CDDB84FF023}" srcOrd="0" destOrd="0" parTransId="{F186F4ED-5B89-480C-8457-38ED97344BFC}" sibTransId="{3399FE15-4509-453D-9BA8-44423C1B72C6}"/>
    <dgm:cxn modelId="{C3855D25-825D-4D38-BBC1-330C86F4C159}" type="presOf" srcId="{EEA5F38C-1EE2-40FA-A7FB-219CCAEEC74A}" destId="{EC2B77DE-ADBF-4309-8699-7380AD59156A}" srcOrd="1" destOrd="0" presId="urn:microsoft.com/office/officeart/2005/8/layout/orgChart1"/>
    <dgm:cxn modelId="{3EBF213A-AE17-4668-A8DD-4C8E1FAFD859}" type="presOf" srcId="{9F3BBDE9-DEBD-4712-B2F8-CD95707E461F}" destId="{A42266E9-D6C7-47C8-8756-0F41962484B6}" srcOrd="0" destOrd="0" presId="urn:microsoft.com/office/officeart/2005/8/layout/orgChart1"/>
    <dgm:cxn modelId="{A7C32C68-0959-4B53-BD61-1432917E44F7}" type="presOf" srcId="{99C7D578-A61A-4DB3-A15A-AB3D5DCDFFC2}" destId="{BAA21CA2-1F53-4369-BFBB-BEC5410B2DE0}" srcOrd="0" destOrd="0" presId="urn:microsoft.com/office/officeart/2005/8/layout/orgChart1"/>
    <dgm:cxn modelId="{EC821FA0-F427-4DF9-963E-2B6B486B890C}" type="presOf" srcId="{9F3BBDE9-DEBD-4712-B2F8-CD95707E461F}" destId="{517ABC00-802E-46AF-BA03-2904E694918F}" srcOrd="1" destOrd="0" presId="urn:microsoft.com/office/officeart/2005/8/layout/orgChart1"/>
    <dgm:cxn modelId="{1AA266B2-99FE-45C0-913D-881116BFFE05}" type="presOf" srcId="{EEA5F38C-1EE2-40FA-A7FB-219CCAEEC74A}" destId="{FDD6D0B6-66AF-4FD1-97A1-EA8F333F0E86}" srcOrd="0" destOrd="0" presId="urn:microsoft.com/office/officeart/2005/8/layout/orgChart1"/>
    <dgm:cxn modelId="{C25C40B7-9B06-49E8-87A5-14D6248F9839}" type="presOf" srcId="{30BC0040-8120-4AAE-BB48-C5C4ECBC75DA}" destId="{0657AC06-1E0B-4122-A755-C971D3D733F6}" srcOrd="0" destOrd="0" presId="urn:microsoft.com/office/officeart/2005/8/layout/orgChart1"/>
    <dgm:cxn modelId="{C25FDDE0-5447-4FB9-BB4A-71D0A031D23B}" type="presOf" srcId="{25AC8697-4C8F-4D97-818E-01FF25265A47}" destId="{68A00E4A-6D66-477E-99AD-812213E48A72}" srcOrd="0" destOrd="0" presId="urn:microsoft.com/office/officeart/2005/8/layout/orgChart1"/>
    <dgm:cxn modelId="{4B2648EC-EEFE-4F65-AD83-1B2038B54C2F}" srcId="{1A7B0E94-D303-415B-B705-6CDDB84FF023}" destId="{EEA5F38C-1EE2-40FA-A7FB-219CCAEEC74A}" srcOrd="1" destOrd="0" parTransId="{25AC8697-4C8F-4D97-818E-01FF25265A47}" sibTransId="{8DB418E7-4B63-41B3-AB37-6C221CB2765B}"/>
    <dgm:cxn modelId="{3B0978F0-86B9-443E-A4B2-FAC891ACA9E7}" type="presOf" srcId="{1A7B0E94-D303-415B-B705-6CDDB84FF023}" destId="{5921A747-46F8-40F2-B866-3B828C9426A0}" srcOrd="1" destOrd="0" presId="urn:microsoft.com/office/officeart/2005/8/layout/orgChart1"/>
    <dgm:cxn modelId="{F5D91DF4-51C4-4570-BC2E-91C2DEDDB858}" type="presOf" srcId="{1A7B0E94-D303-415B-B705-6CDDB84FF023}" destId="{90B3AD44-A2B8-4D4B-A9F1-6C33C2797F74}" srcOrd="0" destOrd="0" presId="urn:microsoft.com/office/officeart/2005/8/layout/orgChart1"/>
    <dgm:cxn modelId="{7C783AFB-A468-410A-92BE-E75150FABD8F}" type="presParOf" srcId="{0657AC06-1E0B-4122-A755-C971D3D733F6}" destId="{D35EA463-A21F-40F7-B178-C5373ECDF4CB}" srcOrd="0" destOrd="0" presId="urn:microsoft.com/office/officeart/2005/8/layout/orgChart1"/>
    <dgm:cxn modelId="{05FDFEC8-20F7-4C95-A318-5CBC201401AC}" type="presParOf" srcId="{D35EA463-A21F-40F7-B178-C5373ECDF4CB}" destId="{886CD7C6-666B-4D0E-A44A-0CF55247E402}" srcOrd="0" destOrd="0" presId="urn:microsoft.com/office/officeart/2005/8/layout/orgChart1"/>
    <dgm:cxn modelId="{F746956B-A42C-44C2-A76F-3AABED6C2593}" type="presParOf" srcId="{886CD7C6-666B-4D0E-A44A-0CF55247E402}" destId="{90B3AD44-A2B8-4D4B-A9F1-6C33C2797F74}" srcOrd="0" destOrd="0" presId="urn:microsoft.com/office/officeart/2005/8/layout/orgChart1"/>
    <dgm:cxn modelId="{78ADCA89-813A-4252-BE65-399242FE9177}" type="presParOf" srcId="{886CD7C6-666B-4D0E-A44A-0CF55247E402}" destId="{5921A747-46F8-40F2-B866-3B828C9426A0}" srcOrd="1" destOrd="0" presId="urn:microsoft.com/office/officeart/2005/8/layout/orgChart1"/>
    <dgm:cxn modelId="{A3B0129F-8B43-442E-A42C-227A658E3D71}" type="presParOf" srcId="{D35EA463-A21F-40F7-B178-C5373ECDF4CB}" destId="{78F91DB2-D549-4780-BA41-479545C96596}" srcOrd="1" destOrd="0" presId="urn:microsoft.com/office/officeart/2005/8/layout/orgChart1"/>
    <dgm:cxn modelId="{845B4D75-19F8-4D04-9274-D913849AF13E}" type="presParOf" srcId="{78F91DB2-D549-4780-BA41-479545C96596}" destId="{BAA21CA2-1F53-4369-BFBB-BEC5410B2DE0}" srcOrd="0" destOrd="0" presId="urn:microsoft.com/office/officeart/2005/8/layout/orgChart1"/>
    <dgm:cxn modelId="{A119C7B5-B966-4B9E-9949-9C79E4761A31}" type="presParOf" srcId="{78F91DB2-D549-4780-BA41-479545C96596}" destId="{7D056218-8CB2-4CDE-8DAE-F82C921C6E7E}" srcOrd="1" destOrd="0" presId="urn:microsoft.com/office/officeart/2005/8/layout/orgChart1"/>
    <dgm:cxn modelId="{14870BC4-32B0-4371-92A7-8F953D712BE0}" type="presParOf" srcId="{7D056218-8CB2-4CDE-8DAE-F82C921C6E7E}" destId="{534B2F3A-CF7A-4E99-9500-0E88290726AE}" srcOrd="0" destOrd="0" presId="urn:microsoft.com/office/officeart/2005/8/layout/orgChart1"/>
    <dgm:cxn modelId="{47645989-451A-4505-908D-40F7C233660E}" type="presParOf" srcId="{534B2F3A-CF7A-4E99-9500-0E88290726AE}" destId="{A42266E9-D6C7-47C8-8756-0F41962484B6}" srcOrd="0" destOrd="0" presId="urn:microsoft.com/office/officeart/2005/8/layout/orgChart1"/>
    <dgm:cxn modelId="{E47B196B-5C5C-40F2-92D6-8B927F7646A5}" type="presParOf" srcId="{534B2F3A-CF7A-4E99-9500-0E88290726AE}" destId="{517ABC00-802E-46AF-BA03-2904E694918F}" srcOrd="1" destOrd="0" presId="urn:microsoft.com/office/officeart/2005/8/layout/orgChart1"/>
    <dgm:cxn modelId="{0BF2A08E-5274-4728-98A2-F1890CE42548}" type="presParOf" srcId="{7D056218-8CB2-4CDE-8DAE-F82C921C6E7E}" destId="{34DCC8E8-E1BB-40C2-BE4D-48548AA2C5B1}" srcOrd="1" destOrd="0" presId="urn:microsoft.com/office/officeart/2005/8/layout/orgChart1"/>
    <dgm:cxn modelId="{B5BE87F6-EA7E-499E-8714-8D9FE70033E1}" type="presParOf" srcId="{7D056218-8CB2-4CDE-8DAE-F82C921C6E7E}" destId="{BC197E5F-A5C9-4761-B083-EA734E0B457B}" srcOrd="2" destOrd="0" presId="urn:microsoft.com/office/officeart/2005/8/layout/orgChart1"/>
    <dgm:cxn modelId="{E682AD18-013B-4DBD-B328-F695D121F83D}" type="presParOf" srcId="{78F91DB2-D549-4780-BA41-479545C96596}" destId="{68A00E4A-6D66-477E-99AD-812213E48A72}" srcOrd="2" destOrd="0" presId="urn:microsoft.com/office/officeart/2005/8/layout/orgChart1"/>
    <dgm:cxn modelId="{3A67DDE1-6629-4887-9A74-541E77A035ED}" type="presParOf" srcId="{78F91DB2-D549-4780-BA41-479545C96596}" destId="{9851BEBD-5383-445D-B685-7D5CCE1CF401}" srcOrd="3" destOrd="0" presId="urn:microsoft.com/office/officeart/2005/8/layout/orgChart1"/>
    <dgm:cxn modelId="{C903E00E-0AE1-49B2-A656-758F77668B98}" type="presParOf" srcId="{9851BEBD-5383-445D-B685-7D5CCE1CF401}" destId="{C5AA2B92-6917-4DA1-9E9F-D2AD48AE22B9}" srcOrd="0" destOrd="0" presId="urn:microsoft.com/office/officeart/2005/8/layout/orgChart1"/>
    <dgm:cxn modelId="{E5763CC9-DBD2-47F6-B123-DAC89EAF516A}" type="presParOf" srcId="{C5AA2B92-6917-4DA1-9E9F-D2AD48AE22B9}" destId="{FDD6D0B6-66AF-4FD1-97A1-EA8F333F0E86}" srcOrd="0" destOrd="0" presId="urn:microsoft.com/office/officeart/2005/8/layout/orgChart1"/>
    <dgm:cxn modelId="{C45C69FC-CFE4-4D68-A407-5630512DF989}" type="presParOf" srcId="{C5AA2B92-6917-4DA1-9E9F-D2AD48AE22B9}" destId="{EC2B77DE-ADBF-4309-8699-7380AD59156A}" srcOrd="1" destOrd="0" presId="urn:microsoft.com/office/officeart/2005/8/layout/orgChart1"/>
    <dgm:cxn modelId="{5A8F0C45-926E-4CAA-A675-465060CB61FE}" type="presParOf" srcId="{9851BEBD-5383-445D-B685-7D5CCE1CF401}" destId="{F82A89CF-74D5-4C4E-B346-6988E44D2F1E}" srcOrd="1" destOrd="0" presId="urn:microsoft.com/office/officeart/2005/8/layout/orgChart1"/>
    <dgm:cxn modelId="{42A245CA-D880-4B55-B75B-F738D7D07745}" type="presParOf" srcId="{9851BEBD-5383-445D-B685-7D5CCE1CF401}" destId="{EF3A57B2-DB53-42D8-A3C5-10C4334768CE}" srcOrd="2" destOrd="0" presId="urn:microsoft.com/office/officeart/2005/8/layout/orgChart1"/>
    <dgm:cxn modelId="{7EBE0E10-5B0C-48F7-AAE3-A664E6EC3213}" type="presParOf" srcId="{D35EA463-A21F-40F7-B178-C5373ECDF4CB}" destId="{BF5E60B0-4B2C-484B-9D19-DC1C0F6297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00E4A-6D66-477E-99AD-812213E48A72}">
      <dsp:nvSpPr>
        <dsp:cNvPr id="0" name=""/>
        <dsp:cNvSpPr/>
      </dsp:nvSpPr>
      <dsp:spPr>
        <a:xfrm>
          <a:off x="3016115" y="1634842"/>
          <a:ext cx="1650560" cy="57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460"/>
              </a:lnTo>
              <a:lnTo>
                <a:pt x="1650560" y="286460"/>
              </a:lnTo>
              <a:lnTo>
                <a:pt x="1650560" y="572921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21CA2-1F53-4369-BFBB-BEC5410B2DE0}">
      <dsp:nvSpPr>
        <dsp:cNvPr id="0" name=""/>
        <dsp:cNvSpPr/>
      </dsp:nvSpPr>
      <dsp:spPr>
        <a:xfrm>
          <a:off x="1365554" y="1634842"/>
          <a:ext cx="1650560" cy="572921"/>
        </a:xfrm>
        <a:custGeom>
          <a:avLst/>
          <a:gdLst/>
          <a:ahLst/>
          <a:cxnLst/>
          <a:rect l="0" t="0" r="0" b="0"/>
          <a:pathLst>
            <a:path>
              <a:moveTo>
                <a:pt x="1650560" y="0"/>
              </a:moveTo>
              <a:lnTo>
                <a:pt x="1650560" y="286460"/>
              </a:lnTo>
              <a:lnTo>
                <a:pt x="0" y="286460"/>
              </a:lnTo>
              <a:lnTo>
                <a:pt x="0" y="572921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3AD44-A2B8-4D4B-A9F1-6C33C2797F74}">
      <dsp:nvSpPr>
        <dsp:cNvPr id="0" name=""/>
        <dsp:cNvSpPr/>
      </dsp:nvSpPr>
      <dsp:spPr>
        <a:xfrm>
          <a:off x="1652015" y="270742"/>
          <a:ext cx="2728199" cy="1364099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kern="1200" dirty="0"/>
            <a:t>Koordinator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Fredrik Bernhardsson</a:t>
          </a:r>
        </a:p>
      </dsp:txBody>
      <dsp:txXfrm>
        <a:off x="1652015" y="270742"/>
        <a:ext cx="2728199" cy="1364099"/>
      </dsp:txXfrm>
    </dsp:sp>
    <dsp:sp modelId="{A42266E9-D6C7-47C8-8756-0F41962484B6}">
      <dsp:nvSpPr>
        <dsp:cNvPr id="0" name=""/>
        <dsp:cNvSpPr/>
      </dsp:nvSpPr>
      <dsp:spPr>
        <a:xfrm>
          <a:off x="1454" y="2207763"/>
          <a:ext cx="2728199" cy="1364099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Plus – F17SM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u="sng" kern="1200" dirty="0"/>
            <a:t>Joachim </a:t>
          </a:r>
          <a:r>
            <a:rPr lang="sv-SE" sz="1800" u="sng" kern="1200" dirty="0" err="1"/>
            <a:t>Gellersted</a:t>
          </a:r>
          <a:endParaRPr lang="sv-SE" sz="1800" u="sng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Eva-Lotta Schotte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Petra Hemlin</a:t>
          </a:r>
        </a:p>
      </dsp:txBody>
      <dsp:txXfrm>
        <a:off x="1454" y="2207763"/>
        <a:ext cx="2728199" cy="1364099"/>
      </dsp:txXfrm>
    </dsp:sp>
    <dsp:sp modelId="{FDD6D0B6-66AF-4FD1-97A1-EA8F333F0E86}">
      <dsp:nvSpPr>
        <dsp:cNvPr id="0" name=""/>
        <dsp:cNvSpPr/>
      </dsp:nvSpPr>
      <dsp:spPr>
        <a:xfrm>
          <a:off x="3302575" y="2207763"/>
          <a:ext cx="2728199" cy="1364099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F16/17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u="sng" kern="1200" dirty="0"/>
            <a:t>Mikael </a:t>
          </a:r>
          <a:r>
            <a:rPr lang="sv-SE" sz="1800" u="sng" kern="1200" dirty="0" err="1"/>
            <a:t>Björkén</a:t>
          </a:r>
          <a:endParaRPr lang="sv-SE" sz="1800" u="sng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Raymond Baker</a:t>
          </a:r>
        </a:p>
      </dsp:txBody>
      <dsp:txXfrm>
        <a:off x="3302575" y="2207763"/>
        <a:ext cx="2728199" cy="1364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36F05-140B-448E-8656-5CDF3B15C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FE1644-BF25-4E2B-8700-E8B288EF7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F9D794-2A18-4E34-ADCB-05730C0D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BAA85C-DAEF-4150-9DF1-95AB22B1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72DC-6B90-40FF-A5FF-9D1DA9B8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58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0B6E83-3912-457C-B75B-B4D7D533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BC5CC47-52B5-41A9-B17D-351CB95EE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779581-7A63-4879-BCEA-9FB40D31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055853-CCCE-49B1-969C-52A0D0A2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0A9194-3CD7-44E3-A61C-4772467E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325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63D8DF0-A895-43BD-8139-BB70F53F1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6D58F7-FB0F-4759-B1ED-F06DC75D4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9E6D65-A2AF-4AE9-80A5-78BAB353D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874298-29F8-4FEF-889B-3835EC86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685FC-DE93-4C4B-9952-17FCC591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06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A8F6E6-70FF-4392-90CD-80C50B56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DFB5E1-1B0C-4A74-BCC4-AEC628A82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45A1A1-217E-4857-B791-83C7D592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D38954-BDEF-4491-A98B-6072FD9ED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0F95A7-9E13-47CC-808D-D6B7F69D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47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B7C001-EFF7-4140-92D9-E2487F5A1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BCA842-898B-4EEE-9954-1602EF126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E5AD13-2C28-40D9-8041-8F5F3898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B5E98B-2FAB-4818-9BC0-F90FACCF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2E0803-89E1-4F2C-83B8-E4F1A756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35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4E9D2-3516-4395-BFE5-7D9CFCAC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6E59B7-49A0-4B58-9B8A-B79399898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FEB1AB-E797-4CE5-82F1-188DA4426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4FE8AA-670C-429B-8697-B02FD7F45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A1FFF0-6E15-46AF-97FC-0359E674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EDB63-8E0E-4B08-9772-07155D809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936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48C12-82B9-42BB-AEA2-071E0129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B178B8-00F3-4D6F-91F3-61DF0BE6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FC2FFD-8A22-41B2-8BC4-B4A187AAD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2D83DFA-4575-4E1A-91C3-138AEAD55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4A7B819-1740-4B84-B36B-A36CDB0D4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6FB781-B709-4250-B170-3C568FBF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752D6F7-FE64-4C5B-9E20-C4D0D8B5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0B039A-2A5E-4772-9E44-A0075028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24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3A978-2F5F-4640-ACAB-8B4AEBE2A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D9E8EB-E78F-45CC-90BF-FD845C19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E50743-CBE8-4F6D-BC8D-4F4E0709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677BC5C-3A04-4EB0-86B9-F900C731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2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3431619-96BF-4304-AE48-4B3590C8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24795DB-AEC8-4C79-9B4A-8BE64E41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4EF8B8-B2A4-40F4-B0B1-D2E7EF46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19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963EC-5D74-4EFC-833D-02E2918F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80E940-0AE1-4CFF-9AC5-90C9F124E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6E43D0-15A9-49DA-B936-B472F3552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011370-36F1-48B7-BB73-1025FDE71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39EC3E-3495-4C43-B98C-B84DFF11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D6F7F6-1D73-4641-BA09-7201E27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69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833F5-CF69-4B02-837E-715AC3A0A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E2C079A-81BC-4676-8559-72E26F7C2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B1FECD-CF10-49D3-9229-602B30DE0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E5DE29-0E9F-48B9-8BCF-9DE797FE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9F729B-DCBF-4DFD-B326-982980CE9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7969102-F906-408C-AC4F-1D9D0102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962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E9455E-CA2C-4046-86FA-A50BD53B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F2A0A7-CD2C-4E4F-B1C3-7E0AC09DA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FA3009-6A6A-4F52-847B-EA33B0AEE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38A5F-398A-492F-AE09-94C539905818}" type="datetimeFigureOut">
              <a:rPr lang="sv-SE" smtClean="0"/>
              <a:t>2023-01-16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7FCA62-9208-4CB2-9642-0E6F8F9CE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618B1F7-F785-4129-85CB-6181186BD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90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482BD70C-C4A0-46C4-9518-A731098B4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85BBB8-122B-4FC8-AA5D-66C7C83F4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3535" y="3640254"/>
            <a:ext cx="6177524" cy="2076333"/>
          </a:xfrm>
        </p:spPr>
        <p:txBody>
          <a:bodyPr anchor="t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GUSK F10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558E81A-BE62-458C-A7FF-5A11F943B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2446" y="2668075"/>
            <a:ext cx="5319431" cy="972180"/>
          </a:xfrm>
        </p:spPr>
        <p:txBody>
          <a:bodyPr anchor="b"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16 januari 2023</a:t>
            </a: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B74A45-BDDD-4892-B8C0-B290C0944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79352" cy="6374535"/>
          </a:xfrm>
          <a:custGeom>
            <a:avLst/>
            <a:gdLst>
              <a:gd name="connsiteX0" fmla="*/ 609861 w 5379352"/>
              <a:gd name="connsiteY0" fmla="*/ 6374535 h 6374535"/>
              <a:gd name="connsiteX1" fmla="*/ 3449004 w 5379352"/>
              <a:gd name="connsiteY1" fmla="*/ 6374535 h 6374535"/>
              <a:gd name="connsiteX2" fmla="*/ 3628245 w 5379352"/>
              <a:gd name="connsiteY2" fmla="*/ 6288190 h 6374535"/>
              <a:gd name="connsiteX3" fmla="*/ 5379352 w 5379352"/>
              <a:gd name="connsiteY3" fmla="*/ 3346018 h 6374535"/>
              <a:gd name="connsiteX4" fmla="*/ 2033334 w 5379352"/>
              <a:gd name="connsiteY4" fmla="*/ 0 h 6374535"/>
              <a:gd name="connsiteX5" fmla="*/ 129310 w 5379352"/>
              <a:gd name="connsiteY5" fmla="*/ 594192 h 6374535"/>
              <a:gd name="connsiteX6" fmla="*/ 0 w 5379352"/>
              <a:gd name="connsiteY6" fmla="*/ 692103 h 6374535"/>
              <a:gd name="connsiteX7" fmla="*/ 0 w 5379352"/>
              <a:gd name="connsiteY7" fmla="*/ 5999934 h 6374535"/>
              <a:gd name="connsiteX8" fmla="*/ 129311 w 5379352"/>
              <a:gd name="connsiteY8" fmla="*/ 6097845 h 6374535"/>
              <a:gd name="connsiteX9" fmla="*/ 367831 w 5379352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79352" h="6374535">
                <a:moveTo>
                  <a:pt x="609861" y="6374535"/>
                </a:moveTo>
                <a:lnTo>
                  <a:pt x="3449004" y="6374535"/>
                </a:lnTo>
                <a:lnTo>
                  <a:pt x="3628245" y="6288190"/>
                </a:lnTo>
                <a:cubicBezTo>
                  <a:pt x="4671283" y="5721578"/>
                  <a:pt x="5379352" y="4616487"/>
                  <a:pt x="5379352" y="3346018"/>
                </a:cubicBezTo>
                <a:cubicBezTo>
                  <a:pt x="5379352" y="1498063"/>
                  <a:pt x="3881289" y="0"/>
                  <a:pt x="2033334" y="0"/>
                </a:cubicBezTo>
                <a:cubicBezTo>
                  <a:pt x="1325914" y="0"/>
                  <a:pt x="669769" y="219535"/>
                  <a:pt x="129310" y="594192"/>
                </a:cubicBezTo>
                <a:lnTo>
                  <a:pt x="0" y="692103"/>
                </a:lnTo>
                <a:lnTo>
                  <a:pt x="0" y="5999934"/>
                </a:lnTo>
                <a:lnTo>
                  <a:pt x="129311" y="6097845"/>
                </a:lnTo>
                <a:cubicBezTo>
                  <a:pt x="206519" y="6151367"/>
                  <a:pt x="286089" y="6201724"/>
                  <a:pt x="367831" y="6248727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C516C73E-9465-4C9E-9B86-9E58FB326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9" y="0"/>
            <a:ext cx="5210147" cy="6210629"/>
          </a:xfrm>
          <a:custGeom>
            <a:avLst/>
            <a:gdLst>
              <a:gd name="connsiteX0" fmla="*/ 1058223 w 5210147"/>
              <a:gd name="connsiteY0" fmla="*/ 0 h 6210629"/>
              <a:gd name="connsiteX1" fmla="*/ 3003078 w 5210147"/>
              <a:gd name="connsiteY1" fmla="*/ 0 h 6210629"/>
              <a:gd name="connsiteX2" fmla="*/ 3266657 w 5210147"/>
              <a:gd name="connsiteY2" fmla="*/ 96471 h 6210629"/>
              <a:gd name="connsiteX3" fmla="*/ 5210147 w 5210147"/>
              <a:gd name="connsiteY3" fmla="*/ 3028517 h 6210629"/>
              <a:gd name="connsiteX4" fmla="*/ 2028035 w 5210147"/>
              <a:gd name="connsiteY4" fmla="*/ 6210629 h 6210629"/>
              <a:gd name="connsiteX5" fmla="*/ 3916 w 5210147"/>
              <a:gd name="connsiteY5" fmla="*/ 5483989 h 6210629"/>
              <a:gd name="connsiteX6" fmla="*/ 0 w 5210147"/>
              <a:gd name="connsiteY6" fmla="*/ 5480430 h 6210629"/>
              <a:gd name="connsiteX7" fmla="*/ 0 w 5210147"/>
              <a:gd name="connsiteY7" fmla="*/ 576603 h 6210629"/>
              <a:gd name="connsiteX8" fmla="*/ 3916 w 5210147"/>
              <a:gd name="connsiteY8" fmla="*/ 573044 h 6210629"/>
              <a:gd name="connsiteX9" fmla="*/ 933918 w 5210147"/>
              <a:gd name="connsiteY9" fmla="*/ 39494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0147" h="6210629">
                <a:moveTo>
                  <a:pt x="1058223" y="0"/>
                </a:moveTo>
                <a:lnTo>
                  <a:pt x="3003078" y="0"/>
                </a:lnTo>
                <a:lnTo>
                  <a:pt x="3266657" y="96471"/>
                </a:lnTo>
                <a:cubicBezTo>
                  <a:pt x="4408765" y="579542"/>
                  <a:pt x="5210147" y="1710443"/>
                  <a:pt x="5210147" y="3028517"/>
                </a:cubicBezTo>
                <a:cubicBezTo>
                  <a:pt x="5210147" y="4785949"/>
                  <a:pt x="3785467" y="6210629"/>
                  <a:pt x="2028035" y="6210629"/>
                </a:cubicBezTo>
                <a:cubicBezTo>
                  <a:pt x="1259159" y="6210629"/>
                  <a:pt x="553973" y="5937936"/>
                  <a:pt x="3916" y="5483989"/>
                </a:cubicBezTo>
                <a:lnTo>
                  <a:pt x="0" y="5480430"/>
                </a:lnTo>
                <a:lnTo>
                  <a:pt x="0" y="576603"/>
                </a:lnTo>
                <a:lnTo>
                  <a:pt x="3916" y="573044"/>
                </a:lnTo>
                <a:cubicBezTo>
                  <a:pt x="278945" y="346070"/>
                  <a:pt x="592755" y="164410"/>
                  <a:pt x="933918" y="394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BKV-BLOGG: GUSK">
            <a:extLst>
              <a:ext uri="{FF2B5EF4-FFF2-40B4-BE49-F238E27FC236}">
                <a16:creationId xmlns:a16="http://schemas.microsoft.com/office/drawing/2014/main" id="{81307F02-58A6-4C6F-82A8-B6665BE64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941" y="2058486"/>
            <a:ext cx="3440610" cy="192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76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>
                <a:solidFill>
                  <a:srgbClr val="FFFF00"/>
                </a:solidFill>
              </a:rPr>
              <a:t>Framtiden - 2024 och 2025</a:t>
            </a:r>
            <a:endParaRPr lang="sv-SE" dirty="0">
              <a:solidFill>
                <a:srgbClr val="FFFF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069" y="1861566"/>
            <a:ext cx="5130581" cy="4148709"/>
          </a:xfrm>
        </p:spPr>
        <p:txBody>
          <a:bodyPr anchor="t">
            <a:normAutofit fontScale="92500" lnSpcReduction="20000"/>
          </a:bodyPr>
          <a:lstStyle/>
          <a:p>
            <a:r>
              <a:rPr lang="sv-SE" sz="2400" dirty="0"/>
              <a:t>Spelar 9 mot 9 i 2 år</a:t>
            </a:r>
          </a:p>
          <a:p>
            <a:r>
              <a:rPr lang="sv-SE" sz="2400" dirty="0"/>
              <a:t>Hösten 2024 går vi upp i Damjuniorerna</a:t>
            </a:r>
          </a:p>
          <a:p>
            <a:pPr lvl="1"/>
            <a:r>
              <a:rPr lang="sv-SE" sz="2000" dirty="0"/>
              <a:t>En trupp - 2 lag</a:t>
            </a:r>
          </a:p>
          <a:p>
            <a:pPr lvl="1"/>
            <a:r>
              <a:rPr lang="sv-SE" sz="2000" dirty="0"/>
              <a:t>Vi förväntas fortsätta som ledare</a:t>
            </a:r>
          </a:p>
          <a:p>
            <a:pPr lvl="1"/>
            <a:r>
              <a:rPr lang="sv-SE" sz="2000" dirty="0"/>
              <a:t>Försöker komma bort från föräldratränare</a:t>
            </a:r>
          </a:p>
          <a:p>
            <a:r>
              <a:rPr lang="sv-SE" sz="2400" dirty="0"/>
              <a:t>Hur får vi tjejerna att fortsätta? </a:t>
            </a:r>
          </a:p>
          <a:p>
            <a:pPr lvl="1"/>
            <a:r>
              <a:rPr lang="sv-SE" sz="2000" dirty="0"/>
              <a:t>Stimulerande träningsmiljö och </a:t>
            </a:r>
          </a:p>
          <a:p>
            <a:pPr marL="457200" lvl="1" indent="0">
              <a:buNone/>
            </a:pPr>
            <a:r>
              <a:rPr lang="sv-SE" sz="2000" dirty="0"/>
              <a:t>en bra lagkänsla</a:t>
            </a:r>
          </a:p>
          <a:p>
            <a:pPr lvl="1"/>
            <a:r>
              <a:rPr lang="sv-SE" sz="2000" dirty="0"/>
              <a:t>Ha saker att se fram emot</a:t>
            </a:r>
          </a:p>
          <a:p>
            <a:pPr lvl="1"/>
            <a:r>
              <a:rPr lang="sv-SE" sz="2000" dirty="0"/>
              <a:t>Träningsläger våren 2024 – </a:t>
            </a:r>
          </a:p>
          <a:p>
            <a:pPr marL="457200" lvl="1" indent="0">
              <a:buNone/>
            </a:pPr>
            <a:r>
              <a:rPr lang="sv-SE" sz="2000" dirty="0"/>
              <a:t>Spanien, Danmark?</a:t>
            </a:r>
          </a:p>
          <a:p>
            <a:pPr lvl="2"/>
            <a:r>
              <a:rPr lang="sv-SE" sz="1600" dirty="0"/>
              <a:t>Skapa en grupp för det i så fall. </a:t>
            </a:r>
          </a:p>
          <a:p>
            <a:pPr lvl="1"/>
            <a:r>
              <a:rPr lang="sv-SE" sz="2000" dirty="0"/>
              <a:t>Gothia sommaren 2025</a:t>
            </a:r>
          </a:p>
          <a:p>
            <a:pPr marL="0" indent="0">
              <a:buNone/>
            </a:pPr>
            <a:r>
              <a:rPr lang="sv-SE" sz="2400" dirty="0"/>
              <a:t>=&gt;långsiktig ekonomisk plan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69EE65F-BEA0-7647-EC3A-317EA17C28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4330552"/>
              </p:ext>
            </p:extLst>
          </p:nvPr>
        </p:nvGraphicFramePr>
        <p:xfrm>
          <a:off x="5961974" y="1191730"/>
          <a:ext cx="6032230" cy="384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986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2F9207-AF93-4B76-8879-6648792D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BCF0D2-1CE3-46FA-9139-9A91652E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1" y="1442720"/>
            <a:ext cx="7994432" cy="4538980"/>
          </a:xfrm>
        </p:spPr>
        <p:txBody>
          <a:bodyPr anchor="t">
            <a:normAutofit fontScale="70000" lnSpcReduction="20000"/>
          </a:bodyPr>
          <a:lstStyle/>
          <a:p>
            <a:r>
              <a:rPr lang="sv-SE" sz="2400" dirty="0"/>
              <a:t>Avgifter (</a:t>
            </a:r>
            <a:r>
              <a:rPr lang="sv-SE" sz="2400" dirty="0" err="1"/>
              <a:t>medl.avg</a:t>
            </a:r>
            <a:r>
              <a:rPr lang="sv-SE" sz="2400" dirty="0"/>
              <a:t>. o </a:t>
            </a:r>
            <a:r>
              <a:rPr lang="sv-SE" sz="2400" dirty="0" err="1"/>
              <a:t>deltagaravg</a:t>
            </a:r>
            <a:r>
              <a:rPr lang="sv-SE" sz="2400" dirty="0"/>
              <a:t>.) + lagkassa (500kr/spelare)</a:t>
            </a:r>
          </a:p>
          <a:p>
            <a:r>
              <a:rPr lang="sv-SE" sz="2400" dirty="0"/>
              <a:t>Lagkassan per 31/12 ca 62kkr – vi drog in ca 32kkr på försäljning</a:t>
            </a:r>
          </a:p>
          <a:p>
            <a:pPr marL="0" indent="0">
              <a:buNone/>
            </a:pPr>
            <a:endParaRPr lang="sv-SE" sz="2400" u="sng" dirty="0"/>
          </a:p>
          <a:p>
            <a:pPr marL="0" indent="0">
              <a:buNone/>
            </a:pPr>
            <a:r>
              <a:rPr lang="sv-SE" sz="2400" u="sng" dirty="0"/>
              <a:t>Det vi vill göra 2023 	 		Kostnader		Betalning/spelar (ca)</a:t>
            </a:r>
          </a:p>
          <a:p>
            <a:pPr marL="0" indent="0">
              <a:buNone/>
            </a:pPr>
            <a:r>
              <a:rPr lang="nn-NO" sz="2400" dirty="0"/>
              <a:t>Cup under våren			ca 4 000 kr 	200-300kr</a:t>
            </a:r>
          </a:p>
          <a:p>
            <a:pPr marL="0" indent="0">
              <a:buNone/>
            </a:pPr>
            <a:r>
              <a:rPr lang="sv-SE" sz="2400" dirty="0" err="1"/>
              <a:t>Sommarcup</a:t>
            </a:r>
            <a:r>
              <a:rPr lang="sv-SE" sz="2400" dirty="0"/>
              <a:t>			ca 55 000 kr	1500-2000kr</a:t>
            </a:r>
          </a:p>
          <a:p>
            <a:pPr marL="0" indent="0">
              <a:buNone/>
            </a:pPr>
            <a:r>
              <a:rPr lang="sv-SE" sz="2400" dirty="0"/>
              <a:t>Rimbolägret 			ca 10 000 kr 	200-300kr</a:t>
            </a:r>
          </a:p>
          <a:p>
            <a:pPr marL="0" indent="0">
              <a:buNone/>
            </a:pPr>
            <a:r>
              <a:rPr lang="sv-SE" sz="2400" dirty="0" err="1"/>
              <a:t>Höstcup</a:t>
            </a:r>
            <a:r>
              <a:rPr lang="sv-SE" sz="2400" dirty="0"/>
              <a:t>	</a:t>
            </a:r>
            <a:r>
              <a:rPr lang="nn-NO" sz="2400" dirty="0"/>
              <a:t> 			ca 10 000 kr 	300-400kr</a:t>
            </a:r>
            <a:endParaRPr lang="sv-SE" sz="2400" dirty="0"/>
          </a:p>
          <a:p>
            <a:pPr marL="0" indent="0">
              <a:buNone/>
            </a:pPr>
            <a:endParaRPr lang="sv-SE" sz="24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sv-SE" sz="2400" dirty="0"/>
              <a:t>Diverse sociala aktiviteter		</a:t>
            </a:r>
            <a:r>
              <a:rPr lang="nn-NO" sz="2400" dirty="0"/>
              <a:t>ca 5 000 kr	- 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Extra träningstider, domare mm  	</a:t>
            </a:r>
            <a:r>
              <a:rPr lang="nn-NO" sz="2400" dirty="0"/>
              <a:t>ca 4 000 kr 	-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Diverse materialkostnader	  	</a:t>
            </a:r>
            <a:r>
              <a:rPr lang="nn-NO" sz="2400" dirty="0"/>
              <a:t>ca 4 000 kr 	-</a:t>
            </a:r>
          </a:p>
          <a:p>
            <a:pPr marL="0" indent="0">
              <a:buNone/>
            </a:pPr>
            <a:endParaRPr lang="nn-NO" sz="2400" dirty="0"/>
          </a:p>
          <a:p>
            <a:pPr marL="0" indent="0">
              <a:buNone/>
            </a:pPr>
            <a:r>
              <a:rPr lang="nn-NO" sz="2400" b="1" dirty="0"/>
              <a:t>Totalt förväntade kostnader:	  	ca 84 000 kr	ca 50-52.000kr</a:t>
            </a:r>
            <a:endParaRPr lang="sv-SE" sz="2400" b="1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53210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31696"/>
            <a:ext cx="7860863" cy="4024884"/>
          </a:xfrm>
        </p:spPr>
        <p:txBody>
          <a:bodyPr anchor="t">
            <a:noAutofit/>
          </a:bodyPr>
          <a:lstStyle/>
          <a:p>
            <a:r>
              <a:rPr lang="sv-SE" sz="2000" dirty="0"/>
              <a:t>Sponsorer</a:t>
            </a:r>
          </a:p>
          <a:p>
            <a:pPr lvl="1"/>
            <a:r>
              <a:rPr lang="sv-SE" sz="2000" dirty="0"/>
              <a:t>Gärna fler? Privata donationer går också bra.</a:t>
            </a:r>
          </a:p>
          <a:p>
            <a:pPr lvl="1"/>
            <a:r>
              <a:rPr lang="sv-SE" sz="2000" dirty="0"/>
              <a:t>Nya – Arnlunds skrädderi och </a:t>
            </a:r>
            <a:r>
              <a:rPr lang="sv-SE" sz="2000" dirty="0" err="1"/>
              <a:t>Recover</a:t>
            </a:r>
            <a:endParaRPr lang="sv-SE" sz="2000" dirty="0"/>
          </a:p>
          <a:p>
            <a:pPr lvl="1"/>
            <a:r>
              <a:rPr lang="sv-SE" sz="2000" dirty="0"/>
              <a:t>Stort tack till våra sponsorer (följ/dela/like på sociala medier) 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  <a:p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0E95F42-4B4F-B6F3-9918-157513B32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2258" y="3116580"/>
            <a:ext cx="3724275" cy="1228725"/>
          </a:xfrm>
          <a:prstGeom prst="rect">
            <a:avLst/>
          </a:prstGeom>
        </p:spPr>
      </p:pic>
      <p:pic>
        <p:nvPicPr>
          <p:cNvPr id="1026" name="Picture 2" descr="Brann">
            <a:extLst>
              <a:ext uri="{FF2B5EF4-FFF2-40B4-BE49-F238E27FC236}">
                <a16:creationId xmlns:a16="http://schemas.microsoft.com/office/drawing/2014/main" id="{0B1303F1-D545-28D8-66C3-2F3F8601D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816" y="3110614"/>
            <a:ext cx="17526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venska Mäklarhuset Upplands-Bro - Torget 2A, Kungsängen | hitta.se">
            <a:extLst>
              <a:ext uri="{FF2B5EF4-FFF2-40B4-BE49-F238E27FC236}">
                <a16:creationId xmlns:a16="http://schemas.microsoft.com/office/drawing/2014/main" id="{249F06AB-8E71-437C-319C-8853A0C34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49" y="3116580"/>
            <a:ext cx="30765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örändringens vindar blåser och som... - Nordström Advokater | Facebook">
            <a:extLst>
              <a:ext uri="{FF2B5EF4-FFF2-40B4-BE49-F238E27FC236}">
                <a16:creationId xmlns:a16="http://schemas.microsoft.com/office/drawing/2014/main" id="{F486C9B7-2DC2-1B70-B129-785A977CE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016" y="4551362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änsförsäkringar Uppsala">
            <a:extLst>
              <a:ext uri="{FF2B5EF4-FFF2-40B4-BE49-F238E27FC236}">
                <a16:creationId xmlns:a16="http://schemas.microsoft.com/office/drawing/2014/main" id="{31491514-F163-7107-9CC3-E1936FE1A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429" y="4551362"/>
            <a:ext cx="391477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973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Övrigt</a:t>
            </a:r>
            <a:endParaRPr lang="sv-SE">
              <a:solidFill>
                <a:srgbClr val="FFFF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31696"/>
            <a:ext cx="7860863" cy="4024884"/>
          </a:xfrm>
        </p:spPr>
        <p:txBody>
          <a:bodyPr anchor="t">
            <a:noAutofit/>
          </a:bodyPr>
          <a:lstStyle/>
          <a:p>
            <a:r>
              <a:rPr lang="sv-SE" sz="2000" dirty="0"/>
              <a:t>Kläder- ska vi köpa in egna matchtröjor?</a:t>
            </a:r>
          </a:p>
          <a:p>
            <a:r>
              <a:rPr lang="sv-SE" sz="2000" dirty="0"/>
              <a:t>Utvecklingssamtal</a:t>
            </a:r>
          </a:p>
          <a:p>
            <a:r>
              <a:rPr lang="sv-SE" sz="2000" dirty="0"/>
              <a:t>Spelarna bör ha </a:t>
            </a:r>
            <a:r>
              <a:rPr lang="sv-SE" sz="2000" dirty="0" err="1"/>
              <a:t>inlogg</a:t>
            </a:r>
            <a:r>
              <a:rPr lang="sv-SE" sz="2000" dirty="0"/>
              <a:t> till laget.se</a:t>
            </a:r>
          </a:p>
          <a:p>
            <a:r>
              <a:rPr lang="sv-SE" sz="2000" dirty="0"/>
              <a:t>Kan vi göra vår </a:t>
            </a:r>
            <a:r>
              <a:rPr lang="sv-SE" sz="2000" dirty="0" err="1"/>
              <a:t>Instragram</a:t>
            </a:r>
            <a:r>
              <a:rPr lang="sv-SE" sz="2000" dirty="0"/>
              <a:t>-sida publik?</a:t>
            </a:r>
          </a:p>
          <a:p>
            <a:r>
              <a:rPr lang="sv-SE" sz="2000" dirty="0" err="1"/>
              <a:t>Fotbollsläger</a:t>
            </a:r>
            <a:r>
              <a:rPr lang="sv-SE" sz="2000" dirty="0"/>
              <a:t> i sommar</a:t>
            </a:r>
          </a:p>
          <a:p>
            <a:pPr lvl="1"/>
            <a:r>
              <a:rPr lang="sv-SE" sz="2000" dirty="0"/>
              <a:t>Spelaren i centrum </a:t>
            </a:r>
          </a:p>
          <a:p>
            <a:pPr lvl="1"/>
            <a:r>
              <a:rPr lang="sv-SE" sz="2000" dirty="0"/>
              <a:t>HSB Camp </a:t>
            </a:r>
          </a:p>
          <a:p>
            <a:r>
              <a:rPr lang="sv-SE" sz="2000" dirty="0"/>
              <a:t>Registrering av spelare (fyll i lapp och lämna in)</a:t>
            </a:r>
          </a:p>
          <a:p>
            <a:r>
              <a:rPr lang="sv-SE" sz="2000" dirty="0"/>
              <a:t>Sälja häften minst 2x2 häften</a:t>
            </a:r>
          </a:p>
          <a:p>
            <a:r>
              <a:rPr lang="sv-SE" sz="2000" dirty="0"/>
              <a:t>Stå i kiosken</a:t>
            </a:r>
          </a:p>
          <a:p>
            <a:r>
              <a:rPr lang="sv-SE" sz="2000" dirty="0"/>
              <a:t>Bollkullor 2-3 matcher</a:t>
            </a:r>
          </a:p>
          <a:p>
            <a:r>
              <a:rPr lang="sv-SE" sz="2000" dirty="0"/>
              <a:t>GUSK-dagen 27 augusti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8159799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2023 – Nu kör vi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25600"/>
            <a:ext cx="7860863" cy="4030980"/>
          </a:xfrm>
        </p:spPr>
        <p:txBody>
          <a:bodyPr anchor="t">
            <a:noAutofit/>
          </a:bodyPr>
          <a:lstStyle/>
          <a:p>
            <a:r>
              <a:rPr lang="sv-SE" dirty="0"/>
              <a:t>Tack </a:t>
            </a:r>
          </a:p>
          <a:p>
            <a:pPr lvl="1"/>
            <a:r>
              <a:rPr lang="sv-SE" sz="2800" dirty="0"/>
              <a:t>För ert engagemang och att ni ställer upp</a:t>
            </a:r>
          </a:p>
          <a:p>
            <a:pPr lvl="1"/>
            <a:r>
              <a:rPr lang="sv-SE" sz="2800" dirty="0"/>
              <a:t>För att vi får träna er tjejer – vi älskar det!</a:t>
            </a:r>
          </a:p>
          <a:p>
            <a:endParaRPr lang="sv-SE" dirty="0"/>
          </a:p>
          <a:p>
            <a:r>
              <a:rPr lang="sv-SE" dirty="0"/>
              <a:t>Nu är det mer på allvar! </a:t>
            </a:r>
            <a:r>
              <a:rPr lang="sv-SE" sz="1100" dirty="0"/>
              <a:t>(Men mest på kul)</a:t>
            </a:r>
            <a:r>
              <a:rPr lang="sv-SE" dirty="0"/>
              <a:t> Nu kör vi!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0224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Status i laget och organisation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92500" lnSpcReduction="20000"/>
          </a:bodyPr>
          <a:lstStyle/>
          <a:p>
            <a:r>
              <a:rPr lang="sv-SE" sz="2400" dirty="0"/>
              <a:t>25 spelare</a:t>
            </a:r>
          </a:p>
          <a:p>
            <a:r>
              <a:rPr lang="sv-SE" sz="2400" dirty="0"/>
              <a:t>Blir gärna fler</a:t>
            </a:r>
          </a:p>
          <a:p>
            <a:r>
              <a:rPr lang="sv-SE" sz="2400" dirty="0"/>
              <a:t>5 ledare</a:t>
            </a:r>
          </a:p>
          <a:p>
            <a:pPr lvl="1"/>
            <a:r>
              <a:rPr lang="sv-SE" dirty="0"/>
              <a:t>Katrin Björklund – lagledare och tränare</a:t>
            </a:r>
          </a:p>
          <a:p>
            <a:pPr lvl="1"/>
            <a:r>
              <a:rPr lang="sv-SE" dirty="0"/>
              <a:t>Anna-Karin Roberto – tränare + </a:t>
            </a:r>
            <a:r>
              <a:rPr lang="sv-SE" dirty="0" err="1"/>
              <a:t>fys</a:t>
            </a:r>
            <a:r>
              <a:rPr lang="sv-SE" dirty="0"/>
              <a:t> o kondition</a:t>
            </a:r>
          </a:p>
          <a:p>
            <a:pPr lvl="1"/>
            <a:r>
              <a:rPr lang="sv-SE" dirty="0"/>
              <a:t>Peter Bjerkesjö – tränare</a:t>
            </a:r>
          </a:p>
          <a:p>
            <a:pPr lvl="1"/>
            <a:r>
              <a:rPr lang="sv-SE" dirty="0"/>
              <a:t>Tomas Sibbmark – tränare</a:t>
            </a:r>
          </a:p>
          <a:p>
            <a:pPr lvl="1"/>
            <a:r>
              <a:rPr lang="sv-SE" dirty="0"/>
              <a:t>Basse Asplund - tränare</a:t>
            </a:r>
          </a:p>
          <a:p>
            <a:r>
              <a:rPr lang="sv-SE" sz="2400" dirty="0"/>
              <a:t>Söker förälder som:</a:t>
            </a:r>
          </a:p>
          <a:p>
            <a:pPr lvl="1"/>
            <a:r>
              <a:rPr lang="sv-SE" sz="2000" dirty="0"/>
              <a:t>Skapar en Samla-in-pengar-grupp</a:t>
            </a:r>
          </a:p>
          <a:p>
            <a:pPr lvl="2"/>
            <a:r>
              <a:rPr lang="sv-SE" sz="1600" dirty="0"/>
              <a:t>Loppis/Håll Sverige rent/Försäljning/Grillning</a:t>
            </a:r>
          </a:p>
          <a:p>
            <a:pPr lvl="1"/>
            <a:r>
              <a:rPr lang="sv-SE" sz="2000" dirty="0"/>
              <a:t>Ansvarar för Kioskveckan</a:t>
            </a:r>
          </a:p>
          <a:p>
            <a:pPr lvl="1"/>
            <a:r>
              <a:rPr lang="sv-SE" sz="2000" dirty="0"/>
              <a:t>Ansvarar för </a:t>
            </a:r>
            <a:r>
              <a:rPr lang="sv-SE" sz="2000" dirty="0" err="1"/>
              <a:t>Bollisuppdrag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087959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Seriespel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Anmäla lag i 2 serier </a:t>
            </a:r>
            <a:endParaRPr lang="sv-SE" sz="2000" dirty="0"/>
          </a:p>
          <a:p>
            <a:pPr lvl="1"/>
            <a:r>
              <a:rPr lang="sv-SE" sz="2000" dirty="0"/>
              <a:t>En avancerad och en grund-serie</a:t>
            </a:r>
          </a:p>
          <a:p>
            <a:pPr lvl="1"/>
            <a:r>
              <a:rPr lang="sv-SE" sz="2000" dirty="0"/>
              <a:t>Anpassa laget utifrån nivå, ambition och närvaro</a:t>
            </a:r>
          </a:p>
          <a:p>
            <a:pPr lvl="1"/>
            <a:r>
              <a:rPr lang="sv-SE" sz="2000" dirty="0"/>
              <a:t>Tona ner snacket om grund/avancerad</a:t>
            </a:r>
          </a:p>
          <a:p>
            <a:pPr lvl="1"/>
            <a:r>
              <a:rPr lang="sv-SE" sz="2000" dirty="0"/>
              <a:t>På cuper så kör vi m 2 jämna lag</a:t>
            </a:r>
          </a:p>
          <a:p>
            <a:pPr lvl="1"/>
            <a:r>
              <a:rPr lang="sv-SE" sz="2000" dirty="0"/>
              <a:t>9 mot 9 – offside, ingen retreatlinje, inspark, gult/rött kort</a:t>
            </a:r>
          </a:p>
          <a:p>
            <a:pPr lvl="1"/>
            <a:r>
              <a:rPr lang="sv-SE" sz="2000" dirty="0"/>
              <a:t>Resultat, tabell, skytteliga – ladda ner Min Fotboll</a:t>
            </a:r>
          </a:p>
          <a:p>
            <a:r>
              <a:rPr lang="sv-SE" sz="2400" dirty="0"/>
              <a:t>Kalla 13-14 spelare/match =&gt; ca 1 match/vecka</a:t>
            </a:r>
          </a:p>
          <a:p>
            <a:r>
              <a:rPr lang="sv-SE" sz="2400" dirty="0"/>
              <a:t>Fortsatt samarbete med F11 och F09</a:t>
            </a:r>
          </a:p>
        </p:txBody>
      </p:sp>
    </p:spTree>
    <p:extLst>
      <p:ext uri="{BB962C8B-B14F-4D97-AF65-F5344CB8AC3E}">
        <p14:creationId xmlns:p14="http://schemas.microsoft.com/office/powerpoint/2010/main" val="799369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Diskussion kring Nivåanpassning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GUSK vill skapa en gemensam syn </a:t>
            </a:r>
          </a:p>
          <a:p>
            <a:r>
              <a:rPr lang="sv-SE" sz="2400" dirty="0"/>
              <a:t>Vad vill vi med hela vår verksamhet</a:t>
            </a:r>
          </a:p>
          <a:p>
            <a:pPr lvl="1"/>
            <a:r>
              <a:rPr lang="sv-SE" sz="2000" dirty="0"/>
              <a:t>Alt. 1 – Seniorlag på ”elitnivå” och Ungdom ska utbilda spelare för det</a:t>
            </a:r>
          </a:p>
          <a:p>
            <a:pPr lvl="1"/>
            <a:r>
              <a:rPr lang="sv-SE" sz="2000" dirty="0"/>
              <a:t>Alt. 2 – Seniorlag på semi-elitnivå och ungdom/juniorlag för bredd och elit</a:t>
            </a:r>
          </a:p>
          <a:p>
            <a:pPr lvl="1"/>
            <a:r>
              <a:rPr lang="sv-SE" sz="2000" dirty="0"/>
              <a:t>Alt. 3 – Seniorlag med spelare fr andra klubbar och ungdomslag utan selektering</a:t>
            </a:r>
          </a:p>
          <a:p>
            <a:pPr marL="457200" lvl="1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242299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Diskussion kring Nivåanpassning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92500" lnSpcReduction="20000"/>
          </a:bodyPr>
          <a:lstStyle/>
          <a:p>
            <a:r>
              <a:rPr lang="sv-SE" sz="2400" dirty="0"/>
              <a:t>Nivåanpassning – vad är det?</a:t>
            </a:r>
          </a:p>
          <a:p>
            <a:pPr lvl="1"/>
            <a:r>
              <a:rPr lang="sv-SE" sz="2000" dirty="0"/>
              <a:t>Att tillåta uppdelning av truppen efter nivå och ambition</a:t>
            </a:r>
          </a:p>
          <a:p>
            <a:pPr lvl="1"/>
            <a:r>
              <a:rPr lang="sv-SE" sz="2000" dirty="0"/>
              <a:t>Kan vara en trupp med olika grupper, eller att man delar upp truppen i flera lag</a:t>
            </a:r>
          </a:p>
          <a:p>
            <a:pPr lvl="1"/>
            <a:r>
              <a:rPr lang="sv-SE" sz="2000" dirty="0"/>
              <a:t>Olika övningar, kanske olika träningstider och antal träningar</a:t>
            </a:r>
          </a:p>
          <a:p>
            <a:pPr lvl="1"/>
            <a:r>
              <a:rPr lang="sv-SE" sz="2000" dirty="0"/>
              <a:t>Spela olika matcher/olika serier</a:t>
            </a:r>
          </a:p>
          <a:p>
            <a:pPr lvl="1"/>
            <a:r>
              <a:rPr lang="sv-SE" sz="2000" dirty="0"/>
              <a:t>Behöver inte vara en fast uppdelning</a:t>
            </a:r>
            <a:endParaRPr lang="sv-SE" sz="2400" dirty="0"/>
          </a:p>
          <a:p>
            <a:r>
              <a:rPr lang="sv-SE" sz="2400" dirty="0"/>
              <a:t>Diskutera i grupper Nivåanpassning</a:t>
            </a:r>
            <a:endParaRPr lang="sv-SE" sz="2000" dirty="0"/>
          </a:p>
          <a:p>
            <a:pPr lvl="1"/>
            <a:r>
              <a:rPr lang="sv-SE" sz="2000" dirty="0"/>
              <a:t>fördelar/nackdelar</a:t>
            </a:r>
          </a:p>
          <a:p>
            <a:pPr lvl="1"/>
            <a:r>
              <a:rPr lang="sv-SE" sz="2000" dirty="0"/>
              <a:t>upplägg (nivå, ambition eller närvaro)</a:t>
            </a:r>
          </a:p>
          <a:p>
            <a:pPr lvl="1"/>
            <a:r>
              <a:rPr lang="sv-SE" sz="2000" dirty="0"/>
              <a:t>risker</a:t>
            </a:r>
          </a:p>
          <a:p>
            <a:pPr lvl="1"/>
            <a:r>
              <a:rPr lang="sv-SE" sz="2000" dirty="0"/>
              <a:t>från vilken ålder</a:t>
            </a:r>
          </a:p>
          <a:p>
            <a:r>
              <a:rPr lang="sv-SE" sz="2400" dirty="0"/>
              <a:t>Redovisning och diskussion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560438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Mål och plan för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990" y="1296416"/>
            <a:ext cx="8190810" cy="4024884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Mål för säsongen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Så många som möjligt ska spela fotboll så länge som möjligt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Ha kul med laget =&gt;bygga lagkänsla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Ha saker att se fram emot (cuper, läger mm)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På träningarna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Bolltouch/tillslag – passning o mottagning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Prioritera målvakterna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Mer </a:t>
            </a:r>
            <a:r>
              <a:rPr lang="sv-SE" sz="1400" dirty="0" err="1"/>
              <a:t>fys</a:t>
            </a:r>
            <a:r>
              <a:rPr lang="sv-SE" sz="1400" dirty="0"/>
              <a:t> och kondition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Teori/spelförståelse</a:t>
            </a:r>
          </a:p>
          <a:p>
            <a:pPr marL="0" lvl="1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Upplägg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Sociala aktiviteter, titta på fotboll </a:t>
            </a:r>
            <a:r>
              <a:rPr lang="sv-SE" sz="1800" dirty="0" err="1"/>
              <a:t>etc</a:t>
            </a:r>
            <a:endParaRPr lang="sv-SE" sz="1800" dirty="0"/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2 träningar per vecka, ev. </a:t>
            </a:r>
            <a:r>
              <a:rPr lang="sv-SE" sz="1800" dirty="0" err="1"/>
              <a:t>xtra</a:t>
            </a:r>
            <a:r>
              <a:rPr lang="sv-SE" sz="1800" dirty="0"/>
              <a:t> träningar (IK Uppsala, P11, F09, egna)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Mycket matcher, cuper o läger (Rimbo, endagsläger)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689992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800A9E7-C78C-47DC-B9A9-C036B271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sz="4100" dirty="0">
                <a:solidFill>
                  <a:srgbClr val="FFFF00"/>
                </a:solidFill>
              </a:rPr>
              <a:t>Matcher, positioner och spelsystem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2D4F58-7B1B-4E2C-AB48-2E06C2C12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203198"/>
            <a:ext cx="7860863" cy="4024884"/>
          </a:xfrm>
        </p:spPr>
        <p:txBody>
          <a:bodyPr anchor="t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sv-SE" sz="2000" dirty="0"/>
          </a:p>
          <a:p>
            <a:pPr>
              <a:spcAft>
                <a:spcPts val="600"/>
              </a:spcAft>
            </a:pPr>
            <a:r>
              <a:rPr lang="sv-SE" sz="2000" dirty="0"/>
              <a:t>13-14 spelare kallas till varje match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De som vill kan få spela m F09 – meddela oss 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Positioner utifrån förutsättningar o egen vilja – inga fasta positioner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Uppmuntra till att behandla bollen, inte bara sparka, prioritera passningsspel, vara beredd/lyfta blicken och att använda hela planen 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Attityd – prata om kämpa, vinnarmentalitet och våga. Jubla och fira mål o segrar.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Viktigt att passa tider, äta och sova</a:t>
            </a:r>
          </a:p>
          <a:p>
            <a:pPr lvl="1">
              <a:spcAft>
                <a:spcPts val="600"/>
              </a:spcAft>
            </a:pPr>
            <a:r>
              <a:rPr lang="sv-SE" sz="2000" dirty="0"/>
              <a:t>Förbereda sig inför match</a:t>
            </a:r>
          </a:p>
          <a:p>
            <a:pPr lvl="1">
              <a:spcAft>
                <a:spcPts val="600"/>
              </a:spcAft>
            </a:pPr>
            <a:r>
              <a:rPr lang="sv-SE" sz="2000" dirty="0"/>
              <a:t>Vi har strukit kravet att inte dricka läsk/godis vid match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Samling även </a:t>
            </a:r>
            <a:r>
              <a:rPr lang="sv-SE" sz="2000" u="sng" dirty="0"/>
              <a:t>efter</a:t>
            </a:r>
            <a:r>
              <a:rPr lang="sv-SE" sz="2000" dirty="0"/>
              <a:t> matcherna</a:t>
            </a:r>
          </a:p>
        </p:txBody>
      </p:sp>
    </p:spTree>
    <p:extLst>
      <p:ext uri="{BB962C8B-B14F-4D97-AF65-F5344CB8AC3E}">
        <p14:creationId xmlns:p14="http://schemas.microsoft.com/office/powerpoint/2010/main" val="692114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Kalendarium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595" y="1469136"/>
            <a:ext cx="8190810" cy="4024884"/>
          </a:xfrm>
        </p:spPr>
        <p:txBody>
          <a:bodyPr anchor="t">
            <a:noAutofit/>
          </a:bodyPr>
          <a:lstStyle/>
          <a:p>
            <a:r>
              <a:rPr lang="sv-SE" sz="2200" dirty="0"/>
              <a:t>Jan-april – träningar 2ggr/vecka + några x-</a:t>
            </a:r>
            <a:r>
              <a:rPr lang="sv-SE" sz="2200" dirty="0" err="1"/>
              <a:t>tra</a:t>
            </a:r>
            <a:r>
              <a:rPr lang="sv-SE" sz="2200" dirty="0"/>
              <a:t> pass</a:t>
            </a:r>
          </a:p>
          <a:p>
            <a:r>
              <a:rPr lang="sv-SE" sz="2200" dirty="0"/>
              <a:t>Jan-april– 2-4 träningsmatcher</a:t>
            </a:r>
          </a:p>
          <a:p>
            <a:r>
              <a:rPr lang="sv-SE" sz="2200" dirty="0"/>
              <a:t>25-26 mars – ev. </a:t>
            </a:r>
            <a:r>
              <a:rPr lang="sv-SE" sz="2200" dirty="0" err="1"/>
              <a:t>Frankecupen</a:t>
            </a:r>
            <a:endParaRPr lang="sv-SE" sz="2200" dirty="0"/>
          </a:p>
          <a:p>
            <a:r>
              <a:rPr lang="sv-SE" sz="2200" dirty="0"/>
              <a:t>Mars-april – ev. träningsdag/helg</a:t>
            </a:r>
          </a:p>
          <a:p>
            <a:r>
              <a:rPr lang="sv-SE" sz="2200" dirty="0"/>
              <a:t>April – Challenge-aktivitet (liknande tidigare år) </a:t>
            </a:r>
          </a:p>
          <a:p>
            <a:r>
              <a:rPr lang="sv-SE" sz="2200" dirty="0"/>
              <a:t>April-augusti – DM (gruppspel 23/4, 29/4 o 3/5)</a:t>
            </a:r>
          </a:p>
          <a:p>
            <a:r>
              <a:rPr lang="sv-SE" sz="2200" dirty="0"/>
              <a:t>Maj-oktober seriespel</a:t>
            </a:r>
          </a:p>
          <a:p>
            <a:pPr lvl="1"/>
            <a:r>
              <a:rPr lang="sv-SE" sz="2200" dirty="0"/>
              <a:t>Lag i 2 serier </a:t>
            </a:r>
          </a:p>
          <a:p>
            <a:r>
              <a:rPr lang="sv-SE" sz="2200" dirty="0"/>
              <a:t>29/6-2/7 – Dalecarlia cup (Borlänge)</a:t>
            </a:r>
          </a:p>
          <a:p>
            <a:r>
              <a:rPr lang="sv-SE" sz="2200" dirty="0"/>
              <a:t>4-6 aug – Rimbolägret</a:t>
            </a:r>
          </a:p>
          <a:p>
            <a:r>
              <a:rPr lang="sv-SE" sz="2200" dirty="0"/>
              <a:t>Oktober – ev. </a:t>
            </a:r>
            <a:r>
              <a:rPr lang="sv-SE" sz="2200" dirty="0" err="1"/>
              <a:t>McDonaldscupen</a:t>
            </a:r>
            <a:r>
              <a:rPr lang="sv-SE" sz="2200" dirty="0"/>
              <a:t> o avslutning</a:t>
            </a:r>
          </a:p>
          <a:p>
            <a:r>
              <a:rPr lang="sv-SE" sz="2200" dirty="0"/>
              <a:t>Januari 2024 - Flickcupen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endParaRPr lang="sv-SE" sz="2200" dirty="0"/>
          </a:p>
        </p:txBody>
      </p:sp>
      <p:sp>
        <p:nvSpPr>
          <p:cNvPr id="4" name="Höger klammerparentes 3">
            <a:extLst>
              <a:ext uri="{FF2B5EF4-FFF2-40B4-BE49-F238E27FC236}">
                <a16:creationId xmlns:a16="http://schemas.microsoft.com/office/drawing/2014/main" id="{90157260-2979-53F9-64B5-A84831C2B7C7}"/>
              </a:ext>
            </a:extLst>
          </p:cNvPr>
          <p:cNvSpPr/>
          <p:nvPr/>
        </p:nvSpPr>
        <p:spPr>
          <a:xfrm>
            <a:off x="6474446" y="4866640"/>
            <a:ext cx="492789" cy="85344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DA1C89B-8E8D-CB68-CDF1-30890F30CDD4}"/>
              </a:ext>
            </a:extLst>
          </p:cNvPr>
          <p:cNvSpPr txBox="1"/>
          <p:nvPr/>
        </p:nvSpPr>
        <p:spPr>
          <a:xfrm>
            <a:off x="6967235" y="5074265"/>
            <a:ext cx="193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Prioritera</a:t>
            </a:r>
          </a:p>
        </p:txBody>
      </p:sp>
    </p:spTree>
    <p:extLst>
      <p:ext uri="{BB962C8B-B14F-4D97-AF65-F5344CB8AC3E}">
        <p14:creationId xmlns:p14="http://schemas.microsoft.com/office/powerpoint/2010/main" val="268804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92500" lnSpcReduction="20000"/>
          </a:bodyPr>
          <a:lstStyle/>
          <a:p>
            <a:r>
              <a:rPr lang="sv-SE" sz="2400" dirty="0" err="1"/>
              <a:t>Franke</a:t>
            </a:r>
            <a:r>
              <a:rPr lang="sv-SE" sz="2400" dirty="0"/>
              <a:t> (Västerås) – 25-26 mars</a:t>
            </a:r>
          </a:p>
          <a:p>
            <a:pPr lvl="1"/>
            <a:r>
              <a:rPr lang="sv-SE" sz="2000" dirty="0"/>
              <a:t>Om det finns spelare och ledare som vill åka</a:t>
            </a:r>
          </a:p>
          <a:p>
            <a:pPr lvl="1"/>
            <a:r>
              <a:rPr lang="sv-SE" sz="2000" dirty="0"/>
              <a:t>Frivilligt att bo kvar lördag till söndag (slutspel på söndagen)</a:t>
            </a:r>
          </a:p>
          <a:p>
            <a:r>
              <a:rPr lang="sv-SE" sz="2400" dirty="0"/>
              <a:t>Dalecarlia (Borlänge) -29 juni-2 juli</a:t>
            </a:r>
          </a:p>
          <a:p>
            <a:pPr lvl="1"/>
            <a:r>
              <a:rPr lang="sv-SE" sz="2000" dirty="0"/>
              <a:t>Laget bor ihop med ledare</a:t>
            </a:r>
          </a:p>
          <a:p>
            <a:pPr lvl="1"/>
            <a:r>
              <a:rPr lang="sv-SE" sz="2000" dirty="0"/>
              <a:t>Vi önskar att så många som möjligt åker med – viktigt för lagbygget</a:t>
            </a:r>
          </a:p>
          <a:p>
            <a:pPr lvl="1"/>
            <a:r>
              <a:rPr lang="sv-SE" sz="2000" dirty="0"/>
              <a:t>Önskar mycket supportrar (bokar eget boende)</a:t>
            </a:r>
          </a:p>
          <a:p>
            <a:pPr lvl="1"/>
            <a:r>
              <a:rPr lang="sv-SE" sz="2000" dirty="0"/>
              <a:t>Alla matcher på samma ställe</a:t>
            </a:r>
          </a:p>
          <a:p>
            <a:pPr lvl="1"/>
            <a:r>
              <a:rPr lang="sv-SE" sz="2000" dirty="0"/>
              <a:t>Bra möjligheter till bad/utflykter</a:t>
            </a:r>
          </a:p>
          <a:p>
            <a:r>
              <a:rPr lang="sv-SE" sz="2400" dirty="0"/>
              <a:t>Gruppspel och slutspel (A- och B-slutspel)</a:t>
            </a:r>
          </a:p>
          <a:p>
            <a:r>
              <a:rPr lang="sv-SE" sz="2400" dirty="0"/>
              <a:t>Anmälningar kommer, ”bindande”</a:t>
            </a:r>
          </a:p>
          <a:p>
            <a:r>
              <a:rPr lang="sv-SE" sz="2400" dirty="0"/>
              <a:t>Ekonomi – vi kommer att ta en avgift per spelare (Dalecarlia kostar totalt ca 50-60.000kr)</a:t>
            </a:r>
          </a:p>
        </p:txBody>
      </p:sp>
    </p:spTree>
    <p:extLst>
      <p:ext uri="{BB962C8B-B14F-4D97-AF65-F5344CB8AC3E}">
        <p14:creationId xmlns:p14="http://schemas.microsoft.com/office/powerpoint/2010/main" val="151618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2410</TotalTime>
  <Words>1026</Words>
  <Application>Microsoft Office PowerPoint</Application>
  <PresentationFormat>Bredbild</PresentationFormat>
  <Paragraphs>162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Föräldramöte GUSK F10</vt:lpstr>
      <vt:lpstr>Status i laget och organisation</vt:lpstr>
      <vt:lpstr>Seriespel 2023</vt:lpstr>
      <vt:lpstr>Diskussion kring Nivåanpassning</vt:lpstr>
      <vt:lpstr>Diskussion kring Nivåanpassning</vt:lpstr>
      <vt:lpstr>Mål och plan för 2023</vt:lpstr>
      <vt:lpstr>Matcher, positioner och spelsystem</vt:lpstr>
      <vt:lpstr>Kalendarium 2023</vt:lpstr>
      <vt:lpstr>Cuper</vt:lpstr>
      <vt:lpstr>Framtiden - 2024 och 2025</vt:lpstr>
      <vt:lpstr>Ekonomi</vt:lpstr>
      <vt:lpstr>Ekonomi</vt:lpstr>
      <vt:lpstr>Övrigt</vt:lpstr>
      <vt:lpstr>2023 – Nu kör 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GUSK F10</dc:title>
  <dc:creator>Basse Asplund (BRANN AB)</dc:creator>
  <cp:lastModifiedBy>Basse Asplund (BRANN AB)</cp:lastModifiedBy>
  <cp:revision>31</cp:revision>
  <dcterms:created xsi:type="dcterms:W3CDTF">2022-03-03T21:13:46Z</dcterms:created>
  <dcterms:modified xsi:type="dcterms:W3CDTF">2023-01-16T20:03:46Z</dcterms:modified>
</cp:coreProperties>
</file>