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A3F493-2DD5-4617-BA33-E5BB62FDC2AD}"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385051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A3F493-2DD5-4617-BA33-E5BB62FDC2AD}"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212556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A3F493-2DD5-4617-BA33-E5BB62FDC2AD}"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1450923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A3F493-2DD5-4617-BA33-E5BB62FDC2AD}"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4104757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A3F493-2DD5-4617-BA33-E5BB62FDC2AD}"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3988542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A3F493-2DD5-4617-BA33-E5BB62FDC2AD}"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1563893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A3F493-2DD5-4617-BA33-E5BB62FDC2AD}" type="datetimeFigureOut">
              <a:rPr lang="en-US" smtClean="0"/>
              <a:t>9/17/2020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599915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A3F493-2DD5-4617-BA33-E5BB62FDC2AD}" type="datetimeFigureOut">
              <a:rPr lang="en-US" smtClean="0"/>
              <a:t>9/17/2020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1411951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A3F493-2DD5-4617-BA33-E5BB62FDC2AD}" type="datetimeFigureOut">
              <a:rPr lang="en-US" smtClean="0"/>
              <a:t>9/17/2020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3901469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CA3F493-2DD5-4617-BA33-E5BB62FDC2AD}"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1682940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CA3F493-2DD5-4617-BA33-E5BB62FDC2AD}"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8E19F-B7A5-43A2-BF2F-6434B259A170}" type="slidenum">
              <a:rPr lang="en-US" smtClean="0"/>
              <a:t>‹#›</a:t>
            </a:fld>
            <a:endParaRPr lang="en-US"/>
          </a:p>
        </p:txBody>
      </p:sp>
    </p:spTree>
    <p:extLst>
      <p:ext uri="{BB962C8B-B14F-4D97-AF65-F5344CB8AC3E}">
        <p14:creationId xmlns:p14="http://schemas.microsoft.com/office/powerpoint/2010/main" val="249251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A3F493-2DD5-4617-BA33-E5BB62FDC2AD}" type="datetimeFigureOut">
              <a:rPr lang="en-US" smtClean="0"/>
              <a:t>9/17/2020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E8E19F-B7A5-43A2-BF2F-6434B259A170}" type="slidenum">
              <a:rPr lang="en-US" smtClean="0"/>
              <a:t>‹#›</a:t>
            </a:fld>
            <a:endParaRPr lang="en-US"/>
          </a:p>
        </p:txBody>
      </p:sp>
    </p:spTree>
    <p:extLst>
      <p:ext uri="{BB962C8B-B14F-4D97-AF65-F5344CB8AC3E}">
        <p14:creationId xmlns:p14="http://schemas.microsoft.com/office/powerpoint/2010/main" val="775994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svenskhandboll.se/globalassets/svenska-handbollforbundet-handboll/dokument/corona-nationella-tavlingsmatcher.pdf"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v-SE" dirty="0" smtClean="0"/>
              <a:t>Föräldramöte A-pojk</a:t>
            </a:r>
            <a:endParaRPr lang="en-US" dirty="0"/>
          </a:p>
        </p:txBody>
      </p:sp>
      <p:sp>
        <p:nvSpPr>
          <p:cNvPr id="3" name="Subtitle 2"/>
          <p:cNvSpPr>
            <a:spLocks noGrp="1"/>
          </p:cNvSpPr>
          <p:nvPr>
            <p:ph type="subTitle" idx="1"/>
          </p:nvPr>
        </p:nvSpPr>
        <p:spPr/>
        <p:txBody>
          <a:bodyPr/>
          <a:lstStyle/>
          <a:p>
            <a:r>
              <a:rPr lang="sv-SE" dirty="0" smtClean="0"/>
              <a:t>200916</a:t>
            </a:r>
            <a:endParaRPr lang="en-US" dirty="0"/>
          </a:p>
        </p:txBody>
      </p:sp>
      <p:pic>
        <p:nvPicPr>
          <p:cNvPr id="4" name="Picture 3"/>
          <p:cNvPicPr>
            <a:picLocks noChangeAspect="1"/>
          </p:cNvPicPr>
          <p:nvPr/>
        </p:nvPicPr>
        <p:blipFill>
          <a:blip r:embed="rId2"/>
          <a:stretch>
            <a:fillRect/>
          </a:stretch>
        </p:blipFill>
        <p:spPr>
          <a:xfrm>
            <a:off x="824089" y="502603"/>
            <a:ext cx="1399822" cy="1239520"/>
          </a:xfrm>
          <a:prstGeom prst="rect">
            <a:avLst/>
          </a:prstGeom>
        </p:spPr>
      </p:pic>
      <p:pic>
        <p:nvPicPr>
          <p:cNvPr id="5" name="Picture 4"/>
          <p:cNvPicPr>
            <a:picLocks noChangeAspect="1"/>
          </p:cNvPicPr>
          <p:nvPr/>
        </p:nvPicPr>
        <p:blipFill>
          <a:blip r:embed="rId2"/>
          <a:stretch>
            <a:fillRect/>
          </a:stretch>
        </p:blipFill>
        <p:spPr>
          <a:xfrm>
            <a:off x="9823710" y="4969042"/>
            <a:ext cx="1399822" cy="1239520"/>
          </a:xfrm>
          <a:prstGeom prst="rect">
            <a:avLst/>
          </a:prstGeom>
        </p:spPr>
      </p:pic>
      <p:pic>
        <p:nvPicPr>
          <p:cNvPr id="6" name="Picture 5"/>
          <p:cNvPicPr>
            <a:picLocks noChangeAspect="1"/>
          </p:cNvPicPr>
          <p:nvPr/>
        </p:nvPicPr>
        <p:blipFill>
          <a:blip r:embed="rId2"/>
          <a:stretch>
            <a:fillRect/>
          </a:stretch>
        </p:blipFill>
        <p:spPr>
          <a:xfrm>
            <a:off x="824089" y="4969042"/>
            <a:ext cx="1399822" cy="1239520"/>
          </a:xfrm>
          <a:prstGeom prst="rect">
            <a:avLst/>
          </a:prstGeom>
        </p:spPr>
      </p:pic>
      <p:pic>
        <p:nvPicPr>
          <p:cNvPr id="7" name="Picture 6"/>
          <p:cNvPicPr>
            <a:picLocks noChangeAspect="1"/>
          </p:cNvPicPr>
          <p:nvPr/>
        </p:nvPicPr>
        <p:blipFill>
          <a:blip r:embed="rId2"/>
          <a:stretch>
            <a:fillRect/>
          </a:stretch>
        </p:blipFill>
        <p:spPr>
          <a:xfrm>
            <a:off x="9823710" y="502603"/>
            <a:ext cx="1399822" cy="1239520"/>
          </a:xfrm>
          <a:prstGeom prst="rect">
            <a:avLst/>
          </a:prstGeom>
        </p:spPr>
      </p:pic>
    </p:spTree>
    <p:extLst>
      <p:ext uri="{BB962C8B-B14F-4D97-AF65-F5344CB8AC3E}">
        <p14:creationId xmlns:p14="http://schemas.microsoft.com/office/powerpoint/2010/main" val="3106140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Covid</a:t>
            </a:r>
            <a:r>
              <a:rPr lang="en-US" dirty="0" smtClean="0"/>
              <a:t> -19</a:t>
            </a:r>
            <a:endParaRPr lang="en-US" dirty="0"/>
          </a:p>
        </p:txBody>
      </p:sp>
      <p:sp>
        <p:nvSpPr>
          <p:cNvPr id="3" name="TextBox 2"/>
          <p:cNvSpPr txBox="1"/>
          <p:nvPr/>
        </p:nvSpPr>
        <p:spPr>
          <a:xfrm>
            <a:off x="685800" y="1411705"/>
            <a:ext cx="11089105" cy="2308324"/>
          </a:xfrm>
          <a:prstGeom prst="rect">
            <a:avLst/>
          </a:prstGeom>
          <a:noFill/>
        </p:spPr>
        <p:txBody>
          <a:bodyPr wrap="square" rtlCol="0">
            <a:spAutoFit/>
          </a:bodyPr>
          <a:lstStyle/>
          <a:p>
            <a:r>
              <a:rPr lang="sv-SE" b="1" dirty="0" smtClean="0">
                <a:hlinkClick r:id="rId2"/>
              </a:rPr>
              <a:t>https://www.svenskhandboll.se/globalassets/svenska-handbollforbundet-handboll/dokument/corona-nationella-tavlingsmatcher.pdf</a:t>
            </a:r>
            <a:endParaRPr lang="sv-SE" b="1" dirty="0" smtClean="0"/>
          </a:p>
          <a:p>
            <a:endParaRPr lang="sv-SE" b="1" dirty="0"/>
          </a:p>
          <a:p>
            <a:r>
              <a:rPr lang="sv-SE" dirty="0" smtClean="0"/>
              <a:t>Utöver de i matchprotokollet inskrivna deltagarna äger varje lag rätt att anmäla ytterligare fem personer som ingår i lagets matchorganisation. Vid ankomst till anläggningen ska lagansvarig meddela arrangören vilka dessa personer är och vilka roller de har. Det kan exempelvis handla om föräldrar som skjutsar</a:t>
            </a:r>
            <a:endParaRPr lang="sv-SE" b="1" dirty="0" smtClean="0"/>
          </a:p>
          <a:p>
            <a:pPr marL="285750" indent="-285750">
              <a:buFont typeface="Arial" panose="020B0604020202020204" pitchFamily="34" charset="0"/>
              <a:buChar char="•"/>
            </a:pPr>
            <a:endParaRPr lang="sv-SE" b="1" dirty="0"/>
          </a:p>
          <a:p>
            <a:endParaRPr lang="sv-SE" b="1" dirty="0" smtClean="0"/>
          </a:p>
        </p:txBody>
      </p:sp>
    </p:spTree>
    <p:extLst>
      <p:ext uri="{BB962C8B-B14F-4D97-AF65-F5344CB8AC3E}">
        <p14:creationId xmlns:p14="http://schemas.microsoft.com/office/powerpoint/2010/main" val="1445057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Ledare</a:t>
            </a:r>
            <a:endParaRPr lang="en-US" dirty="0"/>
          </a:p>
        </p:txBody>
      </p:sp>
      <p:sp>
        <p:nvSpPr>
          <p:cNvPr id="3" name="TextBox 2"/>
          <p:cNvSpPr txBox="1"/>
          <p:nvPr/>
        </p:nvSpPr>
        <p:spPr>
          <a:xfrm>
            <a:off x="986589" y="1690688"/>
            <a:ext cx="6962274" cy="2031325"/>
          </a:xfrm>
          <a:prstGeom prst="rect">
            <a:avLst/>
          </a:prstGeom>
          <a:noFill/>
        </p:spPr>
        <p:txBody>
          <a:bodyPr wrap="square" rtlCol="0">
            <a:spAutoFit/>
          </a:bodyPr>
          <a:lstStyle/>
          <a:p>
            <a:pPr marL="285750" indent="-285750">
              <a:buFont typeface="Arial" panose="020B0604020202020204" pitchFamily="34" charset="0"/>
              <a:buChar char="•"/>
            </a:pPr>
            <a:r>
              <a:rPr lang="sv-SE" dirty="0" smtClean="0"/>
              <a:t>Rasmus </a:t>
            </a:r>
            <a:r>
              <a:rPr lang="sv-SE" dirty="0" err="1" smtClean="0"/>
              <a:t>Cannerstad</a:t>
            </a:r>
            <a:r>
              <a:rPr lang="sv-SE" dirty="0" smtClean="0"/>
              <a:t>  	Huvudansvarig</a:t>
            </a:r>
          </a:p>
          <a:p>
            <a:pPr marL="285750" indent="-285750">
              <a:buFont typeface="Arial" panose="020B0604020202020204" pitchFamily="34" charset="0"/>
              <a:buChar char="•"/>
            </a:pPr>
            <a:r>
              <a:rPr lang="sv-SE" dirty="0" smtClean="0"/>
              <a:t>Jacob Björklund		Tränare/Målvaktstränare</a:t>
            </a:r>
          </a:p>
          <a:p>
            <a:pPr marL="285750" indent="-285750">
              <a:buFont typeface="Arial" panose="020B0604020202020204" pitchFamily="34" charset="0"/>
              <a:buChar char="•"/>
            </a:pPr>
            <a:r>
              <a:rPr lang="sv-SE" dirty="0" smtClean="0"/>
              <a:t>Thomas Pettersson	Tränare</a:t>
            </a:r>
          </a:p>
          <a:p>
            <a:pPr marL="285750" indent="-285750">
              <a:buFont typeface="Arial" panose="020B0604020202020204" pitchFamily="34" charset="0"/>
              <a:buChar char="•"/>
            </a:pPr>
            <a:r>
              <a:rPr lang="sv-SE" dirty="0" smtClean="0"/>
              <a:t>Peter Ståhlberg		Lagledare</a:t>
            </a:r>
          </a:p>
          <a:p>
            <a:pPr marL="285750" indent="-285750">
              <a:buFont typeface="Arial" panose="020B0604020202020204" pitchFamily="34" charset="0"/>
              <a:buChar char="•"/>
            </a:pPr>
            <a:r>
              <a:rPr lang="sv-SE" dirty="0" smtClean="0"/>
              <a:t>Mårten Borg		</a:t>
            </a:r>
            <a:r>
              <a:rPr lang="sv-SE" dirty="0" err="1" smtClean="0"/>
              <a:t>Ass.tränare</a:t>
            </a:r>
            <a:endParaRPr lang="sv-SE" dirty="0" smtClean="0"/>
          </a:p>
          <a:p>
            <a:pPr marL="285750" indent="-285750">
              <a:buFont typeface="Arial" panose="020B0604020202020204" pitchFamily="34" charset="0"/>
              <a:buChar char="•"/>
            </a:pPr>
            <a:r>
              <a:rPr lang="sv-SE" dirty="0" smtClean="0"/>
              <a:t>Tobias </a:t>
            </a:r>
            <a:r>
              <a:rPr lang="sv-SE" dirty="0" err="1" smtClean="0"/>
              <a:t>Ahlros</a:t>
            </a:r>
            <a:r>
              <a:rPr lang="sv-SE" dirty="0" smtClean="0"/>
              <a:t>		Tränare( hjälper till ibland)</a:t>
            </a:r>
          </a:p>
          <a:p>
            <a:pPr marL="285750" indent="-285750">
              <a:buFont typeface="Arial" panose="020B0604020202020204" pitchFamily="34" charset="0"/>
              <a:buChar char="•"/>
            </a:pPr>
            <a:r>
              <a:rPr lang="sv-SE" dirty="0" smtClean="0"/>
              <a:t>XXXX			Tränare( ny rekrytering)  		</a:t>
            </a:r>
            <a:endParaRPr lang="en-US" dirty="0"/>
          </a:p>
        </p:txBody>
      </p:sp>
      <p:sp>
        <p:nvSpPr>
          <p:cNvPr id="4" name="Title 1"/>
          <p:cNvSpPr txBox="1">
            <a:spLocks/>
          </p:cNvSpPr>
          <p:nvPr/>
        </p:nvSpPr>
        <p:spPr>
          <a:xfrm>
            <a:off x="986589" y="3665621"/>
            <a:ext cx="10515600" cy="98483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3600" dirty="0" smtClean="0"/>
              <a:t>Faddrar</a:t>
            </a:r>
            <a:endParaRPr lang="en-US" sz="3600" dirty="0"/>
          </a:p>
        </p:txBody>
      </p:sp>
      <p:sp>
        <p:nvSpPr>
          <p:cNvPr id="5" name="TextBox 4"/>
          <p:cNvSpPr txBox="1"/>
          <p:nvPr/>
        </p:nvSpPr>
        <p:spPr>
          <a:xfrm>
            <a:off x="986589" y="4361699"/>
            <a:ext cx="6962274" cy="646331"/>
          </a:xfrm>
          <a:prstGeom prst="rect">
            <a:avLst/>
          </a:prstGeom>
          <a:noFill/>
        </p:spPr>
        <p:txBody>
          <a:bodyPr wrap="square" rtlCol="0">
            <a:spAutoFit/>
          </a:bodyPr>
          <a:lstStyle/>
          <a:p>
            <a:pPr marL="285750" indent="-285750">
              <a:buFont typeface="Arial" panose="020B0604020202020204" pitchFamily="34" charset="0"/>
              <a:buChar char="•"/>
            </a:pPr>
            <a:r>
              <a:rPr lang="sv-SE" dirty="0" smtClean="0"/>
              <a:t>Rickard Åkerman</a:t>
            </a:r>
          </a:p>
          <a:p>
            <a:pPr marL="285750" indent="-285750">
              <a:buFont typeface="Arial" panose="020B0604020202020204" pitchFamily="34" charset="0"/>
              <a:buChar char="•"/>
            </a:pPr>
            <a:r>
              <a:rPr lang="sv-SE" dirty="0" smtClean="0"/>
              <a:t>Markus Hagelin		</a:t>
            </a:r>
            <a:endParaRPr lang="en-US" dirty="0"/>
          </a:p>
        </p:txBody>
      </p:sp>
    </p:spTree>
    <p:extLst>
      <p:ext uri="{BB962C8B-B14F-4D97-AF65-F5344CB8AC3E}">
        <p14:creationId xmlns:p14="http://schemas.microsoft.com/office/powerpoint/2010/main" val="1891534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Förväntningar</a:t>
            </a:r>
            <a:r>
              <a:rPr lang="en-US" dirty="0"/>
              <a:t> Guif A-</a:t>
            </a:r>
            <a:r>
              <a:rPr lang="en-US" dirty="0" err="1"/>
              <a:t>pojk</a:t>
            </a:r>
            <a:r>
              <a:rPr lang="en-US" dirty="0"/>
              <a:t> </a:t>
            </a:r>
          </a:p>
        </p:txBody>
      </p:sp>
      <p:sp>
        <p:nvSpPr>
          <p:cNvPr id="3" name="TextBox 2"/>
          <p:cNvSpPr txBox="1"/>
          <p:nvPr/>
        </p:nvSpPr>
        <p:spPr>
          <a:xfrm>
            <a:off x="838200" y="2069432"/>
            <a:ext cx="11089105" cy="2585323"/>
          </a:xfrm>
          <a:prstGeom prst="rect">
            <a:avLst/>
          </a:prstGeom>
          <a:noFill/>
        </p:spPr>
        <p:txBody>
          <a:bodyPr wrap="square" rtlCol="0">
            <a:spAutoFit/>
          </a:bodyPr>
          <a:lstStyle/>
          <a:p>
            <a:r>
              <a:rPr lang="sv-SE" b="1" dirty="0"/>
              <a:t>Förväntan från klubben </a:t>
            </a:r>
            <a:endParaRPr lang="sv-SE" b="1" dirty="0" smtClean="0"/>
          </a:p>
          <a:p>
            <a:r>
              <a:rPr lang="sv-SE" dirty="0" smtClean="0"/>
              <a:t>• Vara </a:t>
            </a:r>
            <a:r>
              <a:rPr lang="sv-SE" dirty="0"/>
              <a:t>en god kamrat </a:t>
            </a:r>
            <a:endParaRPr lang="sv-SE" dirty="0" smtClean="0"/>
          </a:p>
          <a:p>
            <a:r>
              <a:rPr lang="sv-SE" dirty="0" smtClean="0"/>
              <a:t>• Ta </a:t>
            </a:r>
            <a:r>
              <a:rPr lang="sv-SE" dirty="0"/>
              <a:t>hänsyn till ledare och övriga spelare </a:t>
            </a:r>
            <a:endParaRPr lang="sv-SE" dirty="0" smtClean="0"/>
          </a:p>
          <a:p>
            <a:r>
              <a:rPr lang="sv-SE" dirty="0" smtClean="0"/>
              <a:t>• Lyssna </a:t>
            </a:r>
            <a:r>
              <a:rPr lang="sv-SE" dirty="0"/>
              <a:t>på och följa de instruktioner som dina ledare ger </a:t>
            </a:r>
            <a:endParaRPr lang="sv-SE" dirty="0" smtClean="0"/>
          </a:p>
          <a:p>
            <a:r>
              <a:rPr lang="sv-SE" dirty="0" smtClean="0"/>
              <a:t>• Respektera </a:t>
            </a:r>
            <a:r>
              <a:rPr lang="sv-SE" dirty="0"/>
              <a:t>motståndare i andra lag </a:t>
            </a:r>
            <a:endParaRPr lang="sv-SE" dirty="0" smtClean="0"/>
          </a:p>
          <a:p>
            <a:r>
              <a:rPr lang="sv-SE" dirty="0" smtClean="0"/>
              <a:t>• Spela </a:t>
            </a:r>
            <a:r>
              <a:rPr lang="sv-SE" dirty="0"/>
              <a:t>ett rent och schysst spel </a:t>
            </a:r>
            <a:endParaRPr lang="sv-SE" dirty="0" smtClean="0"/>
          </a:p>
          <a:p>
            <a:r>
              <a:rPr lang="sv-SE" dirty="0" smtClean="0"/>
              <a:t>• Använd </a:t>
            </a:r>
            <a:r>
              <a:rPr lang="sv-SE" dirty="0"/>
              <a:t>ett vårdat språk på och utanför planen </a:t>
            </a:r>
            <a:endParaRPr lang="sv-SE" dirty="0" smtClean="0"/>
          </a:p>
          <a:p>
            <a:r>
              <a:rPr lang="sv-SE" dirty="0" smtClean="0"/>
              <a:t>• Respektera </a:t>
            </a:r>
            <a:r>
              <a:rPr lang="sv-SE" dirty="0"/>
              <a:t>domare och deras arbete </a:t>
            </a:r>
            <a:endParaRPr lang="sv-SE" dirty="0" smtClean="0"/>
          </a:p>
          <a:p>
            <a:r>
              <a:rPr lang="sv-SE" dirty="0" smtClean="0"/>
              <a:t>• Representera </a:t>
            </a:r>
            <a:r>
              <a:rPr lang="sv-SE" dirty="0"/>
              <a:t>Eskilstuna Guif med stolthet </a:t>
            </a:r>
            <a:endParaRPr lang="en-US" dirty="0"/>
          </a:p>
        </p:txBody>
      </p:sp>
    </p:spTree>
    <p:extLst>
      <p:ext uri="{BB962C8B-B14F-4D97-AF65-F5344CB8AC3E}">
        <p14:creationId xmlns:p14="http://schemas.microsoft.com/office/powerpoint/2010/main" val="3360730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Förväntningar</a:t>
            </a:r>
            <a:r>
              <a:rPr lang="en-US" dirty="0"/>
              <a:t> Guif A-</a:t>
            </a:r>
            <a:r>
              <a:rPr lang="en-US" dirty="0" err="1"/>
              <a:t>pojk</a:t>
            </a:r>
            <a:r>
              <a:rPr lang="en-US" dirty="0"/>
              <a:t> </a:t>
            </a:r>
          </a:p>
        </p:txBody>
      </p:sp>
      <p:sp>
        <p:nvSpPr>
          <p:cNvPr id="3" name="TextBox 2"/>
          <p:cNvSpPr txBox="1"/>
          <p:nvPr/>
        </p:nvSpPr>
        <p:spPr>
          <a:xfrm>
            <a:off x="685800" y="1411705"/>
            <a:ext cx="11089105" cy="4678204"/>
          </a:xfrm>
          <a:prstGeom prst="rect">
            <a:avLst/>
          </a:prstGeom>
          <a:noFill/>
        </p:spPr>
        <p:txBody>
          <a:bodyPr wrap="square" rtlCol="0">
            <a:spAutoFit/>
          </a:bodyPr>
          <a:lstStyle/>
          <a:p>
            <a:r>
              <a:rPr lang="sv-SE" b="1" dirty="0"/>
              <a:t>Förväntningar från oss ledare </a:t>
            </a:r>
            <a:endParaRPr lang="sv-SE" b="1" dirty="0" smtClean="0"/>
          </a:p>
          <a:p>
            <a:r>
              <a:rPr lang="sv-SE" sz="1400" dirty="0" smtClean="0"/>
              <a:t>• </a:t>
            </a:r>
            <a:r>
              <a:rPr lang="sv-SE" sz="1400" dirty="0"/>
              <a:t>Meddela om du inte kan träna. Viktigt nu att man stannar hemma vid förkylningssymptom. </a:t>
            </a:r>
            <a:endParaRPr lang="sv-SE" sz="1400" dirty="0" smtClean="0"/>
          </a:p>
          <a:p>
            <a:r>
              <a:rPr lang="sv-SE" sz="1400" dirty="0" smtClean="0"/>
              <a:t>• </a:t>
            </a:r>
            <a:r>
              <a:rPr lang="sv-SE" sz="1400" b="1" dirty="0"/>
              <a:t>Fokus</a:t>
            </a:r>
            <a:r>
              <a:rPr lang="sv-SE" sz="1400" dirty="0"/>
              <a:t> på träningar. Ingen studs med bollar när någon av ledarna pratar och ger instruktioner. Är man på träning så tränar man. Det är ingen fritidsgård man går till och leker. Känner man att man inte har det rätta </a:t>
            </a:r>
            <a:r>
              <a:rPr lang="sv-SE" sz="1400" dirty="0" err="1"/>
              <a:t>fokuset</a:t>
            </a:r>
            <a:r>
              <a:rPr lang="sv-SE" sz="1400" dirty="0"/>
              <a:t> kanske det är bättre att stanna hemma. </a:t>
            </a:r>
            <a:endParaRPr lang="sv-SE" sz="1400" dirty="0" smtClean="0"/>
          </a:p>
          <a:p>
            <a:r>
              <a:rPr lang="sv-SE" sz="1400" dirty="0" smtClean="0"/>
              <a:t>• </a:t>
            </a:r>
            <a:r>
              <a:rPr lang="sv-SE" sz="1400" dirty="0"/>
              <a:t>Inget gnäll på varandra. ALLA kommer göra misstag under säsongen. INGEN gör det med mening. Hjälp varandra istället. </a:t>
            </a:r>
            <a:endParaRPr lang="sv-SE" sz="1400" dirty="0" smtClean="0"/>
          </a:p>
          <a:p>
            <a:r>
              <a:rPr lang="sv-SE" sz="1400" dirty="0" smtClean="0"/>
              <a:t>• </a:t>
            </a:r>
            <a:r>
              <a:rPr lang="sv-SE" sz="1400" b="1" dirty="0"/>
              <a:t>Respekt</a:t>
            </a:r>
            <a:r>
              <a:rPr lang="sv-SE" sz="1400" dirty="0"/>
              <a:t>. Ingen kan älska alla och alla kan inte vara bästa kompis med alla, men vi alla kan respektera varandra i laget. </a:t>
            </a:r>
            <a:endParaRPr lang="sv-SE" sz="1400" dirty="0" smtClean="0"/>
          </a:p>
          <a:p>
            <a:r>
              <a:rPr lang="sv-SE" sz="1400" dirty="0" smtClean="0"/>
              <a:t>• </a:t>
            </a:r>
            <a:r>
              <a:rPr lang="sv-SE" sz="1400" dirty="0"/>
              <a:t>Hälsa på varandra. Alla mår bättre av att bli sedd. Vi är ETT lag nu så ser vi till att hälsa på varandra inför varje träning och varje match. Ett handslag, </a:t>
            </a:r>
            <a:r>
              <a:rPr lang="sv-SE" sz="1400" dirty="0" err="1"/>
              <a:t>fistbump</a:t>
            </a:r>
            <a:r>
              <a:rPr lang="sv-SE" sz="1400" dirty="0"/>
              <a:t> eller armbågshälsning räcker. </a:t>
            </a:r>
            <a:endParaRPr lang="sv-SE" sz="1400" dirty="0" smtClean="0"/>
          </a:p>
          <a:p>
            <a:r>
              <a:rPr lang="sv-SE" sz="1400" dirty="0" smtClean="0"/>
              <a:t>• </a:t>
            </a:r>
            <a:r>
              <a:rPr lang="sv-SE" sz="1400" dirty="0"/>
              <a:t>Respektera ledarna. Alla ledare gör detta på sin fritid, så se till att visa respekt för övningar och träningsupplägget. Input kan man alltid komma med, men ingen mår bra av höga klagomål eller att man inte gör sitt bästa på träningar. Ledarna gör också alltid sitt bästa! </a:t>
            </a:r>
            <a:endParaRPr lang="sv-SE" sz="1400" dirty="0" smtClean="0"/>
          </a:p>
          <a:p>
            <a:r>
              <a:rPr lang="sv-SE" sz="1400" dirty="0" smtClean="0"/>
              <a:t>• </a:t>
            </a:r>
            <a:r>
              <a:rPr lang="sv-SE" sz="1400" b="1" dirty="0"/>
              <a:t>Sömn och mat</a:t>
            </a:r>
            <a:r>
              <a:rPr lang="sv-SE" sz="1400" dirty="0"/>
              <a:t>. Se till att du sköter sömnen och att du äter ordentligt. Handboll är en fysiskt krävande sport som kräver detta. </a:t>
            </a:r>
            <a:r>
              <a:rPr lang="sv-SE" sz="1400" b="1" dirty="0"/>
              <a:t>Vatten</a:t>
            </a:r>
            <a:r>
              <a:rPr lang="sv-SE" sz="1400" dirty="0"/>
              <a:t> är alltid viktigt att få i sig. </a:t>
            </a:r>
            <a:endParaRPr lang="sv-SE" sz="1400" dirty="0" smtClean="0"/>
          </a:p>
          <a:p>
            <a:r>
              <a:rPr lang="sv-SE" sz="1400" dirty="0" smtClean="0"/>
              <a:t>• </a:t>
            </a:r>
            <a:r>
              <a:rPr lang="sv-SE" sz="1400" dirty="0"/>
              <a:t>”Ge allt!” På träning och på match ger vi alltid allt. Handboll är en tuff och hård sport, men vi ska vara schyssta. Går VI över gränsen någon gång, och någon råkar skada sig eller göra sig illa, ber vi om ursäkt och tar eventuell bestraffning på match</a:t>
            </a:r>
            <a:r>
              <a:rPr lang="sv-SE" sz="1400" dirty="0" smtClean="0"/>
              <a:t>.</a:t>
            </a:r>
          </a:p>
          <a:p>
            <a:r>
              <a:rPr lang="sv-SE" sz="1400" dirty="0" smtClean="0"/>
              <a:t>• </a:t>
            </a:r>
            <a:r>
              <a:rPr lang="sv-SE" sz="1400" dirty="0"/>
              <a:t>”Bry er inte om vad andra gör”. Gäller framför allt vad motståndare gör. Spelar motståndaren fult, betyder inte att du också ska göra det. Vi ska spela handboll. Ta hand om varandra! </a:t>
            </a:r>
            <a:endParaRPr lang="sv-SE" sz="1400" dirty="0" smtClean="0"/>
          </a:p>
          <a:p>
            <a:r>
              <a:rPr lang="sv-SE" sz="1400" dirty="0" smtClean="0"/>
              <a:t>• </a:t>
            </a:r>
            <a:r>
              <a:rPr lang="sv-SE" sz="1400" dirty="0"/>
              <a:t>Skolan går alltid först. Har du något viktigt prov eller inlämning som krockar med handbollen ska du prioritera skolan. Med bra planering ska inte skolan behöva göra att du missar träningar. </a:t>
            </a:r>
            <a:endParaRPr lang="sv-SE" sz="1400" dirty="0" smtClean="0"/>
          </a:p>
          <a:p>
            <a:r>
              <a:rPr lang="sv-SE" sz="1400" dirty="0" smtClean="0"/>
              <a:t>• </a:t>
            </a:r>
            <a:r>
              <a:rPr lang="sv-SE" sz="1400" dirty="0"/>
              <a:t>Prata med oss. Du som spelare kan alltid prata med någon av oss ledare om det är något du tycker är fel, bra, något du tänker på eller som något du vill ändra. Vi lyssnar alltid! </a:t>
            </a:r>
            <a:endParaRPr lang="sv-SE" sz="1400" dirty="0" smtClean="0"/>
          </a:p>
          <a:p>
            <a:r>
              <a:rPr lang="sv-SE" sz="1400" dirty="0" smtClean="0"/>
              <a:t>• </a:t>
            </a:r>
            <a:r>
              <a:rPr lang="sv-SE" sz="1400" dirty="0"/>
              <a:t>Alkohol och droger har vi nolltolerans mot. Det har ingenting med handboll att göra. </a:t>
            </a:r>
            <a:endParaRPr lang="en-US" sz="1400" dirty="0"/>
          </a:p>
        </p:txBody>
      </p:sp>
    </p:spTree>
    <p:extLst>
      <p:ext uri="{BB962C8B-B14F-4D97-AF65-F5344CB8AC3E}">
        <p14:creationId xmlns:p14="http://schemas.microsoft.com/office/powerpoint/2010/main" val="1336153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Träningar</a:t>
            </a:r>
            <a:endParaRPr lang="en-US" dirty="0"/>
          </a:p>
        </p:txBody>
      </p:sp>
      <p:sp>
        <p:nvSpPr>
          <p:cNvPr id="3" name="TextBox 2"/>
          <p:cNvSpPr txBox="1"/>
          <p:nvPr/>
        </p:nvSpPr>
        <p:spPr>
          <a:xfrm>
            <a:off x="685800" y="1411705"/>
            <a:ext cx="11089105" cy="3077766"/>
          </a:xfrm>
          <a:prstGeom prst="rect">
            <a:avLst/>
          </a:prstGeom>
          <a:noFill/>
        </p:spPr>
        <p:txBody>
          <a:bodyPr wrap="square" rtlCol="0">
            <a:spAutoFit/>
          </a:bodyPr>
          <a:lstStyle/>
          <a:p>
            <a:r>
              <a:rPr lang="sv-SE" b="1" dirty="0" smtClean="0"/>
              <a:t>Måndag: </a:t>
            </a:r>
            <a:r>
              <a:rPr lang="sv-SE" b="1" dirty="0" err="1" smtClean="0"/>
              <a:t>Ellfolk</a:t>
            </a:r>
            <a:r>
              <a:rPr lang="sv-SE" b="1" dirty="0" smtClean="0"/>
              <a:t> 1900 – 2100. Gruppen delas. Löpning/hall, Hall/löpning    (Teknik)</a:t>
            </a:r>
          </a:p>
          <a:p>
            <a:endParaRPr lang="sv-SE" sz="1400" b="1" dirty="0"/>
          </a:p>
          <a:p>
            <a:r>
              <a:rPr lang="sv-SE" b="1" dirty="0"/>
              <a:t>Onsdag: Stiga 1900 – 2030  2 hallar var 3:dje vecka </a:t>
            </a:r>
            <a:r>
              <a:rPr lang="sv-SE" b="1" dirty="0" smtClean="0"/>
              <a:t>  (Spel)</a:t>
            </a:r>
            <a:endParaRPr lang="sv-SE" b="1" dirty="0"/>
          </a:p>
          <a:p>
            <a:endParaRPr lang="sv-SE" b="1" dirty="0"/>
          </a:p>
          <a:p>
            <a:r>
              <a:rPr lang="sv-SE" b="1" dirty="0"/>
              <a:t>Torsdag: </a:t>
            </a:r>
            <a:r>
              <a:rPr lang="sv-SE" b="1" dirty="0" err="1"/>
              <a:t>Crossfit</a:t>
            </a:r>
            <a:r>
              <a:rPr lang="sv-SE" b="1" dirty="0"/>
              <a:t> 2000 – 2100 Truppen delas i 2 grupper som kör varannan vecka</a:t>
            </a:r>
          </a:p>
          <a:p>
            <a:endParaRPr lang="sv-SE" b="1" dirty="0"/>
          </a:p>
          <a:p>
            <a:r>
              <a:rPr lang="sv-SE" b="1" dirty="0"/>
              <a:t>Fredag: Stiga 1730 – 1900 </a:t>
            </a:r>
            <a:r>
              <a:rPr lang="sv-SE" b="1" dirty="0" smtClean="0"/>
              <a:t>(Matchförberedande)</a:t>
            </a:r>
          </a:p>
          <a:p>
            <a:endParaRPr lang="sv-SE" b="1" dirty="0"/>
          </a:p>
          <a:p>
            <a:endParaRPr lang="sv-SE" b="1" dirty="0" smtClean="0"/>
          </a:p>
          <a:p>
            <a:endParaRPr lang="sv-SE" b="1" dirty="0"/>
          </a:p>
          <a:p>
            <a:r>
              <a:rPr lang="sv-SE" b="1" dirty="0" smtClean="0"/>
              <a:t>Vi undersöker om vi kan få fram flera träningstider.</a:t>
            </a:r>
            <a:endParaRPr lang="en-US" b="1" dirty="0"/>
          </a:p>
        </p:txBody>
      </p:sp>
    </p:spTree>
    <p:extLst>
      <p:ext uri="{BB962C8B-B14F-4D97-AF65-F5344CB8AC3E}">
        <p14:creationId xmlns:p14="http://schemas.microsoft.com/office/powerpoint/2010/main" val="4269206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Seriespel</a:t>
            </a:r>
            <a:endParaRPr lang="en-US" dirty="0"/>
          </a:p>
        </p:txBody>
      </p:sp>
      <p:sp>
        <p:nvSpPr>
          <p:cNvPr id="3" name="TextBox 2"/>
          <p:cNvSpPr txBox="1"/>
          <p:nvPr/>
        </p:nvSpPr>
        <p:spPr>
          <a:xfrm>
            <a:off x="685801" y="1411705"/>
            <a:ext cx="2065420" cy="646331"/>
          </a:xfrm>
          <a:prstGeom prst="rect">
            <a:avLst/>
          </a:prstGeom>
          <a:noFill/>
        </p:spPr>
        <p:txBody>
          <a:bodyPr wrap="square" rtlCol="0">
            <a:spAutoFit/>
          </a:bodyPr>
          <a:lstStyle/>
          <a:p>
            <a:r>
              <a:rPr lang="sv-SE" b="1" dirty="0" smtClean="0"/>
              <a:t>Stockholm Nivå 2</a:t>
            </a:r>
          </a:p>
          <a:p>
            <a:pPr marL="285750" indent="-285750">
              <a:buFont typeface="Arial" panose="020B0604020202020204" pitchFamily="34" charset="0"/>
              <a:buChar char="•"/>
            </a:pPr>
            <a:endParaRPr lang="en-US" b="1" dirty="0"/>
          </a:p>
        </p:txBody>
      </p:sp>
      <p:pic>
        <p:nvPicPr>
          <p:cNvPr id="4" name="Picture 3"/>
          <p:cNvPicPr>
            <a:picLocks noChangeAspect="1"/>
          </p:cNvPicPr>
          <p:nvPr/>
        </p:nvPicPr>
        <p:blipFill>
          <a:blip r:embed="rId2"/>
          <a:stretch>
            <a:fillRect/>
          </a:stretch>
        </p:blipFill>
        <p:spPr>
          <a:xfrm>
            <a:off x="685801" y="1993231"/>
            <a:ext cx="1371600" cy="3048000"/>
          </a:xfrm>
          <a:prstGeom prst="rect">
            <a:avLst/>
          </a:prstGeom>
        </p:spPr>
      </p:pic>
      <p:sp>
        <p:nvSpPr>
          <p:cNvPr id="5" name="TextBox 4"/>
          <p:cNvSpPr txBox="1"/>
          <p:nvPr/>
        </p:nvSpPr>
        <p:spPr>
          <a:xfrm>
            <a:off x="3701717" y="1411705"/>
            <a:ext cx="2065420" cy="646331"/>
          </a:xfrm>
          <a:prstGeom prst="rect">
            <a:avLst/>
          </a:prstGeom>
          <a:noFill/>
        </p:spPr>
        <p:txBody>
          <a:bodyPr wrap="square" rtlCol="0">
            <a:spAutoFit/>
          </a:bodyPr>
          <a:lstStyle/>
          <a:p>
            <a:r>
              <a:rPr lang="sv-SE" b="1" dirty="0" smtClean="0"/>
              <a:t>MSHF ELIT</a:t>
            </a:r>
          </a:p>
          <a:p>
            <a:pPr marL="285750" indent="-285750">
              <a:buFont typeface="Arial" panose="020B0604020202020204" pitchFamily="34" charset="0"/>
              <a:buChar char="•"/>
            </a:pPr>
            <a:endParaRPr lang="en-US" b="1" dirty="0"/>
          </a:p>
        </p:txBody>
      </p:sp>
      <p:pic>
        <p:nvPicPr>
          <p:cNvPr id="6" name="Picture 5"/>
          <p:cNvPicPr>
            <a:picLocks noChangeAspect="1"/>
          </p:cNvPicPr>
          <p:nvPr/>
        </p:nvPicPr>
        <p:blipFill>
          <a:blip r:embed="rId3"/>
          <a:stretch>
            <a:fillRect/>
          </a:stretch>
        </p:blipFill>
        <p:spPr>
          <a:xfrm>
            <a:off x="3701717" y="1993231"/>
            <a:ext cx="1428750" cy="2295525"/>
          </a:xfrm>
          <a:prstGeom prst="rect">
            <a:avLst/>
          </a:prstGeom>
        </p:spPr>
      </p:pic>
      <p:sp>
        <p:nvSpPr>
          <p:cNvPr id="7" name="TextBox 6"/>
          <p:cNvSpPr txBox="1"/>
          <p:nvPr/>
        </p:nvSpPr>
        <p:spPr>
          <a:xfrm>
            <a:off x="6661486" y="1414839"/>
            <a:ext cx="2065420" cy="646331"/>
          </a:xfrm>
          <a:prstGeom prst="rect">
            <a:avLst/>
          </a:prstGeom>
          <a:noFill/>
        </p:spPr>
        <p:txBody>
          <a:bodyPr wrap="square" rtlCol="0">
            <a:spAutoFit/>
          </a:bodyPr>
          <a:lstStyle/>
          <a:p>
            <a:r>
              <a:rPr lang="sv-SE" b="1" dirty="0" smtClean="0"/>
              <a:t>MSHF Utveckling</a:t>
            </a:r>
          </a:p>
          <a:p>
            <a:pPr marL="285750" indent="-285750">
              <a:buFont typeface="Arial" panose="020B0604020202020204" pitchFamily="34" charset="0"/>
              <a:buChar char="•"/>
            </a:pPr>
            <a:endParaRPr lang="en-US" b="1" dirty="0"/>
          </a:p>
        </p:txBody>
      </p:sp>
      <p:pic>
        <p:nvPicPr>
          <p:cNvPr id="8" name="Picture 7"/>
          <p:cNvPicPr>
            <a:picLocks noChangeAspect="1"/>
          </p:cNvPicPr>
          <p:nvPr/>
        </p:nvPicPr>
        <p:blipFill>
          <a:blip r:embed="rId4"/>
          <a:stretch>
            <a:fillRect/>
          </a:stretch>
        </p:blipFill>
        <p:spPr>
          <a:xfrm>
            <a:off x="6661486" y="1993231"/>
            <a:ext cx="1543050" cy="2038350"/>
          </a:xfrm>
          <a:prstGeom prst="rect">
            <a:avLst/>
          </a:prstGeom>
        </p:spPr>
      </p:pic>
      <p:sp>
        <p:nvSpPr>
          <p:cNvPr id="9" name="Title 1"/>
          <p:cNvSpPr txBox="1">
            <a:spLocks/>
          </p:cNvSpPr>
          <p:nvPr/>
        </p:nvSpPr>
        <p:spPr>
          <a:xfrm>
            <a:off x="685801" y="542641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dirty="0"/>
          </a:p>
        </p:txBody>
      </p:sp>
      <p:sp>
        <p:nvSpPr>
          <p:cNvPr id="10" name="TextBox 9"/>
          <p:cNvSpPr txBox="1"/>
          <p:nvPr/>
        </p:nvSpPr>
        <p:spPr>
          <a:xfrm>
            <a:off x="685801" y="5426410"/>
            <a:ext cx="8538410" cy="954107"/>
          </a:xfrm>
          <a:prstGeom prst="rect">
            <a:avLst/>
          </a:prstGeom>
          <a:noFill/>
        </p:spPr>
        <p:txBody>
          <a:bodyPr wrap="square" rtlCol="0">
            <a:spAutoFit/>
          </a:bodyPr>
          <a:lstStyle/>
          <a:p>
            <a:r>
              <a:rPr lang="sv-SE" dirty="0" smtClean="0"/>
              <a:t>Utveckling 	15 matcher</a:t>
            </a:r>
          </a:p>
          <a:p>
            <a:r>
              <a:rPr lang="sv-SE" dirty="0" smtClean="0"/>
              <a:t>Elit 		16 </a:t>
            </a:r>
            <a:r>
              <a:rPr lang="sv-SE" dirty="0" smtClean="0"/>
              <a:t>matcher</a:t>
            </a:r>
            <a:r>
              <a:rPr lang="sv-SE" dirty="0"/>
              <a:t> </a:t>
            </a:r>
            <a:r>
              <a:rPr lang="sv-SE" dirty="0" smtClean="0"/>
              <a:t>   </a:t>
            </a:r>
            <a:r>
              <a:rPr lang="sv-SE" dirty="0" smtClean="0"/>
              <a:t>49 </a:t>
            </a:r>
            <a:r>
              <a:rPr lang="sv-SE" dirty="0" smtClean="0"/>
              <a:t>Seriematcher</a:t>
            </a:r>
          </a:p>
          <a:p>
            <a:r>
              <a:rPr lang="sv-SE" dirty="0" smtClean="0"/>
              <a:t>Stockholm 	18 matcher </a:t>
            </a:r>
            <a:endParaRPr lang="en-US" dirty="0"/>
          </a:p>
        </p:txBody>
      </p:sp>
      <p:sp>
        <p:nvSpPr>
          <p:cNvPr id="11" name="TextBox 10"/>
          <p:cNvSpPr txBox="1"/>
          <p:nvPr/>
        </p:nvSpPr>
        <p:spPr>
          <a:xfrm>
            <a:off x="5654842" y="4555958"/>
            <a:ext cx="5871411" cy="646331"/>
          </a:xfrm>
          <a:prstGeom prst="rect">
            <a:avLst/>
          </a:prstGeom>
          <a:noFill/>
        </p:spPr>
        <p:txBody>
          <a:bodyPr wrap="square" rtlCol="0">
            <a:spAutoFit/>
          </a:bodyPr>
          <a:lstStyle/>
          <a:p>
            <a:r>
              <a:rPr lang="sv-SE" b="1" dirty="0" smtClean="0">
                <a:solidFill>
                  <a:srgbClr val="FF0000"/>
                </a:solidFill>
              </a:rPr>
              <a:t>Kriterier för matchuttagningar är träningsnärvaro med rätt inställning och fokus samt nivå på motstånd</a:t>
            </a:r>
            <a:endParaRPr lang="en-US" b="1" dirty="0">
              <a:solidFill>
                <a:srgbClr val="FF0000"/>
              </a:solidFill>
            </a:endParaRPr>
          </a:p>
        </p:txBody>
      </p:sp>
    </p:spTree>
    <p:extLst>
      <p:ext uri="{BB962C8B-B14F-4D97-AF65-F5344CB8AC3E}">
        <p14:creationId xmlns:p14="http://schemas.microsoft.com/office/powerpoint/2010/main" val="2811173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USM</a:t>
            </a:r>
            <a:endParaRPr lang="en-US" dirty="0"/>
          </a:p>
        </p:txBody>
      </p:sp>
      <p:sp>
        <p:nvSpPr>
          <p:cNvPr id="3" name="TextBox 2"/>
          <p:cNvSpPr txBox="1"/>
          <p:nvPr/>
        </p:nvSpPr>
        <p:spPr>
          <a:xfrm>
            <a:off x="685800" y="1411705"/>
            <a:ext cx="11089105" cy="3693319"/>
          </a:xfrm>
          <a:prstGeom prst="rect">
            <a:avLst/>
          </a:prstGeom>
          <a:noFill/>
        </p:spPr>
        <p:txBody>
          <a:bodyPr wrap="square" rtlCol="0">
            <a:spAutoFit/>
          </a:bodyPr>
          <a:lstStyle/>
          <a:p>
            <a:r>
              <a:rPr lang="sv-SE" dirty="0"/>
              <a:t>Guifs nya styrelse har inför säsongen 20/21 tagit ett beslut gällande USM för A-ungdom. Klubben vill att Guif ska synas mer nationellt och vara med och utmana bland de bästa under USM. Det betyder att Guif ska spela med det lag och de spelare som för tillfället kommit längst i utvecklingen och som bildar det bästa laget för att gå långt i turneringen som möjligt, oavsett om spelaren är född 04 eller 05. Detta har styrelsen beslutat för att visa att Guif är att räkna med även på ungdomssidan och på sikt kunna locka talanger till klubben istället för till andra lag. Det är också ett naturligt steg till att förbereda ungdomarna för uttagningar, som under junior- och seniornivå är självklara. Vi har i ledargruppen beslutat att spelare födda 04, kommer att ha förtur i truppen i steg 1 till steg 3. Från steg 3 kommer 05:or att vara med och konkurrera om platserna i laget. </a:t>
            </a:r>
            <a:endParaRPr lang="sv-SE" dirty="0" smtClean="0"/>
          </a:p>
          <a:p>
            <a:endParaRPr lang="sv-SE" b="1" dirty="0"/>
          </a:p>
          <a:p>
            <a:r>
              <a:rPr lang="sv-SE" b="1" dirty="0" smtClean="0"/>
              <a:t>Steg 1 26-7/9</a:t>
            </a:r>
          </a:p>
          <a:p>
            <a:r>
              <a:rPr lang="sv-SE" b="1" dirty="0" smtClean="0"/>
              <a:t>Steg 2 21-22/11</a:t>
            </a:r>
          </a:p>
          <a:p>
            <a:r>
              <a:rPr lang="sv-SE" b="1" dirty="0" smtClean="0"/>
              <a:t>Steg 3 16-17/1</a:t>
            </a:r>
          </a:p>
          <a:p>
            <a:r>
              <a:rPr lang="sv-SE" b="1" dirty="0" smtClean="0"/>
              <a:t>Steg 4 20-21/3</a:t>
            </a:r>
            <a:endParaRPr lang="en-US" b="1" dirty="0"/>
          </a:p>
        </p:txBody>
      </p:sp>
    </p:spTree>
    <p:extLst>
      <p:ext uri="{BB962C8B-B14F-4D97-AF65-F5344CB8AC3E}">
        <p14:creationId xmlns:p14="http://schemas.microsoft.com/office/powerpoint/2010/main" val="2585508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Cuper</a:t>
            </a:r>
            <a:endParaRPr lang="en-US" dirty="0"/>
          </a:p>
        </p:txBody>
      </p:sp>
      <p:sp>
        <p:nvSpPr>
          <p:cNvPr id="3" name="TextBox 2"/>
          <p:cNvSpPr txBox="1"/>
          <p:nvPr/>
        </p:nvSpPr>
        <p:spPr>
          <a:xfrm>
            <a:off x="685800" y="1411705"/>
            <a:ext cx="11089105" cy="2031325"/>
          </a:xfrm>
          <a:prstGeom prst="rect">
            <a:avLst/>
          </a:prstGeom>
          <a:noFill/>
        </p:spPr>
        <p:txBody>
          <a:bodyPr wrap="square" rtlCol="0">
            <a:spAutoFit/>
          </a:bodyPr>
          <a:lstStyle/>
          <a:p>
            <a:pPr marL="285750" indent="-285750">
              <a:buFont typeface="Arial" panose="020B0604020202020204" pitchFamily="34" charset="0"/>
              <a:buChar char="•"/>
            </a:pPr>
            <a:r>
              <a:rPr lang="sv-SE" b="1" dirty="0" smtClean="0"/>
              <a:t>Lundaspelen 26-30/12   2 lag    </a:t>
            </a:r>
            <a:r>
              <a:rPr lang="sv-SE" b="1" dirty="0" smtClean="0"/>
              <a:t>39 </a:t>
            </a:r>
            <a:r>
              <a:rPr lang="sv-SE" b="1" dirty="0" smtClean="0"/>
              <a:t>spelare </a:t>
            </a:r>
            <a:r>
              <a:rPr lang="sv-SE" b="1" dirty="0" smtClean="0"/>
              <a:t>anmälda </a:t>
            </a:r>
          </a:p>
          <a:p>
            <a:r>
              <a:rPr lang="sv-SE" dirty="0" smtClean="0"/>
              <a:t>( Beroende på hur restriktionerna ser ut kan cupen utgå) Lundaspelen kommer med uppdaterad information 30/9</a:t>
            </a:r>
            <a:endParaRPr lang="sv-SE" dirty="0" smtClean="0"/>
          </a:p>
          <a:p>
            <a:pPr marL="285750" indent="-285750">
              <a:buFont typeface="Arial" panose="020B0604020202020204" pitchFamily="34" charset="0"/>
              <a:buChar char="•"/>
            </a:pPr>
            <a:endParaRPr lang="sv-SE" b="1" dirty="0"/>
          </a:p>
          <a:p>
            <a:pPr marL="285750" indent="-285750">
              <a:buFont typeface="Arial" panose="020B0604020202020204" pitchFamily="34" charset="0"/>
              <a:buChar char="•"/>
            </a:pPr>
            <a:endParaRPr lang="sv-SE" b="1" dirty="0" smtClean="0"/>
          </a:p>
          <a:p>
            <a:pPr marL="285750" indent="-285750">
              <a:buFont typeface="Arial" panose="020B0604020202020204" pitchFamily="34" charset="0"/>
              <a:buChar char="•"/>
            </a:pPr>
            <a:r>
              <a:rPr lang="sv-SE" b="1" dirty="0" smtClean="0"/>
              <a:t>Inbjudningsturnering Skövde  31/10 – 1/11  </a:t>
            </a:r>
          </a:p>
          <a:p>
            <a:pPr marL="285750" indent="-285750">
              <a:buFont typeface="Arial" panose="020B0604020202020204" pitchFamily="34" charset="0"/>
              <a:buChar char="•"/>
            </a:pPr>
            <a:endParaRPr lang="sv-SE" b="1" dirty="0"/>
          </a:p>
          <a:p>
            <a:pPr marL="285750" indent="-285750">
              <a:buFont typeface="Arial" panose="020B0604020202020204" pitchFamily="34" charset="0"/>
              <a:buChar char="•"/>
            </a:pPr>
            <a:r>
              <a:rPr lang="sv-SE" b="1" dirty="0" smtClean="0"/>
              <a:t>Ev. någon mer cup</a:t>
            </a:r>
            <a:endParaRPr lang="en-US" b="1" dirty="0"/>
          </a:p>
        </p:txBody>
      </p:sp>
    </p:spTree>
    <p:extLst>
      <p:ext uri="{BB962C8B-B14F-4D97-AF65-F5344CB8AC3E}">
        <p14:creationId xmlns:p14="http://schemas.microsoft.com/office/powerpoint/2010/main" val="830303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Övrig</a:t>
            </a:r>
            <a:r>
              <a:rPr lang="en-US" dirty="0" smtClean="0"/>
              <a:t> </a:t>
            </a:r>
            <a:r>
              <a:rPr lang="en-US" dirty="0" err="1" smtClean="0"/>
              <a:t>verksamhet</a:t>
            </a:r>
            <a:endParaRPr lang="en-US" dirty="0"/>
          </a:p>
        </p:txBody>
      </p:sp>
      <p:sp>
        <p:nvSpPr>
          <p:cNvPr id="3" name="TextBox 2"/>
          <p:cNvSpPr txBox="1"/>
          <p:nvPr/>
        </p:nvSpPr>
        <p:spPr>
          <a:xfrm>
            <a:off x="685800" y="1411705"/>
            <a:ext cx="11089105" cy="3416320"/>
          </a:xfrm>
          <a:prstGeom prst="rect">
            <a:avLst/>
          </a:prstGeom>
          <a:noFill/>
        </p:spPr>
        <p:txBody>
          <a:bodyPr wrap="square" rtlCol="0">
            <a:spAutoFit/>
          </a:bodyPr>
          <a:lstStyle/>
          <a:p>
            <a:pPr marL="285750" indent="-285750">
              <a:buFont typeface="Arial" panose="020B0604020202020204" pitchFamily="34" charset="0"/>
              <a:buChar char="•"/>
            </a:pPr>
            <a:r>
              <a:rPr lang="sv-SE" b="1" dirty="0" smtClean="0"/>
              <a:t>Samarbete med Junior/GP (träningar och seriespel)</a:t>
            </a:r>
            <a:endParaRPr lang="sv-SE" b="1" dirty="0"/>
          </a:p>
          <a:p>
            <a:pPr marL="285750" indent="-285750">
              <a:buFont typeface="Arial" panose="020B0604020202020204" pitchFamily="34" charset="0"/>
              <a:buChar char="•"/>
            </a:pPr>
            <a:endParaRPr lang="sv-SE" b="1" dirty="0" smtClean="0"/>
          </a:p>
          <a:p>
            <a:pPr marL="285750" indent="-285750">
              <a:buFont typeface="Arial" panose="020B0604020202020204" pitchFamily="34" charset="0"/>
              <a:buChar char="•"/>
            </a:pPr>
            <a:r>
              <a:rPr lang="sv-SE" b="1" dirty="0" smtClean="0"/>
              <a:t>Riksläger 1 P04 27 – 30/10 Halmstad</a:t>
            </a:r>
          </a:p>
          <a:p>
            <a:pPr marL="285750" indent="-285750">
              <a:buFont typeface="Arial" panose="020B0604020202020204" pitchFamily="34" charset="0"/>
              <a:buChar char="•"/>
            </a:pPr>
            <a:endParaRPr lang="sv-SE" b="1" dirty="0"/>
          </a:p>
          <a:p>
            <a:pPr marL="285750" indent="-285750">
              <a:buFont typeface="Arial" panose="020B0604020202020204" pitchFamily="34" charset="0"/>
              <a:buChar char="•"/>
            </a:pPr>
            <a:r>
              <a:rPr lang="sv-SE" b="1" dirty="0" err="1" smtClean="0"/>
              <a:t>Elitläger</a:t>
            </a:r>
            <a:r>
              <a:rPr lang="sv-SE" b="1" dirty="0" smtClean="0"/>
              <a:t> P05 10-11/10</a:t>
            </a:r>
          </a:p>
          <a:p>
            <a:pPr marL="285750" indent="-285750">
              <a:buFont typeface="Arial" panose="020B0604020202020204" pitchFamily="34" charset="0"/>
              <a:buChar char="•"/>
            </a:pPr>
            <a:endParaRPr lang="sv-SE" b="1" dirty="0"/>
          </a:p>
          <a:p>
            <a:pPr marL="285750" indent="-285750">
              <a:buFont typeface="Arial" panose="020B0604020202020204" pitchFamily="34" charset="0"/>
              <a:buChar char="•"/>
            </a:pPr>
            <a:r>
              <a:rPr lang="sv-SE" b="1" dirty="0" err="1" smtClean="0"/>
              <a:t>Spelläger</a:t>
            </a:r>
            <a:r>
              <a:rPr lang="sv-SE" b="1" dirty="0" smtClean="0"/>
              <a:t> P05 7-8/11</a:t>
            </a:r>
          </a:p>
          <a:p>
            <a:pPr marL="285750" indent="-285750">
              <a:buFont typeface="Arial" panose="020B0604020202020204" pitchFamily="34" charset="0"/>
              <a:buChar char="•"/>
            </a:pPr>
            <a:endParaRPr lang="sv-SE" b="1" dirty="0"/>
          </a:p>
          <a:p>
            <a:pPr marL="285750" indent="-285750">
              <a:buFont typeface="Arial" panose="020B0604020202020204" pitchFamily="34" charset="0"/>
              <a:buChar char="•"/>
            </a:pPr>
            <a:r>
              <a:rPr lang="sv-SE" b="1" dirty="0" smtClean="0"/>
              <a:t>Sverigecupen P05  5 – 7/2</a:t>
            </a:r>
          </a:p>
          <a:p>
            <a:endParaRPr lang="sv-SE" b="1" dirty="0" smtClean="0"/>
          </a:p>
          <a:p>
            <a:pPr marL="285750" indent="-285750">
              <a:buFont typeface="Arial" panose="020B0604020202020204" pitchFamily="34" charset="0"/>
              <a:buChar char="•"/>
            </a:pPr>
            <a:endParaRPr lang="sv-SE" b="1" dirty="0"/>
          </a:p>
          <a:p>
            <a:endParaRPr lang="sv-SE" b="1" dirty="0" smtClean="0"/>
          </a:p>
        </p:txBody>
      </p:sp>
    </p:spTree>
    <p:extLst>
      <p:ext uri="{BB962C8B-B14F-4D97-AF65-F5344CB8AC3E}">
        <p14:creationId xmlns:p14="http://schemas.microsoft.com/office/powerpoint/2010/main" val="3209549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TotalTime>
  <Words>964</Words>
  <Application>Microsoft Office PowerPoint</Application>
  <PresentationFormat>Widescreen</PresentationFormat>
  <Paragraphs>87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Föräldramöte A-pojk</vt:lpstr>
      <vt:lpstr>Ledare</vt:lpstr>
      <vt:lpstr>Förväntningar Guif A-pojk </vt:lpstr>
      <vt:lpstr>Förväntningar Guif A-pojk </vt:lpstr>
      <vt:lpstr>Träningar</vt:lpstr>
      <vt:lpstr>Seriespel</vt:lpstr>
      <vt:lpstr>USM</vt:lpstr>
      <vt:lpstr>Cuper</vt:lpstr>
      <vt:lpstr>Övrig verksamhet</vt:lpstr>
      <vt:lpstr>Covid -19</vt:lpstr>
    </vt:vector>
  </TitlesOfParts>
  <Company>VolvoIT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A-pojk</dc:title>
  <dc:creator>Ståhlberg Peter</dc:creator>
  <cp:lastModifiedBy>Ståhlberg Peter</cp:lastModifiedBy>
  <cp:revision>12</cp:revision>
  <cp:lastPrinted>2020-09-16T13:25:47Z</cp:lastPrinted>
  <dcterms:created xsi:type="dcterms:W3CDTF">2020-09-16T08:50:03Z</dcterms:created>
  <dcterms:modified xsi:type="dcterms:W3CDTF">2020-09-17T05:33:24Z</dcterms:modified>
</cp:coreProperties>
</file>