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334" r:id="rId3"/>
    <p:sldId id="280" r:id="rId4"/>
    <p:sldId id="313" r:id="rId5"/>
    <p:sldId id="314" r:id="rId6"/>
    <p:sldId id="285" r:id="rId7"/>
    <p:sldId id="257" r:id="rId8"/>
    <p:sldId id="332" r:id="rId9"/>
    <p:sldId id="269" r:id="rId10"/>
    <p:sldId id="272" r:id="rId11"/>
    <p:sldId id="331" r:id="rId12"/>
    <p:sldId id="286" r:id="rId13"/>
    <p:sldId id="335" r:id="rId14"/>
    <p:sldId id="336" r:id="rId15"/>
    <p:sldId id="307" r:id="rId16"/>
    <p:sldId id="333" r:id="rId17"/>
    <p:sldId id="308" r:id="rId18"/>
    <p:sldId id="310" r:id="rId19"/>
    <p:sldId id="311" r:id="rId20"/>
    <p:sldId id="315" r:id="rId21"/>
    <p:sldId id="316" r:id="rId22"/>
    <p:sldId id="317" r:id="rId23"/>
    <p:sldId id="258" r:id="rId24"/>
    <p:sldId id="273" r:id="rId25"/>
    <p:sldId id="275" r:id="rId26"/>
    <p:sldId id="278" r:id="rId27"/>
    <p:sldId id="274" r:id="rId28"/>
    <p:sldId id="323" r:id="rId29"/>
    <p:sldId id="279" r:id="rId30"/>
    <p:sldId id="318" r:id="rId31"/>
    <p:sldId id="319" r:id="rId32"/>
    <p:sldId id="320" r:id="rId33"/>
    <p:sldId id="321" r:id="rId34"/>
    <p:sldId id="304" r:id="rId35"/>
    <p:sldId id="306" r:id="rId36"/>
    <p:sldId id="322" r:id="rId37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B525B75-D7A3-46EF-B6DF-417CFD39B543}">
          <p14:sldIdLst>
            <p14:sldId id="256"/>
            <p14:sldId id="334"/>
            <p14:sldId id="280"/>
            <p14:sldId id="313"/>
            <p14:sldId id="314"/>
            <p14:sldId id="285"/>
            <p14:sldId id="257"/>
            <p14:sldId id="332"/>
            <p14:sldId id="269"/>
            <p14:sldId id="272"/>
            <p14:sldId id="331"/>
            <p14:sldId id="286"/>
            <p14:sldId id="335"/>
            <p14:sldId id="336"/>
            <p14:sldId id="307"/>
            <p14:sldId id="333"/>
            <p14:sldId id="308"/>
            <p14:sldId id="310"/>
            <p14:sldId id="311"/>
            <p14:sldId id="315"/>
            <p14:sldId id="316"/>
            <p14:sldId id="317"/>
            <p14:sldId id="258"/>
            <p14:sldId id="273"/>
            <p14:sldId id="275"/>
            <p14:sldId id="278"/>
            <p14:sldId id="274"/>
            <p14:sldId id="323"/>
          </p14:sldIdLst>
        </p14:section>
        <p14:section name="Enbart för ledare" id="{80D61327-E63C-4D07-9F59-1F5D407B0AA2}">
          <p14:sldIdLst>
            <p14:sldId id="279"/>
            <p14:sldId id="318"/>
            <p14:sldId id="319"/>
            <p14:sldId id="320"/>
            <p14:sldId id="321"/>
            <p14:sldId id="304"/>
            <p14:sldId id="306"/>
            <p14:sldId id="32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0838" autoAdjust="0"/>
  </p:normalViewPr>
  <p:slideViewPr>
    <p:cSldViewPr snapToGrid="0">
      <p:cViewPr varScale="1">
        <p:scale>
          <a:sx n="62" d="100"/>
          <a:sy n="62" d="100"/>
        </p:scale>
        <p:origin x="2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8D3E255-30AB-4789-9A62-40731C11B160}" type="datetimeFigureOut">
              <a:rPr lang="sv-SE"/>
              <a:pPr>
                <a:defRPr/>
              </a:pPr>
              <a:t>2025-09-26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sv-S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F107AA6-6F5E-410A-8129-5A4BE51AC5E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v-SE" altLang="sv-SE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fld id="{72093B7A-86DD-4532-8B7B-86DB92FA0D45}" type="slidenum">
              <a:rPr lang="sv-SE" altLang="sv-SE" smtClean="0"/>
              <a:pPr/>
              <a:t>1</a:t>
            </a:fld>
            <a:endParaRPr lang="sv-SE" altLang="sv-S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LL Osthyvlar, smörknivar, knivar, skärbräda, diskmedel, sopsäck/soppåse</a:t>
            </a:r>
          </a:p>
          <a:p>
            <a:r>
              <a:rPr lang="sv-SE" dirty="0"/>
              <a:t>Snacks</a:t>
            </a:r>
          </a:p>
          <a:p>
            <a:r>
              <a:rPr lang="sv-SE" dirty="0"/>
              <a:t>Högtalare</a:t>
            </a:r>
          </a:p>
          <a:p>
            <a:r>
              <a:rPr lang="sv-SE" dirty="0"/>
              <a:t>Maskot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107AA6-6F5E-410A-8129-5A4BE51AC5E5}" type="slidenum">
              <a:rPr lang="sv-SE" smtClean="0"/>
              <a:pPr>
                <a:defRPr/>
              </a:pPr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1124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Kolla </a:t>
            </a:r>
            <a:r>
              <a:rPr lang="sv-SE" dirty="0" err="1"/>
              <a:t>lagfärger</a:t>
            </a:r>
            <a:r>
              <a:rPr lang="sv-SE" dirty="0"/>
              <a:t> om samma?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107AA6-6F5E-410A-8129-5A4BE51AC5E5}" type="slidenum">
              <a:rPr lang="sv-SE" smtClean="0"/>
              <a:pPr>
                <a:defRPr/>
              </a:pPr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37359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OBS! Freja ID! Pass/Nationellt ID</a:t>
            </a:r>
          </a:p>
          <a:p>
            <a:endParaRPr lang="sv-SE" dirty="0"/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Nationella krav – giltighetstider per utbildningsnivå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Enligt Svenska Innebandyförbundets beslut (beslutet fastställdes den 27 oktober 2024), gäller följande regler för säsongen 2025/2026 :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Grundutbildning Barn &amp; Ungdom / Grundutbildning Junior &amp; Senior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→ Giltig i 2 år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Steg 1 (Grön, Blå, Röd, Svart)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→ Giltig i 3 år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Steg 2 (Röd)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→ Giltig i 3 år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Målvaktstränarutbildning (Röd &amp; Svart)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→ Giltig i 3 år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Fortbildningar godkända av SIBF (t.ex. Knäkontroll, Skadehantering etc.)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→ Giltiga i 2 år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107AA6-6F5E-410A-8129-5A4BE51AC5E5}" type="slidenum">
              <a:rPr lang="sv-SE" smtClean="0"/>
              <a:pPr>
                <a:defRPr/>
              </a:pPr>
              <a:t>33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1966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107AA6-6F5E-410A-8129-5A4BE51AC5E5}" type="slidenum">
              <a:rPr lang="sv-SE" smtClean="0"/>
              <a:pPr>
                <a:defRPr/>
              </a:pPr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4906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v-SE" altLang="sv-SE" dirty="0"/>
              <a:t>Kolla upp vad avgifter går till?</a:t>
            </a:r>
          </a:p>
          <a:p>
            <a:pPr eaLnBrk="1" hangingPunct="1">
              <a:spcBef>
                <a:spcPct val="0"/>
              </a:spcBef>
            </a:pPr>
            <a:r>
              <a:rPr lang="sv-SE" altLang="sv-SE" dirty="0"/>
              <a:t>2500x2 + 650*N 2000 snacks, annat?</a:t>
            </a:r>
          </a:p>
          <a:p>
            <a:pPr eaLnBrk="1" hangingPunct="1">
              <a:spcBef>
                <a:spcPct val="0"/>
              </a:spcBef>
            </a:pPr>
            <a:r>
              <a:rPr lang="sv-SE" altLang="sv-SE" dirty="0"/>
              <a:t>Minibuss 3000? För 9 personer</a:t>
            </a:r>
          </a:p>
          <a:p>
            <a:pPr eaLnBrk="1" hangingPunct="1">
              <a:spcBef>
                <a:spcPct val="0"/>
              </a:spcBef>
            </a:pPr>
            <a:endParaRPr lang="sv-SE" altLang="sv-SE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fld id="{825B1E53-438E-4107-A97F-A7D502949F6D}" type="slidenum">
              <a:rPr lang="sv-SE" altLang="sv-SE" smtClean="0"/>
              <a:pPr/>
              <a:t>9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966519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v-SE" altLang="sv-SE"/>
              <a:t>Höga strumpor och långa byxor minskar sveda vid fall inomhus.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fld id="{C41AB931-6430-43C1-BFF7-D90FD83D5971}" type="slidenum">
              <a:rPr lang="sv-SE" altLang="sv-SE" smtClean="0"/>
              <a:pPr/>
              <a:t>10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397164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107AA6-6F5E-410A-8129-5A4BE51AC5E5}" type="slidenum">
              <a:rPr lang="sv-SE" smtClean="0"/>
              <a:pPr>
                <a:defRPr/>
              </a:pPr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999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107AA6-6F5E-410A-8129-5A4BE51AC5E5}" type="slidenum">
              <a:rPr lang="sv-SE" smtClean="0"/>
              <a:pPr>
                <a:defRPr/>
              </a:pPr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2035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OBS! Rapportera match spelad i A-serien även i B-serien!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107AA6-6F5E-410A-8129-5A4BE51AC5E5}" type="slidenum">
              <a:rPr lang="sv-SE" smtClean="0"/>
              <a:pPr>
                <a:defRPr/>
              </a:pPr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6891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Licencer</a:t>
            </a:r>
            <a:r>
              <a:rPr lang="sv-SE" dirty="0"/>
              <a:t> från 1/11, tillsägelse räcker? Skicka mail till Palander. ”förmildrande omständigheter”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107AA6-6F5E-410A-8129-5A4BE51AC5E5}" type="slidenum">
              <a:rPr lang="sv-SE" smtClean="0"/>
              <a:pPr>
                <a:defRPr/>
              </a:pPr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6295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Simon Hedqvist Håller utbildningen</a:t>
            </a:r>
          </a:p>
          <a:p>
            <a:endParaRPr lang="sv-SE" dirty="0"/>
          </a:p>
          <a:p>
            <a:r>
              <a:rPr lang="sv-SE" dirty="0"/>
              <a:t>simonhedkvist955@hotmail.com </a:t>
            </a:r>
          </a:p>
          <a:p>
            <a:r>
              <a:rPr lang="sv-SE" dirty="0"/>
              <a:t> </a:t>
            </a:r>
          </a:p>
          <a:p>
            <a:r>
              <a:rPr lang="sv-SE" dirty="0"/>
              <a:t>0722266448</a:t>
            </a:r>
          </a:p>
          <a:p>
            <a:r>
              <a:rPr lang="sv-SE" dirty="0"/>
              <a:t>Maila </a:t>
            </a:r>
          </a:p>
          <a:p>
            <a:r>
              <a:rPr lang="sv-SE" dirty="0"/>
              <a:t>Förening </a:t>
            </a:r>
          </a:p>
          <a:p>
            <a:r>
              <a:rPr lang="sv-SE" dirty="0"/>
              <a:t>lag P eller F</a:t>
            </a:r>
          </a:p>
          <a:p>
            <a:r>
              <a:rPr lang="sv-SE" dirty="0"/>
              <a:t>Lagledare telefonnummer</a:t>
            </a:r>
          </a:p>
          <a:p>
            <a:r>
              <a:rPr lang="sv-SE" dirty="0"/>
              <a:t> </a:t>
            </a:r>
          </a:p>
          <a:p>
            <a:r>
              <a:rPr lang="sv-SE" dirty="0"/>
              <a:t>Eller slå mig en signal direkt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107AA6-6F5E-410A-8129-5A4BE51AC5E5}" type="slidenum">
              <a:rPr lang="sv-SE" smtClean="0"/>
              <a:pPr>
                <a:defRPr/>
              </a:pPr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7646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/>
          </a:extLst>
        </p:spPr>
      </p:pic>
      <p:grpSp>
        <p:nvGrpSpPr>
          <p:cNvPr id="5" name="Group 4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1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2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4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5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8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0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3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6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8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9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0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1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2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3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6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7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8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9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0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2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3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4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5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7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8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9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0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1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2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3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4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5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6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7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8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9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0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075" y="541020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3E36E-82ED-46B8-8EDE-02FEFC818167}" type="datetimeFigureOut">
              <a:rPr lang="en-US"/>
              <a:pPr>
                <a:defRPr/>
              </a:pPr>
              <a:t>9/26/2025</a:t>
            </a:fld>
            <a:endParaRPr lang="en-US"/>
          </a:p>
        </p:txBody>
      </p:sp>
      <p:sp>
        <p:nvSpPr>
          <p:cNvPr id="6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5" y="5410200"/>
            <a:ext cx="51244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475" y="5410200"/>
            <a:ext cx="771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368D3-E8E1-4602-93D2-6EE98D4CE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24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DC7F6-869A-4934-8E8D-88931122F03F}" type="datetimeFigureOut">
              <a:rPr lang="en-US"/>
              <a:pPr>
                <a:defRPr/>
              </a:pPr>
              <a:t>9/26/2025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07FB4-BF3C-4337-936A-7202A3BAA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01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C4768-9190-493F-BE6C-FB8659BC21B6}" type="datetimeFigureOut">
              <a:rPr lang="en-US"/>
              <a:pPr>
                <a:defRPr/>
              </a:pPr>
              <a:t>9/26/2025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D3E92-93B3-4C86-B6A6-23472E86B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2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03288" y="731838"/>
            <a:ext cx="6096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37825" y="2765425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25E6F-08F6-437B-BA29-F6509CF29788}" type="datetimeFigureOut">
              <a:rPr lang="en-US"/>
              <a:pPr>
                <a:defRPr/>
              </a:pPr>
              <a:t>9/26/2025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38D2A-6BC3-4B42-B211-439622F64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A27FF-C61A-4FE7-9639-25A15C2E2E8A}" type="datetimeFigureOut">
              <a:rPr lang="en-US"/>
              <a:pPr>
                <a:defRPr/>
              </a:pPr>
              <a:t>9/26/2025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27B5C-A946-42F8-A6E1-072D9A66D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11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1058A-9EF8-4233-A9FC-3563F3410D18}" type="datetimeFigureOut">
              <a:rPr lang="en-US"/>
              <a:pPr>
                <a:defRPr/>
              </a:pPr>
              <a:t>9/26/2025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83F3F-2EF8-4845-9610-35B1878097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80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20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20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20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384E1-BEB0-4055-AD0A-7DE07D123F91}" type="datetimeFigureOut">
              <a:rPr lang="en-US"/>
              <a:pPr>
                <a:defRPr/>
              </a:pPr>
              <a:t>9/26/2025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52443-735E-4628-A1D8-CE42E5FD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86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4E9C6-A68D-45CD-864C-6B7B312E8445}" type="datetimeFigureOut">
              <a:rPr lang="en-US"/>
              <a:pPr>
                <a:defRPr/>
              </a:pPr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18015-0383-4521-B700-2E202D208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89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671F2-E88C-4A69-9E61-79D89682CEAF}" type="datetimeFigureOut">
              <a:rPr lang="en-US"/>
              <a:pPr>
                <a:defRPr/>
              </a:pPr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4BF9D-9C05-4BC5-9BA8-FAA44B656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40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2EEF5-5D89-4A2C-96C1-B02169BF6F23}" type="datetimeFigureOut">
              <a:rPr lang="en-US"/>
              <a:pPr>
                <a:defRPr/>
              </a:pPr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7C423-4CA8-4A93-95F2-A0A0FC1FF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467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92509-5B99-4170-AB53-25A0F0CE8792}" type="datetimeFigureOut">
              <a:rPr lang="en-US"/>
              <a:pPr>
                <a:defRPr/>
              </a:pPr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C15C0-C581-4BC7-9C0E-7CE05F639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16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38058-55B2-454E-B36D-2496184528AF}" type="datetimeFigureOut">
              <a:rPr lang="en-US"/>
              <a:pPr>
                <a:defRPr/>
              </a:pPr>
              <a:t>9/26/2025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20AEE-C398-4DA2-87AA-BD94B72A6A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340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9A2A6-653B-44FF-89E9-6DEA264175FA}" type="datetimeFigureOut">
              <a:rPr lang="en-US"/>
              <a:pPr>
                <a:defRPr/>
              </a:pPr>
              <a:t>9/26/2025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C0CF3-6175-4822-AF73-9EC768584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754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783B2-7B42-4EA2-9A2B-8AEB4A4AA79F}" type="datetimeFigureOut">
              <a:rPr lang="en-US"/>
              <a:pPr>
                <a:defRPr/>
              </a:pPr>
              <a:t>9/26/2025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DC5AC-F3FE-4DBD-A9FB-F7D13DEFE3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4CFE6-BC02-41BB-B809-947402A8DFED}" type="datetimeFigureOut">
              <a:rPr lang="en-US"/>
              <a:pPr>
                <a:defRPr/>
              </a:pPr>
              <a:t>9/26/2025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E71DF-0158-4C0E-9570-56E7D78019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24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6FBE6-1067-42B7-B216-730E09F6A00B}" type="datetimeFigureOut">
              <a:rPr lang="en-US"/>
              <a:pPr>
                <a:defRPr/>
              </a:pPr>
              <a:t>9/26/2025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5DEC7-E9C1-41E5-8406-F7C5B133D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28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4F4F6-1B62-4F7B-BE29-E309B627E906}" type="datetimeFigureOut">
              <a:rPr lang="en-US"/>
              <a:pPr>
                <a:defRPr/>
              </a:pPr>
              <a:t>9/26/2025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05129-37F7-4392-AFD3-454848F76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697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/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/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9125"/>
            <a:ext cx="9906000" cy="147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1413" y="2249488"/>
            <a:ext cx="9906000" cy="354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v-SE"/>
              <a:t>Edit Master text styles</a:t>
            </a:r>
          </a:p>
          <a:p>
            <a:pPr lvl="1"/>
            <a:r>
              <a:rPr lang="en-US" altLang="sv-SE"/>
              <a:t>Second level</a:t>
            </a:r>
          </a:p>
          <a:p>
            <a:pPr lvl="2"/>
            <a:r>
              <a:rPr lang="en-US" altLang="sv-SE"/>
              <a:t>Third level</a:t>
            </a:r>
          </a:p>
          <a:p>
            <a:pPr lvl="3"/>
            <a:r>
              <a:rPr lang="en-US" altLang="sv-SE"/>
              <a:t>Fourth level</a:t>
            </a:r>
          </a:p>
          <a:p>
            <a:pPr lvl="4"/>
            <a:r>
              <a:rPr lang="en-US" altLang="sv-SE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488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2BF8EE-A0A5-45BF-B813-882324B09400}" type="datetimeFigureOut">
              <a:rPr lang="en-US"/>
              <a:pPr>
                <a:defRPr/>
              </a:pPr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3" y="5883275"/>
            <a:ext cx="6238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50" cap="all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5888" y="5883275"/>
            <a:ext cx="7715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452CF82-1815-4642-AE6D-1A6E7BDC0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0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801" r:id="rId12"/>
    <p:sldLayoutId id="2147483795" r:id="rId13"/>
    <p:sldLayoutId id="2147483796" r:id="rId14"/>
    <p:sldLayoutId id="2147483797" r:id="rId15"/>
    <p:sldLayoutId id="2147483798" r:id="rId16"/>
    <p:sldLayoutId id="2147483799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nnebandy.se/vasternorrland/tavling/matchvard-och-sekretariat" TargetMode="External"/><Relationship Id="rId2" Type="http://schemas.openxmlformats.org/officeDocument/2006/relationships/hyperlink" Target="https://innebandy.se/vasternorrland/tavling/sammandrag/manual-ungdomsmatchsammandra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nebandy.se/vasternorrland/tavling/matris-serieoversikt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5" y="1122363"/>
            <a:ext cx="8791575" cy="2387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dirty="0"/>
              <a:t>Föräldramöte GK IBS F13/14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5" y="3602038"/>
            <a:ext cx="8791575" cy="165576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dirty="0"/>
              <a:t>250925 </a:t>
            </a:r>
            <a:r>
              <a:rPr lang="sv-SE" dirty="0" err="1"/>
              <a:t>Kl</a:t>
            </a:r>
            <a:r>
              <a:rPr lang="sv-SE" dirty="0"/>
              <a:t>: 18:00-20:00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dirty="0"/>
              <a:t>Klubbkläder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249488"/>
            <a:ext cx="6230937" cy="35417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dirty="0"/>
              <a:t>Matchtröjor delas ut av </a:t>
            </a:r>
            <a:r>
              <a:rPr lang="sv-SE" dirty="0" err="1"/>
              <a:t>materialare</a:t>
            </a:r>
            <a:endParaRPr lang="sv-SE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v-SE" dirty="0" err="1"/>
              <a:t>Ev</a:t>
            </a:r>
            <a:r>
              <a:rPr lang="sv-SE" dirty="0"/>
              <a:t> storleksbyte efter cup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v-SE" dirty="0"/>
              <a:t>Shorts och sockar köps själv via sportringen77.se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v-SE" dirty="0"/>
              <a:t>Rear ut förra årets modeller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7077" y="580490"/>
            <a:ext cx="1582688" cy="2408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9281" y="582537"/>
            <a:ext cx="1583022" cy="24063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7077" y="3373715"/>
            <a:ext cx="3500334" cy="26826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50086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AEFE8-A925-E6D2-7ED4-FD9421061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9F60A-E232-4F43-F4DC-FCF7AEE8F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C6CF03-E8F8-3C9F-BF39-B98942ED3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622"/>
            <a:ext cx="7954485" cy="66493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7784DC-07DC-830C-BC10-BC842FE6B339}"/>
              </a:ext>
            </a:extLst>
          </p:cNvPr>
          <p:cNvSpPr txBox="1"/>
          <p:nvPr/>
        </p:nvSpPr>
        <p:spPr>
          <a:xfrm>
            <a:off x="8216900" y="1617147"/>
            <a:ext cx="3441700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sv-SE" dirty="0"/>
              <a:t>Vårt lagnamn</a:t>
            </a:r>
          </a:p>
          <a:p>
            <a:r>
              <a:rPr lang="sv-SE" dirty="0"/>
              <a:t>	G/K IBS F13/14</a:t>
            </a:r>
          </a:p>
        </p:txBody>
      </p:sp>
    </p:spTree>
    <p:extLst>
      <p:ext uri="{BB962C8B-B14F-4D97-AF65-F5344CB8AC3E}">
        <p14:creationId xmlns:p14="http://schemas.microsoft.com/office/powerpoint/2010/main" val="612339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78354"/>
            <a:ext cx="9906000" cy="147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dirty="0"/>
              <a:t>Föräldraansvar HELÅR 24/25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673" y="1189703"/>
            <a:ext cx="3851563" cy="519143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2000" dirty="0"/>
              <a:t>Tränare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v-SE" sz="1800" dirty="0"/>
              <a:t>Tomas Wickberg (Betty &amp; Sally)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v-SE" sz="1800" dirty="0"/>
              <a:t>Allan </a:t>
            </a:r>
            <a:r>
              <a:rPr lang="sv-SE" sz="1800" dirty="0" err="1"/>
              <a:t>Allkärlind</a:t>
            </a:r>
            <a:r>
              <a:rPr lang="sv-SE" sz="1800" dirty="0"/>
              <a:t> (Penny)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v-SE" sz="1800" dirty="0"/>
              <a:t>Petra </a:t>
            </a:r>
            <a:r>
              <a:rPr lang="sv-SE" sz="1800" dirty="0" err="1"/>
              <a:t>Schedin</a:t>
            </a:r>
            <a:r>
              <a:rPr lang="sv-SE" sz="1800" dirty="0"/>
              <a:t> (Astrid)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v-SE" sz="1800" dirty="0"/>
              <a:t>Emil Ullsten (</a:t>
            </a:r>
            <a:r>
              <a:rPr lang="sv-SE" sz="1800" dirty="0" err="1"/>
              <a:t>Thilde</a:t>
            </a:r>
            <a:r>
              <a:rPr lang="sv-SE" sz="1800" dirty="0"/>
              <a:t>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v-SE" sz="1800" dirty="0"/>
              <a:t>Michael Thelin (Maya T)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v-SE" sz="2000" dirty="0"/>
              <a:t>Lagledare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v-SE" sz="1800" dirty="0"/>
              <a:t>Camilla Söderbäck (Saga SB)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v-SE" sz="1800" dirty="0"/>
              <a:t>Hanna Lif (stöd)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v-SE" sz="2000" dirty="0"/>
              <a:t>Ekonomi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v-SE" sz="1800" dirty="0"/>
              <a:t>Hanna Lif (Agnes)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sv-SE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81236" y="1189703"/>
            <a:ext cx="6725862" cy="537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sv-SE" dirty="0"/>
              <a:t>Försäljning HT</a:t>
            </a:r>
          </a:p>
          <a:p>
            <a:pPr lvl="1" defTabSz="914400" eaLnBrk="1" fontAlgn="auto" hangingPunct="1">
              <a:spcAft>
                <a:spcPts val="0"/>
              </a:spcAft>
              <a:defRPr/>
            </a:pPr>
            <a:r>
              <a:rPr lang="sv-SE" b="1" u="sng" dirty="0" err="1"/>
              <a:t>Leia</a:t>
            </a:r>
            <a:r>
              <a:rPr lang="sv-SE" b="1" dirty="0"/>
              <a:t> </a:t>
            </a:r>
          </a:p>
          <a:p>
            <a:pPr lvl="1" defTabSz="914400" eaLnBrk="1" fontAlgn="auto" hangingPunct="1">
              <a:spcAft>
                <a:spcPts val="0"/>
              </a:spcAft>
              <a:defRPr/>
            </a:pPr>
            <a:r>
              <a:rPr lang="sv-SE" dirty="0"/>
              <a:t>Maya S</a:t>
            </a:r>
          </a:p>
          <a:p>
            <a:pPr lvl="1" defTabSz="914400" eaLnBrk="1" fontAlgn="auto" hangingPunct="1">
              <a:spcAft>
                <a:spcPts val="0"/>
              </a:spcAft>
              <a:defRPr/>
            </a:pPr>
            <a:r>
              <a:rPr lang="sv-SE" dirty="0"/>
              <a:t>Elma F</a:t>
            </a:r>
            <a:endParaRPr lang="sv-SE" dirty="0">
              <a:solidFill>
                <a:srgbClr val="FF0000"/>
              </a:solidFill>
            </a:endParaRPr>
          </a:p>
          <a:p>
            <a:pPr lvl="1" defTabSz="914400" eaLnBrk="1" fontAlgn="auto" hangingPunct="1">
              <a:spcAft>
                <a:spcPts val="0"/>
              </a:spcAft>
              <a:defRPr/>
            </a:pPr>
            <a:r>
              <a:rPr lang="sv-SE" dirty="0" err="1"/>
              <a:t>Amira</a:t>
            </a:r>
            <a:endParaRPr lang="sv-SE" dirty="0"/>
          </a:p>
          <a:p>
            <a:pPr lvl="1" defTabSz="914400" eaLnBrk="1" fontAlgn="auto" hangingPunct="1">
              <a:spcAft>
                <a:spcPts val="0"/>
              </a:spcAft>
              <a:defRPr/>
            </a:pPr>
            <a:r>
              <a:rPr lang="sv-SE" dirty="0"/>
              <a:t>Melina</a:t>
            </a:r>
          </a:p>
          <a:p>
            <a:pPr lvl="1" defTabSz="914400" eaLnBrk="1" fontAlgn="auto" hangingPunct="1">
              <a:spcAft>
                <a:spcPts val="0"/>
              </a:spcAft>
              <a:defRPr/>
            </a:pPr>
            <a:r>
              <a:rPr lang="sv-SE" dirty="0"/>
              <a:t>Elsa G</a:t>
            </a:r>
          </a:p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sv-SE" dirty="0" err="1"/>
              <a:t>Materíalare</a:t>
            </a:r>
            <a:r>
              <a:rPr lang="sv-SE" dirty="0"/>
              <a:t> </a:t>
            </a:r>
            <a:br>
              <a:rPr lang="sv-SE" dirty="0"/>
            </a:br>
            <a:r>
              <a:rPr lang="sv-SE" altLang="sv-SE" sz="1400" dirty="0"/>
              <a:t>(Sjukväska, målvaktskläder, bollar, matchtröjor, extra glasögon, mm)</a:t>
            </a:r>
            <a:endParaRPr lang="sv-SE" dirty="0"/>
          </a:p>
          <a:p>
            <a:pPr lvl="1" defTabSz="914400" eaLnBrk="1" fontAlgn="auto" hangingPunct="1">
              <a:spcAft>
                <a:spcPts val="0"/>
              </a:spcAft>
              <a:defRPr/>
            </a:pPr>
            <a:r>
              <a:rPr lang="sv-SE" dirty="0"/>
              <a:t>Emma Nylander (Betty &amp; Sally)</a:t>
            </a:r>
          </a:p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sv-SE" dirty="0"/>
              <a:t>Festfixare HT </a:t>
            </a:r>
            <a:br>
              <a:rPr lang="sv-SE" dirty="0"/>
            </a:br>
            <a:r>
              <a:rPr lang="sv-SE" altLang="sv-SE" sz="1400" dirty="0"/>
              <a:t>(sammanhållande aktiviteter, filmkvällar osv samt avslutning jul &amp; säsong, </a:t>
            </a:r>
            <a:br>
              <a:rPr lang="sv-SE" altLang="sv-SE" sz="1400" dirty="0"/>
            </a:br>
            <a:r>
              <a:rPr lang="sv-SE" altLang="sv-SE" sz="1400" dirty="0" err="1"/>
              <a:t>inkl</a:t>
            </a:r>
            <a:r>
              <a:rPr lang="sv-SE" altLang="sv-SE" sz="1400" dirty="0"/>
              <a:t> paradiscupen)</a:t>
            </a:r>
            <a:endParaRPr lang="sv-SE" altLang="sv-SE" dirty="0"/>
          </a:p>
          <a:p>
            <a:pPr lvl="1" defTabSz="914400" eaLnBrk="1" fontAlgn="auto" hangingPunct="1">
              <a:spcAft>
                <a:spcPts val="0"/>
              </a:spcAft>
              <a:defRPr/>
            </a:pPr>
            <a:r>
              <a:rPr lang="sv-SE" b="1" u="sng" dirty="0"/>
              <a:t>Klara L</a:t>
            </a:r>
          </a:p>
          <a:p>
            <a:pPr lvl="1" defTabSz="914400" eaLnBrk="1" fontAlgn="auto" hangingPunct="1">
              <a:spcAft>
                <a:spcPts val="0"/>
              </a:spcAft>
              <a:defRPr/>
            </a:pPr>
            <a:r>
              <a:rPr lang="sv-SE" dirty="0"/>
              <a:t>Moa H</a:t>
            </a:r>
          </a:p>
          <a:p>
            <a:pPr lvl="1" defTabSz="914400" eaLnBrk="1" fontAlgn="auto" hangingPunct="1">
              <a:spcAft>
                <a:spcPts val="0"/>
              </a:spcAft>
              <a:defRPr/>
            </a:pPr>
            <a:r>
              <a:rPr lang="sv-SE" dirty="0"/>
              <a:t>Elma S</a:t>
            </a:r>
          </a:p>
          <a:p>
            <a:pPr lvl="1" defTabSz="914400" eaLnBrk="1" fontAlgn="auto" hangingPunct="1">
              <a:spcAft>
                <a:spcPts val="0"/>
              </a:spcAft>
              <a:defRPr/>
            </a:pPr>
            <a:r>
              <a:rPr lang="sv-SE" dirty="0"/>
              <a:t>Siri N</a:t>
            </a:r>
          </a:p>
          <a:p>
            <a:pPr lvl="1" defTabSz="914400" eaLnBrk="1" fontAlgn="auto" hangingPunct="1">
              <a:spcAft>
                <a:spcPts val="0"/>
              </a:spcAft>
              <a:defRPr/>
            </a:pPr>
            <a:r>
              <a:rPr lang="sv-SE" dirty="0"/>
              <a:t>Stella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839200" y="1189703"/>
            <a:ext cx="3352800" cy="5191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sv-SE" sz="1800" dirty="0"/>
              <a:t>Försäljning VT</a:t>
            </a:r>
          </a:p>
          <a:p>
            <a:pPr lvl="1" defTabSz="914400" eaLnBrk="1" fontAlgn="auto" hangingPunct="1">
              <a:spcAft>
                <a:spcPts val="0"/>
              </a:spcAft>
              <a:defRPr/>
            </a:pPr>
            <a:r>
              <a:rPr lang="sv-SE" sz="1600" b="1" u="sng" dirty="0"/>
              <a:t>Molly</a:t>
            </a:r>
            <a:r>
              <a:rPr lang="sv-SE" sz="1600" u="sng" dirty="0"/>
              <a:t> </a:t>
            </a:r>
          </a:p>
          <a:p>
            <a:pPr lvl="1" defTabSz="914400" eaLnBrk="1" fontAlgn="auto" hangingPunct="1">
              <a:spcAft>
                <a:spcPts val="0"/>
              </a:spcAft>
              <a:defRPr/>
            </a:pPr>
            <a:r>
              <a:rPr lang="sv-SE" sz="1600" dirty="0"/>
              <a:t>Nellie</a:t>
            </a:r>
          </a:p>
          <a:p>
            <a:pPr lvl="1" defTabSz="914400" eaLnBrk="1" fontAlgn="auto" hangingPunct="1">
              <a:spcAft>
                <a:spcPts val="0"/>
              </a:spcAft>
              <a:defRPr/>
            </a:pPr>
            <a:r>
              <a:rPr lang="sv-SE" sz="1600" dirty="0"/>
              <a:t>Nova W</a:t>
            </a:r>
          </a:p>
          <a:p>
            <a:pPr lvl="1" defTabSz="914400" eaLnBrk="1" fontAlgn="auto" hangingPunct="1">
              <a:spcAft>
                <a:spcPts val="0"/>
              </a:spcAft>
              <a:defRPr/>
            </a:pPr>
            <a:r>
              <a:rPr lang="sv-SE" sz="1600" dirty="0" err="1"/>
              <a:t>Ängla</a:t>
            </a:r>
            <a:endParaRPr lang="sv-SE" sz="1600" dirty="0"/>
          </a:p>
          <a:p>
            <a:pPr lvl="1" defTabSz="914400" eaLnBrk="1" fontAlgn="auto" hangingPunct="1">
              <a:spcAft>
                <a:spcPts val="0"/>
              </a:spcAft>
              <a:defRPr/>
            </a:pPr>
            <a:r>
              <a:rPr lang="sv-SE" sz="1600" dirty="0"/>
              <a:t>Tova</a:t>
            </a:r>
          </a:p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sv-SE" sz="1800" dirty="0"/>
              <a:t>Festfixare VT</a:t>
            </a:r>
          </a:p>
          <a:p>
            <a:pPr lvl="1" defTabSz="914400" eaLnBrk="1" fontAlgn="auto" hangingPunct="1">
              <a:spcAft>
                <a:spcPts val="0"/>
              </a:spcAft>
              <a:defRPr/>
            </a:pPr>
            <a:r>
              <a:rPr lang="sv-SE" sz="1600" b="1" u="sng" dirty="0"/>
              <a:t>Ida O</a:t>
            </a:r>
          </a:p>
          <a:p>
            <a:pPr lvl="1" defTabSz="914400" eaLnBrk="1" fontAlgn="auto" hangingPunct="1">
              <a:spcAft>
                <a:spcPts val="0"/>
              </a:spcAft>
              <a:defRPr/>
            </a:pPr>
            <a:r>
              <a:rPr lang="sv-SE" sz="1600" dirty="0"/>
              <a:t>Klara W</a:t>
            </a:r>
          </a:p>
          <a:p>
            <a:pPr lvl="1" defTabSz="914400" eaLnBrk="1" fontAlgn="auto" hangingPunct="1">
              <a:spcAft>
                <a:spcPts val="0"/>
              </a:spcAft>
              <a:defRPr/>
            </a:pPr>
            <a:r>
              <a:rPr lang="sv-SE" sz="1600" dirty="0"/>
              <a:t>Olivia</a:t>
            </a:r>
          </a:p>
          <a:p>
            <a:pPr lvl="1" defTabSz="914400" eaLnBrk="1" fontAlgn="auto" hangingPunct="1">
              <a:spcAft>
                <a:spcPts val="0"/>
              </a:spcAft>
              <a:defRPr/>
            </a:pPr>
            <a:r>
              <a:rPr lang="sv-SE" sz="1600" dirty="0" err="1"/>
              <a:t>Joline</a:t>
            </a:r>
            <a:endParaRPr lang="sv-SE" sz="1600" dirty="0"/>
          </a:p>
          <a:p>
            <a:pPr lvl="1" defTabSz="914400" eaLnBrk="1" fontAlgn="auto" hangingPunct="1">
              <a:spcAft>
                <a:spcPts val="0"/>
              </a:spcAft>
              <a:defRPr/>
            </a:pPr>
            <a:r>
              <a:rPr lang="sv-SE" sz="1600" dirty="0" err="1"/>
              <a:t>Fre</a:t>
            </a:r>
            <a:endParaRPr lang="sv-SE" dirty="0"/>
          </a:p>
          <a:p>
            <a:pPr lvl="1" defTabSz="914400" eaLnBrk="1" fontAlgn="auto" hangingPunct="1">
              <a:spcAft>
                <a:spcPts val="0"/>
              </a:spcAft>
              <a:defRPr/>
            </a:pP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3173335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94FB9-B04C-94A6-1A8D-6588C0C60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Försäljning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E80BF-9CC1-776F-E322-14E4CA948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Felicia har ordnat oss en god möjlighet att tjäna pengar</a:t>
            </a:r>
          </a:p>
          <a:p>
            <a:pPr lvl="1"/>
            <a:r>
              <a:rPr lang="sv-SE" dirty="0"/>
              <a:t>Sälja hamburgare, fika, varm choklad mm på Walk </a:t>
            </a:r>
            <a:r>
              <a:rPr lang="sv-SE" dirty="0" err="1"/>
              <a:t>of</a:t>
            </a:r>
            <a:r>
              <a:rPr lang="sv-SE" dirty="0"/>
              <a:t> Art Hörnsjön 31/10</a:t>
            </a:r>
          </a:p>
          <a:p>
            <a:r>
              <a:rPr lang="sv-SE" dirty="0"/>
              <a:t>Mer, annat?</a:t>
            </a:r>
          </a:p>
        </p:txBody>
      </p:sp>
    </p:spTree>
    <p:extLst>
      <p:ext uri="{BB962C8B-B14F-4D97-AF65-F5344CB8AC3E}">
        <p14:creationId xmlns:p14="http://schemas.microsoft.com/office/powerpoint/2010/main" val="1921765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75BB3-260E-2F31-07EC-9A773038A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Dialog kring föräldraansvar MATCHER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4AF87-9F51-16F8-7C4D-2107FE796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923393"/>
            <a:ext cx="9906000" cy="3867807"/>
          </a:xfrm>
        </p:spPr>
        <p:txBody>
          <a:bodyPr/>
          <a:lstStyle/>
          <a:p>
            <a:r>
              <a:rPr lang="sv-SE" dirty="0"/>
              <a:t>Fika alla hemmamatcher </a:t>
            </a:r>
            <a:r>
              <a:rPr lang="sv-SE" dirty="0" err="1"/>
              <a:t>Div</a:t>
            </a:r>
            <a:r>
              <a:rPr lang="sv-SE" dirty="0"/>
              <a:t> 5 försäljning från föregående match till halvtid vår match</a:t>
            </a:r>
          </a:p>
          <a:p>
            <a:pPr lvl="1"/>
            <a:r>
              <a:rPr lang="sv-SE" dirty="0"/>
              <a:t>Vad är rimligt att sälja?</a:t>
            </a:r>
          </a:p>
          <a:p>
            <a:pPr lvl="1"/>
            <a:r>
              <a:rPr lang="sv-SE" dirty="0"/>
              <a:t>Hur mycket Kaffe, Energibar, </a:t>
            </a:r>
            <a:r>
              <a:rPr lang="sv-SE" dirty="0" err="1"/>
              <a:t>Festis</a:t>
            </a:r>
            <a:r>
              <a:rPr lang="sv-SE" dirty="0"/>
              <a:t> ETC?</a:t>
            </a:r>
          </a:p>
          <a:p>
            <a:pPr lvl="1"/>
            <a:r>
              <a:rPr lang="sv-SE" dirty="0"/>
              <a:t>Upplägg för effektivitet?</a:t>
            </a:r>
          </a:p>
          <a:p>
            <a:r>
              <a:rPr lang="sv-SE" dirty="0"/>
              <a:t>Samordning av 2 sammandrag i </a:t>
            </a:r>
            <a:r>
              <a:rPr lang="sv-SE" dirty="0" err="1"/>
              <a:t>Div</a:t>
            </a:r>
            <a:r>
              <a:rPr lang="sv-SE" dirty="0"/>
              <a:t> 6</a:t>
            </a:r>
          </a:p>
          <a:p>
            <a:pPr lvl="1"/>
            <a:r>
              <a:rPr lang="sv-SE" dirty="0"/>
              <a:t>HUSUM 25/10</a:t>
            </a:r>
          </a:p>
          <a:p>
            <a:pPr lvl="1"/>
            <a:r>
              <a:rPr lang="sv-SE" dirty="0"/>
              <a:t>NOLA 13/12</a:t>
            </a:r>
          </a:p>
        </p:txBody>
      </p:sp>
    </p:spTree>
    <p:extLst>
      <p:ext uri="{BB962C8B-B14F-4D97-AF65-F5344CB8AC3E}">
        <p14:creationId xmlns:p14="http://schemas.microsoft.com/office/powerpoint/2010/main" val="2446094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DAFFD-4EA9-066D-CEFD-14D654666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Föräldraansvar MATCHER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4A6F0-B3B3-E799-8479-89AB84DD8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5" y="1843088"/>
            <a:ext cx="3190875" cy="3541712"/>
          </a:xfrm>
        </p:spPr>
        <p:txBody>
          <a:bodyPr/>
          <a:lstStyle/>
          <a:p>
            <a:pPr marL="0" indent="0">
              <a:buNone/>
            </a:pPr>
            <a:r>
              <a:rPr lang="sv-SE" sz="2000" dirty="0"/>
              <a:t>Fikaförsäljning</a:t>
            </a:r>
          </a:p>
          <a:p>
            <a:r>
              <a:rPr lang="sv-SE" sz="1800" dirty="0"/>
              <a:t>Daniel E (</a:t>
            </a:r>
            <a:r>
              <a:rPr lang="sv-SE" sz="1800" dirty="0" err="1"/>
              <a:t>Joline</a:t>
            </a:r>
            <a:r>
              <a:rPr lang="sv-SE" sz="1800" dirty="0"/>
              <a:t> E)</a:t>
            </a:r>
          </a:p>
          <a:p>
            <a:r>
              <a:rPr lang="sv-SE" sz="1800" dirty="0" err="1"/>
              <a:t>Luwam</a:t>
            </a:r>
            <a:r>
              <a:rPr lang="sv-SE" sz="1800" dirty="0"/>
              <a:t> (</a:t>
            </a:r>
            <a:r>
              <a:rPr lang="sv-SE" sz="1800" dirty="0" err="1"/>
              <a:t>Fre</a:t>
            </a:r>
            <a:r>
              <a:rPr lang="sv-SE" sz="1800" dirty="0"/>
              <a:t>)</a:t>
            </a:r>
          </a:p>
          <a:p>
            <a:r>
              <a:rPr lang="sv-SE" sz="1800" dirty="0"/>
              <a:t>Mikael/Mikael (Maja S)</a:t>
            </a:r>
          </a:p>
          <a:p>
            <a:r>
              <a:rPr lang="sv-SE" sz="1800" dirty="0"/>
              <a:t>Veronica (</a:t>
            </a:r>
            <a:r>
              <a:rPr lang="sv-SE" sz="1800" dirty="0" err="1"/>
              <a:t>Amira</a:t>
            </a:r>
            <a:r>
              <a:rPr lang="sv-SE" sz="1800" dirty="0"/>
              <a:t>)</a:t>
            </a:r>
          </a:p>
          <a:p>
            <a:r>
              <a:rPr lang="sv-SE" sz="1800" dirty="0"/>
              <a:t>Josefine (Melina)</a:t>
            </a:r>
          </a:p>
          <a:p>
            <a:r>
              <a:rPr lang="sv-SE" sz="1800" dirty="0"/>
              <a:t>Madeleine (Molly)</a:t>
            </a:r>
          </a:p>
          <a:p>
            <a:r>
              <a:rPr lang="sv-SE" sz="1800" dirty="0"/>
              <a:t>Christian (Nellie)</a:t>
            </a:r>
          </a:p>
          <a:p>
            <a:r>
              <a:rPr lang="sv-SE" sz="1800" dirty="0"/>
              <a:t>Alexandra (Nova)</a:t>
            </a:r>
          </a:p>
          <a:p>
            <a:r>
              <a:rPr lang="sv-SE" sz="1800" dirty="0"/>
              <a:t>Linda E (</a:t>
            </a:r>
            <a:r>
              <a:rPr lang="sv-SE" sz="1800" dirty="0" err="1"/>
              <a:t>Ängla</a:t>
            </a:r>
            <a:r>
              <a:rPr lang="sv-SE" sz="1800" dirty="0"/>
              <a:t>)</a:t>
            </a:r>
          </a:p>
          <a:p>
            <a:endParaRPr lang="sv-SE" sz="20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251740F-B72C-219D-4C10-398281CADCFD}"/>
              </a:ext>
            </a:extLst>
          </p:cNvPr>
          <p:cNvSpPr txBox="1">
            <a:spLocks/>
          </p:cNvSpPr>
          <p:nvPr/>
        </p:nvSpPr>
        <p:spPr bwMode="auto">
          <a:xfrm>
            <a:off x="4105276" y="1843088"/>
            <a:ext cx="4629149" cy="354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sv-SE" sz="2000" dirty="0"/>
              <a:t>Lagledare (bjud in lag &amp; domare, registrera trupp i IBIS)</a:t>
            </a:r>
          </a:p>
          <a:p>
            <a:pPr lvl="1" defTabSz="914400"/>
            <a:endParaRPr lang="sv-SE" sz="1800" dirty="0"/>
          </a:p>
          <a:p>
            <a:pPr defTabSz="914400"/>
            <a:r>
              <a:rPr lang="sv-SE" sz="2000" dirty="0"/>
              <a:t>Sekretariat</a:t>
            </a:r>
          </a:p>
          <a:p>
            <a:pPr lvl="1" defTabSz="914400"/>
            <a:r>
              <a:rPr lang="sv-SE" sz="1800" dirty="0"/>
              <a:t>Anders/Camilla (Saga Söderbäck)</a:t>
            </a:r>
          </a:p>
          <a:p>
            <a:pPr lvl="1" defTabSz="914400"/>
            <a:r>
              <a:rPr lang="sv-SE" sz="1800" dirty="0"/>
              <a:t>Björn/Ulrika (Moa)</a:t>
            </a:r>
          </a:p>
          <a:p>
            <a:pPr lvl="1" defTabSz="914400"/>
            <a:r>
              <a:rPr lang="sv-SE" sz="1800" dirty="0"/>
              <a:t>Marlene/Magnus (Elsa)</a:t>
            </a:r>
          </a:p>
          <a:p>
            <a:pPr lvl="1" defTabSz="914400"/>
            <a:r>
              <a:rPr lang="sv-SE" sz="1800" dirty="0"/>
              <a:t>Magnus/Anna (Ida O)</a:t>
            </a:r>
          </a:p>
          <a:p>
            <a:pPr lvl="1" defTabSz="914400"/>
            <a:r>
              <a:rPr lang="sv-SE" sz="1800" dirty="0"/>
              <a:t>Jessica L/Johnny Ö (</a:t>
            </a:r>
            <a:r>
              <a:rPr lang="sv-SE" sz="1800" dirty="0" err="1"/>
              <a:t>Leia</a:t>
            </a:r>
            <a:r>
              <a:rPr lang="sv-SE" sz="1800" dirty="0"/>
              <a:t>)</a:t>
            </a:r>
          </a:p>
          <a:p>
            <a:pPr lvl="1" defTabSz="914400"/>
            <a:r>
              <a:rPr lang="sv-SE" sz="1800" dirty="0"/>
              <a:t>Johan/Emelie (Stella)</a:t>
            </a:r>
          </a:p>
          <a:p>
            <a:pPr lvl="1" defTabSz="914400"/>
            <a:endParaRPr lang="sv-SE" sz="1800" dirty="0"/>
          </a:p>
          <a:p>
            <a:pPr lvl="1" defTabSz="914400"/>
            <a:endParaRPr lang="sv-SE" sz="1800" dirty="0"/>
          </a:p>
          <a:p>
            <a:pPr defTabSz="914400"/>
            <a:endParaRPr lang="sv-SE" sz="2000" dirty="0"/>
          </a:p>
          <a:p>
            <a:pPr defTabSz="914400"/>
            <a:endParaRPr lang="sv-SE" sz="18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27DA55F-A1CC-F3FC-96F0-73AB3406CCBF}"/>
              </a:ext>
            </a:extLst>
          </p:cNvPr>
          <p:cNvSpPr txBox="1">
            <a:spLocks/>
          </p:cNvSpPr>
          <p:nvPr/>
        </p:nvSpPr>
        <p:spPr bwMode="auto">
          <a:xfrm>
            <a:off x="8610601" y="1843088"/>
            <a:ext cx="3581399" cy="354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sv-SE" sz="2000" dirty="0"/>
              <a:t>Matchvärd</a:t>
            </a:r>
          </a:p>
          <a:p>
            <a:pPr lvl="1" defTabSz="914400"/>
            <a:r>
              <a:rPr lang="sv-SE" sz="1800" dirty="0"/>
              <a:t>Stina L /Johan L (Klara L)</a:t>
            </a:r>
          </a:p>
          <a:p>
            <a:pPr lvl="1" defTabSz="914400"/>
            <a:r>
              <a:rPr lang="sv-SE" sz="1800" dirty="0"/>
              <a:t>Karin/Johan (Siri N)</a:t>
            </a:r>
          </a:p>
          <a:p>
            <a:pPr lvl="1" defTabSz="914400"/>
            <a:r>
              <a:rPr lang="sv-SE" sz="1800" dirty="0"/>
              <a:t>Andreas/Johanna (Olivia)</a:t>
            </a:r>
          </a:p>
          <a:p>
            <a:pPr lvl="1" defTabSz="914400"/>
            <a:r>
              <a:rPr lang="sv-SE" sz="1800" dirty="0"/>
              <a:t>Hanna/Robert (Agnes)</a:t>
            </a:r>
          </a:p>
          <a:p>
            <a:pPr lvl="1" defTabSz="914400"/>
            <a:r>
              <a:rPr lang="sv-SE" sz="1800" dirty="0"/>
              <a:t>Emma/Mikael (Mira)</a:t>
            </a:r>
          </a:p>
          <a:p>
            <a:pPr lvl="1" defTabSz="914400"/>
            <a:endParaRPr lang="sv-SE" sz="1800" dirty="0"/>
          </a:p>
          <a:p>
            <a:pPr defTabSz="914400"/>
            <a:r>
              <a:rPr lang="sv-SE" sz="2000" dirty="0" err="1"/>
              <a:t>Mediaansvarig</a:t>
            </a:r>
            <a:r>
              <a:rPr lang="sv-SE" sz="2000" dirty="0"/>
              <a:t>  (div 5)</a:t>
            </a:r>
          </a:p>
          <a:p>
            <a:pPr lvl="1" defTabSz="914400"/>
            <a:r>
              <a:rPr lang="sv-SE" sz="1800" dirty="0"/>
              <a:t>Martin/Pernilla (Elma F)</a:t>
            </a:r>
          </a:p>
          <a:p>
            <a:pPr lvl="1" defTabSz="914400"/>
            <a:r>
              <a:rPr lang="sv-SE" sz="1800" dirty="0"/>
              <a:t>Stina (Klara W)</a:t>
            </a:r>
          </a:p>
          <a:p>
            <a:pPr lvl="1" defTabSz="914400"/>
            <a:r>
              <a:rPr lang="sv-SE" sz="1800" dirty="0"/>
              <a:t>Helmer/Malin (Tova)</a:t>
            </a:r>
          </a:p>
          <a:p>
            <a:pPr lvl="1" defTabSz="914400"/>
            <a:r>
              <a:rPr lang="sv-SE" sz="1800" dirty="0"/>
              <a:t>Lenita/Martin G (Elma S)</a:t>
            </a:r>
          </a:p>
          <a:p>
            <a:pPr lvl="1" defTabSz="914400"/>
            <a:endParaRPr lang="sv-SE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0BE049-EE00-0735-F58A-61FB82DD65DA}"/>
              </a:ext>
            </a:extLst>
          </p:cNvPr>
          <p:cNvSpPr txBox="1"/>
          <p:nvPr/>
        </p:nvSpPr>
        <p:spPr>
          <a:xfrm>
            <a:off x="7194885" y="331566"/>
            <a:ext cx="66253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800" dirty="0"/>
              <a:t>Bakning/Toast</a:t>
            </a:r>
          </a:p>
          <a:p>
            <a:r>
              <a:rPr lang="sv-SE" sz="1800" dirty="0"/>
              <a:t>Toast</a:t>
            </a:r>
          </a:p>
          <a:p>
            <a:r>
              <a:rPr lang="sv-SE" sz="1800" dirty="0"/>
              <a:t>Kaffetermos</a:t>
            </a:r>
          </a:p>
          <a:p>
            <a:r>
              <a:rPr lang="sv-SE" sz="1800" dirty="0"/>
              <a:t>Övriga inköp (Corny, </a:t>
            </a:r>
            <a:r>
              <a:rPr lang="sv-SE" sz="1800" dirty="0" err="1"/>
              <a:t>Festis</a:t>
            </a:r>
            <a:r>
              <a:rPr lang="sv-SE" sz="1800" dirty="0"/>
              <a:t>, Chokladbollar)</a:t>
            </a:r>
          </a:p>
        </p:txBody>
      </p:sp>
    </p:spTree>
    <p:extLst>
      <p:ext uri="{BB962C8B-B14F-4D97-AF65-F5344CB8AC3E}">
        <p14:creationId xmlns:p14="http://schemas.microsoft.com/office/powerpoint/2010/main" val="1427221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FF9CB-984C-ADA2-3E86-073D9A721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28C48-592A-43CC-BB1C-639912D9A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4694C2-8D00-4E7E-823C-3A7FC03C1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" y="0"/>
            <a:ext cx="12192000" cy="655459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D972EF5-4675-2FC2-FB21-9472FDB011EA}"/>
              </a:ext>
            </a:extLst>
          </p:cNvPr>
          <p:cNvSpPr/>
          <p:nvPr/>
        </p:nvSpPr>
        <p:spPr>
          <a:xfrm>
            <a:off x="8987632" y="3239199"/>
            <a:ext cx="2705100" cy="5461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5607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11CE8-2385-1A8A-B9A9-08383A819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Manualer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9EBD7-E679-A066-77D9-DA80FB9D0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hlinkClick r:id="rId2"/>
              </a:rPr>
              <a:t>Manual - Ungdomsmatch/Sammandrag – Västernorrland</a:t>
            </a:r>
            <a:endParaRPr lang="sv-SE" dirty="0"/>
          </a:p>
          <a:p>
            <a:r>
              <a:rPr lang="sv-SE" dirty="0">
                <a:hlinkClick r:id="rId3"/>
              </a:rPr>
              <a:t>Matchvärd och Sekretariat – Västernorrland</a:t>
            </a:r>
            <a:endParaRPr lang="sv-SE" dirty="0"/>
          </a:p>
          <a:p>
            <a:r>
              <a:rPr lang="sv-SE">
                <a:hlinkClick r:id="rId4"/>
              </a:rPr>
              <a:t>Matris - Serieöversikt - Västernorrland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5856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39D53-907A-1265-1313-47B24020A3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EC309-B987-1BF9-9075-B53E394C3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F96C0-47D9-B49A-C54D-5DDA10B13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C88CFF-EF42-81A9-09C5-A8A1B4558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6" y="690180"/>
            <a:ext cx="12050807" cy="547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09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8D21C-B2B0-32D8-FB56-3851660FE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89201-4ED4-E26F-7863-E03CC53A2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3A0B6-71EF-F959-0844-E9FE4BEDF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1DA3C3-C283-438C-A120-262670BE1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917"/>
            <a:ext cx="12192000" cy="655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100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DD092-2C12-528F-44F0-B259A6CDA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Kommunikation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D3D81-ED25-31ED-B653-BB21627B4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Supertext</a:t>
            </a:r>
            <a:r>
              <a:rPr lang="sv-SE" dirty="0"/>
              <a:t>: ”Föräldrar F-13/14 </a:t>
            </a:r>
            <a:r>
              <a:rPr lang="sv-SE" dirty="0" err="1"/>
              <a:t>Gu</a:t>
            </a:r>
            <a:r>
              <a:rPr lang="sv-SE" dirty="0"/>
              <a:t>….”</a:t>
            </a:r>
          </a:p>
          <a:p>
            <a:pPr lvl="1"/>
            <a:r>
              <a:rPr lang="sv-SE" dirty="0"/>
              <a:t>Information endast för tränare, svar ej förväntat.</a:t>
            </a:r>
          </a:p>
          <a:p>
            <a:pPr lvl="1"/>
            <a:r>
              <a:rPr lang="sv-SE" dirty="0"/>
              <a:t>Sen frånvaroanmälan</a:t>
            </a:r>
          </a:p>
          <a:p>
            <a:r>
              <a:rPr lang="sv-SE" dirty="0" err="1"/>
              <a:t>Supertext</a:t>
            </a:r>
            <a:r>
              <a:rPr lang="sv-SE" dirty="0"/>
              <a:t>: ”Team GK – Bubblarforum”</a:t>
            </a:r>
          </a:p>
          <a:p>
            <a:pPr lvl="1"/>
            <a:r>
              <a:rPr lang="sv-SE" dirty="0"/>
              <a:t>Frågor, där svar kan intressera fler</a:t>
            </a:r>
          </a:p>
        </p:txBody>
      </p:sp>
    </p:spTree>
    <p:extLst>
      <p:ext uri="{BB962C8B-B14F-4D97-AF65-F5344CB8AC3E}">
        <p14:creationId xmlns:p14="http://schemas.microsoft.com/office/powerpoint/2010/main" val="648360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1C53B4-0906-3370-8F96-CD0FC657A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43183-0468-0C56-F213-5E2B89640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F81E0-5716-9FA6-BE9D-156E3DCF1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2AE1E6-7B89-FDA5-3382-B86847787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8" y="390101"/>
            <a:ext cx="12165123" cy="607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93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AC8C5-A732-16A1-7DF2-B71103ABB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33E0A-7B52-D513-1714-D07830B03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07AA2-370B-FCCE-9D3A-F571D321F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DBDBE8-F9B8-B83D-0178-4EB5CD6A1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9917"/>
            <a:ext cx="12192000" cy="647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27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59001A-7915-74CE-94D7-C3DE07DC6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421E3-C57E-23C7-3AA2-FCF2EFA44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CAED4-0426-90A6-A501-D90F0214F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D16E71-AD53-62AF-EE44-9E64CA7DFD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5766"/>
          <a:stretch>
            <a:fillRect/>
          </a:stretch>
        </p:blipFill>
        <p:spPr>
          <a:xfrm>
            <a:off x="0" y="-50015"/>
            <a:ext cx="12192000" cy="429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786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6030"/>
            <a:ext cx="9906000" cy="147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dirty="0"/>
              <a:t>Umeå </a:t>
            </a:r>
            <a:r>
              <a:rPr lang="sv-SE" dirty="0" err="1"/>
              <a:t>Floorball</a:t>
            </a:r>
            <a:r>
              <a:rPr lang="sv-SE" dirty="0"/>
              <a:t> Cup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847725" y="1192696"/>
            <a:ext cx="8130724" cy="5419242"/>
          </a:xfrm>
        </p:spPr>
        <p:txBody>
          <a:bodyPr/>
          <a:lstStyle/>
          <a:p>
            <a:pPr eaLnBrk="1" hangingPunct="1"/>
            <a:r>
              <a:rPr lang="sv-SE" altLang="sv-SE" sz="1600" dirty="0"/>
              <a:t>4-5 oktober</a:t>
            </a:r>
          </a:p>
          <a:p>
            <a:pPr eaLnBrk="1" hangingPunct="1"/>
            <a:r>
              <a:rPr lang="sv-SE" altLang="sv-SE" sz="1600" dirty="0"/>
              <a:t>Kostnad: 600kr/ aktiv x 27 = 16 200kr (</a:t>
            </a:r>
            <a:r>
              <a:rPr lang="sv-SE" altLang="sv-SE" sz="1600" dirty="0" err="1"/>
              <a:t>Swisha</a:t>
            </a:r>
            <a:r>
              <a:rPr lang="sv-SE" altLang="sv-SE" sz="1600" dirty="0"/>
              <a:t> ASAP till 123 284 36 05 – märk med Barnets namn och Umeå </a:t>
            </a:r>
            <a:r>
              <a:rPr lang="sv-SE" altLang="sv-SE" sz="1600" dirty="0" err="1"/>
              <a:t>Floorball</a:t>
            </a:r>
            <a:r>
              <a:rPr lang="sv-SE" altLang="sv-SE" sz="1600" dirty="0"/>
              <a:t>)</a:t>
            </a:r>
          </a:p>
          <a:p>
            <a:pPr eaLnBrk="1" hangingPunct="1"/>
            <a:r>
              <a:rPr lang="sv-SE" altLang="sv-SE" sz="1600" dirty="0"/>
              <a:t>7500kr anmälningsavgift + 50kr/ aktiv +650kr/ledare betalas av lagkassa. Ca 10800kr</a:t>
            </a:r>
          </a:p>
          <a:p>
            <a:pPr eaLnBrk="1" hangingPunct="1"/>
            <a:r>
              <a:rPr lang="sv-SE" altLang="sv-SE" sz="1600" dirty="0"/>
              <a:t>Övernattning</a:t>
            </a:r>
          </a:p>
          <a:p>
            <a:pPr eaLnBrk="1" hangingPunct="1"/>
            <a:r>
              <a:rPr lang="sv-SE" altLang="sv-SE" sz="1600" dirty="0"/>
              <a:t>Godis och Chipsförbud</a:t>
            </a:r>
          </a:p>
          <a:p>
            <a:pPr eaLnBrk="1" hangingPunct="1"/>
            <a:r>
              <a:rPr lang="sv-SE" altLang="sv-SE" sz="1600" dirty="0"/>
              <a:t>Planerat kvällsmys (ordnas av ledare) </a:t>
            </a:r>
          </a:p>
          <a:p>
            <a:pPr eaLnBrk="1" hangingPunct="1"/>
            <a:r>
              <a:rPr lang="sv-SE" altLang="sv-SE" sz="1600" dirty="0"/>
              <a:t>Värdesaker lämnas hemma</a:t>
            </a:r>
          </a:p>
          <a:p>
            <a:pPr eaLnBrk="1" hangingPunct="1"/>
            <a:r>
              <a:rPr lang="sv-SE" altLang="sv-SE" sz="1600" dirty="0"/>
              <a:t>Telefonförbud under dagtid, telefontid ges av ledare på lördagskvällen</a:t>
            </a:r>
          </a:p>
          <a:p>
            <a:pPr eaLnBrk="1" hangingPunct="1"/>
            <a:r>
              <a:rPr lang="sv-SE" altLang="sv-SE" sz="1600" dirty="0"/>
              <a:t>Restider – meddelas när schema släpps</a:t>
            </a:r>
          </a:p>
          <a:p>
            <a:pPr eaLnBrk="1" hangingPunct="1"/>
            <a:r>
              <a:rPr lang="sv-SE" altLang="sv-SE" sz="1600" dirty="0"/>
              <a:t>Samåkning till Umeå löses i föräldragrupp.</a:t>
            </a:r>
          </a:p>
          <a:p>
            <a:pPr eaLnBrk="1" hangingPunct="1"/>
            <a:r>
              <a:rPr lang="sv-SE" altLang="sv-SE" sz="1600" dirty="0"/>
              <a:t>Samåkning mellan anläggningar – planeras efter spelschema – Ledare återkopplar behov. </a:t>
            </a:r>
          </a:p>
          <a:p>
            <a:pPr eaLnBrk="1" hangingPunct="1"/>
            <a:endParaRPr lang="sv-SE" altLang="sv-SE" sz="1600" dirty="0"/>
          </a:p>
        </p:txBody>
      </p:sp>
      <p:sp>
        <p:nvSpPr>
          <p:cNvPr id="8196" name="TextBox 2"/>
          <p:cNvSpPr txBox="1">
            <a:spLocks noChangeArrowheads="1"/>
          </p:cNvSpPr>
          <p:nvPr/>
        </p:nvSpPr>
        <p:spPr bwMode="auto">
          <a:xfrm>
            <a:off x="8909050" y="3873500"/>
            <a:ext cx="351155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sv-SE" altLang="sv-SE" sz="1800" b="1" dirty="0"/>
              <a:t>BLÅTT Deltagarkort - 650 kronor (Blåa klasser)</a:t>
            </a:r>
            <a:endParaRPr lang="sv-SE" altLang="sv-SE" sz="1800" dirty="0"/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sv-SE" altLang="sv-SE" sz="1800" dirty="0"/>
              <a:t>- 1 natt hårt golv (skolsal)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sv-SE" altLang="sv-SE" sz="1800" dirty="0"/>
              <a:t>- Lunch lördag och söndag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sv-SE" altLang="sv-SE" sz="1800" dirty="0"/>
              <a:t>- Middag lördag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sv-SE" altLang="sv-SE" sz="1800" dirty="0"/>
              <a:t>- Frukost söndag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sv-SE" altLang="sv-SE" sz="1800" dirty="0"/>
              <a:t>- Cup </a:t>
            </a:r>
            <a:r>
              <a:rPr lang="sv-SE" altLang="sv-SE" sz="1800" dirty="0" err="1"/>
              <a:t>give-away</a:t>
            </a:r>
            <a:endParaRPr lang="sv-SE" altLang="sv-SE" sz="1800" dirty="0"/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sv-SE" altLang="sv-SE" sz="1800" dirty="0"/>
              <a:t>- Diplom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sv-SE" altLang="sv-SE" sz="1800" dirty="0"/>
              <a:t>- Medalj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sv-SE" altLang="sv-SE" sz="1800" dirty="0"/>
          </a:p>
        </p:txBody>
      </p:sp>
      <p:sp>
        <p:nvSpPr>
          <p:cNvPr id="8197" name="TextBox 3"/>
          <p:cNvSpPr txBox="1">
            <a:spLocks noChangeArrowheads="1"/>
          </p:cNvSpPr>
          <p:nvPr/>
        </p:nvSpPr>
        <p:spPr bwMode="auto">
          <a:xfrm>
            <a:off x="9747250" y="2097088"/>
            <a:ext cx="206896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sv-SE" altLang="sv-SE" sz="1800" dirty="0"/>
              <a:t>3 lag anmälda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sv-SE" altLang="sv-SE" sz="1800" dirty="0"/>
              <a:t>2 tränare per grupp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sv-SE" altLang="sv-SE" sz="1800" dirty="0"/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sv-SE" altLang="sv-SE" sz="1800" dirty="0"/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sv-SE" altLang="sv-SE" sz="1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v-SE" dirty="0" err="1"/>
              <a:t>UMeÅ</a:t>
            </a:r>
            <a:r>
              <a:rPr lang="sv-SE" dirty="0"/>
              <a:t> FLOORBALL </a:t>
            </a:r>
            <a:r>
              <a:rPr lang="sv-SE" dirty="0" err="1"/>
              <a:t>cUP</a:t>
            </a:r>
            <a:endParaRPr lang="sv-SE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141413" y="1817688"/>
            <a:ext cx="9906000" cy="3541712"/>
          </a:xfrm>
        </p:spPr>
        <p:txBody>
          <a:bodyPr/>
          <a:lstStyle/>
          <a:p>
            <a:pPr eaLnBrk="1" hangingPunct="1"/>
            <a:r>
              <a:rPr lang="sv-SE" altLang="sv-SE" dirty="0"/>
              <a:t>I klasserna Ljusröd är det spel 5-5, fullstora mål och fullstor plan som gäller.</a:t>
            </a:r>
          </a:p>
          <a:p>
            <a:pPr eaLnBrk="1" hangingPunct="1"/>
            <a:r>
              <a:rPr lang="sv-SE" altLang="sv-SE" dirty="0"/>
              <a:t>Matchtiden är 2x15 minuter. Inga resultat eller tabeller kommer att redovisas, enligt Svenska Innebandyförbundets regler. Samtliga lag garanteras minst fyra matcher.  </a:t>
            </a:r>
          </a:p>
          <a:p>
            <a:pPr eaLnBrk="1" hangingPunct="1"/>
            <a:r>
              <a:rPr lang="sv-SE" altLang="sv-SE" dirty="0"/>
              <a:t>Inga sidbyten</a:t>
            </a:r>
          </a:p>
          <a:p>
            <a:pPr eaLnBrk="1" hangingPunct="1"/>
            <a:r>
              <a:rPr lang="sv-SE" altLang="sv-SE" dirty="0"/>
              <a:t>Timeout är tillåtet i alla klasser</a:t>
            </a:r>
          </a:p>
          <a:p>
            <a:pPr eaLnBrk="1" hangingPunct="1"/>
            <a:r>
              <a:rPr lang="sv-SE" altLang="sv-SE" dirty="0"/>
              <a:t>Spelare skall bära glasögon i samtliga åldersklasser</a:t>
            </a:r>
          </a:p>
          <a:p>
            <a:pPr eaLnBrk="1" hangingPunct="1"/>
            <a:endParaRPr lang="sv-SE" altLang="sv-SE" dirty="0"/>
          </a:p>
          <a:p>
            <a:pPr eaLnBrk="1" hangingPunct="1"/>
            <a:endParaRPr lang="sv-SE" altLang="sv-SE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v-SE" dirty="0"/>
              <a:t>ÖVERNATTNING - </a:t>
            </a:r>
            <a:r>
              <a:rPr lang="sv-SE" altLang="sv-SE" dirty="0"/>
              <a:t>Boende på Hagaskolan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900238"/>
            <a:ext cx="9906000" cy="4238625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sv-SE" dirty="0"/>
              <a:t>Umeå </a:t>
            </a:r>
            <a:r>
              <a:rPr lang="sv-SE" dirty="0" err="1"/>
              <a:t>Floorball</a:t>
            </a:r>
            <a:r>
              <a:rPr lang="sv-SE" dirty="0"/>
              <a:t> Festival använder </a:t>
            </a:r>
            <a:r>
              <a:rPr lang="sv-SE" b="1" dirty="0"/>
              <a:t>Hagaskolan</a:t>
            </a:r>
            <a:r>
              <a:rPr lang="sv-SE" dirty="0"/>
              <a:t>, Maja Beskow och Dragonskolan som förläggning.</a:t>
            </a:r>
          </a:p>
          <a:p>
            <a:pPr eaLnBrk="1" hangingPunct="1">
              <a:defRPr/>
            </a:pPr>
            <a:r>
              <a:rPr lang="sv-SE" b="1" dirty="0"/>
              <a:t>Respektera att det råder totalt nötförbud på alla förläggningar!</a:t>
            </a:r>
          </a:p>
          <a:p>
            <a:pPr eaLnBrk="1" hangingPunct="1">
              <a:defRPr/>
            </a:pPr>
            <a:r>
              <a:rPr lang="sv-SE" dirty="0"/>
              <a:t>Frukost serveras på respektive förläggning.</a:t>
            </a:r>
          </a:p>
          <a:p>
            <a:pPr eaLnBrk="1" hangingPunct="1">
              <a:defRPr/>
            </a:pPr>
            <a:r>
              <a:rPr lang="sv-SE" dirty="0"/>
              <a:t>Frukosten serveras 06.00 - 09.00</a:t>
            </a:r>
          </a:p>
          <a:p>
            <a:pPr eaLnBrk="1" hangingPunct="1">
              <a:defRPr/>
            </a:pPr>
            <a:r>
              <a:rPr lang="sv-SE" dirty="0"/>
              <a:t>Frukosten består av: Fil, flingor, mjukt- och hårt bröd, pålägg, juice, mjölk och kaffe.</a:t>
            </a:r>
          </a:p>
          <a:p>
            <a:pPr eaLnBrk="1" hangingPunct="1">
              <a:defRPr/>
            </a:pPr>
            <a:r>
              <a:rPr lang="sv-SE" dirty="0"/>
              <a:t>Luncher och middagar serveras på Maja Beskow.</a:t>
            </a:r>
          </a:p>
          <a:p>
            <a:pPr eaLnBrk="1" hangingPunct="1">
              <a:defRPr/>
            </a:pPr>
            <a:r>
              <a:rPr lang="sv-SE" dirty="0"/>
              <a:t>Lunch 11.00 - 14.00 och middag 16.30 - 19.30</a:t>
            </a:r>
          </a:p>
          <a:p>
            <a:pPr eaLnBrk="1" hangingPunct="1">
              <a:defRPr/>
            </a:pPr>
            <a:endParaRPr lang="sv-SE" dirty="0"/>
          </a:p>
          <a:p>
            <a:pPr eaLnBrk="1" hangingPunct="1">
              <a:defRPr/>
            </a:pPr>
            <a:endParaRPr lang="sv-S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C2CF6B-1892-9F8B-104B-1A8889194335}"/>
              </a:ext>
            </a:extLst>
          </p:cNvPr>
          <p:cNvSpPr/>
          <p:nvPr/>
        </p:nvSpPr>
        <p:spPr>
          <a:xfrm rot="20391565">
            <a:off x="8260228" y="3199819"/>
            <a:ext cx="2482281" cy="6005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SCHEMA PREL KLART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6000" cy="1477963"/>
          </a:xfrm>
        </p:spPr>
        <p:txBody>
          <a:bodyPr/>
          <a:lstStyle/>
          <a:p>
            <a:pPr>
              <a:defRPr/>
            </a:pPr>
            <a:r>
              <a:rPr lang="sv-SE" dirty="0"/>
              <a:t>Packlista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141413" y="1749287"/>
            <a:ext cx="10440987" cy="3876813"/>
          </a:xfrm>
        </p:spPr>
        <p:txBody>
          <a:bodyPr/>
          <a:lstStyle/>
          <a:p>
            <a:r>
              <a:rPr lang="sv-SE" altLang="sv-SE" dirty="0"/>
              <a:t>Sovsäck/täcke, kudde, madrass (om luftmadrass, ta med lakan att lägga under)</a:t>
            </a:r>
          </a:p>
          <a:p>
            <a:r>
              <a:rPr lang="sv-SE" altLang="sv-SE" dirty="0"/>
              <a:t>Pyjamas, handduk, underkläder, ombyte</a:t>
            </a:r>
          </a:p>
          <a:p>
            <a:r>
              <a:rPr lang="sv-SE" altLang="sv-SE" dirty="0" err="1"/>
              <a:t>Neccesär</a:t>
            </a:r>
            <a:r>
              <a:rPr lang="sv-SE" altLang="sv-SE" dirty="0"/>
              <a:t> (</a:t>
            </a:r>
            <a:r>
              <a:rPr lang="sv-SE" altLang="sv-SE" dirty="0" err="1"/>
              <a:t>duchsaker</a:t>
            </a:r>
            <a:r>
              <a:rPr lang="sv-SE" altLang="sv-SE" dirty="0"/>
              <a:t>, tandborste, tandkräm, intimskydd, hårborste, hårsnodd mm)</a:t>
            </a:r>
          </a:p>
          <a:p>
            <a:r>
              <a:rPr lang="sv-SE" altLang="sv-SE" dirty="0"/>
              <a:t>Matchkläder, klubba, vattenflaska, glasögon, inneskor, </a:t>
            </a:r>
            <a:r>
              <a:rPr lang="sv-SE" altLang="sv-SE" dirty="0" err="1"/>
              <a:t>örontejp</a:t>
            </a:r>
            <a:endParaRPr lang="sv-SE" altLang="sv-SE" dirty="0"/>
          </a:p>
          <a:p>
            <a:r>
              <a:rPr lang="sv-SE" altLang="sv-SE" dirty="0"/>
              <a:t>Telefon + Laddare (endast på kvällen)</a:t>
            </a:r>
          </a:p>
          <a:p>
            <a:r>
              <a:rPr lang="sv-SE" altLang="sv-SE" dirty="0"/>
              <a:t>Ryggsäck för duschsaker och innebandysaker</a:t>
            </a:r>
          </a:p>
          <a:p>
            <a:r>
              <a:rPr lang="sv-SE" altLang="sv-SE" dirty="0"/>
              <a:t>Tofflor för att lufta fötterna mellan matcher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v-SE" dirty="0"/>
              <a:t>FÖR LAGLEDARE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895475"/>
            <a:ext cx="9906000" cy="4383088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sv-SE" dirty="0"/>
              <a:t>Varje deltagande lag i cupen skall checka in sitt lag innan man spelar sin första match i cupen. </a:t>
            </a:r>
            <a:r>
              <a:rPr lang="sv-SE" b="1" dirty="0"/>
              <a:t>En person/ledare från varje lag checkar in laget.</a:t>
            </a:r>
            <a:endParaRPr lang="sv-SE" dirty="0"/>
          </a:p>
          <a:p>
            <a:pPr eaLnBrk="1" hangingPunct="1">
              <a:defRPr/>
            </a:pPr>
            <a:r>
              <a:rPr lang="sv-SE" dirty="0"/>
              <a:t>För att underlätta både för er och för oss arrangörer ﻿så vill vi att ni </a:t>
            </a:r>
            <a:r>
              <a:rPr lang="sv-SE" b="1" dirty="0"/>
              <a:t>fyller i era laguppställningar i så god tid som möjligt</a:t>
            </a:r>
            <a:r>
              <a:rPr lang="sv-SE" dirty="0"/>
              <a:t> innan cupen</a:t>
            </a:r>
          </a:p>
          <a:p>
            <a:pPr eaLnBrk="1" hangingPunct="1">
              <a:defRPr/>
            </a:pPr>
            <a:r>
              <a:rPr lang="sv-SE" dirty="0"/>
              <a:t>Vid incheckningen får ni hämta bollar, laguppställningar, deltagarband mm</a:t>
            </a:r>
          </a:p>
          <a:p>
            <a:pPr eaLnBrk="1" hangingPunct="1">
              <a:defRPr/>
            </a:pPr>
            <a:r>
              <a:rPr lang="sv-SE" dirty="0"/>
              <a:t>Incheckningen sker i </a:t>
            </a:r>
            <a:r>
              <a:rPr lang="sv-SE" b="1" dirty="0"/>
              <a:t>Umeå Energi Arena</a:t>
            </a:r>
            <a:r>
              <a:rPr lang="sv-SE" dirty="0"/>
              <a:t> Vind, till höger när ni kommer in i entrén.</a:t>
            </a:r>
          </a:p>
          <a:p>
            <a:pPr eaLnBrk="1" hangingPunct="1">
              <a:defRPr/>
            </a:pPr>
            <a:r>
              <a:rPr lang="sv-SE" dirty="0"/>
              <a:t>För alla förläggningar gäller </a:t>
            </a:r>
            <a:r>
              <a:rPr lang="sv-SE" b="1" dirty="0"/>
              <a:t>incheckning enligt nedan är 17.00 den 6/10 och utcheckning skall ske senast 14.00 8/10</a:t>
            </a:r>
            <a:r>
              <a:rPr lang="sv-SE" dirty="0"/>
              <a:t> .</a:t>
            </a:r>
          </a:p>
          <a:p>
            <a:pPr eaLnBrk="1" hangingPunct="1">
              <a:defRPr/>
            </a:pPr>
            <a:r>
              <a:rPr lang="sv-SE" b="1" dirty="0"/>
              <a:t>Öppettider:</a:t>
            </a:r>
            <a:endParaRPr lang="sv-SE" dirty="0"/>
          </a:p>
          <a:p>
            <a:pPr eaLnBrk="1" hangingPunct="1">
              <a:defRPr/>
            </a:pPr>
            <a:r>
              <a:rPr lang="sv-SE" dirty="0"/>
              <a:t>Lördag 7/10 08:00 - 11:00</a:t>
            </a:r>
          </a:p>
          <a:p>
            <a:pPr eaLnBrk="1" hangingPunct="1">
              <a:defRPr/>
            </a:pPr>
            <a:endParaRPr lang="sv-SE" dirty="0"/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275BD-25AA-F932-201B-4839DD2FA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A7F5FD-90EF-F230-523C-E0B7774E2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Tack! Nu Kör Vi!</a:t>
            </a:r>
          </a:p>
        </p:txBody>
      </p:sp>
    </p:spTree>
    <p:extLst>
      <p:ext uri="{BB962C8B-B14F-4D97-AF65-F5344CB8AC3E}">
        <p14:creationId xmlns:p14="http://schemas.microsoft.com/office/powerpoint/2010/main" val="40267167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Cupmöjligheter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dirty="0"/>
              <a:t>Umeå </a:t>
            </a:r>
            <a:r>
              <a:rPr lang="sv-SE" b="1" dirty="0" err="1"/>
              <a:t>Floorball</a:t>
            </a:r>
            <a:r>
              <a:rPr lang="sv-SE" b="1" dirty="0"/>
              <a:t> 4-6 oktober</a:t>
            </a:r>
          </a:p>
          <a:p>
            <a:r>
              <a:rPr lang="sv-SE" dirty="0" err="1"/>
              <a:t>Scorpion</a:t>
            </a:r>
            <a:r>
              <a:rPr lang="sv-SE" dirty="0"/>
              <a:t> Cup 1-3 Nov Stockholm</a:t>
            </a:r>
          </a:p>
          <a:p>
            <a:r>
              <a:rPr lang="sv-SE" b="1" dirty="0" err="1"/>
              <a:t>ParadisCupen</a:t>
            </a:r>
            <a:r>
              <a:rPr lang="sv-SE" b="1" dirty="0"/>
              <a:t> Örnsköldsvik 2-4/1 med övernattning?</a:t>
            </a:r>
          </a:p>
          <a:p>
            <a:r>
              <a:rPr lang="sv-SE" dirty="0"/>
              <a:t>Storvreta Cup i Uppsala 4-6/1</a:t>
            </a:r>
          </a:p>
          <a:p>
            <a:r>
              <a:rPr lang="sv-SE" dirty="0" err="1"/>
              <a:t>UmeCupen</a:t>
            </a:r>
            <a:r>
              <a:rPr lang="sv-SE" dirty="0"/>
              <a:t> 12-14 april</a:t>
            </a:r>
          </a:p>
          <a:p>
            <a:r>
              <a:rPr lang="sv-SE" dirty="0"/>
              <a:t>Skellefteå </a:t>
            </a:r>
            <a:r>
              <a:rPr lang="sv-SE" dirty="0" err="1"/>
              <a:t>Floorball</a:t>
            </a:r>
            <a:r>
              <a:rPr lang="sv-SE" dirty="0"/>
              <a:t> Cup 1-2/5-25</a:t>
            </a:r>
          </a:p>
          <a:p>
            <a:r>
              <a:rPr lang="sv-SE" dirty="0" err="1"/>
              <a:t>Anornda</a:t>
            </a:r>
            <a:r>
              <a:rPr lang="sv-SE" dirty="0"/>
              <a:t> en CUP? </a:t>
            </a:r>
            <a:r>
              <a:rPr lang="sv-SE" dirty="0" err="1"/>
              <a:t>SkolCUp</a:t>
            </a:r>
            <a:r>
              <a:rPr lang="sv-SE" dirty="0"/>
              <a:t>?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95434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D3C5AB7-EA74-3D01-5E7E-C86D2A66B9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271655"/>
              </p:ext>
            </p:extLst>
          </p:nvPr>
        </p:nvGraphicFramePr>
        <p:xfrm>
          <a:off x="5932718" y="859476"/>
          <a:ext cx="6259282" cy="5998524"/>
        </p:xfrm>
        <a:graphic>
          <a:graphicData uri="http://schemas.openxmlformats.org/drawingml/2006/table">
            <a:tbl>
              <a:tblPr/>
              <a:tblGrid>
                <a:gridCol w="3236782">
                  <a:extLst>
                    <a:ext uri="{9D8B030D-6E8A-4147-A177-3AD203B41FA5}">
                      <a16:colId xmlns:a16="http://schemas.microsoft.com/office/drawing/2014/main" val="1978646461"/>
                    </a:ext>
                  </a:extLst>
                </a:gridCol>
                <a:gridCol w="3022500">
                  <a:extLst>
                    <a:ext uri="{9D8B030D-6E8A-4147-A177-3AD203B41FA5}">
                      <a16:colId xmlns:a16="http://schemas.microsoft.com/office/drawing/2014/main" val="1575989640"/>
                    </a:ext>
                  </a:extLst>
                </a:gridCol>
              </a:tblGrid>
              <a:tr h="19697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Flickor div 5A 2x20 effektiv</a:t>
                      </a:r>
                    </a:p>
                  </a:txBody>
                  <a:tcPr marL="5406" marR="5406" marT="5406" marB="259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Jäbo F13 Rosa</a:t>
                      </a:r>
                    </a:p>
                  </a:txBody>
                  <a:tcPr marL="5406" marR="5406" marT="5406" marB="259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286888"/>
                  </a:ext>
                </a:extLst>
              </a:tr>
              <a:tr h="19697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Sundsvalls IBF F13-14 Haga Orange</a:t>
                      </a:r>
                    </a:p>
                  </a:txBody>
                  <a:tcPr marL="5406" marR="5406" marT="5406" marB="259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Sundsvalls IBF F13-14 Haga Orange</a:t>
                      </a:r>
                    </a:p>
                  </a:txBody>
                  <a:tcPr marL="5406" marR="5406" marT="5406" marB="259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010799"/>
                  </a:ext>
                </a:extLst>
              </a:tr>
              <a:tr h="19697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ÖIB F13 Röd</a:t>
                      </a:r>
                    </a:p>
                  </a:txBody>
                  <a:tcPr marL="5406" marR="5406" marT="5406" marB="25947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ÖIB F13 Röd</a:t>
                      </a:r>
                    </a:p>
                  </a:txBody>
                  <a:tcPr marL="5406" marR="5406" marT="5406" marB="2594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976566"/>
                  </a:ext>
                </a:extLst>
              </a:tr>
              <a:tr h="19697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Moälven F13 Svart</a:t>
                      </a:r>
                    </a:p>
                  </a:txBody>
                  <a:tcPr marL="5406" marR="5406" marT="5406" marB="25947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Moälven F13 Svart</a:t>
                      </a:r>
                    </a:p>
                  </a:txBody>
                  <a:tcPr marL="5406" marR="5406" marT="5406" marB="2594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509144"/>
                  </a:ext>
                </a:extLst>
              </a:tr>
              <a:tr h="19697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FBC Lo F11-13</a:t>
                      </a:r>
                    </a:p>
                  </a:txBody>
                  <a:tcPr marL="5406" marR="5406" marT="5406" marB="25947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Flickor div 5B 2x20 effektiv</a:t>
                      </a:r>
                    </a:p>
                  </a:txBody>
                  <a:tcPr marL="5406" marR="5406" marT="5406" marB="2594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471975"/>
                  </a:ext>
                </a:extLst>
              </a:tr>
              <a:tr h="19697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Jäbo F13 Svart</a:t>
                      </a:r>
                    </a:p>
                  </a:txBody>
                  <a:tcPr marL="5406" marR="5406" marT="5406" marB="259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FBC Lo F11-13</a:t>
                      </a:r>
                    </a:p>
                  </a:txBody>
                  <a:tcPr marL="5406" marR="5406" marT="5406" marB="2594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654869"/>
                  </a:ext>
                </a:extLst>
              </a:tr>
              <a:tr h="19697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G/K IBS F13-14 Svart</a:t>
                      </a:r>
                    </a:p>
                  </a:txBody>
                  <a:tcPr marL="5406" marR="5406" marT="5406" marB="25947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Jäbo F13 Svart</a:t>
                      </a:r>
                    </a:p>
                  </a:txBody>
                  <a:tcPr marL="5406" marR="5406" marT="5406" marB="259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021304"/>
                  </a:ext>
                </a:extLst>
              </a:tr>
              <a:tr h="19697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Flickor div 6 Syd 2x15 Effektiv </a:t>
                      </a:r>
                    </a:p>
                  </a:txBody>
                  <a:tcPr marL="5406" marR="5406" marT="5406" marB="259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G/K IBS F13-14 Svart</a:t>
                      </a:r>
                    </a:p>
                  </a:txBody>
                  <a:tcPr marL="5406" marR="5406" marT="5406" marB="259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827177"/>
                  </a:ext>
                </a:extLst>
              </a:tr>
              <a:tr h="19697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Sundsvalls IBF F13-14 Haga Svart</a:t>
                      </a:r>
                    </a:p>
                  </a:txBody>
                  <a:tcPr marL="5406" marR="5406" marT="5406" marB="259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44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Vattjoms IK F13-14</a:t>
                      </a:r>
                    </a:p>
                  </a:txBody>
                  <a:tcPr marL="5406" marR="5406" marT="5406" marB="259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44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31744"/>
                  </a:ext>
                </a:extLst>
              </a:tr>
              <a:tr h="19697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Vattjoms IK F13-14</a:t>
                      </a:r>
                    </a:p>
                  </a:txBody>
                  <a:tcPr marL="5406" marR="5406" marT="5406" marB="259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44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Moälven F14 Orange</a:t>
                      </a:r>
                    </a:p>
                  </a:txBody>
                  <a:tcPr marL="5406" marR="5406" marT="5406" marB="259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44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159092"/>
                  </a:ext>
                </a:extLst>
              </a:tr>
              <a:tr h="19697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Vattjoms IK F14</a:t>
                      </a:r>
                    </a:p>
                  </a:txBody>
                  <a:tcPr marL="5406" marR="5406" marT="5406" marB="259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44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ÖIB F14 Röd</a:t>
                      </a:r>
                    </a:p>
                  </a:txBody>
                  <a:tcPr marL="5406" marR="5406" marT="5406" marB="259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44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761948"/>
                  </a:ext>
                </a:extLst>
              </a:tr>
              <a:tr h="19697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Sundsvalls IBF F13-14 S-malm </a:t>
                      </a:r>
                    </a:p>
                  </a:txBody>
                  <a:tcPr marL="5406" marR="5406" marT="5406" marB="259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44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Flickor Div 6 Nord 2x15  Effektiv</a:t>
                      </a:r>
                    </a:p>
                  </a:txBody>
                  <a:tcPr marL="5406" marR="5406" marT="5406" marB="25947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989878"/>
                  </a:ext>
                </a:extLst>
              </a:tr>
              <a:tr h="19697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Klockarberget F13-14</a:t>
                      </a:r>
                    </a:p>
                  </a:txBody>
                  <a:tcPr marL="5406" marR="5406" marT="5406" marB="259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44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Moälven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F14 Orange</a:t>
                      </a:r>
                    </a:p>
                  </a:txBody>
                  <a:tcPr marL="5406" marR="5406" marT="5406" marB="25947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44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521943"/>
                  </a:ext>
                </a:extLst>
              </a:tr>
              <a:tr h="19697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Timrå IBC F13-15 Röd</a:t>
                      </a:r>
                    </a:p>
                  </a:txBody>
                  <a:tcPr marL="5406" marR="5406" marT="5406" marB="259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44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Moälven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F14 Svart</a:t>
                      </a:r>
                    </a:p>
                  </a:txBody>
                  <a:tcPr marL="5406" marR="5406" marT="5406" marB="25947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44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457825"/>
                  </a:ext>
                </a:extLst>
              </a:tr>
              <a:tr h="19697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Sundsvall FBC U F13-14</a:t>
                      </a:r>
                    </a:p>
                  </a:txBody>
                  <a:tcPr marL="5406" marR="5406" marT="5406" marB="259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44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Höglands AIF F14-15 Svart</a:t>
                      </a:r>
                    </a:p>
                  </a:txBody>
                  <a:tcPr marL="5406" marR="5406" marT="5406" marB="25947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44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980066"/>
                  </a:ext>
                </a:extLst>
              </a:tr>
              <a:tr h="19697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6" marR="5406" marT="5406" marB="259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44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G/K F13-14 Vit</a:t>
                      </a:r>
                    </a:p>
                  </a:txBody>
                  <a:tcPr marL="5406" marR="5406" marT="5406" marB="25947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44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786890"/>
                  </a:ext>
                </a:extLst>
              </a:tr>
              <a:tr h="19697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6" marR="5406" marT="5406" marB="259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44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ÖIB F14 Röd</a:t>
                      </a:r>
                    </a:p>
                  </a:txBody>
                  <a:tcPr marL="5406" marR="5406" marT="5406" marB="25947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44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300576"/>
                  </a:ext>
                </a:extLst>
              </a:tr>
              <a:tr h="19697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Flickor div 7 2x15 rullande</a:t>
                      </a:r>
                    </a:p>
                  </a:txBody>
                  <a:tcPr marL="5406" marR="5406" marT="5406" marB="259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ÖIB F14 Svart</a:t>
                      </a:r>
                    </a:p>
                  </a:txBody>
                  <a:tcPr marL="5406" marR="5406" marT="5406" marB="25947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44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031780"/>
                  </a:ext>
                </a:extLst>
              </a:tr>
              <a:tr h="19697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Timrå IBC F13-15 Svart</a:t>
                      </a:r>
                    </a:p>
                  </a:txBody>
                  <a:tcPr marL="5406" marR="5406" marT="5406" marB="259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G/K F13-14 Blå</a:t>
                      </a:r>
                    </a:p>
                  </a:txBody>
                  <a:tcPr marL="5406" marR="5406" marT="5406" marB="25947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44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632425"/>
                  </a:ext>
                </a:extLst>
              </a:tr>
              <a:tr h="19697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IBK Härnösand F14-15</a:t>
                      </a:r>
                    </a:p>
                  </a:txBody>
                  <a:tcPr marL="5406" marR="5406" marT="5406" marB="259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Flickor div 7 Norra 2x15 rullande</a:t>
                      </a:r>
                    </a:p>
                  </a:txBody>
                  <a:tcPr marL="5406" marR="5406" marT="5406" marB="259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559765"/>
                  </a:ext>
                </a:extLst>
              </a:tr>
              <a:tr h="19697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Klockarberget F15 Gul</a:t>
                      </a:r>
                    </a:p>
                  </a:txBody>
                  <a:tcPr marL="5406" marR="5406" marT="5406" marB="259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Höglands AIF F14-15 Vit</a:t>
                      </a:r>
                    </a:p>
                  </a:txBody>
                  <a:tcPr marL="5406" marR="5406" marT="5406" marB="259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75728"/>
                  </a:ext>
                </a:extLst>
              </a:tr>
              <a:tr h="19697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Klockarberget F15 Svart</a:t>
                      </a:r>
                    </a:p>
                  </a:txBody>
                  <a:tcPr marL="5406" marR="5406" marT="5406" marB="259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Jäbo F15</a:t>
                      </a:r>
                    </a:p>
                  </a:txBody>
                  <a:tcPr marL="5406" marR="5406" marT="5406" marB="259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684664"/>
                  </a:ext>
                </a:extLst>
              </a:tr>
              <a:tr h="19697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Sundsvalls IBF F15-16 Haga Guld</a:t>
                      </a:r>
                    </a:p>
                  </a:txBody>
                  <a:tcPr marL="5406" marR="5406" marT="5406" marB="259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Moälven F15 Orange</a:t>
                      </a:r>
                    </a:p>
                  </a:txBody>
                  <a:tcPr marL="5406" marR="5406" marT="5406" marB="259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171410"/>
                  </a:ext>
                </a:extLst>
              </a:tr>
              <a:tr h="19697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Sundsvalls IBF F15-16 Haga Orangevit</a:t>
                      </a:r>
                    </a:p>
                  </a:txBody>
                  <a:tcPr marL="5406" marR="5406" marT="5406" marB="259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Moälven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F15 Svart</a:t>
                      </a:r>
                    </a:p>
                  </a:txBody>
                  <a:tcPr marL="5406" marR="5406" marT="5406" marB="259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982653"/>
                  </a:ext>
                </a:extLst>
              </a:tr>
              <a:tr h="19697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6" marR="5406" marT="5406" marB="259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Nätra F14-16 Gul</a:t>
                      </a:r>
                    </a:p>
                  </a:txBody>
                  <a:tcPr marL="5406" marR="5406" marT="5406" marB="259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665430"/>
                  </a:ext>
                </a:extLst>
              </a:tr>
              <a:tr h="19697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6" marR="5406" marT="5406" marB="259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Nätra F14-16 Svart</a:t>
                      </a:r>
                    </a:p>
                  </a:txBody>
                  <a:tcPr marL="5406" marR="5406" marT="5406" marB="259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688167"/>
                  </a:ext>
                </a:extLst>
              </a:tr>
              <a:tr h="19697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6" marR="5406" marT="5406" marB="259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ÖIB F15 Röd</a:t>
                      </a:r>
                    </a:p>
                  </a:txBody>
                  <a:tcPr marL="5406" marR="5406" marT="5406" marB="259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840504"/>
                  </a:ext>
                </a:extLst>
              </a:tr>
              <a:tr h="19697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6" marR="5406" marT="5406" marB="259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ÖIB F15 Vit</a:t>
                      </a:r>
                    </a:p>
                  </a:txBody>
                  <a:tcPr marL="5406" marR="5406" marT="5406" marB="2594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25637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9" y="442301"/>
            <a:ext cx="9906000" cy="634327"/>
          </a:xfrm>
        </p:spPr>
        <p:txBody>
          <a:bodyPr/>
          <a:lstStyle/>
          <a:p>
            <a:r>
              <a:rPr lang="sv-SE" dirty="0"/>
              <a:t>Allmän </a:t>
            </a:r>
            <a:r>
              <a:rPr lang="sv-SE" dirty="0" err="1"/>
              <a:t>SERIEInformation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013" y="1253452"/>
            <a:ext cx="3697287" cy="4537748"/>
          </a:xfrm>
        </p:spPr>
        <p:txBody>
          <a:bodyPr/>
          <a:lstStyle/>
          <a:p>
            <a:r>
              <a:rPr lang="sv-SE" sz="1600" dirty="0"/>
              <a:t>30 aktiva – 2 slutat, Emelie och </a:t>
            </a:r>
            <a:r>
              <a:rPr lang="sv-SE" sz="1600" dirty="0" err="1"/>
              <a:t>Ahlma</a:t>
            </a:r>
            <a:r>
              <a:rPr lang="sv-SE" sz="1600" dirty="0"/>
              <a:t>, Mira testar.</a:t>
            </a:r>
          </a:p>
          <a:p>
            <a:r>
              <a:rPr lang="sv-SE" sz="1600" dirty="0"/>
              <a:t>4 serier </a:t>
            </a:r>
          </a:p>
          <a:p>
            <a:pPr lvl="1"/>
            <a:r>
              <a:rPr lang="sv-SE" sz="1400" dirty="0"/>
              <a:t>2st </a:t>
            </a:r>
            <a:r>
              <a:rPr lang="sv-SE" sz="1400" dirty="0" err="1"/>
              <a:t>Div</a:t>
            </a:r>
            <a:r>
              <a:rPr lang="sv-SE" sz="1400" dirty="0"/>
              <a:t> 5A &amp; 5B</a:t>
            </a:r>
          </a:p>
          <a:p>
            <a:pPr lvl="1"/>
            <a:r>
              <a:rPr lang="sv-SE" sz="1400" dirty="0"/>
              <a:t>2st </a:t>
            </a:r>
            <a:r>
              <a:rPr lang="sv-SE" sz="1400" dirty="0" err="1"/>
              <a:t>Div</a:t>
            </a:r>
            <a:r>
              <a:rPr lang="sv-SE" sz="1400" dirty="0"/>
              <a:t> 6 Nord &amp; Mix</a:t>
            </a:r>
          </a:p>
          <a:p>
            <a:r>
              <a:rPr lang="sv-SE" sz="1600" dirty="0" err="1"/>
              <a:t>Div</a:t>
            </a:r>
            <a:r>
              <a:rPr lang="sv-SE" sz="1600" dirty="0"/>
              <a:t> 5 (A &amp; B)</a:t>
            </a:r>
          </a:p>
          <a:p>
            <a:pPr lvl="1"/>
            <a:r>
              <a:rPr lang="sv-SE" sz="1400" dirty="0"/>
              <a:t>Seriespel med tabell</a:t>
            </a:r>
          </a:p>
          <a:p>
            <a:pPr lvl="1"/>
            <a:r>
              <a:rPr lang="sv-SE" sz="1400" dirty="0"/>
              <a:t>5vs5+MV</a:t>
            </a:r>
          </a:p>
          <a:p>
            <a:pPr lvl="1"/>
            <a:r>
              <a:rPr lang="sv-SE" sz="1400" dirty="0"/>
              <a:t>Effektiv Tid</a:t>
            </a:r>
          </a:p>
          <a:p>
            <a:pPr lvl="1"/>
            <a:r>
              <a:rPr lang="sv-SE" sz="1400" dirty="0"/>
              <a:t>2x20</a:t>
            </a:r>
          </a:p>
          <a:p>
            <a:pPr lvl="1"/>
            <a:r>
              <a:rPr lang="sv-SE" sz="1400" dirty="0"/>
              <a:t>Flygande Byten</a:t>
            </a:r>
          </a:p>
          <a:p>
            <a:pPr lvl="1"/>
            <a:r>
              <a:rPr lang="sv-SE" sz="1400" dirty="0"/>
              <a:t>Domare SIBF</a:t>
            </a:r>
          </a:p>
          <a:p>
            <a:pPr lvl="1"/>
            <a:r>
              <a:rPr lang="sv-SE" sz="1400" dirty="0"/>
              <a:t>Fullstor Plan</a:t>
            </a:r>
          </a:p>
          <a:p>
            <a:pPr lvl="1"/>
            <a:r>
              <a:rPr lang="sv-SE" sz="1400" dirty="0"/>
              <a:t>Fullstora Mål</a:t>
            </a:r>
          </a:p>
          <a:p>
            <a:pPr marL="0" indent="0">
              <a:buNone/>
            </a:pPr>
            <a:endParaRPr lang="sv-SE" sz="160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3D698A6-72B0-85F4-6F42-4F3292F58F1C}"/>
              </a:ext>
            </a:extLst>
          </p:cNvPr>
          <p:cNvSpPr txBox="1">
            <a:spLocks/>
          </p:cNvSpPr>
          <p:nvPr/>
        </p:nvSpPr>
        <p:spPr bwMode="auto">
          <a:xfrm>
            <a:off x="3295514" y="1747439"/>
            <a:ext cx="3283103" cy="4537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sv-SE" sz="1600" dirty="0" err="1"/>
              <a:t>Div</a:t>
            </a:r>
            <a:r>
              <a:rPr lang="sv-SE" sz="1600" dirty="0"/>
              <a:t> 6 (Norr &amp; Mix)</a:t>
            </a:r>
          </a:p>
          <a:p>
            <a:pPr lvl="1" defTabSz="914400"/>
            <a:r>
              <a:rPr lang="sv-SE" sz="1400" dirty="0"/>
              <a:t>Seriesammandrag</a:t>
            </a:r>
          </a:p>
          <a:p>
            <a:pPr lvl="1" defTabSz="914400"/>
            <a:r>
              <a:rPr lang="sv-SE" sz="1400" dirty="0"/>
              <a:t>4mot4+MV</a:t>
            </a:r>
          </a:p>
          <a:p>
            <a:pPr lvl="1" defTabSz="914400"/>
            <a:r>
              <a:rPr lang="sv-SE" sz="1400" dirty="0"/>
              <a:t>Effektiv Tid</a:t>
            </a:r>
          </a:p>
          <a:p>
            <a:pPr lvl="1" defTabSz="914400"/>
            <a:r>
              <a:rPr lang="sv-SE" sz="1400" dirty="0"/>
              <a:t>2x15</a:t>
            </a:r>
          </a:p>
          <a:p>
            <a:pPr lvl="1" defTabSz="914400"/>
            <a:r>
              <a:rPr lang="sv-SE" sz="1400" dirty="0"/>
              <a:t>Flygande Byten</a:t>
            </a:r>
          </a:p>
          <a:p>
            <a:pPr lvl="1" defTabSz="914400"/>
            <a:r>
              <a:rPr lang="sv-SE" sz="1400" dirty="0"/>
              <a:t>Domare SIBF</a:t>
            </a:r>
          </a:p>
          <a:p>
            <a:pPr marL="0" indent="0" defTabSz="914400">
              <a:buFont typeface="Arial" panose="020B0604020202020204" pitchFamily="34" charset="0"/>
              <a:buNone/>
            </a:pPr>
            <a:endParaRPr lang="sv-SE" sz="16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834A29B-338B-CB30-BD56-E93E07A8F0DA}"/>
              </a:ext>
            </a:extLst>
          </p:cNvPr>
          <p:cNvSpPr/>
          <p:nvPr/>
        </p:nvSpPr>
        <p:spPr>
          <a:xfrm>
            <a:off x="9152313" y="3225338"/>
            <a:ext cx="3039687" cy="1695797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57F3D15-6BE9-4D0D-FE39-B3CBA4F336C7}"/>
              </a:ext>
            </a:extLst>
          </p:cNvPr>
          <p:cNvSpPr/>
          <p:nvPr/>
        </p:nvSpPr>
        <p:spPr>
          <a:xfrm>
            <a:off x="9141005" y="1713441"/>
            <a:ext cx="3039687" cy="1511897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11CABFE-22B5-1CCE-DB93-3E04BA387B9F}"/>
              </a:ext>
            </a:extLst>
          </p:cNvPr>
          <p:cNvSpPr/>
          <p:nvPr/>
        </p:nvSpPr>
        <p:spPr>
          <a:xfrm>
            <a:off x="5899466" y="842850"/>
            <a:ext cx="3241539" cy="1511897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40360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9155F-B7A8-D6C4-89D2-A09EECEDEF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A7C61-FE02-4DDA-C78E-BC0480C52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66FDB-D04F-FDAF-62B7-EA2C9DC6D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CA427A-1E3C-8E84-4405-98B49A422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31" y="293914"/>
            <a:ext cx="11499937" cy="627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9405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3C9E0-FEEB-C427-0310-F4D997B69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34614-1EC4-5E5A-CAF9-104BF7756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9934D-4CA6-416C-1165-125CB24C7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AB3BF2-EF73-6D60-A899-994959736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27" y="0"/>
            <a:ext cx="112829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635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BF504-98E8-4BDB-795F-1621C83AD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60B7C-0B0F-E67A-3ED6-1613FF832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0F4E7-3656-2C2E-A22F-4953F6995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4D5709-EA32-EBD9-8932-CB53A1ED3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249" y="0"/>
            <a:ext cx="11043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4729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EC385B-5373-EA25-8E20-42A42BFA5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522EC-4AD6-B183-1DE0-1E8BEF65D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5BEDA-7C2B-0081-441C-5AFA70541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806022-C66B-1249-A5F3-197591CC5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30" y="0"/>
            <a:ext cx="119575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255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D2BB24-B7E5-B195-C248-066C9EEE4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620" y="0"/>
            <a:ext cx="78827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3220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3AF81B-DA71-5AAC-B31C-698D6D9C5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795" y="0"/>
            <a:ext cx="78827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6340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801124-F158-E699-A233-9D06866087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A519C-0624-B577-6193-23FB9AB4D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766E3-87F1-04B6-7E23-161056BBB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1E4FF6-482D-CD9C-0F6F-A5431BD9C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3" y="0"/>
            <a:ext cx="11211644" cy="635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21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C89F50-1F7F-6217-DE29-174458689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DA834-9E29-4DCC-2584-938D17006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21432-682E-2BEA-C870-EE70593BD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9A80B9-8881-54C0-A708-E7FB506EE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3" y="34004"/>
            <a:ext cx="9958798" cy="68239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95051C3-6586-CC59-2FD9-70F54967E7B3}"/>
              </a:ext>
            </a:extLst>
          </p:cNvPr>
          <p:cNvSpPr/>
          <p:nvPr/>
        </p:nvSpPr>
        <p:spPr>
          <a:xfrm>
            <a:off x="1298713" y="3578087"/>
            <a:ext cx="9748700" cy="1219200"/>
          </a:xfrm>
          <a:prstGeom prst="rect">
            <a:avLst/>
          </a:prstGeom>
          <a:noFill/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1106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0AFF04-B3C8-3119-557D-567C67B34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93B69-59C8-DDB1-7149-4882A07AE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312EC-A1D7-166C-FFC1-A53FDA51B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4A3960-83EB-5182-02DD-C5C5495B4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178" y="385337"/>
            <a:ext cx="8735644" cy="608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376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Allmänna REGLER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828799"/>
            <a:ext cx="9906000" cy="4410075"/>
          </a:xfrm>
        </p:spPr>
        <p:txBody>
          <a:bodyPr/>
          <a:lstStyle/>
          <a:p>
            <a:r>
              <a:rPr lang="sv-SE" dirty="0"/>
              <a:t>10 träningar för nya innan man får vara med på match</a:t>
            </a:r>
          </a:p>
          <a:p>
            <a:r>
              <a:rPr lang="sv-SE" dirty="0"/>
              <a:t>Kontinuitet i träningar förväntas för att få vara med på match (av 3 närvarar man minst på 2) </a:t>
            </a:r>
          </a:p>
          <a:p>
            <a:r>
              <a:rPr lang="sv-SE" dirty="0"/>
              <a:t>Mobilförbud i omklädningsrum och under träning och samling samt dusch. Lämnas helst hemma men om barnet behöver ha telefon med sig så ligger den i väskan på egen risk.</a:t>
            </a:r>
          </a:p>
          <a:p>
            <a:r>
              <a:rPr lang="sv-SE" dirty="0"/>
              <a:t>När man kommer till träning kommer man i tid, har rätt utrustning, kroppen klarar ett träningspass och man är där för att träna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3427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dirty="0"/>
              <a:t>Säsongsinformation F13/14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623060"/>
            <a:ext cx="9906000" cy="416814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dirty="0"/>
              <a:t>Säsongsstart 21/9 18:00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v-SE" dirty="0"/>
              <a:t>2 söndagsträningar i sporthallen 21 &amp; 28/9 </a:t>
            </a:r>
            <a:r>
              <a:rPr lang="sv-SE" dirty="0" err="1"/>
              <a:t>kl</a:t>
            </a:r>
            <a:r>
              <a:rPr lang="sv-SE" dirty="0"/>
              <a:t> 18-19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v-SE" dirty="0"/>
              <a:t>Onsdagar 17:30 – 18:30 (Änget)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v-SE" dirty="0"/>
              <a:t>Fredagar (varannan) 18:30-20:00 med rörelseglädje utomhus ca 20-30 min innan (NOLA)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v-SE" dirty="0"/>
              <a:t>Fredagar (varannan) 16-17 Änget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v-SE" dirty="0"/>
              <a:t>Lördagar Högland 09:00 - 10:00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v-SE" dirty="0"/>
              <a:t>Samling enligt kallelse, ofta 15 min innan för snack och knäkontroll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v-SE" dirty="0"/>
              <a:t>Umeå </a:t>
            </a:r>
            <a:r>
              <a:rPr lang="sv-SE" dirty="0" err="1"/>
              <a:t>Floorball</a:t>
            </a:r>
            <a:r>
              <a:rPr lang="sv-SE" dirty="0"/>
              <a:t> 4-5/10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v-SE" dirty="0" err="1"/>
              <a:t>Ev</a:t>
            </a:r>
            <a:r>
              <a:rPr lang="sv-SE" dirty="0"/>
              <a:t> Paradiscupen med övernattning?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v-SE" dirty="0"/>
              <a:t>Säsongsavslutning ~ slutet på mars</a:t>
            </a:r>
          </a:p>
        </p:txBody>
      </p:sp>
      <p:sp>
        <p:nvSpPr>
          <p:cNvPr id="4" name="Callout: Line 3">
            <a:extLst>
              <a:ext uri="{FF2B5EF4-FFF2-40B4-BE49-F238E27FC236}">
                <a16:creationId xmlns:a16="http://schemas.microsoft.com/office/drawing/2014/main" id="{42F6F247-D697-2BF7-AF0C-AD9FA50718D8}"/>
              </a:ext>
            </a:extLst>
          </p:cNvPr>
          <p:cNvSpPr/>
          <p:nvPr/>
        </p:nvSpPr>
        <p:spPr>
          <a:xfrm>
            <a:off x="8763000" y="1619250"/>
            <a:ext cx="2181225" cy="1085850"/>
          </a:xfrm>
          <a:prstGeom prst="borderCallout1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OBS! REFLEXVÄST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BC2CC-2BDF-3369-2065-930D0C766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KALLELSER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6BEAB-E166-4F4B-AE4C-AF3A3818F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666875"/>
            <a:ext cx="9906000" cy="4124325"/>
          </a:xfrm>
        </p:spPr>
        <p:txBody>
          <a:bodyPr/>
          <a:lstStyle/>
          <a:p>
            <a:r>
              <a:rPr lang="sv-SE" dirty="0"/>
              <a:t>Kallelse till träning</a:t>
            </a:r>
          </a:p>
          <a:p>
            <a:pPr lvl="1"/>
            <a:r>
              <a:rPr lang="sv-SE" dirty="0"/>
              <a:t>Kallelse 3 dagar före</a:t>
            </a:r>
          </a:p>
          <a:p>
            <a:pPr lvl="1"/>
            <a:r>
              <a:rPr lang="sv-SE" dirty="0"/>
              <a:t>Påminnelse 1 dag före</a:t>
            </a:r>
          </a:p>
          <a:p>
            <a:pPr lvl="1"/>
            <a:r>
              <a:rPr lang="sv-SE" dirty="0"/>
              <a:t>Svara så snart ni kan</a:t>
            </a:r>
          </a:p>
          <a:p>
            <a:r>
              <a:rPr lang="sv-SE" dirty="0"/>
              <a:t>Kallelse till match</a:t>
            </a:r>
          </a:p>
          <a:p>
            <a:pPr lvl="1"/>
            <a:r>
              <a:rPr lang="sv-SE" dirty="0"/>
              <a:t>…</a:t>
            </a:r>
          </a:p>
          <a:p>
            <a:pPr lvl="1"/>
            <a:r>
              <a:rPr lang="sv-SE" dirty="0"/>
              <a:t>…</a:t>
            </a:r>
          </a:p>
          <a:p>
            <a:pPr lvl="1"/>
            <a:r>
              <a:rPr lang="sv-SE" dirty="0"/>
              <a:t>…</a:t>
            </a:r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1937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dirty="0"/>
              <a:t>Ekonomi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v-SE" altLang="sv-SE" dirty="0"/>
              <a:t>Medlemsavgift 150kr (22/23 – uppdateras på årsmöte)</a:t>
            </a:r>
          </a:p>
          <a:p>
            <a:pPr eaLnBrk="1" hangingPunct="1"/>
            <a:r>
              <a:rPr lang="sv-SE" altLang="sv-SE" dirty="0"/>
              <a:t>Träningsavgift 850kr</a:t>
            </a:r>
          </a:p>
          <a:p>
            <a:pPr eaLnBrk="1" hangingPunct="1"/>
            <a:r>
              <a:rPr lang="sv-SE" altLang="sv-SE" dirty="0"/>
              <a:t>Beting 300kr/spelare (dras i januari från lagkassan) (6300kr)</a:t>
            </a:r>
          </a:p>
          <a:p>
            <a:pPr eaLnBrk="1" hangingPunct="1"/>
            <a:r>
              <a:rPr lang="sv-SE" altLang="sv-SE" dirty="0"/>
              <a:t>Vår </a:t>
            </a:r>
            <a:r>
              <a:rPr lang="sv-SE" altLang="sv-SE" dirty="0" err="1"/>
              <a:t>lagswish</a:t>
            </a:r>
            <a:r>
              <a:rPr lang="sv-SE" altLang="sv-SE" dirty="0"/>
              <a:t> (123 284 36 05)</a:t>
            </a:r>
          </a:p>
          <a:p>
            <a:pPr eaLnBrk="1" hangingPunct="1"/>
            <a:r>
              <a:rPr lang="sv-SE" altLang="sv-SE" dirty="0"/>
              <a:t>Saldo innan säsong 24 500kr (CA </a:t>
            </a:r>
            <a:r>
              <a:rPr lang="sv-SE" altLang="sv-SE" b="1" dirty="0"/>
              <a:t>15 000kr </a:t>
            </a:r>
            <a:r>
              <a:rPr lang="sv-SE" altLang="sv-SE" dirty="0"/>
              <a:t>till UMEÅ FLOORBALL CUP)</a:t>
            </a:r>
          </a:p>
        </p:txBody>
      </p:sp>
    </p:spTree>
    <p:extLst>
      <p:ext uri="{BB962C8B-B14F-4D97-AF65-F5344CB8AC3E}">
        <p14:creationId xmlns:p14="http://schemas.microsoft.com/office/powerpoint/2010/main" val="14903349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1650aae4-7b6e-4175-a36d-2c41416348e6}" enabled="1" method="Privileged" siteId="{c2acc67c-5d64-4b8b-b850-61f5723e0d0c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2200</TotalTime>
  <Words>1706</Words>
  <Application>Microsoft Office PowerPoint</Application>
  <PresentationFormat>Widescreen</PresentationFormat>
  <Paragraphs>330</Paragraphs>
  <Slides>36</Slides>
  <Notes>12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Tw Cen MT</vt:lpstr>
      <vt:lpstr>Circuit</vt:lpstr>
      <vt:lpstr>Föräldramöte GK IBS F13/14</vt:lpstr>
      <vt:lpstr>Kommunikation</vt:lpstr>
      <vt:lpstr>Allmän SERIEInformation</vt:lpstr>
      <vt:lpstr>PowerPoint Presentation</vt:lpstr>
      <vt:lpstr>PowerPoint Presentation</vt:lpstr>
      <vt:lpstr>Allmänna REGLER Policy</vt:lpstr>
      <vt:lpstr>Säsongsinformation F13/14</vt:lpstr>
      <vt:lpstr>KALLELSER</vt:lpstr>
      <vt:lpstr>Ekonomi</vt:lpstr>
      <vt:lpstr>Klubbkläder</vt:lpstr>
      <vt:lpstr>PowerPoint Presentation</vt:lpstr>
      <vt:lpstr>Föräldraansvar HELÅR 24/25</vt:lpstr>
      <vt:lpstr>Försäljning</vt:lpstr>
      <vt:lpstr>Dialog kring föräldraansvar MATCHER</vt:lpstr>
      <vt:lpstr>Föräldraansvar MATCHER</vt:lpstr>
      <vt:lpstr>PowerPoint Presentation</vt:lpstr>
      <vt:lpstr>Manualer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Umeå Floorball Cup</vt:lpstr>
      <vt:lpstr>UMeÅ FLOORBALL cUP</vt:lpstr>
      <vt:lpstr>ÖVERNATTNING - Boende på Hagaskolan</vt:lpstr>
      <vt:lpstr>Packlista</vt:lpstr>
      <vt:lpstr>FÖR LAGLEDARE</vt:lpstr>
      <vt:lpstr>Tack! Nu Kör Vi!</vt:lpstr>
      <vt:lpstr>Cupmöjligheter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BAE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 GK IBS F13/14</dc:title>
  <dc:creator>Söderbäck Camilla (SE)</dc:creator>
  <cp:lastModifiedBy>Söderbäck Camilla (SE)</cp:lastModifiedBy>
  <cp:revision>451</cp:revision>
  <dcterms:created xsi:type="dcterms:W3CDTF">2023-09-13T18:22:54Z</dcterms:created>
  <dcterms:modified xsi:type="dcterms:W3CDTF">2025-09-26T06:58:41Z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DOCS AutoSave">
    <vt:lpwstr/>
  </property>
</Properties>
</file>