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elvetica World Bold" charset="1" panose="020B0800040000020004"/>
      <p:regular r:id="rId16"/>
    </p:embeddedFont>
    <p:embeddedFont>
      <p:font typeface="Helvetica World" charset="1" panose="020B0500040000020004"/>
      <p:regular r:id="rId17"/>
    </p:embeddedFont>
    <p:embeddedFont>
      <p:font typeface="Helvetica World Italics" charset="1" panose="020B0500040000090004"/>
      <p:regular r:id="rId18"/>
    </p:embeddedFont>
    <p:embeddedFont>
      <p:font typeface="Helvetica World Bold Italics" charset="1" panose="020B08000400000900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322794"/>
            <a:ext cx="9280127" cy="222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</a:pPr>
            <a:r>
              <a:rPr lang="en-US" sz="12000" spc="-719" b="true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Föräldramöte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19659" y="6873273"/>
            <a:ext cx="11825839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spc="84">
                <a:solidFill>
                  <a:srgbClr val="3C79A8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12 oktober 2026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883918" y="660797"/>
            <a:ext cx="1737380" cy="1734695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-5400000">
            <a:off x="7094218" y="5106924"/>
            <a:ext cx="7315200" cy="73152"/>
          </a:xfrm>
          <a:custGeom>
            <a:avLst/>
            <a:gdLst/>
            <a:ahLst/>
            <a:cxnLst/>
            <a:rect r="r" b="b" t="t" l="l"/>
            <a:pathLst>
              <a:path h="73152" w="7315200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9659" y="9220200"/>
            <a:ext cx="5258339" cy="306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 spc="359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SÄSONGEN 2026/2027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65569" y="2539332"/>
            <a:ext cx="6112663" cy="50464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Ledarstaben</a:t>
            </a:r>
          </a:p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Nytt för säsongen</a:t>
            </a:r>
          </a:p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Träningstider och närvaro </a:t>
            </a:r>
          </a:p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Upplägg och målsättning </a:t>
            </a:r>
          </a:p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Sammandrag</a:t>
            </a:r>
          </a:p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Avgifter och lagkassa</a:t>
            </a:r>
          </a:p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Försäljning</a:t>
            </a:r>
          </a:p>
          <a:p>
            <a:pPr algn="l" marL="596116" indent="-298058" lvl="1">
              <a:lnSpc>
                <a:spcPts val="5052"/>
              </a:lnSpc>
              <a:buAutoNum type="arabicPeriod" startAt="1"/>
            </a:pPr>
            <a:r>
              <a:rPr lang="en-US" sz="2761" spc="55">
                <a:solidFill>
                  <a:srgbClr val="545454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Föräldrarollen och förväntningar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9659" y="5292375"/>
            <a:ext cx="6309222" cy="828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b="true" sz="4453" spc="-267">
                <a:solidFill>
                  <a:srgbClr val="3D3A3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Gullänget/Kroksta F 16-17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416811" y="5894400"/>
            <a:ext cx="7315200" cy="3840480"/>
          </a:xfrm>
          <a:custGeom>
            <a:avLst/>
            <a:gdLst/>
            <a:ahLst/>
            <a:cxnLst/>
            <a:rect r="r" b="b" t="t" l="l"/>
            <a:pathLst>
              <a:path h="3840480" w="7315200">
                <a:moveTo>
                  <a:pt x="0" y="0"/>
                </a:moveTo>
                <a:lnTo>
                  <a:pt x="7315200" y="0"/>
                </a:lnTo>
                <a:lnTo>
                  <a:pt x="7315200" y="3840480"/>
                </a:lnTo>
                <a:lnTo>
                  <a:pt x="0" y="3840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7684" y="3665550"/>
            <a:ext cx="17532633" cy="222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b="true" sz="12000" spc="-719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Frivillig mötes sekreterare?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83918" y="660797"/>
            <a:ext cx="1737380" cy="17346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035533" y="703439"/>
            <a:ext cx="11825839" cy="149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 spc="-480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Ledarstabet 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883918" y="660797"/>
            <a:ext cx="1737380" cy="1734695"/>
          </a:xfrm>
          <a:prstGeom prst="rect">
            <a:avLst/>
          </a:prstGeom>
        </p:spPr>
      </p:pic>
      <p:grpSp>
        <p:nvGrpSpPr>
          <p:cNvPr name="Group 4" id="4"/>
          <p:cNvGrpSpPr/>
          <p:nvPr/>
        </p:nvGrpSpPr>
        <p:grpSpPr>
          <a:xfrm rot="0">
            <a:off x="3035533" y="2778176"/>
            <a:ext cx="13485628" cy="3373027"/>
            <a:chOff x="0" y="0"/>
            <a:chExt cx="17980837" cy="4497370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180975"/>
              <a:ext cx="11549565" cy="821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760"/>
                </a:lnSpc>
              </a:pPr>
              <a:r>
                <a:rPr lang="en-US" sz="3200" spc="192">
                  <a:solidFill>
                    <a:srgbClr val="2474B5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Tränare </a:t>
              </a:r>
              <a:r>
                <a:rPr lang="en-US" sz="3200" spc="192">
                  <a:solidFill>
                    <a:srgbClr val="545454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- </a:t>
              </a:r>
              <a:r>
                <a:rPr lang="en-US" sz="3200" spc="192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Christian, Jonas och Marcus 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656613"/>
              <a:ext cx="17980837" cy="7512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60"/>
                </a:lnSpc>
              </a:pPr>
              <a:r>
                <a:rPr lang="en-US" sz="2700" i="true" spc="162">
                  <a:solidFill>
                    <a:srgbClr val="545454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Gemensamt ansvar för att planera och genomföra träningar och sammandrag.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819067"/>
              <a:ext cx="11549565" cy="8210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760"/>
                </a:lnSpc>
              </a:pPr>
              <a:r>
                <a:rPr lang="en-US" sz="3200" spc="192">
                  <a:solidFill>
                    <a:srgbClr val="2474B5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Lagledare </a:t>
              </a:r>
              <a:r>
                <a:rPr lang="en-US" sz="3200" spc="192">
                  <a:solidFill>
                    <a:srgbClr val="545454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- </a:t>
              </a:r>
              <a:r>
                <a:rPr lang="en-US" sz="3200" spc="192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Ewelina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836972"/>
              <a:ext cx="17980837" cy="1660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97"/>
                </a:lnSpc>
              </a:pPr>
              <a:r>
                <a:rPr lang="en-US" sz="2700" i="true" spc="162">
                  <a:solidFill>
                    <a:srgbClr val="545454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Ansvarar för allt som rör laget och truppen i sin helhet.</a:t>
              </a:r>
            </a:p>
            <a:p>
              <a:pPr algn="l">
                <a:lnSpc>
                  <a:spcPts val="2997"/>
                </a:lnSpc>
              </a:pPr>
              <a:r>
                <a:rPr lang="en-US" sz="2700" i="true" spc="162">
                  <a:solidFill>
                    <a:srgbClr val="545454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Bland annat Kommunikationen med föräldrar, planering och administration </a:t>
              </a:r>
            </a:p>
            <a:p>
              <a:pPr algn="l">
                <a:lnSpc>
                  <a:spcPts val="2997"/>
                </a:lnSpc>
              </a:pPr>
              <a:r>
                <a:rPr lang="en-US" sz="2700" i="true" spc="162">
                  <a:solidFill>
                    <a:srgbClr val="545454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inför träningar och sammandrag. Kan hjälpa till vid träningar.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7678787"/>
            <a:ext cx="19490578" cy="1369694"/>
            <a:chOff x="0" y="0"/>
            <a:chExt cx="25987438" cy="182625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111125"/>
              <a:ext cx="4403707" cy="700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60"/>
                </a:lnSpc>
              </a:pPr>
              <a:r>
                <a:rPr lang="en-US" sz="2700" spc="162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Kassör -</a:t>
              </a:r>
              <a:r>
                <a:rPr lang="en-US" sz="2700" spc="162">
                  <a:solidFill>
                    <a:srgbClr val="2474B5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Maria 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4567995" y="-161925"/>
              <a:ext cx="5991675" cy="7512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60"/>
                </a:lnSpc>
              </a:pPr>
              <a:r>
                <a:rPr lang="en-US" b="true" sz="2700" spc="162" u="sng">
                  <a:solidFill>
                    <a:srgbClr val="3D3A3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Materialare - </a:t>
              </a:r>
              <a:r>
                <a:rPr lang="en-US" b="true" sz="2700" spc="162" u="sng">
                  <a:solidFill>
                    <a:srgbClr val="2474B5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vakant</a:t>
              </a:r>
              <a:r>
                <a:rPr lang="en-US" b="true" sz="2700" spc="162" u="sng">
                  <a:solidFill>
                    <a:srgbClr val="3C79A8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1125853"/>
              <a:ext cx="13570747" cy="7004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60"/>
                </a:lnSpc>
              </a:pPr>
              <a:r>
                <a:rPr lang="en-US" sz="2700" spc="162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Sammandragsansvariga  -</a:t>
              </a:r>
              <a:r>
                <a:rPr lang="en-US" sz="2700" spc="162">
                  <a:solidFill>
                    <a:srgbClr val="2474B5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Joanna och Josefine 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0724770" y="-111127"/>
              <a:ext cx="13570747" cy="7004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60"/>
                </a:lnSpc>
              </a:pPr>
              <a:r>
                <a:rPr lang="en-US" sz="2700" spc="162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Försäljningsgrupp  -</a:t>
              </a:r>
              <a:r>
                <a:rPr lang="en-US" sz="2700" spc="162">
                  <a:solidFill>
                    <a:srgbClr val="2474B5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Marcus, Martin och Henrik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2416691" y="1075053"/>
              <a:ext cx="13570747" cy="7512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60"/>
                </a:lnSpc>
              </a:pPr>
              <a:r>
                <a:rPr lang="en-US" b="true" sz="2700" spc="162" u="sng">
                  <a:solidFill>
                    <a:srgbClr val="3D3A3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Styrelserepresentanter -</a:t>
              </a:r>
              <a:r>
                <a:rPr lang="en-US" b="true" sz="2700" spc="162" u="sng">
                  <a:solidFill>
                    <a:srgbClr val="2474B5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 vakant 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-10800000">
            <a:off x="3735840" y="6860914"/>
            <a:ext cx="10816320" cy="108163"/>
          </a:xfrm>
          <a:custGeom>
            <a:avLst/>
            <a:gdLst/>
            <a:ahLst/>
            <a:cxnLst/>
            <a:rect r="r" b="b" t="t" l="l"/>
            <a:pathLst>
              <a:path h="108163" w="10816320">
                <a:moveTo>
                  <a:pt x="0" y="0"/>
                </a:moveTo>
                <a:lnTo>
                  <a:pt x="10816320" y="0"/>
                </a:lnTo>
                <a:lnTo>
                  <a:pt x="10816320" y="108163"/>
                </a:lnTo>
                <a:lnTo>
                  <a:pt x="0" y="1081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883918" y="741530"/>
            <a:ext cx="1737380" cy="1734695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6905997" y="2895485"/>
            <a:ext cx="1666906" cy="166691"/>
          </a:xfrm>
          <a:custGeom>
            <a:avLst/>
            <a:gdLst/>
            <a:ahLst/>
            <a:cxnLst/>
            <a:rect r="r" b="b" t="t" l="l"/>
            <a:pathLst>
              <a:path h="166691" w="1666906">
                <a:moveTo>
                  <a:pt x="0" y="0"/>
                </a:moveTo>
                <a:lnTo>
                  <a:pt x="1666906" y="0"/>
                </a:lnTo>
                <a:lnTo>
                  <a:pt x="1666906" y="166691"/>
                </a:lnTo>
                <a:lnTo>
                  <a:pt x="0" y="1666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035533" y="703439"/>
            <a:ext cx="11825839" cy="149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b="true" sz="8000" spc="-480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Nytt för säsongen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035533" y="2521838"/>
            <a:ext cx="13485628" cy="1080675"/>
            <a:chOff x="0" y="0"/>
            <a:chExt cx="17980837" cy="144090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57150"/>
              <a:ext cx="15767786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00BF63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Vi lämnar Grön nivå 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689697"/>
              <a:ext cx="17980837" cy="7512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60"/>
                </a:lnSpc>
              </a:pPr>
              <a:r>
                <a:rPr lang="en-US" sz="2700" i="true" spc="162">
                  <a:solidFill>
                    <a:srgbClr val="000000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Går från rörelseglädje till </a:t>
              </a:r>
              <a:r>
                <a:rPr lang="en-US" b="true" sz="2700" i="true" spc="162">
                  <a:solidFill>
                    <a:srgbClr val="000000"/>
                  </a:solidFill>
                  <a:latin typeface="Helvetica World Bold Italics"/>
                  <a:ea typeface="Helvetica World Bold Italics"/>
                  <a:cs typeface="Helvetica World Bold Italics"/>
                  <a:sym typeface="Helvetica World Bold Italics"/>
                </a:rPr>
                <a:t>lära sig träna träna.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766017" y="2642050"/>
            <a:ext cx="11825839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>
                <a:solidFill>
                  <a:srgbClr val="2474B5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Blå nivå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035533" y="3993038"/>
            <a:ext cx="15018885" cy="5497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Matcherna på blå nivå spelas med 4 utespelare och målvakt. </a:t>
            </a:r>
          </a:p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Resultat eller tabeller pub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l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ice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ra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s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 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inte. </a:t>
            </a:r>
          </a:p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Från denna säsong SKA alla ledare vara utbildade på aktuell nivå, för att få närvara i båset vid sammandrag. Inga undantag eller dispenser. Varning vid regelbrott, böter vid fortsatt misskötsel.</a:t>
            </a:r>
          </a:p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På samtliga nivåer ska spelarna sitta ned på bänkarna i båset. </a:t>
            </a:r>
          </a:p>
          <a:p>
            <a:pPr algn="l" marL="453390" indent="-226695" lvl="1">
              <a:lnSpc>
                <a:spcPts val="3234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Gäller även ledare. Får ej stå på bänk/stol, eller ställa sig framför för att se bättre. </a:t>
            </a:r>
          </a:p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Sam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t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liga spelare ska b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ä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ra skyddsglasögo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n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 vid m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a</a:t>
            </a: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tch. </a:t>
            </a:r>
          </a:p>
          <a:p>
            <a:pPr algn="l">
              <a:lnSpc>
                <a:spcPts val="3780"/>
              </a:lnSpc>
            </a:pPr>
          </a:p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Spelform = 4 + målvakt.</a:t>
            </a:r>
          </a:p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Matchtid 2 x 15 minuter / planstorlek 15 x 30 meter.</a:t>
            </a:r>
          </a:p>
          <a:p>
            <a:pPr algn="l" marL="453390" indent="-226695" lvl="1">
              <a:lnSpc>
                <a:spcPts val="3780"/>
              </a:lnSpc>
              <a:buFont typeface="Arial"/>
              <a:buChar char="•"/>
            </a:pPr>
            <a:r>
              <a:rPr lang="en-US" sz="2100" i="true" spc="126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Höstterminen tutbyten 90 sek effektiv tid. Tekning mittzon mellan byten. Vårterminen flygande byten.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36318" y="813197"/>
            <a:ext cx="1737380" cy="1734695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3187933" y="855839"/>
            <a:ext cx="11825839" cy="149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480" b="true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Träningstider och närvaro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312374" y="2831029"/>
            <a:ext cx="20375757" cy="6936321"/>
            <a:chOff x="0" y="0"/>
            <a:chExt cx="27167675" cy="9248428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15767786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tisdagar </a:t>
              </a:r>
              <a:r>
                <a:rPr lang="en-US" sz="3200" spc="64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klockan 18.00 - 19.00 (17.30-19.00)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887170"/>
              <a:ext cx="15244900" cy="9509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73"/>
                </a:lnSpc>
              </a:pPr>
              <a:r>
                <a:rPr lang="en-US" sz="2199" i="true" spc="131">
                  <a:solidFill>
                    <a:srgbClr val="000000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Nya rutiner kring samlingstid och uppvärmning. </a:t>
              </a:r>
            </a:p>
            <a:p>
              <a:pPr algn="l">
                <a:lnSpc>
                  <a:spcPts val="2573"/>
                </a:lnSpc>
              </a:pPr>
              <a:r>
                <a:rPr lang="en-US" sz="2199" i="true" spc="131">
                  <a:solidFill>
                    <a:srgbClr val="3C79A8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Målsättning att använda träningstiden till 100% plantid.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884293"/>
              <a:ext cx="15767786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torsdagar </a:t>
              </a:r>
              <a:r>
                <a:rPr lang="en-US" sz="3200" spc="64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klockan 19.00 - 20.00 (18.30-20.00)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2368329" y="389473"/>
              <a:ext cx="14799346" cy="718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4"/>
                </a:lnSpc>
              </a:pPr>
              <a:r>
                <a:rPr lang="en-US" sz="3003" spc="60" b="true">
                  <a:solidFill>
                    <a:srgbClr val="3D3A3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Alltid på Ängetsskolan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3422346"/>
              <a:ext cx="19072303" cy="7615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Kallelser till träningarna skickas ut via laget.se - </a:t>
              </a:r>
              <a:r>
                <a:rPr lang="en-US" sz="3200" spc="64" b="true">
                  <a:solidFill>
                    <a:srgbClr val="3D3A3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viktigt att svara på dessa!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4768122"/>
              <a:ext cx="16927882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Vi uppmuntrar till duschning efter träning. 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95521" y="5466199"/>
              <a:ext cx="17231126" cy="9509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73"/>
                </a:lnSpc>
              </a:pPr>
              <a:r>
                <a:rPr lang="en-US" sz="2199" i="true" spc="131">
                  <a:solidFill>
                    <a:srgbClr val="000000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Ledare finns alltid kvar, om ej lagledare/kvinnlig förälder i omklädningsrummet finns tränarna utanför. Är någon osäker inför momentet men gärna vill testa, prata med lagledaren.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7134725"/>
              <a:ext cx="16927882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545454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Kontrollera utrustningen. 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8550352"/>
              <a:ext cx="16927882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Bra att ha fått något i magen innan träningen.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36318" y="813197"/>
            <a:ext cx="1737380" cy="1734695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3187933" y="855839"/>
            <a:ext cx="11825839" cy="149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480" b="true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Sammandrag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3187933" y="2897294"/>
            <a:ext cx="14399844" cy="5098682"/>
            <a:chOff x="0" y="0"/>
            <a:chExt cx="19199791" cy="6798243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57150"/>
              <a:ext cx="15767786" cy="6980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Vi fortsätter spela samandragsform.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95521" y="3062707"/>
              <a:ext cx="19104270" cy="6888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77"/>
                </a:lnSpc>
              </a:pPr>
              <a:r>
                <a:rPr lang="en-US" sz="2912" spc="58">
                  <a:solidFill>
                    <a:srgbClr val="3D3A3A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Kallelser till sammandragen skickas ut via laget.se - </a:t>
              </a:r>
              <a:r>
                <a:rPr lang="en-US" sz="2912" spc="58" b="true">
                  <a:solidFill>
                    <a:srgbClr val="3D3A3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viktigt att svara på dessa!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95521" y="5847267"/>
              <a:ext cx="18971271" cy="9509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73"/>
                </a:lnSpc>
              </a:pPr>
              <a:r>
                <a:rPr lang="en-US" sz="2199" i="true" spc="131">
                  <a:solidFill>
                    <a:srgbClr val="000000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Detta eftersom vi ska börja resultatrapportera och det inte ska bli så snurrigt. </a:t>
              </a:r>
            </a:p>
            <a:p>
              <a:pPr algn="l">
                <a:lnSpc>
                  <a:spcPts val="2573"/>
                </a:lnSpc>
              </a:pPr>
              <a:r>
                <a:rPr lang="en-US" sz="2199" i="true" spc="131">
                  <a:solidFill>
                    <a:srgbClr val="000000"/>
                  </a:solidFill>
                  <a:latin typeface="Helvetica World Italics"/>
                  <a:ea typeface="Helvetica World Italics"/>
                  <a:cs typeface="Helvetica World Italics"/>
                  <a:sym typeface="Helvetica World Italics"/>
                </a:rPr>
                <a:t>Viktigt att det görs det samma dag. OBS! Gäller endast när vi är arrangörer.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95521" y="1008424"/>
              <a:ext cx="3463731" cy="14473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24 oktober </a:t>
              </a:r>
            </a:p>
            <a:p>
              <a:pPr algn="l">
                <a:lnSpc>
                  <a:spcPts val="4480"/>
                </a:lnSpc>
              </a:pPr>
              <a:r>
                <a:rPr lang="en-US" sz="3200" spc="64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21 november 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3752601" y="1351324"/>
              <a:ext cx="10178229" cy="7615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spc="64" b="true">
                  <a:solidFill>
                    <a:srgbClr val="3D3A3A"/>
                  </a:solidFill>
                  <a:latin typeface="Helvetica World Bold"/>
                  <a:ea typeface="Helvetica World Bold"/>
                  <a:cs typeface="Helvetica World Bold"/>
                  <a:sym typeface="Helvetica World Bold"/>
                </a:rPr>
                <a:t>Vi är arrangörer 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95521" y="4358433"/>
              <a:ext cx="19104270" cy="13130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77"/>
                </a:lnSpc>
              </a:pP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Innebandy Västernorrland uppmuntrar en begränsad föräldragrupp 3-5 personer som ALLTID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h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a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r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an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svar 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för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 s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ekret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a</a:t>
              </a:r>
              <a:r>
                <a:rPr lang="en-US" sz="2912" spc="58">
                  <a:solidFill>
                    <a:srgbClr val="3C79A8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riatet. 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3187933" y="8491276"/>
            <a:ext cx="8469957" cy="585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64">
                <a:solidFill>
                  <a:srgbClr val="3C79A8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Inforamtion från sammandragsansvariga?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36318" y="813197"/>
            <a:ext cx="1737380" cy="1734695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3187933" y="3960248"/>
            <a:ext cx="8703430" cy="585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 b="true">
                <a:solidFill>
                  <a:srgbClr val="3D3A3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2025-2026 Avgifter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187933" y="4679068"/>
            <a:ext cx="10333444" cy="2065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Medlemsavgift - 275 kr </a:t>
            </a:r>
          </a:p>
          <a:p>
            <a:pPr algn="l">
              <a:lnSpc>
                <a:spcPts val="2573"/>
              </a:lnSpc>
            </a:pPr>
            <a:r>
              <a:rPr lang="en-US" sz="2199" spc="131" b="true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Träningsavgifter</a:t>
            </a:r>
          </a:p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Grön 7-9  - 1110 kr / </a:t>
            </a:r>
            <a:r>
              <a:rPr lang="en-US" b="true" sz="2199" i="true" spc="131">
                <a:solidFill>
                  <a:srgbClr val="000000"/>
                </a:solidFill>
                <a:latin typeface="Helvetica World Bold Italics"/>
                <a:ea typeface="Helvetica World Bold Italics"/>
                <a:cs typeface="Helvetica World Bold Italics"/>
                <a:sym typeface="Helvetica World Bold Italics"/>
              </a:rPr>
              <a:t>Mix grön/blå 1230 kr</a:t>
            </a:r>
          </a:p>
          <a:p>
            <a:pPr algn="l">
              <a:lnSpc>
                <a:spcPts val="2573"/>
              </a:lnSpc>
            </a:pPr>
          </a:p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Blå (9-12 år) - 1350 kr / </a:t>
            </a:r>
            <a:r>
              <a:rPr lang="en-US" b="true" sz="2199" i="true" spc="131">
                <a:solidFill>
                  <a:srgbClr val="000000"/>
                </a:solidFill>
                <a:latin typeface="Helvetica World Bold Italics"/>
                <a:ea typeface="Helvetica World Bold Italics"/>
                <a:cs typeface="Helvetica World Bold Italics"/>
                <a:sym typeface="Helvetica World Bold Italics"/>
              </a:rPr>
              <a:t>Mix blå röd - 1470 kr</a:t>
            </a:r>
          </a:p>
          <a:p>
            <a:pPr algn="l">
              <a:lnSpc>
                <a:spcPts val="2573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187933" y="6606714"/>
            <a:ext cx="2744220" cy="1195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 b="true">
                <a:solidFill>
                  <a:srgbClr val="3D3A3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2025-2026 Beting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87933" y="7935134"/>
            <a:ext cx="3258169" cy="713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2017-2018 - 500 kr</a:t>
            </a:r>
          </a:p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2010-2016 -  625 kr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5400000">
            <a:off x="8148851" y="7562222"/>
            <a:ext cx="7315200" cy="73152"/>
          </a:xfrm>
          <a:custGeom>
            <a:avLst/>
            <a:gdLst/>
            <a:ahLst/>
            <a:cxnLst/>
            <a:rect r="r" b="b" t="t" l="l"/>
            <a:pathLst>
              <a:path h="73152" w="7315200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435277" y="9150458"/>
            <a:ext cx="3086100" cy="30861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F6E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73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3187933" y="855839"/>
            <a:ext cx="11825839" cy="149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480" b="true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Avgifter och lagkassa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187933" y="2612649"/>
            <a:ext cx="11825839" cy="585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 b="true">
                <a:solidFill>
                  <a:srgbClr val="3D3A3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Inga beslut om avgifter har tagits än. Görs vid årsmötet.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87933" y="3270003"/>
            <a:ext cx="11984034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>
                <a:solidFill>
                  <a:srgbClr val="3C79A8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Men förslag om höjning 5% för träningsavgift. Beting oförändrat.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87933" y="8419766"/>
            <a:ext cx="6341746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>
                <a:solidFill>
                  <a:srgbClr val="3C79A8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Öka på 20% vid lagförsäljningen?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91533" y="4558030"/>
            <a:ext cx="11825839" cy="585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 b="true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32.000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291533" y="5481486"/>
            <a:ext cx="5996467" cy="422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1"/>
              </a:lnSpc>
            </a:pPr>
            <a:r>
              <a:rPr lang="en-US" sz="2343" spc="46" b="true">
                <a:solidFill>
                  <a:srgbClr val="3C79A8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Inköps som gjorts inför denna säsong</a:t>
            </a:r>
            <a:r>
              <a:rPr lang="en-US" sz="2343" spc="46">
                <a:solidFill>
                  <a:srgbClr val="3C79A8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318186" y="6031618"/>
            <a:ext cx="4550095" cy="713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Fyra stycken vattenflaskbärare</a:t>
            </a:r>
          </a:p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Kaffetermossar till sammandrag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318186" y="7061217"/>
            <a:ext cx="5620752" cy="437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5"/>
              </a:lnSpc>
            </a:pPr>
            <a:r>
              <a:rPr lang="en-US" sz="2375" spc="47" b="true">
                <a:solidFill>
                  <a:srgbClr val="3C79A8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Investeringar som ska göras till laget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318186" y="7574327"/>
            <a:ext cx="4550095" cy="360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3"/>
              </a:lnSpc>
            </a:pPr>
            <a:r>
              <a:rPr lang="en-US" sz="2199" i="true" spc="131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Eget träningsmaterial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36318" y="813197"/>
            <a:ext cx="1737380" cy="1734695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435277" y="9150458"/>
            <a:ext cx="3086100" cy="308610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F6E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73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187933" y="855839"/>
            <a:ext cx="11825839" cy="149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480" b="true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Försäljning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87933" y="2967539"/>
            <a:ext cx="11825839" cy="1337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 b="true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Försäljningsgruppen informerar om försäljningen.</a:t>
            </a:r>
          </a:p>
          <a:p>
            <a:pPr algn="l">
              <a:lnSpc>
                <a:spcPts val="1540"/>
              </a:lnSpc>
            </a:pPr>
          </a:p>
          <a:p>
            <a:pPr algn="l">
              <a:lnSpc>
                <a:spcPts val="4480"/>
              </a:lnSpc>
            </a:pPr>
            <a:r>
              <a:rPr lang="en-US" sz="3200" spc="64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Bör komma igång ganska snart.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87933" y="5086350"/>
            <a:ext cx="11825839" cy="585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 b="true">
                <a:solidFill>
                  <a:srgbClr val="00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Betingningen dras från lagkontot vid årskiftet.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36318" y="813197"/>
            <a:ext cx="1737380" cy="1734695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3865522" y="6139335"/>
            <a:ext cx="1923845" cy="3128204"/>
          </a:xfrm>
          <a:custGeom>
            <a:avLst/>
            <a:gdLst/>
            <a:ahLst/>
            <a:cxnLst/>
            <a:rect r="r" b="b" t="t" l="l"/>
            <a:pathLst>
              <a:path h="3128204" w="1923845">
                <a:moveTo>
                  <a:pt x="0" y="0"/>
                </a:moveTo>
                <a:lnTo>
                  <a:pt x="1923845" y="0"/>
                </a:lnTo>
                <a:lnTo>
                  <a:pt x="1923845" y="3128204"/>
                </a:lnTo>
                <a:lnTo>
                  <a:pt x="0" y="31282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87933" y="855839"/>
            <a:ext cx="14462422" cy="149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-480" b="true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Föräldrarollen och förväntningar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31080" y="2345961"/>
            <a:ext cx="11825839" cy="585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spc="64" b="true">
                <a:solidFill>
                  <a:srgbClr val="3D3A3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Vi har en bra föräldragrupp med sjyst attityd! </a:t>
            </a:r>
            <a:r>
              <a:rPr lang="en-US" b="true" sz="3200" spc="64" u="sng">
                <a:solidFill>
                  <a:srgbClr val="2474B5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Ni är bäst!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87933" y="5807756"/>
            <a:ext cx="8572439" cy="408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Positivt stöd från sidan, både på träningar och sammandrag</a:t>
            </a:r>
          </a:p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Vi representerar inte bara vårt eget lag utan också klubben</a:t>
            </a:r>
          </a:p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Kommunicera med ledare vid funderingar i stället för att snacka runt</a:t>
            </a:r>
          </a:p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Låta ledarstabet göra jobbet</a:t>
            </a:r>
          </a:p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Vi pratar med våra barn om sjyst bemötande, snyggt spel, snack och gott hallklimat </a:t>
            </a:r>
          </a:p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Respekt för domare, motståndare och andra föräldrar</a:t>
            </a:r>
          </a:p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Vi hejar på alla i laget</a:t>
            </a:r>
          </a:p>
          <a:p>
            <a:pPr algn="l" marL="410211" indent="-205106" lvl="1">
              <a:lnSpc>
                <a:spcPts val="3420"/>
              </a:lnSpc>
              <a:buFont typeface="Arial"/>
              <a:buChar char="•"/>
            </a:pPr>
            <a:r>
              <a:rPr lang="en-US" sz="1900" i="true" spc="114">
                <a:solidFill>
                  <a:srgbClr val="000000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Vi hjälps åt och sammarbetar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31080" y="3281635"/>
            <a:ext cx="14535867" cy="684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0"/>
              </a:lnSpc>
            </a:pPr>
            <a:r>
              <a:rPr lang="en-US" sz="2547" spc="50" b="true">
                <a:solidFill>
                  <a:srgbClr val="3C79A8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Ny säsong</a:t>
            </a:r>
            <a:r>
              <a:rPr lang="en-US" sz="2547" spc="50" b="true">
                <a:solidFill>
                  <a:srgbClr val="3D3A3A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= </a:t>
            </a:r>
            <a:r>
              <a:rPr lang="en-US" sz="2547" i="true" spc="50">
                <a:solidFill>
                  <a:srgbClr val="3D3A3A"/>
                </a:solidFill>
                <a:latin typeface="Helvetica World Italics"/>
                <a:ea typeface="Helvetica World Italics"/>
                <a:cs typeface="Helvetica World Italics"/>
                <a:sym typeface="Helvetica World Italics"/>
              </a:rPr>
              <a:t>nya spelare och föräldrar = förväntas att ni föräldrar hjälper till att välkomna våra nya vårdnadshavare. Bjud in. Ingen ska behöva stå själv.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231080" y="4361752"/>
            <a:ext cx="12867320" cy="6840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0"/>
              </a:lnSpc>
            </a:pPr>
            <a:r>
              <a:rPr lang="en-US" sz="2547" spc="50" b="true">
                <a:solidFill>
                  <a:srgbClr val="3C79A8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Har man möjlighet är det positivt och välkommet att ibland stanna kvar uppe på läktaren och titta på träningarna.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68041" y="5445806"/>
            <a:ext cx="3046048" cy="350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0"/>
              </a:lnSpc>
            </a:pPr>
            <a:r>
              <a:rPr lang="en-US" sz="2547" spc="50" b="true">
                <a:solidFill>
                  <a:srgbClr val="3C79A8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Våra förväntningar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304421" y="5445806"/>
            <a:ext cx="3046048" cy="350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0"/>
              </a:lnSpc>
            </a:pPr>
            <a:r>
              <a:rPr lang="en-US" sz="2547" spc="50" b="true">
                <a:solidFill>
                  <a:srgbClr val="3C79A8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Er förväntningar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6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883918" y="660797"/>
            <a:ext cx="1737380" cy="1734695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5337607" y="2250711"/>
            <a:ext cx="7612786" cy="6851508"/>
          </a:xfrm>
          <a:custGeom>
            <a:avLst/>
            <a:gdLst/>
            <a:ahLst/>
            <a:cxnLst/>
            <a:rect r="r" b="b" t="t" l="l"/>
            <a:pathLst>
              <a:path h="6851508" w="7612786">
                <a:moveTo>
                  <a:pt x="0" y="0"/>
                </a:moveTo>
                <a:lnTo>
                  <a:pt x="7612786" y="0"/>
                </a:lnTo>
                <a:lnTo>
                  <a:pt x="7612786" y="6851508"/>
                </a:lnTo>
                <a:lnTo>
                  <a:pt x="0" y="6851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DAHXt-Hg6-s</dc:identifier>
  <dcterms:modified xsi:type="dcterms:W3CDTF">2011-08-01T06:04:30Z</dcterms:modified>
  <cp:revision>1</cp:revision>
  <dc:title>PP GK15/16/17 2026</dc:title>
</cp:coreProperties>
</file>