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64"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0978" autoAdjust="0"/>
  </p:normalViewPr>
  <p:slideViewPr>
    <p:cSldViewPr snapToGrid="0">
      <p:cViewPr varScale="1">
        <p:scale>
          <a:sx n="145" d="100"/>
          <a:sy n="145" d="100"/>
        </p:scale>
        <p:origin x="3036" y="10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582A-1423-458B-AC3D-96F8F3EDAC26}" type="datetimeFigureOut">
              <a:rPr lang="sv-SE" smtClean="0"/>
              <a:t>2025-04-30</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5E11B-5D92-4A59-A3F7-B839946D1073}" type="slidenum">
              <a:rPr lang="sv-SE" smtClean="0"/>
              <a:t>‹#›</a:t>
            </a:fld>
            <a:endParaRPr lang="sv-SE" dirty="0"/>
          </a:p>
        </p:txBody>
      </p:sp>
    </p:spTree>
    <p:extLst>
      <p:ext uri="{BB962C8B-B14F-4D97-AF65-F5344CB8AC3E}">
        <p14:creationId xmlns:p14="http://schemas.microsoft.com/office/powerpoint/2010/main" val="76999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1D05E11B-5D92-4A59-A3F7-B839946D1073}" type="slidenum">
              <a:rPr lang="sv-SE" smtClean="0"/>
              <a:t>2</a:t>
            </a:fld>
            <a:endParaRPr lang="sv-SE" dirty="0"/>
          </a:p>
        </p:txBody>
      </p:sp>
    </p:spTree>
    <p:extLst>
      <p:ext uri="{BB962C8B-B14F-4D97-AF65-F5344CB8AC3E}">
        <p14:creationId xmlns:p14="http://schemas.microsoft.com/office/powerpoint/2010/main" val="299679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#Summering av föregående säsong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Inomhus: Önstaskolan, Fredagar 15-25 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Utomhus: Önsta IP, Tisdagar &amp; Torsdagar 30-45 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Uppehåll i Juli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Eskilstunacupen, Aroscupen, Fotbollens dag, Big Mac Minicup, Uppsalacupen 2 st 5m5 poolspel samt ett 7m7 poolspel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#Presentation</a:t>
            </a:r>
            <a:r>
              <a:rPr lang="sv-SE" baseline="0" dirty="0"/>
              <a:t> av ledare och trupp: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 är 9 ledare, lagledare, huvudtränare samt hjälptränare och 49 spelare i dagsläget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Roller: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Huvudtränare: Glenn, Tobias, Erik, Fredrik &amp; Pelle (Fredrik)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Hjälptränare: Sahag, Misha, Svante, Jonas &amp; Ricard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Lagledare: Glenn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Lagföräldrar: Iah, Khollod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Kassör: Mikael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#Mål: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Vi utgår ifrån Svenska fotbollsförbundets Spela, leka och lär</a:t>
            </a:r>
          </a:p>
          <a:p>
            <a:pPr algn="l">
              <a:buFont typeface="Arial" panose="020B0604020202020204" pitchFamily="34" charset="0"/>
              <a:buChar char="•"/>
            </a:pPr>
            <a:r>
              <a:rPr lang="sv-SE" b="0" baseline="0" dirty="0"/>
              <a:t>Fotboll för alla innebär</a:t>
            </a:r>
          </a:p>
          <a:p>
            <a:pPr lvl="1" algn="l">
              <a:buFont typeface="Arial" panose="020B0604020202020204" pitchFamily="34" charset="0"/>
              <a:buChar char="•"/>
            </a:pPr>
            <a:r>
              <a:rPr lang="sv-SE" b="0" i="0" dirty="0">
                <a:solidFill>
                  <a:srgbClr val="1F1F1F"/>
                </a:solidFill>
                <a:effectLst/>
                <a:latin typeface="Stag Sans"/>
              </a:rPr>
              <a:t>Fotboll är en inkluderande idrott där alla är välkomna.</a:t>
            </a:r>
          </a:p>
          <a:p>
            <a:pPr lvl="1" algn="l">
              <a:buFont typeface="Arial" panose="020B0604020202020204" pitchFamily="34" charset="0"/>
              <a:buChar char="•"/>
            </a:pPr>
            <a:r>
              <a:rPr lang="sv-SE" b="0" i="0" strike="sngStrike" dirty="0">
                <a:solidFill>
                  <a:srgbClr val="1F1F1F"/>
                </a:solidFill>
                <a:effectLst/>
                <a:latin typeface="Stag Sans"/>
              </a:rPr>
              <a:t>Fotboll tar hänsyn till de sju diskrimineringsgrunderna och alla har ett ansvar för att varken begränsa eller kränka varandra.</a:t>
            </a:r>
          </a:p>
          <a:p>
            <a:pPr lvl="1" algn="l">
              <a:buFont typeface="Arial" panose="020B0604020202020204" pitchFamily="34" charset="0"/>
              <a:buChar char="•"/>
            </a:pPr>
            <a:r>
              <a:rPr lang="sv-SE" b="0" i="0" dirty="0">
                <a:solidFill>
                  <a:srgbClr val="1F1F1F"/>
                </a:solidFill>
                <a:effectLst/>
                <a:latin typeface="Stag Sans"/>
              </a:rPr>
              <a:t>Alla får vara med på lika villkor oavsett sin fotbollsmässiga utveckling.</a:t>
            </a:r>
          </a:p>
          <a:p>
            <a:pPr lvl="1" algn="l">
              <a:buFont typeface="Arial" panose="020B0604020202020204" pitchFamily="34" charset="0"/>
              <a:buChar char="•"/>
            </a:pPr>
            <a:r>
              <a:rPr lang="sv-SE" b="0" i="0" strike="sngStrike" dirty="0">
                <a:solidFill>
                  <a:srgbClr val="1F1F1F"/>
                </a:solidFill>
                <a:effectLst/>
                <a:latin typeface="Stag Sans"/>
              </a:rPr>
              <a:t>I barnfotbollen varieras gruppsammansättningen där spelare med varierande fotbollsmässig utveckling blandas.</a:t>
            </a:r>
          </a:p>
          <a:p>
            <a:pPr lvl="1" algn="l">
              <a:buFont typeface="Arial" panose="020B0604020202020204" pitchFamily="34" charset="0"/>
              <a:buChar char="•"/>
            </a:pPr>
            <a:r>
              <a:rPr lang="sv-SE" b="0" i="0" strike="sngStrike" dirty="0">
                <a:solidFill>
                  <a:srgbClr val="1F1F1F"/>
                </a:solidFill>
                <a:effectLst/>
                <a:latin typeface="Stag Sans"/>
              </a:rPr>
              <a:t>Ungdomsfotbollen anpassas efter varje spelares individuella intresse. </a:t>
            </a:r>
          </a:p>
          <a:p>
            <a:pPr lvl="0" algn="l">
              <a:buFont typeface="Arial" panose="020B0604020202020204" pitchFamily="34" charset="0"/>
              <a:buChar char="•"/>
            </a:pPr>
            <a:r>
              <a:rPr lang="sv-SE" b="0" i="0" dirty="0">
                <a:solidFill>
                  <a:srgbClr val="1F1F1F"/>
                </a:solidFill>
                <a:effectLst/>
                <a:latin typeface="Stag Sans"/>
              </a:rPr>
              <a:t>Barn och ungdomars villkor</a:t>
            </a:r>
          </a:p>
          <a:p>
            <a:pPr lvl="1" algn="l">
              <a:buFont typeface="Arial" panose="020B0604020202020204" pitchFamily="34" charset="0"/>
              <a:buChar char="•"/>
            </a:pPr>
            <a:r>
              <a:rPr lang="sv-SE" b="0" i="0" strike="sngStrike" dirty="0">
                <a:solidFill>
                  <a:srgbClr val="1F1F1F"/>
                </a:solidFill>
                <a:effectLst/>
                <a:latin typeface="Stag Sans"/>
              </a:rPr>
              <a:t>Verksamheten utgår från ett barnrättsperspektiv och anpassas efter spelarens ålder och mognad.</a:t>
            </a:r>
          </a:p>
          <a:p>
            <a:pPr lvl="1" algn="l">
              <a:buFont typeface="Arial" panose="020B0604020202020204" pitchFamily="34" charset="0"/>
              <a:buChar char="•"/>
            </a:pPr>
            <a:r>
              <a:rPr lang="sv-SE" b="0" i="0" dirty="0">
                <a:solidFill>
                  <a:srgbClr val="1F1F1F"/>
                </a:solidFill>
                <a:effectLst/>
                <a:latin typeface="Stag Sans"/>
              </a:rPr>
              <a:t>Fotboll bedrivs i trygga miljöer. </a:t>
            </a:r>
          </a:p>
          <a:p>
            <a:pPr lvl="1" algn="l">
              <a:buFont typeface="Arial" panose="020B0604020202020204" pitchFamily="34" charset="0"/>
              <a:buChar char="•"/>
            </a:pPr>
            <a:r>
              <a:rPr lang="sv-SE" b="0" i="0" dirty="0">
                <a:solidFill>
                  <a:srgbClr val="1F1F1F"/>
                </a:solidFill>
                <a:effectLst/>
                <a:latin typeface="Stag Sans"/>
              </a:rPr>
              <a:t>Kamratskap på och utanför planen har hög prioritet.</a:t>
            </a:r>
          </a:p>
          <a:p>
            <a:pPr lvl="1" algn="l">
              <a:buFont typeface="Arial" panose="020B0604020202020204" pitchFamily="34" charset="0"/>
              <a:buChar char="•"/>
            </a:pPr>
            <a:r>
              <a:rPr lang="sv-SE" b="0" i="0" dirty="0">
                <a:solidFill>
                  <a:srgbClr val="1F1F1F"/>
                </a:solidFill>
                <a:effectLst/>
                <a:latin typeface="Stag Sans"/>
              </a:rPr>
              <a:t>Varje individ får bekräftelse efter sina förutsättningar.</a:t>
            </a:r>
          </a:p>
          <a:p>
            <a:pPr lvl="1" algn="l">
              <a:buFont typeface="Arial" panose="020B0604020202020204" pitchFamily="34" charset="0"/>
              <a:buChar char="•"/>
            </a:pPr>
            <a:r>
              <a:rPr lang="sv-SE" b="0" i="0" strike="sngStrike" dirty="0">
                <a:solidFill>
                  <a:srgbClr val="1F1F1F"/>
                </a:solidFill>
                <a:effectLst/>
                <a:latin typeface="Stag Sans"/>
              </a:rPr>
              <a:t>Barn och ungdomar görs delaktiga i föreningens verksamhet.</a:t>
            </a:r>
          </a:p>
          <a:p>
            <a:pPr lvl="0" algn="l">
              <a:buFont typeface="Arial" panose="020B0604020202020204" pitchFamily="34" charset="0"/>
              <a:buChar char="•"/>
            </a:pPr>
            <a:r>
              <a:rPr lang="sv-SE" b="0" i="0" dirty="0">
                <a:solidFill>
                  <a:srgbClr val="1F1F1F"/>
                </a:solidFill>
                <a:effectLst/>
                <a:latin typeface="Stag Sans"/>
              </a:rPr>
              <a:t>Fokus på glädje, ansträngning och lärande</a:t>
            </a:r>
          </a:p>
          <a:p>
            <a:pPr lvl="1" algn="l">
              <a:buFont typeface="Arial" panose="020B0604020202020204" pitchFamily="34" charset="0"/>
              <a:buChar char="•"/>
            </a:pPr>
            <a:r>
              <a:rPr lang="sv-SE" b="0" i="0" strike="sngStrike" dirty="0">
                <a:solidFill>
                  <a:srgbClr val="1F1F1F"/>
                </a:solidFill>
                <a:effectLst/>
                <a:latin typeface="Stag Sans"/>
              </a:rPr>
              <a:t>Utgångspunkten för all verksamhet är omtanke om individen.</a:t>
            </a:r>
          </a:p>
          <a:p>
            <a:pPr lvl="1" algn="l">
              <a:buFont typeface="Arial" panose="020B0604020202020204" pitchFamily="34" charset="0"/>
              <a:buChar char="•"/>
            </a:pPr>
            <a:r>
              <a:rPr lang="sv-SE" b="0" i="0" dirty="0">
                <a:solidFill>
                  <a:srgbClr val="1F1F1F"/>
                </a:solidFill>
                <a:effectLst/>
                <a:latin typeface="Stag Sans"/>
              </a:rPr>
              <a:t>Den långsiktiga utvecklingen är överordnad det kortsiktiga resultatet.</a:t>
            </a:r>
          </a:p>
          <a:p>
            <a:pPr lvl="1" algn="l">
              <a:buFont typeface="Arial" panose="020B0604020202020204" pitchFamily="34" charset="0"/>
              <a:buChar char="•"/>
            </a:pPr>
            <a:r>
              <a:rPr lang="sv-SE" b="0" i="0" dirty="0">
                <a:solidFill>
                  <a:srgbClr val="1F1F1F"/>
                </a:solidFill>
                <a:effectLst/>
                <a:latin typeface="Stag Sans"/>
              </a:rPr>
              <a:t>Egen utveckling är överordnad jämförelse med andra.</a:t>
            </a:r>
          </a:p>
          <a:p>
            <a:pPr lvl="1" algn="l">
              <a:buFont typeface="Arial" panose="020B0604020202020204" pitchFamily="34" charset="0"/>
              <a:buChar char="•"/>
            </a:pPr>
            <a:r>
              <a:rPr lang="sv-SE" b="0" i="0" strike="sngStrike" dirty="0">
                <a:solidFill>
                  <a:srgbClr val="1F1F1F"/>
                </a:solidFill>
                <a:effectLst/>
                <a:latin typeface="Stag Sans"/>
              </a:rPr>
              <a:t>I spelet får spelaren ta egna beslut och lära sig av framgångar och motgångar.</a:t>
            </a:r>
          </a:p>
          <a:p>
            <a:pPr lvl="1" algn="l">
              <a:buFont typeface="Arial" panose="020B0604020202020204" pitchFamily="34" charset="0"/>
              <a:buChar char="•"/>
            </a:pPr>
            <a:r>
              <a:rPr lang="sv-SE" b="0" i="0" dirty="0">
                <a:solidFill>
                  <a:srgbClr val="1F1F1F"/>
                </a:solidFill>
                <a:effectLst/>
                <a:latin typeface="Stag Sans"/>
              </a:rPr>
              <a:t>Föräldrar stöttar spelarna men överlåter coachningen till tränarna.</a:t>
            </a:r>
          </a:p>
          <a:p>
            <a:pPr lvl="0" algn="l">
              <a:buFont typeface="Arial" panose="020B0604020202020204" pitchFamily="34" charset="0"/>
              <a:buChar char="•"/>
            </a:pPr>
            <a:r>
              <a:rPr lang="sv-SE" b="0" i="0" dirty="0">
                <a:solidFill>
                  <a:srgbClr val="1F1F1F"/>
                </a:solidFill>
                <a:effectLst/>
                <a:latin typeface="Stag Sans"/>
              </a:rPr>
              <a:t>Hållbart idrottande</a:t>
            </a:r>
          </a:p>
          <a:p>
            <a:pPr lvl="1" algn="l">
              <a:buFont typeface="Arial" panose="020B0604020202020204" pitchFamily="34" charset="0"/>
              <a:buChar char="•"/>
            </a:pPr>
            <a:r>
              <a:rPr lang="sv-SE" b="0" i="0" strike="sngStrike" dirty="0">
                <a:solidFill>
                  <a:srgbClr val="1F1F1F"/>
                </a:solidFill>
                <a:effectLst/>
                <a:latin typeface="Stag Sans"/>
              </a:rPr>
              <a:t>Spelarens liv ses i ett helhetsperspektiv där fotbollen är en av flera delar.</a:t>
            </a:r>
          </a:p>
          <a:p>
            <a:pPr lvl="1" algn="l">
              <a:buFont typeface="Arial" panose="020B0604020202020204" pitchFamily="34" charset="0"/>
              <a:buChar char="•"/>
            </a:pPr>
            <a:r>
              <a:rPr lang="sv-SE" b="0" i="0" dirty="0">
                <a:solidFill>
                  <a:srgbClr val="1F1F1F"/>
                </a:solidFill>
                <a:effectLst/>
                <a:latin typeface="Stag Sans"/>
              </a:rPr>
              <a:t>Fotboll bidrar till att skapa hälsosamma levnadsvanor.</a:t>
            </a:r>
          </a:p>
          <a:p>
            <a:pPr lvl="1" algn="l">
              <a:buFont typeface="Arial" panose="020B0604020202020204" pitchFamily="34" charset="0"/>
              <a:buChar char="•"/>
            </a:pPr>
            <a:r>
              <a:rPr lang="sv-SE" b="0" i="0" dirty="0">
                <a:solidFill>
                  <a:srgbClr val="1F1F1F"/>
                </a:solidFill>
                <a:effectLst/>
                <a:latin typeface="Stag Sans"/>
              </a:rPr>
              <a:t>SvFF uppmuntrar till att utöva flera idrotter och fritidsaktiviteter.</a:t>
            </a:r>
          </a:p>
          <a:p>
            <a:pPr lvl="1" algn="l">
              <a:buFont typeface="Arial" panose="020B0604020202020204" pitchFamily="34" charset="0"/>
              <a:buChar char="•"/>
            </a:pPr>
            <a:r>
              <a:rPr lang="sv-SE" b="0" i="0" dirty="0">
                <a:solidFill>
                  <a:srgbClr val="1F1F1F"/>
                </a:solidFill>
                <a:effectLst/>
                <a:latin typeface="Stag Sans"/>
              </a:rPr>
              <a:t>Inom fotbollen bedrivs allsidig träning med hög aktivitet.</a:t>
            </a:r>
          </a:p>
          <a:p>
            <a:pPr lvl="1" algn="l">
              <a:buFont typeface="Arial" panose="020B0604020202020204" pitchFamily="34" charset="0"/>
              <a:buChar char="•"/>
            </a:pPr>
            <a:r>
              <a:rPr lang="sv-SE" b="0" i="0" strike="sngStrike" dirty="0">
                <a:solidFill>
                  <a:srgbClr val="1F1F1F"/>
                </a:solidFill>
                <a:effectLst/>
                <a:latin typeface="Stag Sans"/>
              </a:rPr>
              <a:t>Medicinska råd efterlevs vid sjukdom eller skada.</a:t>
            </a:r>
          </a:p>
          <a:p>
            <a:pPr lvl="0" algn="l">
              <a:buFont typeface="Arial" panose="020B0604020202020204" pitchFamily="34" charset="0"/>
              <a:buChar char="•"/>
            </a:pPr>
            <a:r>
              <a:rPr lang="sv-SE" b="0" i="0" dirty="0">
                <a:solidFill>
                  <a:srgbClr val="1F1F1F"/>
                </a:solidFill>
                <a:effectLst/>
                <a:latin typeface="Stag Sans"/>
              </a:rPr>
              <a:t>Fair Play</a:t>
            </a:r>
          </a:p>
          <a:p>
            <a:pPr lvl="1" algn="l">
              <a:buFont typeface="Arial" panose="020B0604020202020204" pitchFamily="34" charset="0"/>
              <a:buChar char="•"/>
            </a:pPr>
            <a:r>
              <a:rPr lang="sv-SE" b="0" i="0" dirty="0">
                <a:solidFill>
                  <a:srgbClr val="1F1F1F"/>
                </a:solidFill>
                <a:effectLst/>
                <a:latin typeface="Stag Sans"/>
              </a:rPr>
              <a:t>Vi vill varandras framgång.</a:t>
            </a:r>
          </a:p>
          <a:p>
            <a:pPr lvl="1" algn="l">
              <a:buFont typeface="Arial" panose="020B0604020202020204" pitchFamily="34" charset="0"/>
              <a:buChar char="•"/>
            </a:pPr>
            <a:r>
              <a:rPr lang="sv-SE" b="0" i="0" strike="sngStrike" dirty="0">
                <a:solidFill>
                  <a:srgbClr val="1F1F1F"/>
                </a:solidFill>
                <a:effectLst/>
                <a:latin typeface="Stag Sans"/>
              </a:rPr>
              <a:t>Respekt visas för att föreningar och individer har olika förutsättningar.</a:t>
            </a:r>
          </a:p>
          <a:p>
            <a:pPr lvl="1" algn="l">
              <a:buFont typeface="Arial" panose="020B0604020202020204" pitchFamily="34" charset="0"/>
              <a:buChar char="•"/>
            </a:pPr>
            <a:r>
              <a:rPr lang="sv-SE" b="0" i="0" strike="sngStrike" dirty="0">
                <a:solidFill>
                  <a:srgbClr val="1F1F1F"/>
                </a:solidFill>
                <a:effectLst/>
                <a:latin typeface="Stag Sans"/>
              </a:rPr>
              <a:t>Diskriminering, trakasserier och mobbning ska aktivt motverkas. </a:t>
            </a:r>
          </a:p>
          <a:p>
            <a:pPr lvl="1" algn="l">
              <a:buFont typeface="Arial" panose="020B0604020202020204" pitchFamily="34" charset="0"/>
              <a:buChar char="•"/>
            </a:pPr>
            <a:r>
              <a:rPr lang="sv-SE" b="0" i="0" dirty="0">
                <a:solidFill>
                  <a:srgbClr val="1F1F1F"/>
                </a:solidFill>
                <a:effectLst/>
                <a:latin typeface="Stag Sans"/>
              </a:rPr>
              <a:t>Vuxna är goda förebilder för barn och ungdomar. </a:t>
            </a:r>
          </a:p>
          <a:p>
            <a:pPr lvl="1" algn="l">
              <a:buFont typeface="Arial" panose="020B0604020202020204" pitchFamily="34" charset="0"/>
              <a:buChar char="•"/>
            </a:pPr>
            <a:r>
              <a:rPr lang="sv-SE" b="0" i="0" dirty="0">
                <a:solidFill>
                  <a:srgbClr val="1F1F1F"/>
                </a:solidFill>
                <a:effectLst/>
                <a:latin typeface="Stag Sans"/>
              </a:rPr>
              <a:t>Fotbollens regler efterlevs och domarens beslut respekteras.</a:t>
            </a:r>
          </a:p>
          <a:p>
            <a:pPr lvl="0" algn="l">
              <a:buFont typeface="Arial" panose="020B0604020202020204" pitchFamily="34" charset="0"/>
              <a:buChar char="•"/>
            </a:pPr>
            <a:endParaRPr lang="sv-SE" b="0" i="0" dirty="0">
              <a:solidFill>
                <a:srgbClr val="1F1F1F"/>
              </a:solidFill>
              <a:effectLst/>
              <a:latin typeface="Stag Sans"/>
            </a:endParaRPr>
          </a:p>
          <a:p>
            <a:pPr lvl="0" algn="l">
              <a:buFont typeface="Arial" panose="020B0604020202020204" pitchFamily="34" charset="0"/>
              <a:buChar char="•"/>
            </a:pPr>
            <a:endParaRPr lang="sv-SE" b="0" i="0" dirty="0">
              <a:solidFill>
                <a:srgbClr val="1F1F1F"/>
              </a:solidFill>
              <a:effectLst/>
              <a:latin typeface="Stag Sans"/>
            </a:endParaRPr>
          </a:p>
          <a:p>
            <a:pPr lvl="0" algn="l">
              <a:buFont typeface="Arial" panose="020B0604020202020204" pitchFamily="34" charset="0"/>
              <a:buChar char="•"/>
            </a:pPr>
            <a:endParaRPr lang="sv-SE" b="0" i="0" dirty="0">
              <a:solidFill>
                <a:srgbClr val="1F1F1F"/>
              </a:solidFill>
              <a:effectLst/>
              <a:latin typeface="Stag Sans"/>
            </a:endParaRPr>
          </a:p>
          <a:p>
            <a:pPr lvl="1" algn="l">
              <a:buFont typeface="Arial" panose="020B0604020202020204" pitchFamily="34" charset="0"/>
              <a:buChar char="•"/>
            </a:pPr>
            <a:endParaRPr lang="sv-SE" b="0" i="0" dirty="0">
              <a:solidFill>
                <a:srgbClr val="1F1F1F"/>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1D05E11B-5D92-4A59-A3F7-B839946D1073}" type="slidenum">
              <a:rPr lang="sv-SE" smtClean="0"/>
              <a:t>3</a:t>
            </a:fld>
            <a:endParaRPr lang="sv-SE" dirty="0"/>
          </a:p>
        </p:txBody>
      </p:sp>
    </p:spTree>
    <p:extLst>
      <p:ext uri="{BB962C8B-B14F-4D97-AF65-F5344CB8AC3E}">
        <p14:creationId xmlns:p14="http://schemas.microsoft.com/office/powerpoint/2010/main" val="273147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lgn="l"/>
            <a:r>
              <a:rPr lang="sv-SE" b="1" i="0" dirty="0">
                <a:solidFill>
                  <a:srgbClr val="000000"/>
                </a:solidFill>
                <a:effectLst/>
                <a:latin typeface="UICTFontTextStyleEmphasizedBody"/>
              </a:rPr>
              <a:t>Struktur</a:t>
            </a:r>
            <a:r>
              <a:rPr lang="sv-SE" b="0" i="0" dirty="0">
                <a:solidFill>
                  <a:srgbClr val="000000"/>
                </a:solidFill>
                <a:effectLst/>
                <a:latin typeface="Segoe UI" panose="020B0502040204020203" pitchFamily="34" charset="0"/>
              </a:rPr>
              <a:t> </a:t>
            </a:r>
          </a:p>
          <a:p>
            <a:pPr algn="l"/>
            <a:r>
              <a:rPr lang="sv-SE" b="0" i="0" dirty="0">
                <a:solidFill>
                  <a:srgbClr val="000000"/>
                </a:solidFill>
                <a:effectLst/>
                <a:latin typeface="Segoe UI" panose="020B0502040204020203" pitchFamily="34" charset="0"/>
              </a:rPr>
              <a:t>42 grabbar - 90 min träning båda våra träningtider är 2st 7-manna planer så vi kommer dela upp gruppen så tidigt som möjligt. krävs struktur/logistik för att hinna få ut så mkt som möjligt av varje träning. Vi vill lägga så lite tid/energi som möjligt på annat. Effektivisera så att så lite tid som möjligt ska gå åt till att få barnen att gå till rätt ställe/hitta vattenflaska osv.</a:t>
            </a:r>
          </a:p>
          <a:p>
            <a:pPr algn="l"/>
            <a:r>
              <a:rPr lang="sv-SE" b="0" i="0" dirty="0">
                <a:solidFill>
                  <a:srgbClr val="000000"/>
                </a:solidFill>
                <a:effectLst/>
                <a:latin typeface="Segoe UI" panose="020B0502040204020203" pitchFamily="34" charset="0"/>
              </a:rPr>
              <a:t>Vi tränare kommer fördela uppgifter mellan oss inför varje träning för att detta ska fungera så bra som möjligt. - Förklara kortfattat samt att vi kan behöva hjälp av föräldrar vid träningar/matcher. </a:t>
            </a:r>
          </a:p>
          <a:p>
            <a:pPr algn="l"/>
            <a:endParaRPr lang="sv-SE" b="0" i="0" dirty="0">
              <a:solidFill>
                <a:srgbClr val="000000"/>
              </a:solidFill>
              <a:effectLst/>
              <a:latin typeface="Segoe UI" panose="020B0502040204020203" pitchFamily="34" charset="0"/>
            </a:endParaRPr>
          </a:p>
          <a:p>
            <a:pPr algn="l"/>
            <a:r>
              <a:rPr lang="sv-SE" b="1" i="0" dirty="0">
                <a:solidFill>
                  <a:srgbClr val="000000"/>
                </a:solidFill>
                <a:effectLst/>
                <a:latin typeface="UICTFontTextStyleEmphasizedBody"/>
              </a:rPr>
              <a:t>Kontinuitet och tydlighet</a:t>
            </a:r>
            <a:endParaRPr lang="sv-SE" b="0" i="0" dirty="0">
              <a:solidFill>
                <a:srgbClr val="000000"/>
              </a:solidFill>
              <a:effectLst/>
              <a:latin typeface="Segoe UI" panose="020B0502040204020203" pitchFamily="34" charset="0"/>
            </a:endParaRPr>
          </a:p>
          <a:p>
            <a:pPr algn="l"/>
            <a:r>
              <a:rPr lang="sv-SE" b="0" i="0" dirty="0">
                <a:solidFill>
                  <a:srgbClr val="000000"/>
                </a:solidFill>
                <a:effectLst/>
                <a:latin typeface="Segoe UI" panose="020B0502040204020203" pitchFamily="34" charset="0"/>
              </a:rPr>
              <a:t>Vi tränare ska förmedla samma budskap oavsett vem som är på plats för dagen så träningarna/stationerna ska vara lika. (Med möjlighet till progress/nivåanpassning)</a:t>
            </a:r>
          </a:p>
          <a:p>
            <a:pPr algn="l"/>
            <a:r>
              <a:rPr lang="sv-SE" b="0" i="0" dirty="0">
                <a:solidFill>
                  <a:srgbClr val="000000"/>
                </a:solidFill>
                <a:effectLst/>
                <a:latin typeface="Segoe UI" panose="020B0502040204020203" pitchFamily="34" charset="0"/>
              </a:rPr>
              <a:t>Samma tänk inför matcher/poolspel/cuper= lika struktur/upplägg.</a:t>
            </a:r>
          </a:p>
          <a:p>
            <a:pPr algn="l"/>
            <a:endParaRPr lang="sv-SE" b="0" i="0" dirty="0">
              <a:solidFill>
                <a:srgbClr val="000000"/>
              </a:solidFill>
              <a:effectLst/>
              <a:latin typeface="Segoe UI" panose="020B0502040204020203" pitchFamily="34" charset="0"/>
            </a:endParaRPr>
          </a:p>
          <a:p>
            <a:pPr algn="l"/>
            <a:r>
              <a:rPr lang="sv-SE" b="0" i="0" dirty="0">
                <a:solidFill>
                  <a:srgbClr val="000000"/>
                </a:solidFill>
                <a:effectLst/>
                <a:latin typeface="Segoe UI" panose="020B0502040204020203" pitchFamily="34" charset="0"/>
              </a:rPr>
              <a:t>Det ska vara tydligt för oss tränare vad/varför/hur/syfte med vad vi ska göra =så blir det tydligt för barnen=förstå vad de ska göra. </a:t>
            </a:r>
          </a:p>
          <a:p>
            <a:pPr algn="l"/>
            <a:endParaRPr lang="sv-SE" b="0" i="0" dirty="0">
              <a:solidFill>
                <a:srgbClr val="000000"/>
              </a:solidFill>
              <a:effectLst/>
              <a:latin typeface="Segoe UI" panose="020B0502040204020203" pitchFamily="34" charset="0"/>
            </a:endParaRPr>
          </a:p>
          <a:p>
            <a:pPr algn="l"/>
            <a:r>
              <a:rPr lang="sv-SE" b="0" i="0" dirty="0">
                <a:solidFill>
                  <a:srgbClr val="000000"/>
                </a:solidFill>
                <a:effectLst/>
                <a:latin typeface="Segoe UI" panose="020B0502040204020203" pitchFamily="34" charset="0"/>
              </a:rPr>
              <a:t>Matcher: Här har vi tagit fram en struktur för hur allt ska fungera så det ska bli så tydligt som möjligt för alla. Vi ska skapa en gemensam uppvärmning så vi kör samma och att det finns ett tydligt syfte med uppvärmningen. Sedan har vi även tagit fram en uppställning och ett spelsätt som alla tränare och lag ska försöka följa så det blir så enkelt för spelarna som möjligt oavsätt vilken tränare man har vid matchen. Vi kommer även till att börja med ha tydliga rutiner för spelarna där deras position styr vilken typ av fast situation som dom ansvarar för t.ex. Att yttermittfältarna tar hörnorna på sina respektive sidor samt att anfallaren tar straffar osv. </a:t>
            </a:r>
          </a:p>
          <a:p>
            <a:pPr algn="l"/>
            <a:endParaRPr lang="sv-SE" b="0" i="0" dirty="0">
              <a:solidFill>
                <a:srgbClr val="000000"/>
              </a:solidFill>
              <a:effectLst/>
              <a:latin typeface="Segoe UI" panose="020B0502040204020203" pitchFamily="34" charset="0"/>
            </a:endParaRPr>
          </a:p>
          <a:p>
            <a:pPr algn="l"/>
            <a:r>
              <a:rPr lang="sv-SE" b="1" i="0" dirty="0">
                <a:solidFill>
                  <a:srgbClr val="000000"/>
                </a:solidFill>
                <a:effectLst/>
                <a:latin typeface="UICTFontTextStyleEmphasizedBody"/>
              </a:rPr>
              <a:t>Bra kompis</a:t>
            </a:r>
            <a:r>
              <a:rPr lang="sv-SE" b="0" i="0" dirty="0">
                <a:solidFill>
                  <a:srgbClr val="000000"/>
                </a:solidFill>
                <a:effectLst/>
                <a:latin typeface="Segoe UI" panose="020B0502040204020203" pitchFamily="34" charset="0"/>
              </a:rPr>
              <a:t> </a:t>
            </a:r>
          </a:p>
          <a:p>
            <a:pPr algn="l"/>
            <a:r>
              <a:rPr lang="sv-SE" b="0" i="0" dirty="0">
                <a:solidFill>
                  <a:srgbClr val="000000"/>
                </a:solidFill>
                <a:effectLst/>
                <a:latin typeface="Segoe UI" panose="020B0502040204020203" pitchFamily="34" charset="0"/>
              </a:rPr>
              <a:t> Vi ska vara schyssta mot varandra, bry sig om varandra , Respektera varandra- vara en bra kompis. Vi som ledare kommer sätta gränser/stötta i detta.  </a:t>
            </a:r>
          </a:p>
          <a:p>
            <a:pPr algn="l"/>
            <a:r>
              <a:rPr lang="sv-SE" b="0" i="0" dirty="0">
                <a:solidFill>
                  <a:srgbClr val="000000"/>
                </a:solidFill>
                <a:effectLst/>
                <a:latin typeface="Segoe UI" panose="020B0502040204020203" pitchFamily="34" charset="0"/>
              </a:rPr>
              <a:t>Vi har fortfarande stora problem med att det blir stökigt vid samlingar och att det tar lång tid att samla oss mellan övningarna, detta är också en del i att vara en bra kompis och att inte störa varandra så alla som kommer till träningen/matchen får fokusera på fotbollen. Om det inte fungerar så kan vi bli tvunga att flytta spelare som stör bort från situationen tills de kan fokusera tillräckligt och vara med utan att störa de andra spelarna. </a:t>
            </a:r>
          </a:p>
          <a:p>
            <a:pPr algn="l"/>
            <a:endParaRPr lang="sv-SE" b="0" i="0" dirty="0">
              <a:solidFill>
                <a:srgbClr val="000000"/>
              </a:solidFill>
              <a:effectLst/>
              <a:latin typeface="Segoe UI" panose="020B0502040204020203" pitchFamily="34" charset="0"/>
            </a:endParaRPr>
          </a:p>
          <a:p>
            <a:pPr algn="l"/>
            <a:r>
              <a:rPr lang="sv-SE" b="1" i="0" dirty="0">
                <a:solidFill>
                  <a:srgbClr val="000000"/>
                </a:solidFill>
                <a:effectLst/>
                <a:latin typeface="UICTFontTextStyleEmphasizedBody"/>
              </a:rPr>
              <a:t>Glädje genom fotboll.</a:t>
            </a:r>
            <a:r>
              <a:rPr lang="sv-SE" b="0" i="0" dirty="0">
                <a:solidFill>
                  <a:srgbClr val="000000"/>
                </a:solidFill>
                <a:effectLst/>
                <a:latin typeface="Segoe UI" panose="020B0502040204020203" pitchFamily="34" charset="0"/>
              </a:rPr>
              <a:t> </a:t>
            </a:r>
          </a:p>
          <a:p>
            <a:pPr algn="l"/>
            <a:r>
              <a:rPr lang="sv-SE" b="0" i="0" dirty="0">
                <a:solidFill>
                  <a:srgbClr val="000000"/>
                </a:solidFill>
                <a:effectLst/>
                <a:latin typeface="Segoe UI" panose="020B0502040204020203" pitchFamily="34" charset="0"/>
              </a:rPr>
              <a:t>Viktigast är att barnen har kul och tycker det är roligt, och att detta kommer genom att spela fotboll. Målet är att alla ska vilja fortsätta spela fotboll! </a:t>
            </a:r>
          </a:p>
          <a:p>
            <a:br>
              <a:rPr lang="sv-SE" dirty="0"/>
            </a:b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05E11B-5D92-4A59-A3F7-B839946D10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44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#Ekonomi: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1 900 kronor i årsavgift.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man får för avgiften</a:t>
            </a:r>
            <a:r>
              <a:rPr lang="sv-SE" baseline="0" dirty="0"/>
              <a:t> : försäkring , matchställ (tröja, shorts, strumpor) vartannat år (2024-2026), träningar och matcher   (ska täcka domaravgifter, planhyror, kanslikostnad, tränarutbildning, material,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Lagkassa: vi behöver få upp en lagkassa och börja tjäna in pengar via försäljningar och sponsring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Materialinköp, cuper, avslutningar, roliga utflykter m.m.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Vissa inköp för material samt cuper har betalats denna säsong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Föräldragrupp: Fixa 2 försäljningar per sommar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Fikaschema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Klädbeställningar</a:t>
            </a:r>
            <a:br>
              <a:rPr lang="sv-SE" baseline="0" dirty="0"/>
            </a:br>
            <a:r>
              <a:rPr lang="sv-SE" baseline="0" dirty="0"/>
              <a:t>	Vi behöver stöttning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Status overaller. Fin sponsring från EA gruppen &amp; Edéns. Swisha till kassören 070-354 76 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1D05E11B-5D92-4A59-A3F7-B839946D1073}" type="slidenum">
              <a:rPr lang="sv-SE" smtClean="0"/>
              <a:t>5</a:t>
            </a:fld>
            <a:endParaRPr lang="sv-SE" dirty="0"/>
          </a:p>
        </p:txBody>
      </p:sp>
    </p:spTree>
    <p:extLst>
      <p:ext uri="{BB962C8B-B14F-4D97-AF65-F5344CB8AC3E}">
        <p14:creationId xmlns:p14="http://schemas.microsoft.com/office/powerpoint/2010/main" val="235066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3-4 veckors fokusområden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Hittills: Fokus / bollkontroll / utmana / komma till avslut / Återerövra bollen / Hårt men schysst / ÅTERIGEN FOKUS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Nästkommande: passningsspel</a:t>
            </a:r>
            <a:br>
              <a:rPr lang="sv-SE" dirty="0"/>
            </a:br>
            <a:r>
              <a:rPr lang="sv-SE" dirty="0"/>
              <a:t>Knäkontroll, målvaktsträningar</a:t>
            </a:r>
          </a:p>
        </p:txBody>
      </p:sp>
      <p:sp>
        <p:nvSpPr>
          <p:cNvPr id="4" name="Platshållare för bildnummer 3"/>
          <p:cNvSpPr>
            <a:spLocks noGrp="1"/>
          </p:cNvSpPr>
          <p:nvPr>
            <p:ph type="sldNum" sz="quarter" idx="10"/>
          </p:nvPr>
        </p:nvSpPr>
        <p:spPr/>
        <p:txBody>
          <a:bodyPr/>
          <a:lstStyle/>
          <a:p>
            <a:fld id="{1D05E11B-5D92-4A59-A3F7-B839946D1073}" type="slidenum">
              <a:rPr lang="sv-SE" smtClean="0"/>
              <a:t>6</a:t>
            </a:fld>
            <a:endParaRPr lang="sv-SE" dirty="0"/>
          </a:p>
        </p:txBody>
      </p:sp>
    </p:spTree>
    <p:extLst>
      <p:ext uri="{BB962C8B-B14F-4D97-AF65-F5344CB8AC3E}">
        <p14:creationId xmlns:p14="http://schemas.microsoft.com/office/powerpoint/2010/main" val="238300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#Matcher/poolspel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Anmält 4 lag (10 personer per lag)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Vår 2025: Eskilstunacupen, Aroscupen och seriespel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Höst 2025: Fotbollens dag, Cup i Örebro eller Uppsala, seriespel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Bollkalle 18e Juni, Önsta IP (Kungsör BK)</a:t>
            </a:r>
          </a:p>
        </p:txBody>
      </p:sp>
      <p:sp>
        <p:nvSpPr>
          <p:cNvPr id="4" name="Platshållare för bildnummer 3"/>
          <p:cNvSpPr>
            <a:spLocks noGrp="1"/>
          </p:cNvSpPr>
          <p:nvPr>
            <p:ph type="sldNum" sz="quarter" idx="10"/>
          </p:nvPr>
        </p:nvSpPr>
        <p:spPr/>
        <p:txBody>
          <a:bodyPr/>
          <a:lstStyle/>
          <a:p>
            <a:fld id="{1D05E11B-5D92-4A59-A3F7-B839946D1073}" type="slidenum">
              <a:rPr lang="sv-SE" smtClean="0"/>
              <a:t>7</a:t>
            </a:fld>
            <a:endParaRPr lang="sv-SE" dirty="0"/>
          </a:p>
        </p:txBody>
      </p:sp>
    </p:spTree>
    <p:extLst>
      <p:ext uri="{BB962C8B-B14F-4D97-AF65-F5344CB8AC3E}">
        <p14:creationId xmlns:p14="http://schemas.microsoft.com/office/powerpoint/2010/main" val="305809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1D05E11B-5D92-4A59-A3F7-B839946D1073}" type="slidenum">
              <a:rPr lang="sv-SE" smtClean="0"/>
              <a:t>8</a:t>
            </a:fld>
            <a:endParaRPr lang="sv-SE" dirty="0"/>
          </a:p>
        </p:txBody>
      </p:sp>
    </p:spTree>
    <p:extLst>
      <p:ext uri="{BB962C8B-B14F-4D97-AF65-F5344CB8AC3E}">
        <p14:creationId xmlns:p14="http://schemas.microsoft.com/office/powerpoint/2010/main" val="50358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v-SE"/>
              <a:t>Klicka här för att ändra format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Date Placeholder 2"/>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v-SE"/>
              <a:t>Klicka här för att ändra format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nchor="ct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v-SE"/>
              <a:t>Klicka här för att ändra format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v-SE"/>
              <a:t>Klicka här för att ändra format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v-SE"/>
              <a:t>Klicka här för att ändra format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4/30/2025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4/30/2025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tbildning.sisuforlag.se/LemonwhaleVideoDisplay/?id=a706d147-44a1-4cb6-8f64-d7c89cf20e2f#video-dialo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utbildning.sisuforlag.se/fotboll/tranare/tranarutbildning/fsll/riktlinjer/fair-pla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Föräldramöte 	</a:t>
            </a:r>
          </a:p>
        </p:txBody>
      </p:sp>
      <p:sp>
        <p:nvSpPr>
          <p:cNvPr id="3" name="Underrubrik 2"/>
          <p:cNvSpPr>
            <a:spLocks noGrp="1"/>
          </p:cNvSpPr>
          <p:nvPr>
            <p:ph type="subTitle" idx="1"/>
          </p:nvPr>
        </p:nvSpPr>
        <p:spPr/>
        <p:txBody>
          <a:bodyPr/>
          <a:lstStyle/>
          <a:p>
            <a:r>
              <a:rPr lang="sv-SE" dirty="0"/>
              <a:t>GIF – P15</a:t>
            </a:r>
          </a:p>
        </p:txBody>
      </p:sp>
    </p:spTree>
    <p:extLst>
      <p:ext uri="{BB962C8B-B14F-4D97-AF65-F5344CB8AC3E}">
        <p14:creationId xmlns:p14="http://schemas.microsoft.com/office/powerpoint/2010/main" val="399540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agenda</a:t>
            </a:r>
          </a:p>
        </p:txBody>
      </p:sp>
      <p:sp>
        <p:nvSpPr>
          <p:cNvPr id="3" name="Platshållare för innehåll 2"/>
          <p:cNvSpPr>
            <a:spLocks noGrp="1"/>
          </p:cNvSpPr>
          <p:nvPr>
            <p:ph idx="1"/>
          </p:nvPr>
        </p:nvSpPr>
        <p:spPr/>
        <p:txBody>
          <a:bodyPr>
            <a:normAutofit/>
          </a:bodyPr>
          <a:lstStyle/>
          <a:p>
            <a:r>
              <a:rPr lang="sv-SE" dirty="0"/>
              <a:t>Summering av föregående säsong</a:t>
            </a:r>
          </a:p>
          <a:p>
            <a:r>
              <a:rPr lang="sv-SE" dirty="0"/>
              <a:t>Presentation av ledare</a:t>
            </a:r>
          </a:p>
          <a:p>
            <a:r>
              <a:rPr lang="sv-SE" dirty="0"/>
              <a:t>Mål </a:t>
            </a:r>
          </a:p>
          <a:p>
            <a:r>
              <a:rPr lang="sv-SE" dirty="0"/>
              <a:t>Organisation</a:t>
            </a:r>
          </a:p>
          <a:p>
            <a:r>
              <a:rPr lang="sv-SE" dirty="0"/>
              <a:t>Ekonomi</a:t>
            </a:r>
          </a:p>
          <a:p>
            <a:r>
              <a:rPr lang="sv-SE" dirty="0"/>
              <a:t>Träningar – fokus på rolig upplevelse</a:t>
            </a:r>
          </a:p>
          <a:p>
            <a:r>
              <a:rPr lang="sv-SE" dirty="0"/>
              <a:t>Matcher/Seriespel</a:t>
            </a:r>
          </a:p>
          <a:p>
            <a:r>
              <a:rPr lang="sv-SE" dirty="0"/>
              <a:t>Frågor</a:t>
            </a:r>
          </a:p>
          <a:p>
            <a:endParaRPr lang="sv-SE" dirty="0"/>
          </a:p>
        </p:txBody>
      </p:sp>
    </p:spTree>
    <p:extLst>
      <p:ext uri="{BB962C8B-B14F-4D97-AF65-F5344CB8AC3E}">
        <p14:creationId xmlns:p14="http://schemas.microsoft.com/office/powerpoint/2010/main" val="184058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85000" lnSpcReduction="20000"/>
          </a:bodyPr>
          <a:lstStyle/>
          <a:p>
            <a:r>
              <a:rPr lang="sv-SE" dirty="0"/>
              <a:t>Summering av föregående säsong</a:t>
            </a:r>
          </a:p>
          <a:p>
            <a:endParaRPr lang="sv-SE" dirty="0"/>
          </a:p>
          <a:p>
            <a:r>
              <a:rPr lang="sv-SE" dirty="0"/>
              <a:t>Presentation av ledare</a:t>
            </a:r>
          </a:p>
          <a:p>
            <a:pPr marL="457200" lvl="1" indent="0">
              <a:buNone/>
            </a:pPr>
            <a:endParaRPr lang="sv-SE" dirty="0"/>
          </a:p>
          <a:p>
            <a:r>
              <a:rPr lang="sv-SE" dirty="0">
                <a:hlinkClick r:id="rId3"/>
              </a:rPr>
              <a:t>Mål</a:t>
            </a:r>
            <a:r>
              <a:rPr lang="sv-SE" dirty="0"/>
              <a:t> </a:t>
            </a:r>
          </a:p>
          <a:p>
            <a:pPr lvl="1"/>
            <a:r>
              <a:rPr lang="sv-SE" dirty="0"/>
              <a:t>Fotboll för alla</a:t>
            </a:r>
          </a:p>
          <a:p>
            <a:pPr lvl="1"/>
            <a:r>
              <a:rPr lang="sv-SE" dirty="0"/>
              <a:t>Barn och ungdomars villkor</a:t>
            </a:r>
          </a:p>
          <a:p>
            <a:pPr lvl="1"/>
            <a:r>
              <a:rPr lang="sv-SE" dirty="0"/>
              <a:t>Fokus på glädje, ansträngnig och lärande</a:t>
            </a:r>
          </a:p>
          <a:p>
            <a:pPr lvl="1"/>
            <a:r>
              <a:rPr lang="sv-SE" dirty="0"/>
              <a:t>Hållbart idrottande</a:t>
            </a:r>
          </a:p>
          <a:p>
            <a:pPr lvl="1"/>
            <a:r>
              <a:rPr lang="sv-SE" dirty="0"/>
              <a:t>Fair play</a:t>
            </a:r>
          </a:p>
          <a:p>
            <a:pPr lvl="2"/>
            <a:r>
              <a:rPr lang="sv-SE" dirty="0">
                <a:hlinkClick r:id="rId4"/>
              </a:rPr>
              <a:t>Fair play (sisuforlag.se)</a:t>
            </a:r>
            <a:endParaRPr lang="sv-SE" dirty="0"/>
          </a:p>
        </p:txBody>
      </p:sp>
      <p:pic>
        <p:nvPicPr>
          <p:cNvPr id="5" name="Picture 4">
            <a:extLst>
              <a:ext uri="{FF2B5EF4-FFF2-40B4-BE49-F238E27FC236}">
                <a16:creationId xmlns:a16="http://schemas.microsoft.com/office/drawing/2014/main" id="{6E0A8A9C-1C2A-AC43-00F0-295C3E85FA30}"/>
              </a:ext>
            </a:extLst>
          </p:cNvPr>
          <p:cNvPicPr>
            <a:picLocks noChangeAspect="1"/>
          </p:cNvPicPr>
          <p:nvPr/>
        </p:nvPicPr>
        <p:blipFill>
          <a:blip r:embed="rId5"/>
          <a:stretch>
            <a:fillRect/>
          </a:stretch>
        </p:blipFill>
        <p:spPr>
          <a:xfrm>
            <a:off x="6853714" y="0"/>
            <a:ext cx="5338286" cy="6858000"/>
          </a:xfrm>
          <a:prstGeom prst="rect">
            <a:avLst/>
          </a:prstGeom>
        </p:spPr>
      </p:pic>
    </p:spTree>
    <p:extLst>
      <p:ext uri="{BB962C8B-B14F-4D97-AF65-F5344CB8AC3E}">
        <p14:creationId xmlns:p14="http://schemas.microsoft.com/office/powerpoint/2010/main" val="18269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lvl="2"/>
            <a:endParaRPr lang="sv-SE" dirty="0"/>
          </a:p>
          <a:p>
            <a:r>
              <a:rPr lang="sv-SE" dirty="0"/>
              <a:t>Organisation</a:t>
            </a:r>
          </a:p>
          <a:p>
            <a:pPr lvl="1"/>
            <a:r>
              <a:rPr lang="sv-SE" dirty="0"/>
              <a:t>Struktur</a:t>
            </a:r>
          </a:p>
          <a:p>
            <a:pPr lvl="1"/>
            <a:r>
              <a:rPr lang="sv-SE" dirty="0"/>
              <a:t>Kontinuitet och tydlighet</a:t>
            </a:r>
          </a:p>
          <a:p>
            <a:pPr lvl="2"/>
            <a:r>
              <a:rPr lang="sv-SE" dirty="0"/>
              <a:t>Träning</a:t>
            </a:r>
          </a:p>
          <a:p>
            <a:pPr lvl="2"/>
            <a:r>
              <a:rPr lang="sv-SE" dirty="0"/>
              <a:t>Match</a:t>
            </a:r>
          </a:p>
          <a:p>
            <a:pPr lvl="1"/>
            <a:r>
              <a:rPr lang="sv-SE" dirty="0"/>
              <a:t>Bra kompis</a:t>
            </a:r>
          </a:p>
          <a:p>
            <a:pPr lvl="1"/>
            <a:r>
              <a:rPr lang="sv-SE" dirty="0"/>
              <a:t>Glädje genom fotboll</a:t>
            </a:r>
          </a:p>
          <a:p>
            <a:endParaRPr lang="sv-SE" dirty="0"/>
          </a:p>
        </p:txBody>
      </p:sp>
    </p:spTree>
    <p:extLst>
      <p:ext uri="{BB962C8B-B14F-4D97-AF65-F5344CB8AC3E}">
        <p14:creationId xmlns:p14="http://schemas.microsoft.com/office/powerpoint/2010/main" val="200962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212" y="685800"/>
            <a:ext cx="8839616" cy="6058552"/>
          </a:xfrm>
        </p:spPr>
        <p:txBody>
          <a:bodyPr>
            <a:normAutofit/>
          </a:bodyPr>
          <a:lstStyle/>
          <a:p>
            <a:r>
              <a:rPr lang="sv-SE" dirty="0"/>
              <a:t>Ekonomi</a:t>
            </a:r>
          </a:p>
          <a:p>
            <a:pPr lvl="1"/>
            <a:r>
              <a:rPr lang="sv-SE" dirty="0"/>
              <a:t>Medlemsavgift</a:t>
            </a:r>
          </a:p>
          <a:p>
            <a:pPr lvl="2"/>
            <a:r>
              <a:rPr lang="sv-SE" dirty="0"/>
              <a:t>1 900 kronor</a:t>
            </a:r>
          </a:p>
          <a:p>
            <a:pPr lvl="1"/>
            <a:r>
              <a:rPr lang="sv-SE" dirty="0"/>
              <a:t>Sponsorer (alltid välkommet)</a:t>
            </a:r>
          </a:p>
          <a:p>
            <a:pPr lvl="2"/>
            <a:r>
              <a:rPr lang="sv-SE" dirty="0"/>
              <a:t>Overaller</a:t>
            </a:r>
          </a:p>
          <a:p>
            <a:pPr lvl="1"/>
            <a:r>
              <a:rPr lang="sv-SE" dirty="0"/>
              <a:t>Lagkassa</a:t>
            </a:r>
          </a:p>
          <a:p>
            <a:pPr lvl="2"/>
            <a:r>
              <a:rPr lang="sv-SE" dirty="0"/>
              <a:t>Materialinköp</a:t>
            </a:r>
          </a:p>
          <a:p>
            <a:pPr lvl="2"/>
            <a:r>
              <a:rPr lang="sv-SE" dirty="0"/>
              <a:t>Cuper</a:t>
            </a:r>
          </a:p>
          <a:p>
            <a:pPr lvl="2"/>
            <a:r>
              <a:rPr lang="sv-SE" dirty="0"/>
              <a:t>Avslutningar &amp; roliga evenemang</a:t>
            </a:r>
          </a:p>
          <a:p>
            <a:pPr lvl="1"/>
            <a:r>
              <a:rPr lang="sv-SE" dirty="0"/>
              <a:t>Föräldragrupp (behöver förstärkning)</a:t>
            </a:r>
          </a:p>
          <a:p>
            <a:pPr lvl="2"/>
            <a:r>
              <a:rPr lang="sv-SE" dirty="0"/>
              <a:t>Försäljningar (ca 2 per år)</a:t>
            </a:r>
          </a:p>
          <a:p>
            <a:pPr lvl="2"/>
            <a:r>
              <a:rPr lang="sv-SE" dirty="0"/>
              <a:t>Fika schema</a:t>
            </a:r>
          </a:p>
          <a:p>
            <a:pPr lvl="2"/>
            <a:r>
              <a:rPr lang="sv-SE" dirty="0"/>
              <a:t>Övriga insatser</a:t>
            </a:r>
          </a:p>
          <a:p>
            <a:endParaRPr lang="sv-SE" dirty="0"/>
          </a:p>
        </p:txBody>
      </p:sp>
      <p:pic>
        <p:nvPicPr>
          <p:cNvPr id="4" name="Picture 3">
            <a:extLst>
              <a:ext uri="{FF2B5EF4-FFF2-40B4-BE49-F238E27FC236}">
                <a16:creationId xmlns:a16="http://schemas.microsoft.com/office/drawing/2014/main" id="{D3FA7ECB-0BAC-B894-80CA-B45F5CCF8620}"/>
              </a:ext>
            </a:extLst>
          </p:cNvPr>
          <p:cNvPicPr>
            <a:picLocks noChangeAspect="1"/>
          </p:cNvPicPr>
          <p:nvPr/>
        </p:nvPicPr>
        <p:blipFill rotWithShape="1">
          <a:blip r:embed="rId3"/>
          <a:srcRect r="27334"/>
          <a:stretch/>
        </p:blipFill>
        <p:spPr>
          <a:xfrm>
            <a:off x="6848759" y="113648"/>
            <a:ext cx="5014057" cy="1144304"/>
          </a:xfrm>
          <a:prstGeom prst="rect">
            <a:avLst/>
          </a:prstGeom>
        </p:spPr>
      </p:pic>
    </p:spTree>
    <p:extLst>
      <p:ext uri="{BB962C8B-B14F-4D97-AF65-F5344CB8AC3E}">
        <p14:creationId xmlns:p14="http://schemas.microsoft.com/office/powerpoint/2010/main" val="35947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82C9D-1FA3-9924-F6CF-BA1928A9DB1F}"/>
              </a:ext>
            </a:extLst>
          </p:cNvPr>
          <p:cNvPicPr>
            <a:picLocks noChangeAspect="1"/>
          </p:cNvPicPr>
          <p:nvPr/>
        </p:nvPicPr>
        <p:blipFill>
          <a:blip r:embed="rId3"/>
          <a:stretch>
            <a:fillRect/>
          </a:stretch>
        </p:blipFill>
        <p:spPr>
          <a:xfrm>
            <a:off x="0" y="789521"/>
            <a:ext cx="6701328" cy="3246055"/>
          </a:xfrm>
          <a:prstGeom prst="rect">
            <a:avLst/>
          </a:prstGeom>
        </p:spPr>
      </p:pic>
      <p:sp>
        <p:nvSpPr>
          <p:cNvPr id="3" name="Platshållare för innehåll 2"/>
          <p:cNvSpPr>
            <a:spLocks noGrp="1"/>
          </p:cNvSpPr>
          <p:nvPr>
            <p:ph idx="1"/>
          </p:nvPr>
        </p:nvSpPr>
        <p:spPr>
          <a:xfrm>
            <a:off x="636711" y="272091"/>
            <a:ext cx="8534400" cy="1475509"/>
          </a:xfrm>
        </p:spPr>
        <p:txBody>
          <a:bodyPr>
            <a:normAutofit/>
          </a:bodyPr>
          <a:lstStyle/>
          <a:p>
            <a:r>
              <a:rPr lang="sv-SE" dirty="0"/>
              <a:t>Träningar – fokus på rolig upplevelse</a:t>
            </a:r>
          </a:p>
          <a:p>
            <a:pPr lvl="2"/>
            <a:endParaRPr lang="sv-SE" dirty="0"/>
          </a:p>
          <a:p>
            <a:endParaRPr lang="sv-SE" dirty="0"/>
          </a:p>
        </p:txBody>
      </p:sp>
      <p:pic>
        <p:nvPicPr>
          <p:cNvPr id="4" name="Picture 3">
            <a:extLst>
              <a:ext uri="{FF2B5EF4-FFF2-40B4-BE49-F238E27FC236}">
                <a16:creationId xmlns:a16="http://schemas.microsoft.com/office/drawing/2014/main" id="{B25330B0-8096-51DF-DA48-39E11C827BD0}"/>
              </a:ext>
            </a:extLst>
          </p:cNvPr>
          <p:cNvPicPr>
            <a:picLocks noChangeAspect="1"/>
          </p:cNvPicPr>
          <p:nvPr/>
        </p:nvPicPr>
        <p:blipFill>
          <a:blip r:embed="rId4"/>
          <a:stretch>
            <a:fillRect/>
          </a:stretch>
        </p:blipFill>
        <p:spPr>
          <a:xfrm>
            <a:off x="-18723" y="3611946"/>
            <a:ext cx="5790131" cy="3246054"/>
          </a:xfrm>
          <a:prstGeom prst="rect">
            <a:avLst/>
          </a:prstGeom>
        </p:spPr>
      </p:pic>
      <p:pic>
        <p:nvPicPr>
          <p:cNvPr id="7" name="Picture 6">
            <a:extLst>
              <a:ext uri="{FF2B5EF4-FFF2-40B4-BE49-F238E27FC236}">
                <a16:creationId xmlns:a16="http://schemas.microsoft.com/office/drawing/2014/main" id="{C4840DCA-13CE-AA1F-A106-815689CECC04}"/>
              </a:ext>
            </a:extLst>
          </p:cNvPr>
          <p:cNvPicPr>
            <a:picLocks noChangeAspect="1"/>
          </p:cNvPicPr>
          <p:nvPr/>
        </p:nvPicPr>
        <p:blipFill>
          <a:blip r:embed="rId5"/>
          <a:stretch>
            <a:fillRect/>
          </a:stretch>
        </p:blipFill>
        <p:spPr>
          <a:xfrm>
            <a:off x="6924349" y="3821928"/>
            <a:ext cx="2850684" cy="3034145"/>
          </a:xfrm>
          <a:prstGeom prst="rect">
            <a:avLst/>
          </a:prstGeom>
        </p:spPr>
      </p:pic>
      <p:pic>
        <p:nvPicPr>
          <p:cNvPr id="10" name="Picture 9">
            <a:extLst>
              <a:ext uri="{FF2B5EF4-FFF2-40B4-BE49-F238E27FC236}">
                <a16:creationId xmlns:a16="http://schemas.microsoft.com/office/drawing/2014/main" id="{4AFF7A9E-7DF7-F00B-4094-72E689E5F8E3}"/>
              </a:ext>
            </a:extLst>
          </p:cNvPr>
          <p:cNvPicPr>
            <a:picLocks noChangeAspect="1"/>
          </p:cNvPicPr>
          <p:nvPr/>
        </p:nvPicPr>
        <p:blipFill>
          <a:blip r:embed="rId6"/>
          <a:stretch>
            <a:fillRect/>
          </a:stretch>
        </p:blipFill>
        <p:spPr>
          <a:xfrm>
            <a:off x="6703283" y="1927"/>
            <a:ext cx="941920" cy="4476004"/>
          </a:xfrm>
          <a:prstGeom prst="rect">
            <a:avLst/>
          </a:prstGeom>
        </p:spPr>
      </p:pic>
      <p:pic>
        <p:nvPicPr>
          <p:cNvPr id="12" name="Picture 11">
            <a:extLst>
              <a:ext uri="{FF2B5EF4-FFF2-40B4-BE49-F238E27FC236}">
                <a16:creationId xmlns:a16="http://schemas.microsoft.com/office/drawing/2014/main" id="{E162B3B1-65A1-AA14-73C0-5D04DA34CFFD}"/>
              </a:ext>
            </a:extLst>
          </p:cNvPr>
          <p:cNvPicPr>
            <a:picLocks noChangeAspect="1"/>
          </p:cNvPicPr>
          <p:nvPr/>
        </p:nvPicPr>
        <p:blipFill>
          <a:blip r:embed="rId7"/>
          <a:stretch>
            <a:fillRect/>
          </a:stretch>
        </p:blipFill>
        <p:spPr>
          <a:xfrm>
            <a:off x="8882742" y="0"/>
            <a:ext cx="3309257" cy="4631449"/>
          </a:xfrm>
          <a:prstGeom prst="rect">
            <a:avLst/>
          </a:prstGeom>
        </p:spPr>
      </p:pic>
    </p:spTree>
    <p:extLst>
      <p:ext uri="{BB962C8B-B14F-4D97-AF65-F5344CB8AC3E}">
        <p14:creationId xmlns:p14="http://schemas.microsoft.com/office/powerpoint/2010/main" val="285007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211" y="685800"/>
            <a:ext cx="8289971" cy="3615267"/>
          </a:xfrm>
        </p:spPr>
        <p:txBody>
          <a:bodyPr>
            <a:normAutofit fontScale="92500" lnSpcReduction="10000"/>
          </a:bodyPr>
          <a:lstStyle/>
          <a:p>
            <a:pPr lvl="2"/>
            <a:endParaRPr lang="sv-SE" dirty="0"/>
          </a:p>
          <a:p>
            <a:r>
              <a:rPr lang="sv-SE" dirty="0"/>
              <a:t>Matcher/poolspel</a:t>
            </a:r>
          </a:p>
          <a:p>
            <a:pPr lvl="1"/>
            <a:r>
              <a:rPr lang="sv-SE" dirty="0"/>
              <a:t>4 lag anmälda till seriespel, 7m7 Grön serie</a:t>
            </a:r>
          </a:p>
          <a:p>
            <a:pPr lvl="2"/>
            <a:r>
              <a:rPr lang="sv-SE" dirty="0"/>
              <a:t>Seriespel: v18 - v25</a:t>
            </a:r>
            <a:br>
              <a:rPr lang="sv-SE" dirty="0"/>
            </a:br>
            <a:r>
              <a:rPr lang="sv-SE" dirty="0"/>
              <a:t>7 matcher på våren och lika många på hösten (v32-39)</a:t>
            </a:r>
          </a:p>
          <a:p>
            <a:pPr lvl="2"/>
            <a:r>
              <a:rPr lang="sv-SE" dirty="0"/>
              <a:t>Cuper: Eskilstunacupen v15</a:t>
            </a:r>
            <a:br>
              <a:rPr lang="sv-SE" dirty="0"/>
            </a:br>
            <a:r>
              <a:rPr lang="sv-SE" dirty="0"/>
              <a:t>Aroscupen v25</a:t>
            </a:r>
            <a:br>
              <a:rPr lang="sv-SE" dirty="0"/>
            </a:br>
            <a:r>
              <a:rPr lang="sv-SE" dirty="0"/>
              <a:t>Fotbollens dag v34</a:t>
            </a:r>
            <a:br>
              <a:rPr lang="sv-SE" dirty="0"/>
            </a:br>
            <a:r>
              <a:rPr lang="sv-SE" dirty="0"/>
              <a:t>Select Cup i Örebro v40 – Dock inte anmäld ännu</a:t>
            </a:r>
            <a:br>
              <a:rPr lang="sv-SE" dirty="0"/>
            </a:br>
            <a:endParaRPr lang="sv-SE" dirty="0"/>
          </a:p>
          <a:p>
            <a:pPr lvl="1"/>
            <a:r>
              <a:rPr lang="sv-SE" dirty="0"/>
              <a:t>Bollkallar</a:t>
            </a:r>
          </a:p>
          <a:p>
            <a:pPr lvl="2"/>
            <a:r>
              <a:rPr lang="sv-SE" dirty="0"/>
              <a:t>18e Juni, Önsta IP – Kungsör BK</a:t>
            </a:r>
          </a:p>
          <a:p>
            <a:pPr lvl="2"/>
            <a:endParaRPr lang="sv-SE" dirty="0"/>
          </a:p>
          <a:p>
            <a:endParaRPr lang="sv-SE" dirty="0"/>
          </a:p>
        </p:txBody>
      </p:sp>
    </p:spTree>
    <p:extLst>
      <p:ext uri="{BB962C8B-B14F-4D97-AF65-F5344CB8AC3E}">
        <p14:creationId xmlns:p14="http://schemas.microsoft.com/office/powerpoint/2010/main" val="61848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dirty="0"/>
              <a:t>Frågor? </a:t>
            </a:r>
          </a:p>
          <a:p>
            <a:endParaRPr lang="sv-SE" dirty="0"/>
          </a:p>
        </p:txBody>
      </p:sp>
    </p:spTree>
    <p:extLst>
      <p:ext uri="{BB962C8B-B14F-4D97-AF65-F5344CB8AC3E}">
        <p14:creationId xmlns:p14="http://schemas.microsoft.com/office/powerpoint/2010/main" val="2347798271"/>
      </p:ext>
    </p:extLst>
  </p:cSld>
  <p:clrMapOvr>
    <a:masterClrMapping/>
  </p:clrMapOvr>
</p:sld>
</file>

<file path=ppt/theme/theme1.xml><?xml version="1.0" encoding="utf-8"?>
<a:theme xmlns:a="http://schemas.openxmlformats.org/drawingml/2006/main" name="Sek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816</TotalTime>
  <Words>1243</Words>
  <Application>Microsoft Office PowerPoint</Application>
  <PresentationFormat>Widescreen</PresentationFormat>
  <Paragraphs>148</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Century Gothic</vt:lpstr>
      <vt:lpstr>Segoe UI</vt:lpstr>
      <vt:lpstr>Stag Sans</vt:lpstr>
      <vt:lpstr>UICTFontTextStyleEmphasizedBody</vt:lpstr>
      <vt:lpstr>Wingdings 3</vt:lpstr>
      <vt:lpstr>Sektor</vt:lpstr>
      <vt:lpstr>Föräldramöte  </vt:lpstr>
      <vt:lpstr>agenda</vt:lpstr>
      <vt:lpstr>PowerPoint Presentation</vt:lpstr>
      <vt:lpstr>PowerPoint Presentation</vt:lpstr>
      <vt:lpstr>PowerPoint Presentation</vt:lpstr>
      <vt:lpstr>PowerPoint Presentation</vt:lpstr>
      <vt:lpstr>PowerPoint Presentation</vt:lpstr>
      <vt:lpstr>PowerPoint Presentation</vt:lpstr>
    </vt:vector>
  </TitlesOfParts>
  <Company>Mälarenergi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Mogadasi Misagh</dc:creator>
  <cp:lastModifiedBy>Glenn Bostrom</cp:lastModifiedBy>
  <cp:revision>50</cp:revision>
  <dcterms:created xsi:type="dcterms:W3CDTF">2022-03-27T18:38:01Z</dcterms:created>
  <dcterms:modified xsi:type="dcterms:W3CDTF">2025-04-30T04:46:53Z</dcterms:modified>
</cp:coreProperties>
</file>