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8" r:id="rId4"/>
    <p:sldId id="259" r:id="rId5"/>
    <p:sldId id="260" r:id="rId6"/>
    <p:sldId id="266" r:id="rId7"/>
    <p:sldId id="262" r:id="rId8"/>
    <p:sldId id="263" r:id="rId9"/>
    <p:sldId id="276" r:id="rId10"/>
    <p:sldId id="264" r:id="rId11"/>
    <p:sldId id="267" r:id="rId12"/>
    <p:sldId id="271" r:id="rId13"/>
    <p:sldId id="288" r:id="rId14"/>
    <p:sldId id="290" r:id="rId15"/>
    <p:sldId id="289" r:id="rId16"/>
    <p:sldId id="270" r:id="rId17"/>
    <p:sldId id="272" r:id="rId18"/>
    <p:sldId id="273" r:id="rId19"/>
    <p:sldId id="274" r:id="rId20"/>
    <p:sldId id="275" r:id="rId21"/>
    <p:sldId id="282" r:id="rId22"/>
    <p:sldId id="284" r:id="rId23"/>
    <p:sldId id="285" r:id="rId24"/>
    <p:sldId id="287" r:id="rId25"/>
    <p:sldId id="286" r:id="rId26"/>
    <p:sldId id="281" r:id="rId27"/>
    <p:sldId id="279" r:id="rId28"/>
    <p:sldId id="278" r:id="rId29"/>
    <p:sldId id="283" r:id="rId30"/>
  </p:sldIdLst>
  <p:sldSz cx="9144000" cy="6858000" type="screen4x3"/>
  <p:notesSz cx="6888163" cy="10020300"/>
  <p:defaultTextStyle>
    <a:defPPr>
      <a:defRPr lang="sv-S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0066"/>
    <a:srgbClr val="33CCFF"/>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2" d="100"/>
          <a:sy n="112" d="100"/>
        </p:scale>
        <p:origin x="-1734" y="3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46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84500" cy="501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6616" tIns="48308" rIns="96616" bIns="48308" numCol="1" anchor="t" anchorCtr="0" compatLnSpc="1">
            <a:prstTxWarp prst="textNoShape">
              <a:avLst/>
            </a:prstTxWarp>
          </a:bodyPr>
          <a:lstStyle>
            <a:lvl1pPr>
              <a:defRPr sz="1300"/>
            </a:lvl1pPr>
          </a:lstStyle>
          <a:p>
            <a:pPr>
              <a:defRPr/>
            </a:pPr>
            <a:endParaRPr lang="sv-SE"/>
          </a:p>
        </p:txBody>
      </p:sp>
      <p:sp>
        <p:nvSpPr>
          <p:cNvPr id="3075" name="Rectangle 3"/>
          <p:cNvSpPr>
            <a:spLocks noGrp="1" noChangeArrowheads="1"/>
          </p:cNvSpPr>
          <p:nvPr>
            <p:ph type="dt" idx="1"/>
          </p:nvPr>
        </p:nvSpPr>
        <p:spPr bwMode="auto">
          <a:xfrm>
            <a:off x="3902075" y="0"/>
            <a:ext cx="2984500" cy="501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6616" tIns="48308" rIns="96616" bIns="48308" numCol="1" anchor="t" anchorCtr="0" compatLnSpc="1">
            <a:prstTxWarp prst="textNoShape">
              <a:avLst/>
            </a:prstTxWarp>
          </a:bodyPr>
          <a:lstStyle>
            <a:lvl1pPr algn="r">
              <a:defRPr sz="1300"/>
            </a:lvl1pPr>
          </a:lstStyle>
          <a:p>
            <a:pPr>
              <a:defRPr/>
            </a:pPr>
            <a:endParaRPr lang="sv-SE"/>
          </a:p>
        </p:txBody>
      </p:sp>
      <p:sp>
        <p:nvSpPr>
          <p:cNvPr id="31748" name="Rectangle 4"/>
          <p:cNvSpPr>
            <a:spLocks noRot="1" noChangeArrowheads="1" noTextEdit="1"/>
          </p:cNvSpPr>
          <p:nvPr>
            <p:ph type="sldImg" idx="2"/>
          </p:nvPr>
        </p:nvSpPr>
        <p:spPr bwMode="auto">
          <a:xfrm>
            <a:off x="939800" y="750888"/>
            <a:ext cx="5008563" cy="3757612"/>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8975" y="4759325"/>
            <a:ext cx="5510213" cy="45100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6616" tIns="48308" rIns="96616" bIns="48308" numCol="1" anchor="t" anchorCtr="0" compatLnSpc="1">
            <a:prstTxWarp prst="textNoShape">
              <a:avLst/>
            </a:prstTxWarp>
          </a:bodyPr>
          <a:lstStyle/>
          <a:p>
            <a:pPr lvl="0"/>
            <a:r>
              <a:rPr lang="sv-SE" noProof="0" smtClean="0"/>
              <a:t>Klicka här för att ändra format på bakgrundstexten</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p>
        </p:txBody>
      </p:sp>
      <p:sp>
        <p:nvSpPr>
          <p:cNvPr id="3078" name="Rectangle 6"/>
          <p:cNvSpPr>
            <a:spLocks noGrp="1" noChangeArrowheads="1"/>
          </p:cNvSpPr>
          <p:nvPr>
            <p:ph type="ftr" sz="quarter" idx="4"/>
          </p:nvPr>
        </p:nvSpPr>
        <p:spPr bwMode="auto">
          <a:xfrm>
            <a:off x="0" y="9517063"/>
            <a:ext cx="2984500" cy="501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6616" tIns="48308" rIns="96616" bIns="48308" numCol="1" anchor="b" anchorCtr="0" compatLnSpc="1">
            <a:prstTxWarp prst="textNoShape">
              <a:avLst/>
            </a:prstTxWarp>
          </a:bodyPr>
          <a:lstStyle>
            <a:lvl1pPr>
              <a:defRPr sz="1300"/>
            </a:lvl1pPr>
          </a:lstStyle>
          <a:p>
            <a:pPr>
              <a:defRPr/>
            </a:pPr>
            <a:endParaRPr lang="sv-SE"/>
          </a:p>
        </p:txBody>
      </p:sp>
      <p:sp>
        <p:nvSpPr>
          <p:cNvPr id="3079" name="Rectangle 7"/>
          <p:cNvSpPr>
            <a:spLocks noGrp="1" noChangeArrowheads="1"/>
          </p:cNvSpPr>
          <p:nvPr>
            <p:ph type="sldNum" sz="quarter" idx="5"/>
          </p:nvPr>
        </p:nvSpPr>
        <p:spPr bwMode="auto">
          <a:xfrm>
            <a:off x="3902075" y="9517063"/>
            <a:ext cx="2984500" cy="501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6616" tIns="48308" rIns="96616" bIns="48308" numCol="1" anchor="b" anchorCtr="0" compatLnSpc="1">
            <a:prstTxWarp prst="textNoShape">
              <a:avLst/>
            </a:prstTxWarp>
          </a:bodyPr>
          <a:lstStyle>
            <a:lvl1pPr algn="r">
              <a:defRPr sz="1300"/>
            </a:lvl1pPr>
          </a:lstStyle>
          <a:p>
            <a:pPr>
              <a:defRPr/>
            </a:pPr>
            <a:fld id="{54EB3129-4A18-4FF4-94EC-20A624F06DDF}" type="slidenum">
              <a:rPr lang="sv-SE"/>
              <a:pPr>
                <a:defRPr/>
              </a:pPr>
              <a:t>‹#›</a:t>
            </a:fld>
            <a:endParaRPr lang="sv-SE"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miter lim="800000"/>
            <a:headEnd/>
            <a:tailEnd/>
          </a:ln>
        </p:spPr>
        <p:txBody>
          <a:bodyPr/>
          <a:lstStyle/>
          <a:p>
            <a:fld id="{7EF1EA19-175F-4100-982C-163800270F82}" type="slidenum">
              <a:rPr lang="sv-SE" smtClean="0"/>
              <a:pPr/>
              <a:t>1</a:t>
            </a:fld>
            <a:endParaRPr lang="sv-SE" smtClean="0"/>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miter lim="800000"/>
            <a:headEnd/>
            <a:tailEnd/>
          </a:ln>
        </p:spPr>
        <p:txBody>
          <a:bodyPr/>
          <a:lstStyle/>
          <a:p>
            <a:fld id="{950D4865-555A-4683-A85A-5A264E3272B8}" type="slidenum">
              <a:rPr lang="sv-SE" smtClean="0"/>
              <a:pPr/>
              <a:t>10</a:t>
            </a:fld>
            <a:endParaRPr lang="sv-SE" smtClean="0"/>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miter lim="800000"/>
            <a:headEnd/>
            <a:tailEnd/>
          </a:ln>
        </p:spPr>
        <p:txBody>
          <a:bodyPr/>
          <a:lstStyle/>
          <a:p>
            <a:fld id="{CD0A60F4-12D6-427F-8A54-0791E6B06C36}" type="slidenum">
              <a:rPr lang="sv-SE" smtClean="0"/>
              <a:pPr/>
              <a:t>11</a:t>
            </a:fld>
            <a:endParaRPr lang="sv-SE" smtClean="0"/>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miter lim="800000"/>
            <a:headEnd/>
            <a:tailEnd/>
          </a:ln>
        </p:spPr>
        <p:txBody>
          <a:bodyPr/>
          <a:lstStyle/>
          <a:p>
            <a:fld id="{9EEFBFFC-7265-421B-935A-9172D1B726C2}" type="slidenum">
              <a:rPr lang="sv-SE" smtClean="0"/>
              <a:pPr/>
              <a:t>12</a:t>
            </a:fld>
            <a:endParaRPr lang="sv-SE" smtClean="0"/>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miter lim="800000"/>
            <a:headEnd/>
            <a:tailEnd/>
          </a:ln>
        </p:spPr>
        <p:txBody>
          <a:bodyPr/>
          <a:lstStyle/>
          <a:p>
            <a:fld id="{D0188A4B-3211-4500-A502-482842C3F682}" type="slidenum">
              <a:rPr lang="sv-SE" smtClean="0"/>
              <a:pPr/>
              <a:t>13</a:t>
            </a:fld>
            <a:endParaRPr lang="sv-SE" smtClean="0"/>
          </a:p>
        </p:txBody>
      </p:sp>
      <p:sp>
        <p:nvSpPr>
          <p:cNvPr id="45059" name="Rectangle 7"/>
          <p:cNvSpPr txBox="1">
            <a:spLocks noGrp="1" noChangeArrowheads="1"/>
          </p:cNvSpPr>
          <p:nvPr/>
        </p:nvSpPr>
        <p:spPr bwMode="auto">
          <a:xfrm>
            <a:off x="3902075" y="9517063"/>
            <a:ext cx="2984500" cy="501650"/>
          </a:xfrm>
          <a:prstGeom prst="rect">
            <a:avLst/>
          </a:prstGeom>
          <a:noFill/>
          <a:ln w="9525">
            <a:noFill/>
            <a:miter lim="800000"/>
            <a:headEnd/>
            <a:tailEnd/>
          </a:ln>
          <a:effectLst/>
        </p:spPr>
        <p:txBody>
          <a:bodyPr lIns="96616" tIns="48308" rIns="96616" bIns="48308" anchor="b"/>
          <a:lstStyle/>
          <a:p>
            <a:pPr algn="r"/>
            <a:fld id="{205B93F1-426D-4168-BC95-8B73D599A550}" type="slidenum">
              <a:rPr lang="sv-SE" sz="1300"/>
              <a:pPr algn="r"/>
              <a:t>13</a:t>
            </a:fld>
            <a:endParaRPr lang="sv-SE" sz="1300"/>
          </a:p>
        </p:txBody>
      </p:sp>
      <p:sp>
        <p:nvSpPr>
          <p:cNvPr id="45060" name="Rectangle 2"/>
          <p:cNvSpPr>
            <a:spLocks noRot="1" noChangeArrowheads="1" noTextEdit="1"/>
          </p:cNvSpPr>
          <p:nvPr>
            <p:ph type="sldImg"/>
          </p:nvPr>
        </p:nvSpPr>
        <p:spPr>
          <a:ln/>
        </p:spPr>
      </p:sp>
      <p:sp>
        <p:nvSpPr>
          <p:cNvPr id="45061"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miter lim="800000"/>
            <a:headEnd/>
            <a:tailEnd/>
          </a:ln>
        </p:spPr>
        <p:txBody>
          <a:bodyPr/>
          <a:lstStyle/>
          <a:p>
            <a:fld id="{D9EE2032-2456-4C60-990D-6A47B2ABA80A}" type="slidenum">
              <a:rPr lang="sv-SE" smtClean="0"/>
              <a:pPr/>
              <a:t>14</a:t>
            </a:fld>
            <a:endParaRPr lang="sv-SE" smtClean="0"/>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miter lim="800000"/>
            <a:headEnd/>
            <a:tailEnd/>
          </a:ln>
        </p:spPr>
        <p:txBody>
          <a:bodyPr/>
          <a:lstStyle/>
          <a:p>
            <a:fld id="{0A1194A8-B795-4ECC-9B46-B3F8854A1664}" type="slidenum">
              <a:rPr lang="sv-SE" smtClean="0"/>
              <a:pPr/>
              <a:t>15</a:t>
            </a:fld>
            <a:endParaRPr lang="sv-SE" smtClean="0"/>
          </a:p>
        </p:txBody>
      </p:sp>
      <p:sp>
        <p:nvSpPr>
          <p:cNvPr id="47107" name="Rectangle 7"/>
          <p:cNvSpPr txBox="1">
            <a:spLocks noGrp="1" noChangeArrowheads="1"/>
          </p:cNvSpPr>
          <p:nvPr/>
        </p:nvSpPr>
        <p:spPr bwMode="auto">
          <a:xfrm>
            <a:off x="3902075" y="9517063"/>
            <a:ext cx="2984500" cy="501650"/>
          </a:xfrm>
          <a:prstGeom prst="rect">
            <a:avLst/>
          </a:prstGeom>
          <a:noFill/>
          <a:ln w="9525">
            <a:noFill/>
            <a:miter lim="800000"/>
            <a:headEnd/>
            <a:tailEnd/>
          </a:ln>
          <a:effectLst/>
        </p:spPr>
        <p:txBody>
          <a:bodyPr lIns="96616" tIns="48308" rIns="96616" bIns="48308" anchor="b"/>
          <a:lstStyle/>
          <a:p>
            <a:pPr algn="r"/>
            <a:fld id="{28496F6A-B0A5-4CFC-B04C-9C6768EE04D5}" type="slidenum">
              <a:rPr lang="sv-SE" sz="1300"/>
              <a:pPr algn="r"/>
              <a:t>15</a:t>
            </a:fld>
            <a:endParaRPr lang="sv-SE" sz="1300"/>
          </a:p>
        </p:txBody>
      </p:sp>
      <p:sp>
        <p:nvSpPr>
          <p:cNvPr id="47108" name="Rectangle 2"/>
          <p:cNvSpPr>
            <a:spLocks noRot="1" noChangeArrowheads="1" noTextEdit="1"/>
          </p:cNvSpPr>
          <p:nvPr>
            <p:ph type="sldImg"/>
          </p:nvPr>
        </p:nvSpPr>
        <p:spPr>
          <a:ln/>
        </p:spPr>
      </p:sp>
      <p:sp>
        <p:nvSpPr>
          <p:cNvPr id="47109"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miter lim="800000"/>
            <a:headEnd/>
            <a:tailEnd/>
          </a:ln>
        </p:spPr>
        <p:txBody>
          <a:bodyPr/>
          <a:lstStyle/>
          <a:p>
            <a:fld id="{9ACF5FCE-0A85-4A20-B1B7-68273BD542AD}" type="slidenum">
              <a:rPr lang="sv-SE" smtClean="0"/>
              <a:pPr/>
              <a:t>16</a:t>
            </a:fld>
            <a:endParaRPr lang="sv-SE" smtClean="0"/>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miter lim="800000"/>
            <a:headEnd/>
            <a:tailEnd/>
          </a:ln>
        </p:spPr>
        <p:txBody>
          <a:bodyPr/>
          <a:lstStyle/>
          <a:p>
            <a:fld id="{247BA0A5-4AD3-496F-8207-867040CF5A70}" type="slidenum">
              <a:rPr lang="sv-SE" smtClean="0"/>
              <a:pPr/>
              <a:t>17</a:t>
            </a:fld>
            <a:endParaRPr lang="sv-SE" smtClean="0"/>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miter lim="800000"/>
            <a:headEnd/>
            <a:tailEnd/>
          </a:ln>
        </p:spPr>
        <p:txBody>
          <a:bodyPr/>
          <a:lstStyle/>
          <a:p>
            <a:fld id="{EA953A98-7640-4E11-84AD-3C4FC05AE724}" type="slidenum">
              <a:rPr lang="sv-SE" smtClean="0"/>
              <a:pPr/>
              <a:t>18</a:t>
            </a:fld>
            <a:endParaRPr lang="sv-SE" smtClean="0"/>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miter lim="800000"/>
            <a:headEnd/>
            <a:tailEnd/>
          </a:ln>
        </p:spPr>
        <p:txBody>
          <a:bodyPr/>
          <a:lstStyle/>
          <a:p>
            <a:fld id="{DF68BADD-B5CA-4BB0-9C6D-5D50DCDA3E07}" type="slidenum">
              <a:rPr lang="sv-SE" smtClean="0"/>
              <a:pPr/>
              <a:t>19</a:t>
            </a:fld>
            <a:endParaRPr lang="sv-SE" smtClean="0"/>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miter lim="800000"/>
            <a:headEnd/>
            <a:tailEnd/>
          </a:ln>
        </p:spPr>
        <p:txBody>
          <a:bodyPr/>
          <a:lstStyle/>
          <a:p>
            <a:fld id="{F5D59007-0946-4E38-BB11-D41FA9552660}" type="slidenum">
              <a:rPr lang="sv-SE" smtClean="0"/>
              <a:pPr/>
              <a:t>2</a:t>
            </a:fld>
            <a:endParaRPr lang="sv-SE" smtClean="0"/>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miter lim="800000"/>
            <a:headEnd/>
            <a:tailEnd/>
          </a:ln>
        </p:spPr>
        <p:txBody>
          <a:bodyPr/>
          <a:lstStyle/>
          <a:p>
            <a:fld id="{F8F0CA7E-49BD-4164-8552-CCBFA59611AD}" type="slidenum">
              <a:rPr lang="sv-SE" smtClean="0"/>
              <a:pPr/>
              <a:t>20</a:t>
            </a:fld>
            <a:endParaRPr lang="sv-SE" smtClean="0"/>
          </a:p>
        </p:txBody>
      </p:sp>
      <p:sp>
        <p:nvSpPr>
          <p:cNvPr id="52227" name="Rectangle 2"/>
          <p:cNvSpPr>
            <a:spLocks noRo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miter lim="800000"/>
            <a:headEnd/>
            <a:tailEnd/>
          </a:ln>
        </p:spPr>
        <p:txBody>
          <a:bodyPr/>
          <a:lstStyle/>
          <a:p>
            <a:fld id="{7CEC72BF-E8BF-4E30-82C9-541F3CF6C6C3}" type="slidenum">
              <a:rPr lang="sv-SE" smtClean="0"/>
              <a:pPr/>
              <a:t>21</a:t>
            </a:fld>
            <a:endParaRPr lang="sv-SE" smtClean="0"/>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miter lim="800000"/>
            <a:headEnd/>
            <a:tailEnd/>
          </a:ln>
        </p:spPr>
        <p:txBody>
          <a:bodyPr/>
          <a:lstStyle/>
          <a:p>
            <a:fld id="{BE9AA333-3EE1-4DB3-8F87-125FA4CDED22}" type="slidenum">
              <a:rPr lang="sv-SE" smtClean="0"/>
              <a:pPr/>
              <a:t>22</a:t>
            </a:fld>
            <a:endParaRPr lang="sv-SE" smtClean="0"/>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miter lim="800000"/>
            <a:headEnd/>
            <a:tailEnd/>
          </a:ln>
        </p:spPr>
        <p:txBody>
          <a:bodyPr/>
          <a:lstStyle/>
          <a:p>
            <a:fld id="{647C9983-F6F6-4296-85C8-9B481B1F472D}" type="slidenum">
              <a:rPr lang="sv-SE" smtClean="0"/>
              <a:pPr/>
              <a:t>23</a:t>
            </a:fld>
            <a:endParaRPr lang="sv-SE" smtClean="0"/>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miter lim="800000"/>
            <a:headEnd/>
            <a:tailEnd/>
          </a:ln>
        </p:spPr>
        <p:txBody>
          <a:bodyPr/>
          <a:lstStyle/>
          <a:p>
            <a:fld id="{5FE69ED4-FCCA-4E92-BB3D-F64FFC3A716C}" type="slidenum">
              <a:rPr lang="sv-SE" smtClean="0"/>
              <a:pPr/>
              <a:t>24</a:t>
            </a:fld>
            <a:endParaRPr lang="sv-SE" smtClean="0"/>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miter lim="800000"/>
            <a:headEnd/>
            <a:tailEnd/>
          </a:ln>
        </p:spPr>
        <p:txBody>
          <a:bodyPr/>
          <a:lstStyle/>
          <a:p>
            <a:fld id="{BB146DF4-C7EC-41C3-9A0C-500215455C92}" type="slidenum">
              <a:rPr lang="sv-SE" smtClean="0"/>
              <a:pPr/>
              <a:t>25</a:t>
            </a:fld>
            <a:endParaRPr lang="sv-SE" smtClean="0"/>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miter lim="800000"/>
            <a:headEnd/>
            <a:tailEnd/>
          </a:ln>
        </p:spPr>
        <p:txBody>
          <a:bodyPr/>
          <a:lstStyle/>
          <a:p>
            <a:fld id="{B7D0D0F9-9B3D-4876-AE15-2BFE4BF9C0E0}" type="slidenum">
              <a:rPr lang="sv-SE" smtClean="0"/>
              <a:pPr/>
              <a:t>26</a:t>
            </a:fld>
            <a:endParaRPr lang="sv-SE" smtClean="0"/>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miter lim="800000"/>
            <a:headEnd/>
            <a:tailEnd/>
          </a:ln>
        </p:spPr>
        <p:txBody>
          <a:bodyPr/>
          <a:lstStyle/>
          <a:p>
            <a:fld id="{2F100E8A-7C16-4D9D-B1E7-A88A91DCD3CE}" type="slidenum">
              <a:rPr lang="sv-SE" smtClean="0"/>
              <a:pPr/>
              <a:t>27</a:t>
            </a:fld>
            <a:endParaRPr lang="sv-SE" smtClean="0"/>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B23FC018-7282-4604-9122-3ECE9481E866}" type="slidenum">
              <a:rPr lang="sv-SE" smtClean="0"/>
              <a:pPr/>
              <a:t>28</a:t>
            </a:fld>
            <a:endParaRPr lang="sv-SE" smtClean="0"/>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miter lim="800000"/>
            <a:headEnd/>
            <a:tailEnd/>
          </a:ln>
        </p:spPr>
        <p:txBody>
          <a:bodyPr/>
          <a:lstStyle/>
          <a:p>
            <a:fld id="{430F98A7-3162-4839-A806-7829CD47260E}" type="slidenum">
              <a:rPr lang="sv-SE" smtClean="0"/>
              <a:pPr/>
              <a:t>29</a:t>
            </a:fld>
            <a:endParaRPr lang="sv-SE" smtClean="0"/>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miter lim="800000"/>
            <a:headEnd/>
            <a:tailEnd/>
          </a:ln>
        </p:spPr>
        <p:txBody>
          <a:bodyPr/>
          <a:lstStyle/>
          <a:p>
            <a:fld id="{E3BF8528-A80E-4242-8911-3659FF69465E}" type="slidenum">
              <a:rPr lang="sv-SE" smtClean="0"/>
              <a:pPr/>
              <a:t>3</a:t>
            </a:fld>
            <a:endParaRPr lang="sv-SE" smtClean="0"/>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miter lim="800000"/>
            <a:headEnd/>
            <a:tailEnd/>
          </a:ln>
        </p:spPr>
        <p:txBody>
          <a:bodyPr/>
          <a:lstStyle/>
          <a:p>
            <a:fld id="{24338E12-2C73-4BD7-B5DE-C0929AA34752}" type="slidenum">
              <a:rPr lang="sv-SE" smtClean="0"/>
              <a:pPr/>
              <a:t>4</a:t>
            </a:fld>
            <a:endParaRPr lang="sv-SE" smtClean="0"/>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miter lim="800000"/>
            <a:headEnd/>
            <a:tailEnd/>
          </a:ln>
        </p:spPr>
        <p:txBody>
          <a:bodyPr/>
          <a:lstStyle/>
          <a:p>
            <a:fld id="{C5994EFB-0C95-45F3-8BEE-57E09C64F97D}" type="slidenum">
              <a:rPr lang="sv-SE" smtClean="0"/>
              <a:pPr/>
              <a:t>5</a:t>
            </a:fld>
            <a:endParaRPr lang="sv-SE" smtClean="0"/>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miter lim="800000"/>
            <a:headEnd/>
            <a:tailEnd/>
          </a:ln>
        </p:spPr>
        <p:txBody>
          <a:bodyPr/>
          <a:lstStyle/>
          <a:p>
            <a:fld id="{62419C8F-D3F2-415C-8076-A3FE5A3BA33D}" type="slidenum">
              <a:rPr lang="sv-SE" smtClean="0"/>
              <a:pPr/>
              <a:t>6</a:t>
            </a:fld>
            <a:endParaRPr lang="sv-SE" smtClean="0"/>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miter lim="800000"/>
            <a:headEnd/>
            <a:tailEnd/>
          </a:ln>
        </p:spPr>
        <p:txBody>
          <a:bodyPr/>
          <a:lstStyle/>
          <a:p>
            <a:fld id="{C7D29689-2FF7-4FE8-912C-5B288ABC63FE}" type="slidenum">
              <a:rPr lang="sv-SE" smtClean="0"/>
              <a:pPr/>
              <a:t>7</a:t>
            </a:fld>
            <a:endParaRPr lang="sv-SE" smtClean="0"/>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miter lim="800000"/>
            <a:headEnd/>
            <a:tailEnd/>
          </a:ln>
        </p:spPr>
        <p:txBody>
          <a:bodyPr/>
          <a:lstStyle/>
          <a:p>
            <a:fld id="{D96814A2-839E-4ADE-BDCE-B0254FB08CA5}" type="slidenum">
              <a:rPr lang="sv-SE" smtClean="0"/>
              <a:pPr/>
              <a:t>8</a:t>
            </a:fld>
            <a:endParaRPr lang="sv-SE" smtClean="0"/>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miter lim="800000"/>
            <a:headEnd/>
            <a:tailEnd/>
          </a:ln>
        </p:spPr>
        <p:txBody>
          <a:bodyPr/>
          <a:lstStyle/>
          <a:p>
            <a:fld id="{04097623-6325-407F-89B3-2E8187684CB5}" type="slidenum">
              <a:rPr lang="sv-SE" smtClean="0"/>
              <a:pPr/>
              <a:t>9</a:t>
            </a:fld>
            <a:endParaRPr lang="sv-SE" smtClean="0"/>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sv-SE"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a:p>
        </p:txBody>
      </p:sp>
      <p:sp>
        <p:nvSpPr>
          <p:cNvPr id="4" name="Rectangle 4"/>
          <p:cNvSpPr>
            <a:spLocks noGrp="1" noChangeArrowheads="1"/>
          </p:cNvSpPr>
          <p:nvPr>
            <p:ph type="dt" sz="half" idx="10"/>
          </p:nvPr>
        </p:nvSpPr>
        <p:spPr>
          <a:ln/>
        </p:spPr>
        <p:txBody>
          <a:bodyPr/>
          <a:lstStyle>
            <a:lvl1pPr>
              <a:defRPr/>
            </a:lvl1pPr>
          </a:lstStyle>
          <a:p>
            <a:pPr>
              <a:defRPr/>
            </a:pPr>
            <a:endParaRPr lang="sv-SE"/>
          </a:p>
        </p:txBody>
      </p:sp>
      <p:sp>
        <p:nvSpPr>
          <p:cNvPr id="5" name="Rectangle 5"/>
          <p:cNvSpPr>
            <a:spLocks noGrp="1" noChangeArrowheads="1"/>
          </p:cNvSpPr>
          <p:nvPr>
            <p:ph type="ftr" sz="quarter" idx="11"/>
          </p:nvPr>
        </p:nvSpPr>
        <p:spPr>
          <a:ln/>
        </p:spPr>
        <p:txBody>
          <a:bodyPr/>
          <a:lstStyle>
            <a:lvl1pPr>
              <a:defRPr/>
            </a:lvl1pPr>
          </a:lstStyle>
          <a:p>
            <a:pPr>
              <a:defRPr/>
            </a:pPr>
            <a:endParaRPr lang="sv-SE"/>
          </a:p>
        </p:txBody>
      </p:sp>
      <p:sp>
        <p:nvSpPr>
          <p:cNvPr id="6" name="Rectangle 6"/>
          <p:cNvSpPr>
            <a:spLocks noGrp="1" noChangeArrowheads="1"/>
          </p:cNvSpPr>
          <p:nvPr>
            <p:ph type="sldNum" sz="quarter" idx="12"/>
          </p:nvPr>
        </p:nvSpPr>
        <p:spPr>
          <a:ln/>
        </p:spPr>
        <p:txBody>
          <a:bodyPr/>
          <a:lstStyle>
            <a:lvl1pPr>
              <a:defRPr/>
            </a:lvl1pPr>
          </a:lstStyle>
          <a:p>
            <a:pPr>
              <a:defRPr/>
            </a:pPr>
            <a:fld id="{06095879-3B05-42B4-808A-03AA9472BA86}" type="slidenum">
              <a:rPr lang="sv-SE"/>
              <a:pPr>
                <a:defRPr/>
              </a:pPr>
              <a:t>‹#›</a:t>
            </a:fld>
            <a:endParaRPr lang="sv-S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4"/>
          <p:cNvSpPr>
            <a:spLocks noGrp="1" noChangeArrowheads="1"/>
          </p:cNvSpPr>
          <p:nvPr>
            <p:ph type="dt" sz="half" idx="10"/>
          </p:nvPr>
        </p:nvSpPr>
        <p:spPr>
          <a:ln/>
        </p:spPr>
        <p:txBody>
          <a:bodyPr/>
          <a:lstStyle>
            <a:lvl1pPr>
              <a:defRPr/>
            </a:lvl1pPr>
          </a:lstStyle>
          <a:p>
            <a:pPr>
              <a:defRPr/>
            </a:pPr>
            <a:endParaRPr lang="sv-SE"/>
          </a:p>
        </p:txBody>
      </p:sp>
      <p:sp>
        <p:nvSpPr>
          <p:cNvPr id="5" name="Rectangle 5"/>
          <p:cNvSpPr>
            <a:spLocks noGrp="1" noChangeArrowheads="1"/>
          </p:cNvSpPr>
          <p:nvPr>
            <p:ph type="ftr" sz="quarter" idx="11"/>
          </p:nvPr>
        </p:nvSpPr>
        <p:spPr>
          <a:ln/>
        </p:spPr>
        <p:txBody>
          <a:bodyPr/>
          <a:lstStyle>
            <a:lvl1pPr>
              <a:defRPr/>
            </a:lvl1pPr>
          </a:lstStyle>
          <a:p>
            <a:pPr>
              <a:defRPr/>
            </a:pPr>
            <a:endParaRPr lang="sv-SE"/>
          </a:p>
        </p:txBody>
      </p:sp>
      <p:sp>
        <p:nvSpPr>
          <p:cNvPr id="6" name="Rectangle 6"/>
          <p:cNvSpPr>
            <a:spLocks noGrp="1" noChangeArrowheads="1"/>
          </p:cNvSpPr>
          <p:nvPr>
            <p:ph type="sldNum" sz="quarter" idx="12"/>
          </p:nvPr>
        </p:nvSpPr>
        <p:spPr>
          <a:ln/>
        </p:spPr>
        <p:txBody>
          <a:bodyPr/>
          <a:lstStyle>
            <a:lvl1pPr>
              <a:defRPr/>
            </a:lvl1pPr>
          </a:lstStyle>
          <a:p>
            <a:pPr>
              <a:defRPr/>
            </a:pPr>
            <a:fld id="{A7FAC594-47F0-4136-9218-DCE4A067BE80}" type="slidenum">
              <a:rPr lang="sv-SE"/>
              <a:pPr>
                <a:defRPr/>
              </a:pPr>
              <a:t>‹#›</a:t>
            </a:fld>
            <a:endParaRPr lang="sv-S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4"/>
          <p:cNvSpPr>
            <a:spLocks noGrp="1" noChangeArrowheads="1"/>
          </p:cNvSpPr>
          <p:nvPr>
            <p:ph type="dt" sz="half" idx="10"/>
          </p:nvPr>
        </p:nvSpPr>
        <p:spPr>
          <a:ln/>
        </p:spPr>
        <p:txBody>
          <a:bodyPr/>
          <a:lstStyle>
            <a:lvl1pPr>
              <a:defRPr/>
            </a:lvl1pPr>
          </a:lstStyle>
          <a:p>
            <a:pPr>
              <a:defRPr/>
            </a:pPr>
            <a:endParaRPr lang="sv-SE"/>
          </a:p>
        </p:txBody>
      </p:sp>
      <p:sp>
        <p:nvSpPr>
          <p:cNvPr id="5" name="Rectangle 5"/>
          <p:cNvSpPr>
            <a:spLocks noGrp="1" noChangeArrowheads="1"/>
          </p:cNvSpPr>
          <p:nvPr>
            <p:ph type="ftr" sz="quarter" idx="11"/>
          </p:nvPr>
        </p:nvSpPr>
        <p:spPr>
          <a:ln/>
        </p:spPr>
        <p:txBody>
          <a:bodyPr/>
          <a:lstStyle>
            <a:lvl1pPr>
              <a:defRPr/>
            </a:lvl1pPr>
          </a:lstStyle>
          <a:p>
            <a:pPr>
              <a:defRPr/>
            </a:pPr>
            <a:endParaRPr lang="sv-SE"/>
          </a:p>
        </p:txBody>
      </p:sp>
      <p:sp>
        <p:nvSpPr>
          <p:cNvPr id="6" name="Rectangle 6"/>
          <p:cNvSpPr>
            <a:spLocks noGrp="1" noChangeArrowheads="1"/>
          </p:cNvSpPr>
          <p:nvPr>
            <p:ph type="sldNum" sz="quarter" idx="12"/>
          </p:nvPr>
        </p:nvSpPr>
        <p:spPr>
          <a:ln/>
        </p:spPr>
        <p:txBody>
          <a:bodyPr/>
          <a:lstStyle>
            <a:lvl1pPr>
              <a:defRPr/>
            </a:lvl1pPr>
          </a:lstStyle>
          <a:p>
            <a:pPr>
              <a:defRPr/>
            </a:pPr>
            <a:fld id="{56F83C55-49EA-431A-80AA-8982E7D85795}" type="slidenum">
              <a:rPr lang="sv-SE"/>
              <a:pPr>
                <a:defRPr/>
              </a:pPr>
              <a:t>‹#›</a:t>
            </a:fld>
            <a:endParaRPr lang="sv-S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4"/>
          <p:cNvSpPr>
            <a:spLocks noGrp="1" noChangeArrowheads="1"/>
          </p:cNvSpPr>
          <p:nvPr>
            <p:ph type="dt" sz="half" idx="10"/>
          </p:nvPr>
        </p:nvSpPr>
        <p:spPr>
          <a:ln/>
        </p:spPr>
        <p:txBody>
          <a:bodyPr/>
          <a:lstStyle>
            <a:lvl1pPr>
              <a:defRPr/>
            </a:lvl1pPr>
          </a:lstStyle>
          <a:p>
            <a:pPr>
              <a:defRPr/>
            </a:pPr>
            <a:endParaRPr lang="sv-SE"/>
          </a:p>
        </p:txBody>
      </p:sp>
      <p:sp>
        <p:nvSpPr>
          <p:cNvPr id="5" name="Rectangle 5"/>
          <p:cNvSpPr>
            <a:spLocks noGrp="1" noChangeArrowheads="1"/>
          </p:cNvSpPr>
          <p:nvPr>
            <p:ph type="ftr" sz="quarter" idx="11"/>
          </p:nvPr>
        </p:nvSpPr>
        <p:spPr>
          <a:ln/>
        </p:spPr>
        <p:txBody>
          <a:bodyPr/>
          <a:lstStyle>
            <a:lvl1pPr>
              <a:defRPr/>
            </a:lvl1pPr>
          </a:lstStyle>
          <a:p>
            <a:pPr>
              <a:defRPr/>
            </a:pPr>
            <a:endParaRPr lang="sv-SE"/>
          </a:p>
        </p:txBody>
      </p:sp>
      <p:sp>
        <p:nvSpPr>
          <p:cNvPr id="6" name="Rectangle 6"/>
          <p:cNvSpPr>
            <a:spLocks noGrp="1" noChangeArrowheads="1"/>
          </p:cNvSpPr>
          <p:nvPr>
            <p:ph type="sldNum" sz="quarter" idx="12"/>
          </p:nvPr>
        </p:nvSpPr>
        <p:spPr>
          <a:ln/>
        </p:spPr>
        <p:txBody>
          <a:bodyPr/>
          <a:lstStyle>
            <a:lvl1pPr>
              <a:defRPr/>
            </a:lvl1pPr>
          </a:lstStyle>
          <a:p>
            <a:pPr>
              <a:defRPr/>
            </a:pPr>
            <a:fld id="{41C96226-E8F6-4D91-8673-97035526BE4C}" type="slidenum">
              <a:rPr lang="sv-SE"/>
              <a:pPr>
                <a:defRPr/>
              </a:pPr>
              <a:t>‹#›</a:t>
            </a:fld>
            <a:endParaRPr lang="sv-S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4" name="Rectangle 4"/>
          <p:cNvSpPr>
            <a:spLocks noGrp="1" noChangeArrowheads="1"/>
          </p:cNvSpPr>
          <p:nvPr>
            <p:ph type="dt" sz="half" idx="10"/>
          </p:nvPr>
        </p:nvSpPr>
        <p:spPr>
          <a:ln/>
        </p:spPr>
        <p:txBody>
          <a:bodyPr/>
          <a:lstStyle>
            <a:lvl1pPr>
              <a:defRPr/>
            </a:lvl1pPr>
          </a:lstStyle>
          <a:p>
            <a:pPr>
              <a:defRPr/>
            </a:pPr>
            <a:endParaRPr lang="sv-SE"/>
          </a:p>
        </p:txBody>
      </p:sp>
      <p:sp>
        <p:nvSpPr>
          <p:cNvPr id="5" name="Rectangle 5"/>
          <p:cNvSpPr>
            <a:spLocks noGrp="1" noChangeArrowheads="1"/>
          </p:cNvSpPr>
          <p:nvPr>
            <p:ph type="ftr" sz="quarter" idx="11"/>
          </p:nvPr>
        </p:nvSpPr>
        <p:spPr>
          <a:ln/>
        </p:spPr>
        <p:txBody>
          <a:bodyPr/>
          <a:lstStyle>
            <a:lvl1pPr>
              <a:defRPr/>
            </a:lvl1pPr>
          </a:lstStyle>
          <a:p>
            <a:pPr>
              <a:defRPr/>
            </a:pPr>
            <a:endParaRPr lang="sv-SE"/>
          </a:p>
        </p:txBody>
      </p:sp>
      <p:sp>
        <p:nvSpPr>
          <p:cNvPr id="6" name="Rectangle 6"/>
          <p:cNvSpPr>
            <a:spLocks noGrp="1" noChangeArrowheads="1"/>
          </p:cNvSpPr>
          <p:nvPr>
            <p:ph type="sldNum" sz="quarter" idx="12"/>
          </p:nvPr>
        </p:nvSpPr>
        <p:spPr>
          <a:ln/>
        </p:spPr>
        <p:txBody>
          <a:bodyPr/>
          <a:lstStyle>
            <a:lvl1pPr>
              <a:defRPr/>
            </a:lvl1pPr>
          </a:lstStyle>
          <a:p>
            <a:pPr>
              <a:defRPr/>
            </a:pPr>
            <a:fld id="{88E91747-1480-4C32-9327-EA4B40AEC03C}" type="slidenum">
              <a:rPr lang="sv-SE"/>
              <a:pPr>
                <a:defRPr/>
              </a:pPr>
              <a:t>‹#›</a:t>
            </a:fld>
            <a:endParaRPr lang="sv-S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Rectangle 4"/>
          <p:cNvSpPr>
            <a:spLocks noGrp="1" noChangeArrowheads="1"/>
          </p:cNvSpPr>
          <p:nvPr>
            <p:ph type="dt" sz="half" idx="10"/>
          </p:nvPr>
        </p:nvSpPr>
        <p:spPr>
          <a:ln/>
        </p:spPr>
        <p:txBody>
          <a:bodyPr/>
          <a:lstStyle>
            <a:lvl1pPr>
              <a:defRPr/>
            </a:lvl1pPr>
          </a:lstStyle>
          <a:p>
            <a:pPr>
              <a:defRPr/>
            </a:pPr>
            <a:endParaRPr lang="sv-SE"/>
          </a:p>
        </p:txBody>
      </p:sp>
      <p:sp>
        <p:nvSpPr>
          <p:cNvPr id="6" name="Rectangle 5"/>
          <p:cNvSpPr>
            <a:spLocks noGrp="1" noChangeArrowheads="1"/>
          </p:cNvSpPr>
          <p:nvPr>
            <p:ph type="ftr" sz="quarter" idx="11"/>
          </p:nvPr>
        </p:nvSpPr>
        <p:spPr>
          <a:ln/>
        </p:spPr>
        <p:txBody>
          <a:bodyPr/>
          <a:lstStyle>
            <a:lvl1pPr>
              <a:defRPr/>
            </a:lvl1pPr>
          </a:lstStyle>
          <a:p>
            <a:pPr>
              <a:defRPr/>
            </a:pPr>
            <a:endParaRPr lang="sv-SE"/>
          </a:p>
        </p:txBody>
      </p:sp>
      <p:sp>
        <p:nvSpPr>
          <p:cNvPr id="7" name="Rectangle 6"/>
          <p:cNvSpPr>
            <a:spLocks noGrp="1" noChangeArrowheads="1"/>
          </p:cNvSpPr>
          <p:nvPr>
            <p:ph type="sldNum" sz="quarter" idx="12"/>
          </p:nvPr>
        </p:nvSpPr>
        <p:spPr>
          <a:ln/>
        </p:spPr>
        <p:txBody>
          <a:bodyPr/>
          <a:lstStyle>
            <a:lvl1pPr>
              <a:defRPr/>
            </a:lvl1pPr>
          </a:lstStyle>
          <a:p>
            <a:pPr>
              <a:defRPr/>
            </a:pPr>
            <a:fld id="{41E7A324-4BF8-42CE-ADE5-224CC8949649}" type="slidenum">
              <a:rPr lang="sv-SE"/>
              <a:pPr>
                <a:defRPr/>
              </a:pPr>
              <a:t>‹#›</a:t>
            </a:fld>
            <a:endParaRPr lang="sv-S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Rectangle 4"/>
          <p:cNvSpPr>
            <a:spLocks noGrp="1" noChangeArrowheads="1"/>
          </p:cNvSpPr>
          <p:nvPr>
            <p:ph type="dt" sz="half" idx="10"/>
          </p:nvPr>
        </p:nvSpPr>
        <p:spPr>
          <a:ln/>
        </p:spPr>
        <p:txBody>
          <a:bodyPr/>
          <a:lstStyle>
            <a:lvl1pPr>
              <a:defRPr/>
            </a:lvl1pPr>
          </a:lstStyle>
          <a:p>
            <a:pPr>
              <a:defRPr/>
            </a:pPr>
            <a:endParaRPr lang="sv-SE"/>
          </a:p>
        </p:txBody>
      </p:sp>
      <p:sp>
        <p:nvSpPr>
          <p:cNvPr id="8" name="Rectangle 5"/>
          <p:cNvSpPr>
            <a:spLocks noGrp="1" noChangeArrowheads="1"/>
          </p:cNvSpPr>
          <p:nvPr>
            <p:ph type="ftr" sz="quarter" idx="11"/>
          </p:nvPr>
        </p:nvSpPr>
        <p:spPr>
          <a:ln/>
        </p:spPr>
        <p:txBody>
          <a:bodyPr/>
          <a:lstStyle>
            <a:lvl1pPr>
              <a:defRPr/>
            </a:lvl1pPr>
          </a:lstStyle>
          <a:p>
            <a:pPr>
              <a:defRPr/>
            </a:pPr>
            <a:endParaRPr lang="sv-SE"/>
          </a:p>
        </p:txBody>
      </p:sp>
      <p:sp>
        <p:nvSpPr>
          <p:cNvPr id="9" name="Rectangle 6"/>
          <p:cNvSpPr>
            <a:spLocks noGrp="1" noChangeArrowheads="1"/>
          </p:cNvSpPr>
          <p:nvPr>
            <p:ph type="sldNum" sz="quarter" idx="12"/>
          </p:nvPr>
        </p:nvSpPr>
        <p:spPr>
          <a:ln/>
        </p:spPr>
        <p:txBody>
          <a:bodyPr/>
          <a:lstStyle>
            <a:lvl1pPr>
              <a:defRPr/>
            </a:lvl1pPr>
          </a:lstStyle>
          <a:p>
            <a:pPr>
              <a:defRPr/>
            </a:pPr>
            <a:fld id="{854BEC38-0928-4224-A4F3-BEF59CF8881E}" type="slidenum">
              <a:rPr lang="sv-SE"/>
              <a:pPr>
                <a:defRPr/>
              </a:pPr>
              <a:t>‹#›</a:t>
            </a:fld>
            <a:endParaRPr lang="sv-S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Rectangle 4"/>
          <p:cNvSpPr>
            <a:spLocks noGrp="1" noChangeArrowheads="1"/>
          </p:cNvSpPr>
          <p:nvPr>
            <p:ph type="dt" sz="half" idx="10"/>
          </p:nvPr>
        </p:nvSpPr>
        <p:spPr>
          <a:ln/>
        </p:spPr>
        <p:txBody>
          <a:bodyPr/>
          <a:lstStyle>
            <a:lvl1pPr>
              <a:defRPr/>
            </a:lvl1pPr>
          </a:lstStyle>
          <a:p>
            <a:pPr>
              <a:defRPr/>
            </a:pPr>
            <a:endParaRPr lang="sv-SE"/>
          </a:p>
        </p:txBody>
      </p:sp>
      <p:sp>
        <p:nvSpPr>
          <p:cNvPr id="4" name="Rectangle 5"/>
          <p:cNvSpPr>
            <a:spLocks noGrp="1" noChangeArrowheads="1"/>
          </p:cNvSpPr>
          <p:nvPr>
            <p:ph type="ftr" sz="quarter" idx="11"/>
          </p:nvPr>
        </p:nvSpPr>
        <p:spPr>
          <a:ln/>
        </p:spPr>
        <p:txBody>
          <a:bodyPr/>
          <a:lstStyle>
            <a:lvl1pPr>
              <a:defRPr/>
            </a:lvl1pPr>
          </a:lstStyle>
          <a:p>
            <a:pPr>
              <a:defRPr/>
            </a:pPr>
            <a:endParaRPr lang="sv-SE"/>
          </a:p>
        </p:txBody>
      </p:sp>
      <p:sp>
        <p:nvSpPr>
          <p:cNvPr id="5" name="Rectangle 6"/>
          <p:cNvSpPr>
            <a:spLocks noGrp="1" noChangeArrowheads="1"/>
          </p:cNvSpPr>
          <p:nvPr>
            <p:ph type="sldNum" sz="quarter" idx="12"/>
          </p:nvPr>
        </p:nvSpPr>
        <p:spPr>
          <a:ln/>
        </p:spPr>
        <p:txBody>
          <a:bodyPr/>
          <a:lstStyle>
            <a:lvl1pPr>
              <a:defRPr/>
            </a:lvl1pPr>
          </a:lstStyle>
          <a:p>
            <a:pPr>
              <a:defRPr/>
            </a:pPr>
            <a:fld id="{6410F4E4-B985-43ED-8BD6-8BD02363CBF9}" type="slidenum">
              <a:rPr lang="sv-SE"/>
              <a:pPr>
                <a:defRPr/>
              </a:pPr>
              <a:t>‹#›</a:t>
            </a:fld>
            <a:endParaRPr lang="sv-S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sv-SE"/>
          </a:p>
        </p:txBody>
      </p:sp>
      <p:sp>
        <p:nvSpPr>
          <p:cNvPr id="3" name="Rectangle 5"/>
          <p:cNvSpPr>
            <a:spLocks noGrp="1" noChangeArrowheads="1"/>
          </p:cNvSpPr>
          <p:nvPr>
            <p:ph type="ftr" sz="quarter" idx="11"/>
          </p:nvPr>
        </p:nvSpPr>
        <p:spPr>
          <a:ln/>
        </p:spPr>
        <p:txBody>
          <a:bodyPr/>
          <a:lstStyle>
            <a:lvl1pPr>
              <a:defRPr/>
            </a:lvl1pPr>
          </a:lstStyle>
          <a:p>
            <a:pPr>
              <a:defRPr/>
            </a:pPr>
            <a:endParaRPr lang="sv-SE"/>
          </a:p>
        </p:txBody>
      </p:sp>
      <p:sp>
        <p:nvSpPr>
          <p:cNvPr id="4" name="Rectangle 6"/>
          <p:cNvSpPr>
            <a:spLocks noGrp="1" noChangeArrowheads="1"/>
          </p:cNvSpPr>
          <p:nvPr>
            <p:ph type="sldNum" sz="quarter" idx="12"/>
          </p:nvPr>
        </p:nvSpPr>
        <p:spPr>
          <a:ln/>
        </p:spPr>
        <p:txBody>
          <a:bodyPr/>
          <a:lstStyle>
            <a:lvl1pPr>
              <a:defRPr/>
            </a:lvl1pPr>
          </a:lstStyle>
          <a:p>
            <a:pPr>
              <a:defRPr/>
            </a:pPr>
            <a:fld id="{3239649F-3455-4A6E-ACFC-4D4A8522AD27}" type="slidenum">
              <a:rPr lang="sv-SE"/>
              <a:pPr>
                <a:defRPr/>
              </a:pPr>
              <a:t>‹#›</a:t>
            </a:fld>
            <a:endParaRPr lang="sv-S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4"/>
          <p:cNvSpPr>
            <a:spLocks noGrp="1" noChangeArrowheads="1"/>
          </p:cNvSpPr>
          <p:nvPr>
            <p:ph type="dt" sz="half" idx="10"/>
          </p:nvPr>
        </p:nvSpPr>
        <p:spPr>
          <a:ln/>
        </p:spPr>
        <p:txBody>
          <a:bodyPr/>
          <a:lstStyle>
            <a:lvl1pPr>
              <a:defRPr/>
            </a:lvl1pPr>
          </a:lstStyle>
          <a:p>
            <a:pPr>
              <a:defRPr/>
            </a:pPr>
            <a:endParaRPr lang="sv-SE"/>
          </a:p>
        </p:txBody>
      </p:sp>
      <p:sp>
        <p:nvSpPr>
          <p:cNvPr id="6" name="Rectangle 5"/>
          <p:cNvSpPr>
            <a:spLocks noGrp="1" noChangeArrowheads="1"/>
          </p:cNvSpPr>
          <p:nvPr>
            <p:ph type="ftr" sz="quarter" idx="11"/>
          </p:nvPr>
        </p:nvSpPr>
        <p:spPr>
          <a:ln/>
        </p:spPr>
        <p:txBody>
          <a:bodyPr/>
          <a:lstStyle>
            <a:lvl1pPr>
              <a:defRPr/>
            </a:lvl1pPr>
          </a:lstStyle>
          <a:p>
            <a:pPr>
              <a:defRPr/>
            </a:pPr>
            <a:endParaRPr lang="sv-SE"/>
          </a:p>
        </p:txBody>
      </p:sp>
      <p:sp>
        <p:nvSpPr>
          <p:cNvPr id="7" name="Rectangle 6"/>
          <p:cNvSpPr>
            <a:spLocks noGrp="1" noChangeArrowheads="1"/>
          </p:cNvSpPr>
          <p:nvPr>
            <p:ph type="sldNum" sz="quarter" idx="12"/>
          </p:nvPr>
        </p:nvSpPr>
        <p:spPr>
          <a:ln/>
        </p:spPr>
        <p:txBody>
          <a:bodyPr/>
          <a:lstStyle>
            <a:lvl1pPr>
              <a:defRPr/>
            </a:lvl1pPr>
          </a:lstStyle>
          <a:p>
            <a:pPr>
              <a:defRPr/>
            </a:pPr>
            <a:fld id="{60311B24-5115-4574-9711-57659CFD93D1}" type="slidenum">
              <a:rPr lang="sv-SE"/>
              <a:pPr>
                <a:defRPr/>
              </a:pPr>
              <a:t>‹#›</a:t>
            </a:fld>
            <a:endParaRPr lang="sv-S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dirty="0" smtClean="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4"/>
          <p:cNvSpPr>
            <a:spLocks noGrp="1" noChangeArrowheads="1"/>
          </p:cNvSpPr>
          <p:nvPr>
            <p:ph type="dt" sz="half" idx="10"/>
          </p:nvPr>
        </p:nvSpPr>
        <p:spPr>
          <a:ln/>
        </p:spPr>
        <p:txBody>
          <a:bodyPr/>
          <a:lstStyle>
            <a:lvl1pPr>
              <a:defRPr/>
            </a:lvl1pPr>
          </a:lstStyle>
          <a:p>
            <a:pPr>
              <a:defRPr/>
            </a:pPr>
            <a:endParaRPr lang="sv-SE"/>
          </a:p>
        </p:txBody>
      </p:sp>
      <p:sp>
        <p:nvSpPr>
          <p:cNvPr id="6" name="Rectangle 5"/>
          <p:cNvSpPr>
            <a:spLocks noGrp="1" noChangeArrowheads="1"/>
          </p:cNvSpPr>
          <p:nvPr>
            <p:ph type="ftr" sz="quarter" idx="11"/>
          </p:nvPr>
        </p:nvSpPr>
        <p:spPr>
          <a:ln/>
        </p:spPr>
        <p:txBody>
          <a:bodyPr/>
          <a:lstStyle>
            <a:lvl1pPr>
              <a:defRPr/>
            </a:lvl1pPr>
          </a:lstStyle>
          <a:p>
            <a:pPr>
              <a:defRPr/>
            </a:pPr>
            <a:endParaRPr lang="sv-SE"/>
          </a:p>
        </p:txBody>
      </p:sp>
      <p:sp>
        <p:nvSpPr>
          <p:cNvPr id="7" name="Rectangle 6"/>
          <p:cNvSpPr>
            <a:spLocks noGrp="1" noChangeArrowheads="1"/>
          </p:cNvSpPr>
          <p:nvPr>
            <p:ph type="sldNum" sz="quarter" idx="12"/>
          </p:nvPr>
        </p:nvSpPr>
        <p:spPr>
          <a:ln/>
        </p:spPr>
        <p:txBody>
          <a:bodyPr/>
          <a:lstStyle>
            <a:lvl1pPr>
              <a:defRPr/>
            </a:lvl1pPr>
          </a:lstStyle>
          <a:p>
            <a:pPr>
              <a:defRPr/>
            </a:pPr>
            <a:fld id="{4C5240FB-57A2-4B2E-8F21-7559CBD44EA7}" type="slidenum">
              <a:rPr lang="sv-SE"/>
              <a:pPr>
                <a:defRPr/>
              </a:pPr>
              <a:t>‹#›</a:t>
            </a:fld>
            <a:endParaRPr lang="sv-S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sv-SE" smtClean="0"/>
              <a:t>Klicka här för att ändra format</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sv-SE"/>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sv-SE"/>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7B46FD95-DF03-4D29-A548-2C686799C10E}" type="slidenum">
              <a:rPr lang="sv-SE"/>
              <a:pPr>
                <a:defRPr/>
              </a:pPr>
              <a:t>‹#›</a:t>
            </a:fld>
            <a:endParaRPr lang="sv-SE"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gideonsbergsif.se/"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www.rf.se/rf%20/arbetar%20med/"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ChangeArrowheads="1"/>
          </p:cNvSpPr>
          <p:nvPr/>
        </p:nvSpPr>
        <p:spPr bwMode="auto">
          <a:xfrm>
            <a:off x="-1057275" y="1700213"/>
            <a:ext cx="2114550" cy="641350"/>
          </a:xfrm>
          <a:prstGeom prst="rect">
            <a:avLst/>
          </a:prstGeom>
          <a:noFill/>
          <a:ln w="9525">
            <a:noFill/>
            <a:miter lim="800000"/>
            <a:headEnd/>
            <a:tailEnd/>
          </a:ln>
          <a:effectLst/>
        </p:spPr>
        <p:txBody>
          <a:bodyPr wrap="none" anchor="ctr">
            <a:spAutoFit/>
          </a:bodyPr>
          <a:lstStyle/>
          <a:p>
            <a:pPr indent="828675" algn="ctr"/>
            <a:r>
              <a:rPr lang="sv-SE" b="1"/>
              <a:t>	                </a:t>
            </a:r>
            <a:endParaRPr lang="sv-SE"/>
          </a:p>
          <a:p>
            <a:pPr indent="828675" algn="ctr"/>
            <a:r>
              <a:rPr lang="sv-SE"/>
              <a:t>                             </a:t>
            </a:r>
          </a:p>
        </p:txBody>
      </p:sp>
      <p:sp>
        <p:nvSpPr>
          <p:cNvPr id="2051" name="Text Box 5"/>
          <p:cNvSpPr txBox="1">
            <a:spLocks noChangeArrowheads="1"/>
          </p:cNvSpPr>
          <p:nvPr/>
        </p:nvSpPr>
        <p:spPr bwMode="auto">
          <a:xfrm>
            <a:off x="1908175" y="1196975"/>
            <a:ext cx="5014913" cy="641350"/>
          </a:xfrm>
          <a:prstGeom prst="rect">
            <a:avLst/>
          </a:prstGeom>
          <a:noFill/>
          <a:ln w="9525">
            <a:noFill/>
            <a:miter lim="800000"/>
            <a:headEnd/>
            <a:tailEnd/>
          </a:ln>
          <a:effectLst/>
        </p:spPr>
        <p:txBody>
          <a:bodyPr wrap="none">
            <a:spAutoFit/>
          </a:bodyPr>
          <a:lstStyle/>
          <a:p>
            <a:pPr algn="ctr"/>
            <a:r>
              <a:rPr lang="sv-SE" sz="3600" b="1">
                <a:solidFill>
                  <a:srgbClr val="0000CC"/>
                </a:solidFill>
                <a:latin typeface="Verdana" pitchFamily="34" charset="0"/>
              </a:rPr>
              <a:t>GIDEONSBERGS IF</a:t>
            </a:r>
            <a:endParaRPr lang="sv-SE" sz="3600">
              <a:latin typeface="Verdana" pitchFamily="34" charset="0"/>
            </a:endParaRPr>
          </a:p>
        </p:txBody>
      </p:sp>
      <p:sp>
        <p:nvSpPr>
          <p:cNvPr id="2052" name="Text Box 8"/>
          <p:cNvSpPr txBox="1">
            <a:spLocks noChangeArrowheads="1"/>
          </p:cNvSpPr>
          <p:nvPr/>
        </p:nvSpPr>
        <p:spPr bwMode="auto">
          <a:xfrm>
            <a:off x="2195513" y="4868863"/>
            <a:ext cx="4721225" cy="457200"/>
          </a:xfrm>
          <a:prstGeom prst="rect">
            <a:avLst/>
          </a:prstGeom>
          <a:noFill/>
          <a:ln w="9525">
            <a:noFill/>
            <a:miter lim="800000"/>
            <a:headEnd/>
            <a:tailEnd/>
          </a:ln>
          <a:effectLst/>
        </p:spPr>
        <p:txBody>
          <a:bodyPr wrap="none">
            <a:spAutoFit/>
          </a:bodyPr>
          <a:lstStyle/>
          <a:p>
            <a:r>
              <a:rPr lang="sv-SE" sz="2400" b="1">
                <a:solidFill>
                  <a:srgbClr val="0000CC"/>
                </a:solidFill>
                <a:latin typeface="Verdana" pitchFamily="34" charset="0"/>
              </a:rPr>
              <a:t>Policy och utvecklingsplan</a:t>
            </a:r>
          </a:p>
        </p:txBody>
      </p:sp>
      <p:sp>
        <p:nvSpPr>
          <p:cNvPr id="2053" name="Text Box 9"/>
          <p:cNvSpPr txBox="1">
            <a:spLocks noChangeArrowheads="1"/>
          </p:cNvSpPr>
          <p:nvPr/>
        </p:nvSpPr>
        <p:spPr bwMode="auto">
          <a:xfrm>
            <a:off x="3255963" y="3376613"/>
            <a:ext cx="184150" cy="366712"/>
          </a:xfrm>
          <a:prstGeom prst="rect">
            <a:avLst/>
          </a:prstGeom>
          <a:noFill/>
          <a:ln w="9525">
            <a:noFill/>
            <a:miter lim="800000"/>
            <a:headEnd/>
            <a:tailEnd/>
          </a:ln>
          <a:effectLst/>
        </p:spPr>
        <p:txBody>
          <a:bodyPr wrap="none">
            <a:spAutoFit/>
          </a:bodyPr>
          <a:lstStyle/>
          <a:p>
            <a:endParaRPr lang="sv-SE"/>
          </a:p>
        </p:txBody>
      </p:sp>
      <p:pic>
        <p:nvPicPr>
          <p:cNvPr id="2054" name="Picture 10"/>
          <p:cNvPicPr>
            <a:picLocks noChangeAspect="1" noChangeArrowheads="1"/>
          </p:cNvPicPr>
          <p:nvPr/>
        </p:nvPicPr>
        <p:blipFill>
          <a:blip r:embed="rId3" cstate="print"/>
          <a:srcRect/>
          <a:stretch>
            <a:fillRect/>
          </a:stretch>
        </p:blipFill>
        <p:spPr bwMode="auto">
          <a:xfrm>
            <a:off x="3348038" y="2205038"/>
            <a:ext cx="2152650" cy="2286000"/>
          </a:xfrm>
          <a:prstGeom prst="rect">
            <a:avLst/>
          </a:prstGeom>
          <a:noFill/>
          <a:ln w="9525">
            <a:noFill/>
            <a:miter lim="800000"/>
            <a:headEnd/>
            <a:tailEnd/>
          </a:ln>
        </p:spPr>
      </p:pic>
      <p:sp>
        <p:nvSpPr>
          <p:cNvPr id="2055" name="Freeform 12"/>
          <p:cNvSpPr>
            <a:spLocks/>
          </p:cNvSpPr>
          <p:nvPr/>
        </p:nvSpPr>
        <p:spPr bwMode="auto">
          <a:xfrm>
            <a:off x="0" y="3641725"/>
            <a:ext cx="3505200" cy="3195638"/>
          </a:xfrm>
          <a:custGeom>
            <a:avLst/>
            <a:gdLst>
              <a:gd name="T0" fmla="*/ 0 w 2208"/>
              <a:gd name="T1" fmla="*/ 2147483647 h 2013"/>
              <a:gd name="T2" fmla="*/ 2147483647 w 2208"/>
              <a:gd name="T3" fmla="*/ 2147483647 h 2013"/>
              <a:gd name="T4" fmla="*/ 2147483647 w 2208"/>
              <a:gd name="T5" fmla="*/ 2147483647 h 2013"/>
              <a:gd name="T6" fmla="*/ 2147483647 w 2208"/>
              <a:gd name="T7" fmla="*/ 2147483647 h 2013"/>
              <a:gd name="T8" fmla="*/ 2147483647 w 2208"/>
              <a:gd name="T9" fmla="*/ 2147483647 h 2013"/>
              <a:gd name="T10" fmla="*/ 2147483647 w 2208"/>
              <a:gd name="T11" fmla="*/ 2147483647 h 2013"/>
              <a:gd name="T12" fmla="*/ 2147483647 w 2208"/>
              <a:gd name="T13" fmla="*/ 2147483647 h 2013"/>
              <a:gd name="T14" fmla="*/ 2147483647 w 2208"/>
              <a:gd name="T15" fmla="*/ 2147483647 h 2013"/>
              <a:gd name="T16" fmla="*/ 2147483647 w 2208"/>
              <a:gd name="T17" fmla="*/ 2147483647 h 2013"/>
              <a:gd name="T18" fmla="*/ 2147483647 w 2208"/>
              <a:gd name="T19" fmla="*/ 2147483647 h 2013"/>
              <a:gd name="T20" fmla="*/ 2147483647 w 2208"/>
              <a:gd name="T21" fmla="*/ 2147483647 h 2013"/>
              <a:gd name="T22" fmla="*/ 2147483647 w 2208"/>
              <a:gd name="T23" fmla="*/ 2147483647 h 2013"/>
              <a:gd name="T24" fmla="*/ 2147483647 w 2208"/>
              <a:gd name="T25" fmla="*/ 2147483647 h 2013"/>
              <a:gd name="T26" fmla="*/ 2147483647 w 2208"/>
              <a:gd name="T27" fmla="*/ 2147483647 h 2013"/>
              <a:gd name="T28" fmla="*/ 2147483647 w 2208"/>
              <a:gd name="T29" fmla="*/ 2147483647 h 2013"/>
              <a:gd name="T30" fmla="*/ 2147483647 w 2208"/>
              <a:gd name="T31" fmla="*/ 2147483647 h 2013"/>
              <a:gd name="T32" fmla="*/ 2147483647 w 2208"/>
              <a:gd name="T33" fmla="*/ 2147483647 h 2013"/>
              <a:gd name="T34" fmla="*/ 2147483647 w 2208"/>
              <a:gd name="T35" fmla="*/ 2147483647 h 2013"/>
              <a:gd name="T36" fmla="*/ 2147483647 w 2208"/>
              <a:gd name="T37" fmla="*/ 2147483647 h 2013"/>
              <a:gd name="T38" fmla="*/ 2147483647 w 2208"/>
              <a:gd name="T39" fmla="*/ 2147483647 h 2013"/>
              <a:gd name="T40" fmla="*/ 2147483647 w 2208"/>
              <a:gd name="T41" fmla="*/ 2147483647 h 2013"/>
              <a:gd name="T42" fmla="*/ 2147483647 w 2208"/>
              <a:gd name="T43" fmla="*/ 2147483647 h 2013"/>
              <a:gd name="T44" fmla="*/ 2147483647 w 2208"/>
              <a:gd name="T45" fmla="*/ 2147483647 h 2013"/>
              <a:gd name="T46" fmla="*/ 2147483647 w 2208"/>
              <a:gd name="T47" fmla="*/ 2147483647 h 2013"/>
              <a:gd name="T48" fmla="*/ 2147483647 w 2208"/>
              <a:gd name="T49" fmla="*/ 2147483647 h 2013"/>
              <a:gd name="T50" fmla="*/ 2147483647 w 2208"/>
              <a:gd name="T51" fmla="*/ 2147483647 h 2013"/>
              <a:gd name="T52" fmla="*/ 2147483647 w 2208"/>
              <a:gd name="T53" fmla="*/ 2147483647 h 2013"/>
              <a:gd name="T54" fmla="*/ 2147483647 w 2208"/>
              <a:gd name="T55" fmla="*/ 2147483647 h 2013"/>
              <a:gd name="T56" fmla="*/ 2147483647 w 2208"/>
              <a:gd name="T57" fmla="*/ 2147483647 h 2013"/>
              <a:gd name="T58" fmla="*/ 2147483647 w 2208"/>
              <a:gd name="T59" fmla="*/ 2147483647 h 2013"/>
              <a:gd name="T60" fmla="*/ 2147483647 w 2208"/>
              <a:gd name="T61" fmla="*/ 2147483647 h 2013"/>
              <a:gd name="T62" fmla="*/ 2147483647 w 2208"/>
              <a:gd name="T63" fmla="*/ 2147483647 h 2013"/>
              <a:gd name="T64" fmla="*/ 2147483647 w 2208"/>
              <a:gd name="T65" fmla="*/ 2147483647 h 2013"/>
              <a:gd name="T66" fmla="*/ 2147483647 w 2208"/>
              <a:gd name="T67" fmla="*/ 2147483647 h 2013"/>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208" h="2013">
                <a:moveTo>
                  <a:pt x="0" y="2013"/>
                </a:moveTo>
                <a:cubicBezTo>
                  <a:pt x="83" y="1958"/>
                  <a:pt x="66" y="1898"/>
                  <a:pt x="106" y="1818"/>
                </a:cubicBezTo>
                <a:cubicBezTo>
                  <a:pt x="125" y="1780"/>
                  <a:pt x="156" y="1741"/>
                  <a:pt x="177" y="1703"/>
                </a:cubicBezTo>
                <a:cubicBezTo>
                  <a:pt x="197" y="1667"/>
                  <a:pt x="206" y="1639"/>
                  <a:pt x="230" y="1605"/>
                </a:cubicBezTo>
                <a:cubicBezTo>
                  <a:pt x="243" y="1567"/>
                  <a:pt x="256" y="1544"/>
                  <a:pt x="284" y="1516"/>
                </a:cubicBezTo>
                <a:cubicBezTo>
                  <a:pt x="329" y="1422"/>
                  <a:pt x="270" y="1529"/>
                  <a:pt x="328" y="1463"/>
                </a:cubicBezTo>
                <a:cubicBezTo>
                  <a:pt x="342" y="1447"/>
                  <a:pt x="351" y="1428"/>
                  <a:pt x="363" y="1410"/>
                </a:cubicBezTo>
                <a:cubicBezTo>
                  <a:pt x="369" y="1401"/>
                  <a:pt x="375" y="1393"/>
                  <a:pt x="381" y="1384"/>
                </a:cubicBezTo>
                <a:cubicBezTo>
                  <a:pt x="387" y="1375"/>
                  <a:pt x="399" y="1357"/>
                  <a:pt x="399" y="1357"/>
                </a:cubicBezTo>
                <a:cubicBezTo>
                  <a:pt x="415" y="1295"/>
                  <a:pt x="449" y="1244"/>
                  <a:pt x="505" y="1215"/>
                </a:cubicBezTo>
                <a:cubicBezTo>
                  <a:pt x="515" y="1178"/>
                  <a:pt x="556" y="1099"/>
                  <a:pt x="585" y="1073"/>
                </a:cubicBezTo>
                <a:cubicBezTo>
                  <a:pt x="601" y="1059"/>
                  <a:pt x="638" y="1038"/>
                  <a:pt x="638" y="1038"/>
                </a:cubicBezTo>
                <a:cubicBezTo>
                  <a:pt x="635" y="1029"/>
                  <a:pt x="627" y="1020"/>
                  <a:pt x="629" y="1011"/>
                </a:cubicBezTo>
                <a:cubicBezTo>
                  <a:pt x="636" y="967"/>
                  <a:pt x="706" y="933"/>
                  <a:pt x="744" y="923"/>
                </a:cubicBezTo>
                <a:cubicBezTo>
                  <a:pt x="766" y="908"/>
                  <a:pt x="799" y="887"/>
                  <a:pt x="824" y="878"/>
                </a:cubicBezTo>
                <a:cubicBezTo>
                  <a:pt x="932" y="838"/>
                  <a:pt x="819" y="894"/>
                  <a:pt x="895" y="861"/>
                </a:cubicBezTo>
                <a:cubicBezTo>
                  <a:pt x="944" y="840"/>
                  <a:pt x="986" y="807"/>
                  <a:pt x="1037" y="790"/>
                </a:cubicBezTo>
                <a:cubicBezTo>
                  <a:pt x="1065" y="761"/>
                  <a:pt x="1095" y="743"/>
                  <a:pt x="1117" y="710"/>
                </a:cubicBezTo>
                <a:cubicBezTo>
                  <a:pt x="1128" y="672"/>
                  <a:pt x="1157" y="663"/>
                  <a:pt x="1179" y="630"/>
                </a:cubicBezTo>
                <a:cubicBezTo>
                  <a:pt x="1182" y="615"/>
                  <a:pt x="1180" y="599"/>
                  <a:pt x="1187" y="586"/>
                </a:cubicBezTo>
                <a:cubicBezTo>
                  <a:pt x="1192" y="577"/>
                  <a:pt x="1206" y="575"/>
                  <a:pt x="1214" y="568"/>
                </a:cubicBezTo>
                <a:cubicBezTo>
                  <a:pt x="1259" y="531"/>
                  <a:pt x="1290" y="518"/>
                  <a:pt x="1347" y="506"/>
                </a:cubicBezTo>
                <a:cubicBezTo>
                  <a:pt x="1380" y="473"/>
                  <a:pt x="1383" y="464"/>
                  <a:pt x="1427" y="444"/>
                </a:cubicBezTo>
                <a:cubicBezTo>
                  <a:pt x="1444" y="436"/>
                  <a:pt x="1480" y="426"/>
                  <a:pt x="1480" y="426"/>
                </a:cubicBezTo>
                <a:cubicBezTo>
                  <a:pt x="1526" y="390"/>
                  <a:pt x="1567" y="372"/>
                  <a:pt x="1622" y="356"/>
                </a:cubicBezTo>
                <a:cubicBezTo>
                  <a:pt x="1691" y="308"/>
                  <a:pt x="1600" y="367"/>
                  <a:pt x="1684" y="329"/>
                </a:cubicBezTo>
                <a:cubicBezTo>
                  <a:pt x="1791" y="281"/>
                  <a:pt x="1681" y="316"/>
                  <a:pt x="1755" y="294"/>
                </a:cubicBezTo>
                <a:cubicBezTo>
                  <a:pt x="1817" y="246"/>
                  <a:pt x="1774" y="291"/>
                  <a:pt x="1808" y="196"/>
                </a:cubicBezTo>
                <a:cubicBezTo>
                  <a:pt x="1817" y="171"/>
                  <a:pt x="1836" y="163"/>
                  <a:pt x="1852" y="143"/>
                </a:cubicBezTo>
                <a:cubicBezTo>
                  <a:pt x="1865" y="126"/>
                  <a:pt x="1870" y="102"/>
                  <a:pt x="1888" y="90"/>
                </a:cubicBezTo>
                <a:cubicBezTo>
                  <a:pt x="1906" y="78"/>
                  <a:pt x="1941" y="54"/>
                  <a:pt x="1941" y="54"/>
                </a:cubicBezTo>
                <a:cubicBezTo>
                  <a:pt x="1955" y="12"/>
                  <a:pt x="1970" y="21"/>
                  <a:pt x="2012" y="10"/>
                </a:cubicBezTo>
                <a:cubicBezTo>
                  <a:pt x="2077" y="23"/>
                  <a:pt x="2057" y="24"/>
                  <a:pt x="2144" y="10"/>
                </a:cubicBezTo>
                <a:cubicBezTo>
                  <a:pt x="2208" y="0"/>
                  <a:pt x="2151" y="1"/>
                  <a:pt x="2180" y="1"/>
                </a:cubicBezTo>
              </a:path>
            </a:pathLst>
          </a:custGeom>
          <a:noFill/>
          <a:ln w="57150" cmpd="sng">
            <a:solidFill>
              <a:srgbClr val="33CCFF"/>
            </a:solidFill>
            <a:round/>
            <a:headEnd/>
            <a:tailEnd/>
          </a:ln>
          <a:effectLst/>
        </p:spPr>
        <p:txBody>
          <a:bodyPr/>
          <a:lstStyle/>
          <a:p>
            <a:endParaRPr lang="sv-SE"/>
          </a:p>
        </p:txBody>
      </p:sp>
      <p:sp>
        <p:nvSpPr>
          <p:cNvPr id="2056" name="Freeform 13"/>
          <p:cNvSpPr>
            <a:spLocks/>
          </p:cNvSpPr>
          <p:nvPr/>
        </p:nvSpPr>
        <p:spPr bwMode="auto">
          <a:xfrm>
            <a:off x="5232400" y="14288"/>
            <a:ext cx="3883025" cy="2973387"/>
          </a:xfrm>
          <a:custGeom>
            <a:avLst/>
            <a:gdLst>
              <a:gd name="T0" fmla="*/ 0 w 2446"/>
              <a:gd name="T1" fmla="*/ 2147483647 h 1873"/>
              <a:gd name="T2" fmla="*/ 2147483647 w 2446"/>
              <a:gd name="T3" fmla="*/ 2147483647 h 1873"/>
              <a:gd name="T4" fmla="*/ 2147483647 w 2446"/>
              <a:gd name="T5" fmla="*/ 2147483647 h 1873"/>
              <a:gd name="T6" fmla="*/ 2147483647 w 2446"/>
              <a:gd name="T7" fmla="*/ 2147483647 h 1873"/>
              <a:gd name="T8" fmla="*/ 2147483647 w 2446"/>
              <a:gd name="T9" fmla="*/ 2147483647 h 1873"/>
              <a:gd name="T10" fmla="*/ 2147483647 w 2446"/>
              <a:gd name="T11" fmla="*/ 2147483647 h 1873"/>
              <a:gd name="T12" fmla="*/ 2147483647 w 2446"/>
              <a:gd name="T13" fmla="*/ 2147483647 h 1873"/>
              <a:gd name="T14" fmla="*/ 2147483647 w 2446"/>
              <a:gd name="T15" fmla="*/ 2147483647 h 1873"/>
              <a:gd name="T16" fmla="*/ 2147483647 w 2446"/>
              <a:gd name="T17" fmla="*/ 2147483647 h 1873"/>
              <a:gd name="T18" fmla="*/ 2147483647 w 2446"/>
              <a:gd name="T19" fmla="*/ 2147483647 h 1873"/>
              <a:gd name="T20" fmla="*/ 2147483647 w 2446"/>
              <a:gd name="T21" fmla="*/ 2147483647 h 1873"/>
              <a:gd name="T22" fmla="*/ 2147483647 w 2446"/>
              <a:gd name="T23" fmla="*/ 2147483647 h 1873"/>
              <a:gd name="T24" fmla="*/ 2147483647 w 2446"/>
              <a:gd name="T25" fmla="*/ 2147483647 h 1873"/>
              <a:gd name="T26" fmla="*/ 2147483647 w 2446"/>
              <a:gd name="T27" fmla="*/ 2147483647 h 1873"/>
              <a:gd name="T28" fmla="*/ 2147483647 w 2446"/>
              <a:gd name="T29" fmla="*/ 2147483647 h 1873"/>
              <a:gd name="T30" fmla="*/ 2147483647 w 2446"/>
              <a:gd name="T31" fmla="*/ 2147483647 h 1873"/>
              <a:gd name="T32" fmla="*/ 2147483647 w 2446"/>
              <a:gd name="T33" fmla="*/ 2147483647 h 1873"/>
              <a:gd name="T34" fmla="*/ 2147483647 w 2446"/>
              <a:gd name="T35" fmla="*/ 2147483647 h 1873"/>
              <a:gd name="T36" fmla="*/ 2147483647 w 2446"/>
              <a:gd name="T37" fmla="*/ 2147483647 h 1873"/>
              <a:gd name="T38" fmla="*/ 2147483647 w 2446"/>
              <a:gd name="T39" fmla="*/ 2147483647 h 1873"/>
              <a:gd name="T40" fmla="*/ 2147483647 w 2446"/>
              <a:gd name="T41" fmla="*/ 2147483647 h 1873"/>
              <a:gd name="T42" fmla="*/ 2147483647 w 2446"/>
              <a:gd name="T43" fmla="*/ 0 h 187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446" h="1873">
                <a:moveTo>
                  <a:pt x="0" y="1843"/>
                </a:moveTo>
                <a:cubicBezTo>
                  <a:pt x="83" y="1848"/>
                  <a:pt x="168" y="1873"/>
                  <a:pt x="240" y="1825"/>
                </a:cubicBezTo>
                <a:cubicBezTo>
                  <a:pt x="252" y="1807"/>
                  <a:pt x="263" y="1790"/>
                  <a:pt x="275" y="1772"/>
                </a:cubicBezTo>
                <a:cubicBezTo>
                  <a:pt x="280" y="1764"/>
                  <a:pt x="278" y="1753"/>
                  <a:pt x="284" y="1746"/>
                </a:cubicBezTo>
                <a:cubicBezTo>
                  <a:pt x="294" y="1735"/>
                  <a:pt x="309" y="1729"/>
                  <a:pt x="320" y="1719"/>
                </a:cubicBezTo>
                <a:cubicBezTo>
                  <a:pt x="424" y="1629"/>
                  <a:pt x="558" y="1600"/>
                  <a:pt x="692" y="1577"/>
                </a:cubicBezTo>
                <a:cubicBezTo>
                  <a:pt x="806" y="1519"/>
                  <a:pt x="937" y="1456"/>
                  <a:pt x="1028" y="1365"/>
                </a:cubicBezTo>
                <a:cubicBezTo>
                  <a:pt x="1047" y="1288"/>
                  <a:pt x="1020" y="1363"/>
                  <a:pt x="1064" y="1311"/>
                </a:cubicBezTo>
                <a:cubicBezTo>
                  <a:pt x="1095" y="1275"/>
                  <a:pt x="1101" y="1230"/>
                  <a:pt x="1135" y="1196"/>
                </a:cubicBezTo>
                <a:cubicBezTo>
                  <a:pt x="1153" y="1159"/>
                  <a:pt x="1168" y="1136"/>
                  <a:pt x="1197" y="1108"/>
                </a:cubicBezTo>
                <a:cubicBezTo>
                  <a:pt x="1221" y="1035"/>
                  <a:pt x="1253" y="956"/>
                  <a:pt x="1321" y="913"/>
                </a:cubicBezTo>
                <a:cubicBezTo>
                  <a:pt x="1340" y="857"/>
                  <a:pt x="1389" y="828"/>
                  <a:pt x="1436" y="797"/>
                </a:cubicBezTo>
                <a:cubicBezTo>
                  <a:pt x="1495" y="758"/>
                  <a:pt x="1546" y="732"/>
                  <a:pt x="1613" y="709"/>
                </a:cubicBezTo>
                <a:cubicBezTo>
                  <a:pt x="1654" y="668"/>
                  <a:pt x="1697" y="632"/>
                  <a:pt x="1746" y="602"/>
                </a:cubicBezTo>
                <a:cubicBezTo>
                  <a:pt x="1774" y="561"/>
                  <a:pt x="1818" y="531"/>
                  <a:pt x="1853" y="496"/>
                </a:cubicBezTo>
                <a:cubicBezTo>
                  <a:pt x="1892" y="457"/>
                  <a:pt x="1916" y="415"/>
                  <a:pt x="1968" y="390"/>
                </a:cubicBezTo>
                <a:cubicBezTo>
                  <a:pt x="1991" y="353"/>
                  <a:pt x="2003" y="360"/>
                  <a:pt x="2039" y="337"/>
                </a:cubicBezTo>
                <a:cubicBezTo>
                  <a:pt x="2068" y="290"/>
                  <a:pt x="2117" y="285"/>
                  <a:pt x="2154" y="248"/>
                </a:cubicBezTo>
                <a:cubicBezTo>
                  <a:pt x="2185" y="217"/>
                  <a:pt x="2239" y="177"/>
                  <a:pt x="2269" y="142"/>
                </a:cubicBezTo>
                <a:cubicBezTo>
                  <a:pt x="2296" y="110"/>
                  <a:pt x="2314" y="88"/>
                  <a:pt x="2349" y="62"/>
                </a:cubicBezTo>
                <a:cubicBezTo>
                  <a:pt x="2363" y="21"/>
                  <a:pt x="2380" y="21"/>
                  <a:pt x="2420" y="9"/>
                </a:cubicBezTo>
                <a:cubicBezTo>
                  <a:pt x="2429" y="6"/>
                  <a:pt x="2446" y="0"/>
                  <a:pt x="2446" y="0"/>
                </a:cubicBezTo>
              </a:path>
            </a:pathLst>
          </a:custGeom>
          <a:noFill/>
          <a:ln w="57150" cmpd="sng">
            <a:solidFill>
              <a:srgbClr val="33CCFF"/>
            </a:solidFill>
            <a:round/>
            <a:headEnd/>
            <a:tailEnd/>
          </a:ln>
          <a:effectLst/>
        </p:spPr>
        <p:txBody>
          <a:bodyPr/>
          <a:lstStyle/>
          <a:p>
            <a:endParaRPr lang="sv-SE"/>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252413" y="0"/>
            <a:ext cx="9612313" cy="6492875"/>
          </a:xfrm>
          <a:prstGeom prst="rect">
            <a:avLst/>
          </a:prstGeom>
          <a:noFill/>
          <a:ln w="9525">
            <a:noFill/>
            <a:miter lim="800000"/>
            <a:headEnd/>
            <a:tailEnd/>
          </a:ln>
          <a:effectLst/>
        </p:spPr>
        <p:txBody>
          <a:bodyPr anchor="ctr">
            <a:spAutoFit/>
          </a:bodyPr>
          <a:lstStyle/>
          <a:p>
            <a:pPr indent="457200"/>
            <a:r>
              <a:rPr lang="sv-SE" sz="2000" b="1">
                <a:latin typeface="Verdana" pitchFamily="34" charset="0"/>
              </a:rPr>
              <a:t>POLICY CUPSPEL						      </a:t>
            </a:r>
            <a:r>
              <a:rPr lang="sv-SE" sz="900">
                <a:latin typeface="Verdana" pitchFamily="34" charset="0"/>
              </a:rPr>
              <a:t>10</a:t>
            </a:r>
            <a:r>
              <a:rPr lang="sv-SE" sz="2000" b="1">
                <a:latin typeface="Verdana" pitchFamily="34" charset="0"/>
              </a:rPr>
              <a:t>						                        </a:t>
            </a:r>
            <a:endParaRPr lang="sv-SE" sz="2000">
              <a:latin typeface="Verdana" pitchFamily="34" charset="0"/>
            </a:endParaRPr>
          </a:p>
          <a:p>
            <a:pPr indent="457200"/>
            <a:r>
              <a:rPr lang="sv-SE" sz="2000" b="1">
                <a:latin typeface="Verdana" pitchFamily="34" charset="0"/>
              </a:rPr>
              <a:t>Allmänt</a:t>
            </a:r>
            <a:endParaRPr lang="sv-SE" sz="2000">
              <a:latin typeface="Verdana" pitchFamily="34" charset="0"/>
            </a:endParaRPr>
          </a:p>
          <a:p>
            <a:pPr indent="457200"/>
            <a:r>
              <a:rPr lang="sv-SE" sz="2000">
                <a:latin typeface="Verdana" pitchFamily="34" charset="0"/>
              </a:rPr>
              <a:t>Föreningen betalar laganmälan till Fotbollens Dag. </a:t>
            </a:r>
          </a:p>
          <a:p>
            <a:pPr indent="457200"/>
            <a:r>
              <a:rPr lang="sv-SE" sz="2000">
                <a:latin typeface="Verdana" pitchFamily="34" charset="0"/>
              </a:rPr>
              <a:t>Vill man anmäla fler lag i någon årskull ska detta meddelas till </a:t>
            </a:r>
          </a:p>
          <a:p>
            <a:pPr indent="457200"/>
            <a:r>
              <a:rPr lang="sv-SE" sz="2000">
                <a:latin typeface="Verdana" pitchFamily="34" charset="0"/>
              </a:rPr>
              <a:t>kansliet.</a:t>
            </a:r>
          </a:p>
          <a:p>
            <a:pPr indent="457200"/>
            <a:r>
              <a:rPr lang="sv-SE" sz="2000">
                <a:latin typeface="Verdana" pitchFamily="34" charset="0"/>
              </a:rPr>
              <a:t>Deltagande i cupspel skall framgå av årsplaneringen. </a:t>
            </a:r>
          </a:p>
          <a:p>
            <a:pPr indent="457200"/>
            <a:r>
              <a:rPr lang="sv-SE" sz="2000">
                <a:latin typeface="Verdana" pitchFamily="34" charset="0"/>
              </a:rPr>
              <a:t>Deltagande i cuper skall godkännas av Fotbollsgruppen.</a:t>
            </a:r>
          </a:p>
          <a:p>
            <a:pPr indent="457200"/>
            <a:endParaRPr lang="sv-SE" sz="2000" b="1">
              <a:latin typeface="Verdana" pitchFamily="34" charset="0"/>
            </a:endParaRPr>
          </a:p>
          <a:p>
            <a:pPr indent="457200"/>
            <a:r>
              <a:rPr lang="sv-SE" sz="2000" b="1">
                <a:latin typeface="Verdana" pitchFamily="34" charset="0"/>
              </a:rPr>
              <a:t>Cupspel med övernattning</a:t>
            </a:r>
            <a:endParaRPr lang="sv-SE" sz="2000">
              <a:latin typeface="Verdana" pitchFamily="34" charset="0"/>
            </a:endParaRPr>
          </a:p>
          <a:p>
            <a:pPr indent="457200"/>
            <a:r>
              <a:rPr lang="sv-SE" sz="2000">
                <a:latin typeface="Verdana" pitchFamily="34" charset="0"/>
              </a:rPr>
              <a:t>Alla barn ska erbjudas att deltaga.</a:t>
            </a:r>
          </a:p>
          <a:p>
            <a:pPr indent="457200"/>
            <a:r>
              <a:rPr lang="sv-SE" sz="2000">
                <a:latin typeface="Verdana" pitchFamily="34" charset="0"/>
              </a:rPr>
              <a:t>Alla ska spela ungefär lika mycket.</a:t>
            </a:r>
          </a:p>
          <a:p>
            <a:pPr indent="457200"/>
            <a:r>
              <a:rPr lang="sv-SE" sz="2000">
                <a:latin typeface="Verdana" pitchFamily="34" charset="0"/>
              </a:rPr>
              <a:t>Lagsammansättning kan komma att variera.</a:t>
            </a:r>
          </a:p>
          <a:p>
            <a:pPr indent="457200"/>
            <a:r>
              <a:rPr lang="sv-SE" sz="2000">
                <a:latin typeface="Verdana" pitchFamily="34" charset="0"/>
              </a:rPr>
              <a:t>Omfattningen och resmålen vid deltagande i olika cuper avgörs </a:t>
            </a:r>
          </a:p>
          <a:p>
            <a:pPr indent="457200"/>
            <a:r>
              <a:rPr lang="sv-SE" sz="2000">
                <a:latin typeface="Verdana" pitchFamily="34" charset="0"/>
              </a:rPr>
              <a:t>av Fotbollsgruppen.</a:t>
            </a:r>
          </a:p>
          <a:p>
            <a:pPr indent="457200"/>
            <a:endParaRPr lang="sv-SE" sz="2000" b="1">
              <a:latin typeface="Verdana" pitchFamily="34" charset="0"/>
            </a:endParaRPr>
          </a:p>
          <a:p>
            <a:pPr indent="457200"/>
            <a:r>
              <a:rPr lang="sv-SE" sz="2000" b="1">
                <a:latin typeface="Verdana" pitchFamily="34" charset="0"/>
              </a:rPr>
              <a:t>Cupspel där laget representerar </a:t>
            </a:r>
            <a:r>
              <a:rPr lang="sv-SE" sz="2000" b="1">
                <a:solidFill>
                  <a:srgbClr val="0000CC"/>
                </a:solidFill>
                <a:latin typeface="Verdana" pitchFamily="34" charset="0"/>
              </a:rPr>
              <a:t>Gideonsbergs IF</a:t>
            </a:r>
            <a:endParaRPr lang="sv-SE" sz="2000">
              <a:solidFill>
                <a:srgbClr val="0000CC"/>
              </a:solidFill>
              <a:latin typeface="Verdana" pitchFamily="34" charset="0"/>
            </a:endParaRPr>
          </a:p>
          <a:p>
            <a:pPr indent="457200"/>
            <a:r>
              <a:rPr lang="sv-SE" sz="2000">
                <a:latin typeface="Verdana" pitchFamily="34" charset="0"/>
              </a:rPr>
              <a:t>• Stommen av laget/lagen baseras på spelare som medverkar på</a:t>
            </a:r>
          </a:p>
          <a:p>
            <a:pPr indent="457200"/>
            <a:r>
              <a:rPr lang="sv-SE" sz="2000">
                <a:latin typeface="Verdana" pitchFamily="34" charset="0"/>
              </a:rPr>
              <a:t>   "vinterträningen" samt avser att fullfölja/slutföra fotbollssäsongen.</a:t>
            </a:r>
          </a:p>
          <a:p>
            <a:pPr indent="457200"/>
            <a:r>
              <a:rPr lang="sv-SE" sz="2000">
                <a:latin typeface="Verdana" pitchFamily="34" charset="0"/>
              </a:rPr>
              <a:t>• Tränarna/ledarna väljer utifrån spelskicklighet, talang, karaktär </a:t>
            </a:r>
          </a:p>
          <a:p>
            <a:pPr indent="457200"/>
            <a:r>
              <a:rPr lang="sv-SE" sz="2000">
                <a:latin typeface="Verdana" pitchFamily="34" charset="0"/>
              </a:rPr>
              <a:t>   och intresse vilka spelare som skall representera föreningen.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2124075" y="2060575"/>
            <a:ext cx="4310063" cy="519113"/>
          </a:xfrm>
          <a:prstGeom prst="rect">
            <a:avLst/>
          </a:prstGeom>
          <a:noFill/>
          <a:ln w="9525">
            <a:noFill/>
            <a:miter lim="800000"/>
            <a:headEnd/>
            <a:tailEnd/>
          </a:ln>
          <a:effectLst/>
        </p:spPr>
        <p:txBody>
          <a:bodyPr wrap="none">
            <a:spAutoFit/>
          </a:bodyPr>
          <a:lstStyle/>
          <a:p>
            <a:r>
              <a:rPr lang="sv-SE" sz="2800" b="1">
                <a:solidFill>
                  <a:srgbClr val="0000CC"/>
                </a:solidFill>
                <a:latin typeface="Verdana" pitchFamily="34" charset="0"/>
              </a:rPr>
              <a:t>SPELARUTVECKLING</a:t>
            </a:r>
          </a:p>
        </p:txBody>
      </p:sp>
      <p:sp>
        <p:nvSpPr>
          <p:cNvPr id="12291" name="Text Box 3"/>
          <p:cNvSpPr txBox="1">
            <a:spLocks noChangeArrowheads="1"/>
          </p:cNvSpPr>
          <p:nvPr/>
        </p:nvSpPr>
        <p:spPr bwMode="auto">
          <a:xfrm>
            <a:off x="8512175" y="246063"/>
            <a:ext cx="330200" cy="228600"/>
          </a:xfrm>
          <a:prstGeom prst="rect">
            <a:avLst/>
          </a:prstGeom>
          <a:noFill/>
          <a:ln w="9525">
            <a:noFill/>
            <a:miter lim="800000"/>
            <a:headEnd/>
            <a:tailEnd/>
          </a:ln>
          <a:effectLst/>
        </p:spPr>
        <p:txBody>
          <a:bodyPr wrap="none">
            <a:spAutoFit/>
          </a:bodyPr>
          <a:lstStyle/>
          <a:p>
            <a:r>
              <a:rPr lang="sv-SE" sz="900">
                <a:latin typeface="Verdana" pitchFamily="34" charset="0"/>
              </a:rPr>
              <a:t>11</a:t>
            </a:r>
          </a:p>
        </p:txBody>
      </p:sp>
      <p:pic>
        <p:nvPicPr>
          <p:cNvPr id="12292" name="Picture 4"/>
          <p:cNvPicPr>
            <a:picLocks noChangeAspect="1" noChangeArrowheads="1"/>
          </p:cNvPicPr>
          <p:nvPr/>
        </p:nvPicPr>
        <p:blipFill>
          <a:blip r:embed="rId3" cstate="print"/>
          <a:srcRect/>
          <a:stretch>
            <a:fillRect/>
          </a:stretch>
        </p:blipFill>
        <p:spPr bwMode="auto">
          <a:xfrm>
            <a:off x="3203575" y="3068638"/>
            <a:ext cx="2152650" cy="228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Line 2"/>
          <p:cNvSpPr>
            <a:spLocks noChangeShapeType="1"/>
          </p:cNvSpPr>
          <p:nvPr/>
        </p:nvSpPr>
        <p:spPr bwMode="auto">
          <a:xfrm>
            <a:off x="903288" y="7510463"/>
            <a:ext cx="5715000" cy="0"/>
          </a:xfrm>
          <a:prstGeom prst="line">
            <a:avLst/>
          </a:prstGeom>
          <a:noFill/>
          <a:ln w="38100">
            <a:solidFill>
              <a:srgbClr val="3366FF"/>
            </a:solidFill>
            <a:round/>
            <a:headEnd/>
            <a:tailEnd/>
          </a:ln>
        </p:spPr>
        <p:txBody>
          <a:bodyPr/>
          <a:lstStyle/>
          <a:p>
            <a:endParaRPr lang="sv-SE"/>
          </a:p>
        </p:txBody>
      </p:sp>
      <p:sp>
        <p:nvSpPr>
          <p:cNvPr id="13315" name="Rectangle 3"/>
          <p:cNvSpPr>
            <a:spLocks noChangeArrowheads="1"/>
          </p:cNvSpPr>
          <p:nvPr/>
        </p:nvSpPr>
        <p:spPr bwMode="auto">
          <a:xfrm>
            <a:off x="0" y="0"/>
            <a:ext cx="9144000" cy="7178675"/>
          </a:xfrm>
          <a:prstGeom prst="rect">
            <a:avLst/>
          </a:prstGeom>
          <a:noFill/>
          <a:ln w="9525">
            <a:noFill/>
            <a:miter lim="800000"/>
            <a:headEnd/>
            <a:tailEnd/>
          </a:ln>
          <a:effectLst/>
        </p:spPr>
        <p:txBody>
          <a:bodyPr anchor="ctr">
            <a:spAutoFit/>
          </a:bodyPr>
          <a:lstStyle/>
          <a:p>
            <a:r>
              <a:rPr lang="sv-SE" sz="1600" b="1"/>
              <a:t>MATCHER</a:t>
            </a:r>
            <a:endParaRPr lang="sv-SE" sz="1600">
              <a:cs typeface="Times New Roman" pitchFamily="18" charset="0"/>
            </a:endParaRPr>
          </a:p>
          <a:p>
            <a:r>
              <a:rPr lang="sv-SE" sz="1600">
                <a:cs typeface="Times New Roman" pitchFamily="18" charset="0"/>
              </a:rPr>
              <a:t>Naturligtvis vill vi vinna matcherna och det ska ske genom bra prestationer och spel samt med </a:t>
            </a:r>
          </a:p>
          <a:p>
            <a:r>
              <a:rPr lang="sv-SE" sz="1600">
                <a:cs typeface="Times New Roman" pitchFamily="18" charset="0"/>
              </a:rPr>
              <a:t>justa och ärliga metoder. </a:t>
            </a:r>
            <a:r>
              <a:rPr lang="sv-SE" sz="1600" i="1">
                <a:cs typeface="Times New Roman" pitchFamily="18" charset="0"/>
              </a:rPr>
              <a:t>Även matcher ska ses som inlärningstillfällen</a:t>
            </a:r>
            <a:r>
              <a:rPr lang="sv-SE" sz="1600">
                <a:cs typeface="Times New Roman" pitchFamily="18" charset="0"/>
              </a:rPr>
              <a:t>.</a:t>
            </a:r>
            <a:endParaRPr lang="sv-SE" sz="1600"/>
          </a:p>
          <a:p>
            <a:pPr eaLnBrk="0" hangingPunct="0"/>
            <a:endParaRPr lang="sv-SE" sz="1600" b="1">
              <a:cs typeface="Times New Roman" pitchFamily="18" charset="0"/>
            </a:endParaRPr>
          </a:p>
          <a:p>
            <a:pPr eaLnBrk="0" hangingPunct="0"/>
            <a:r>
              <a:rPr lang="sv-SE" sz="1600" b="1">
                <a:cs typeface="Times New Roman" pitchFamily="18" charset="0"/>
              </a:rPr>
              <a:t>TRÄNING – </a:t>
            </a:r>
            <a:r>
              <a:rPr lang="sv-SE" sz="1600" b="1" i="1">
                <a:cs typeface="Times New Roman" pitchFamily="18" charset="0"/>
              </a:rPr>
              <a:t>TEKNIK, SPELFÖRSTÅELSE/SPELUPPFATTNING, FYSIK</a:t>
            </a:r>
            <a:endParaRPr lang="sv-SE" sz="1600"/>
          </a:p>
          <a:p>
            <a:pPr eaLnBrk="0" hangingPunct="0"/>
            <a:r>
              <a:rPr lang="sv-SE" sz="1600">
                <a:cs typeface="Times New Roman" pitchFamily="18" charset="0"/>
              </a:rPr>
              <a:t>Alla spelare ska fr.o.m. 10 år ha en individuell utvecklingsplan som upprättas tillsammans med tränarna.</a:t>
            </a:r>
            <a:r>
              <a:rPr lang="sv-SE" sz="1600"/>
              <a:t> </a:t>
            </a:r>
            <a:r>
              <a:rPr lang="sv-SE" sz="1600">
                <a:cs typeface="Times New Roman" pitchFamily="18" charset="0"/>
              </a:rPr>
              <a:t>Genom instruktioner och feedback följer tränarna upp hur spelaren utvecklas.</a:t>
            </a:r>
            <a:endParaRPr lang="sv-SE" sz="1600"/>
          </a:p>
          <a:p>
            <a:pPr eaLnBrk="0" hangingPunct="0"/>
            <a:r>
              <a:rPr lang="sv-SE" sz="2000" b="1">
                <a:cs typeface="Times New Roman" pitchFamily="18" charset="0"/>
              </a:rPr>
              <a:t>  </a:t>
            </a:r>
          </a:p>
          <a:p>
            <a:pPr eaLnBrk="0" hangingPunct="0"/>
            <a:r>
              <a:rPr lang="sv-SE" sz="1600" b="1">
                <a:cs typeface="Times New Roman" pitchFamily="18" charset="0"/>
              </a:rPr>
              <a:t>MOTIVATIONSKLIMAT – </a:t>
            </a:r>
            <a:r>
              <a:rPr lang="sv-SE" sz="1600" b="1" i="1">
                <a:cs typeface="Times New Roman" pitchFamily="18" charset="0"/>
              </a:rPr>
              <a:t>EN SOCIAL</a:t>
            </a:r>
            <a:r>
              <a:rPr lang="sv-SE" sz="1600" b="1">
                <a:cs typeface="Times New Roman" pitchFamily="18" charset="0"/>
              </a:rPr>
              <a:t> </a:t>
            </a:r>
            <a:r>
              <a:rPr lang="sv-SE" sz="1600" b="1" i="1">
                <a:cs typeface="Times New Roman" pitchFamily="18" charset="0"/>
              </a:rPr>
              <a:t>MILJÖ INRIKTAD PÅ INLÄRNING OCH UTVECKLING</a:t>
            </a:r>
            <a:endParaRPr lang="sv-SE" sz="1600"/>
          </a:p>
          <a:p>
            <a:pPr eaLnBrk="0" hangingPunct="0"/>
            <a:r>
              <a:rPr lang="sv-SE" sz="1600">
                <a:cs typeface="Times New Roman" pitchFamily="18" charset="0"/>
              </a:rPr>
              <a:t>I Gideonsbergs IF ska det vara ”kul” att spela fotboll.</a:t>
            </a:r>
            <a:r>
              <a:rPr lang="sv-SE" sz="1600"/>
              <a:t> </a:t>
            </a:r>
            <a:r>
              <a:rPr lang="sv-SE" sz="1600" i="1">
                <a:solidFill>
                  <a:srgbClr val="000000"/>
                </a:solidFill>
                <a:cs typeface="Times New Roman" pitchFamily="18" charset="0"/>
              </a:rPr>
              <a:t>Utveckling</a:t>
            </a:r>
            <a:r>
              <a:rPr lang="sv-SE" sz="1600">
                <a:solidFill>
                  <a:srgbClr val="000000"/>
                </a:solidFill>
                <a:cs typeface="Times New Roman" pitchFamily="18" charset="0"/>
              </a:rPr>
              <a:t> och </a:t>
            </a:r>
            <a:r>
              <a:rPr lang="sv-SE" sz="1600" i="1">
                <a:solidFill>
                  <a:srgbClr val="000000"/>
                </a:solidFill>
                <a:cs typeface="Times New Roman" pitchFamily="18" charset="0"/>
              </a:rPr>
              <a:t>prestationer</a:t>
            </a:r>
            <a:r>
              <a:rPr lang="sv-SE" sz="1600">
                <a:cs typeface="Times New Roman" pitchFamily="18" charset="0"/>
              </a:rPr>
              <a:t> ska gå före kortsiktiga resultat. Vi ska alltid se till spelarens bästa när det gäller deras fotbollsmässiga och personliga utveckling.</a:t>
            </a:r>
            <a:r>
              <a:rPr lang="sv-SE" sz="1600"/>
              <a:t> </a:t>
            </a:r>
            <a:r>
              <a:rPr lang="sv-SE" sz="1600">
                <a:cs typeface="Times New Roman" pitchFamily="18" charset="0"/>
              </a:rPr>
              <a:t>Ledare och tränare ska skapa en miljö där demokrati, delaktighet, glädje, </a:t>
            </a:r>
          </a:p>
          <a:p>
            <a:pPr eaLnBrk="0" hangingPunct="0"/>
            <a:r>
              <a:rPr lang="sv-SE" sz="1600">
                <a:cs typeface="Times New Roman" pitchFamily="18" charset="0"/>
              </a:rPr>
              <a:t>nyfikenhet och långsiktighet bidrar till spelarens utveckling.</a:t>
            </a:r>
            <a:endParaRPr lang="sv-SE" sz="1600"/>
          </a:p>
          <a:p>
            <a:pPr eaLnBrk="0" hangingPunct="0"/>
            <a:r>
              <a:rPr lang="sv-SE" sz="2000" b="1">
                <a:cs typeface="Times New Roman" pitchFamily="18" charset="0"/>
              </a:rPr>
              <a:t>  </a:t>
            </a:r>
          </a:p>
          <a:p>
            <a:pPr eaLnBrk="0" hangingPunct="0"/>
            <a:r>
              <a:rPr lang="sv-SE" sz="1600" b="1">
                <a:cs typeface="Times New Roman" pitchFamily="18" charset="0"/>
              </a:rPr>
              <a:t>FÖRENINGENS KULTUR – </a:t>
            </a:r>
            <a:r>
              <a:rPr lang="sv-SE" sz="1600" b="1" i="1">
                <a:cs typeface="Times New Roman" pitchFamily="18" charset="0"/>
              </a:rPr>
              <a:t>  ETIK, MORAL, ATTITYD, KARAKTÄR</a:t>
            </a:r>
            <a:endParaRPr lang="sv-SE" sz="1600"/>
          </a:p>
          <a:p>
            <a:pPr eaLnBrk="0" hangingPunct="0"/>
            <a:r>
              <a:rPr lang="sv-SE" sz="1600">
                <a:cs typeface="Times New Roman" pitchFamily="18" charset="0"/>
              </a:rPr>
              <a:t>Det ”sociala klimatet” i föreningen och laget påverkar spelarens personliga utveckling. I GIF ska råda en miljö där unga spelare danas till god självkänsla och ansvarstagande. Stil och värdighet </a:t>
            </a:r>
          </a:p>
          <a:p>
            <a:pPr eaLnBrk="0" hangingPunct="0"/>
            <a:r>
              <a:rPr lang="sv-SE" sz="1600">
                <a:cs typeface="Times New Roman" pitchFamily="18" charset="0"/>
              </a:rPr>
              <a:t>i uppträdandet ska känneteckna en ”Gideonsbergare”.</a:t>
            </a:r>
            <a:endParaRPr lang="sv-SE" sz="1600"/>
          </a:p>
          <a:p>
            <a:pPr eaLnBrk="0" hangingPunct="0"/>
            <a:r>
              <a:rPr lang="sv-SE" sz="2000">
                <a:cs typeface="Times New Roman" pitchFamily="18" charset="0"/>
              </a:rPr>
              <a:t>  </a:t>
            </a:r>
          </a:p>
          <a:p>
            <a:pPr eaLnBrk="0" hangingPunct="0"/>
            <a:r>
              <a:rPr lang="sv-SE" sz="1600" b="1">
                <a:cs typeface="Times New Roman" pitchFamily="18" charset="0"/>
              </a:rPr>
              <a:t>KOMMUNIKATION – </a:t>
            </a:r>
            <a:r>
              <a:rPr lang="sv-SE" sz="1600" b="1" i="1">
                <a:cs typeface="Times New Roman" pitchFamily="18" charset="0"/>
              </a:rPr>
              <a:t>FAMILJ, SKOLA, FÖRENING</a:t>
            </a:r>
            <a:endParaRPr lang="sv-SE" sz="1600"/>
          </a:p>
          <a:p>
            <a:pPr eaLnBrk="0" hangingPunct="0"/>
            <a:r>
              <a:rPr lang="sv-SE" sz="1600">
                <a:cs typeface="Times New Roman" pitchFamily="18" charset="0"/>
              </a:rPr>
              <a:t>Människor runt spelaren ska ”tala samma språk” och ha kontinuerlig kontakt om spelarens </a:t>
            </a:r>
          </a:p>
          <a:p>
            <a:pPr eaLnBrk="0" hangingPunct="0"/>
            <a:r>
              <a:rPr lang="sv-SE" sz="1600">
                <a:cs typeface="Times New Roman" pitchFamily="18" charset="0"/>
              </a:rPr>
              <a:t>tillstånd så att kollisioner, missförstånd och eventuella konflikter kan förebyggas.</a:t>
            </a:r>
            <a:endParaRPr lang="sv-SE" sz="1600"/>
          </a:p>
          <a:p>
            <a:pPr eaLnBrk="0" hangingPunct="0"/>
            <a:r>
              <a:rPr lang="sv-SE" sz="2000" b="1">
                <a:cs typeface="Times New Roman" pitchFamily="18" charset="0"/>
              </a:rPr>
              <a:t>  </a:t>
            </a:r>
          </a:p>
          <a:p>
            <a:pPr eaLnBrk="0" hangingPunct="0"/>
            <a:r>
              <a:rPr lang="sv-SE" sz="1600" b="1">
                <a:cs typeface="Times New Roman" pitchFamily="18" charset="0"/>
              </a:rPr>
              <a:t>SOCIALT STÖD/TRYGGHET</a:t>
            </a:r>
            <a:endParaRPr lang="sv-SE" sz="1600"/>
          </a:p>
          <a:p>
            <a:pPr eaLnBrk="0" hangingPunct="0"/>
            <a:r>
              <a:rPr lang="sv-SE" sz="1600">
                <a:cs typeface="Times New Roman" pitchFamily="18" charset="0"/>
              </a:rPr>
              <a:t>Föräldrar och ledare behöver kunskap om vad det innebär att befinna sig i fotbollsmiljön. Hänsyn </a:t>
            </a:r>
          </a:p>
          <a:p>
            <a:pPr eaLnBrk="0" hangingPunct="0"/>
            <a:r>
              <a:rPr lang="sv-SE" sz="1600">
                <a:cs typeface="Times New Roman" pitchFamily="18" charset="0"/>
              </a:rPr>
              <a:t>till skola, kost, sömn och hälsa är viktiga ingredienser. Spelare behöver också stöd och stimulans </a:t>
            </a:r>
          </a:p>
          <a:p>
            <a:pPr eaLnBrk="0" hangingPunct="0"/>
            <a:r>
              <a:rPr lang="sv-SE" sz="1600">
                <a:cs typeface="Times New Roman" pitchFamily="18" charset="0"/>
              </a:rPr>
              <a:t>i både med- och motgång.</a:t>
            </a:r>
            <a:endParaRPr lang="sv-SE" sz="1600"/>
          </a:p>
          <a:p>
            <a:pPr eaLnBrk="0" hangingPunct="0"/>
            <a:endParaRPr lang="sv-SE" sz="1600"/>
          </a:p>
        </p:txBody>
      </p:sp>
      <p:sp>
        <p:nvSpPr>
          <p:cNvPr id="13316" name="Rectangle 4"/>
          <p:cNvSpPr>
            <a:spLocks noChangeArrowheads="1"/>
          </p:cNvSpPr>
          <p:nvPr/>
        </p:nvSpPr>
        <p:spPr bwMode="auto">
          <a:xfrm>
            <a:off x="2708275" y="7172325"/>
            <a:ext cx="5534025" cy="641350"/>
          </a:xfrm>
          <a:prstGeom prst="rect">
            <a:avLst/>
          </a:prstGeom>
          <a:noFill/>
          <a:ln w="9525">
            <a:noFill/>
            <a:miter lim="800000"/>
            <a:headEnd/>
            <a:tailEnd/>
          </a:ln>
          <a:effectLst/>
        </p:spPr>
        <p:txBody>
          <a:bodyPr wrap="none" anchor="ctr">
            <a:spAutoFit/>
          </a:bodyPr>
          <a:lstStyle/>
          <a:p>
            <a:r>
              <a:rPr lang="sv-SE" b="1">
                <a:latin typeface="Verdana" pitchFamily="34" charset="0"/>
                <a:cs typeface="Times New Roman" pitchFamily="18" charset="0"/>
              </a:rPr>
              <a:t>SPELARUTVECKLING I GIDEONSBERGS IF</a:t>
            </a:r>
            <a:endParaRPr lang="sv-SE" sz="900"/>
          </a:p>
          <a:p>
            <a:pPr eaLnBrk="0" hangingPunct="0"/>
            <a:endParaRPr lang="sv-SE"/>
          </a:p>
        </p:txBody>
      </p:sp>
      <p:sp>
        <p:nvSpPr>
          <p:cNvPr id="13317" name="Line 5"/>
          <p:cNvSpPr>
            <a:spLocks noChangeShapeType="1"/>
          </p:cNvSpPr>
          <p:nvPr/>
        </p:nvSpPr>
        <p:spPr bwMode="auto">
          <a:xfrm flipV="1">
            <a:off x="8964613" y="5589588"/>
            <a:ext cx="0" cy="1008062"/>
          </a:xfrm>
          <a:prstGeom prst="line">
            <a:avLst/>
          </a:prstGeom>
          <a:noFill/>
          <a:ln w="76200">
            <a:solidFill>
              <a:srgbClr val="0000CC"/>
            </a:solidFill>
            <a:round/>
            <a:headEnd/>
            <a:tailEnd type="triangle" w="med" len="med"/>
          </a:ln>
          <a:effectLst/>
        </p:spPr>
        <p:txBody>
          <a:bodyPr/>
          <a:lstStyle/>
          <a:p>
            <a:endParaRPr lang="sv-SE"/>
          </a:p>
        </p:txBody>
      </p:sp>
      <p:sp>
        <p:nvSpPr>
          <p:cNvPr id="13318" name="Line 6"/>
          <p:cNvSpPr>
            <a:spLocks noChangeShapeType="1"/>
          </p:cNvSpPr>
          <p:nvPr/>
        </p:nvSpPr>
        <p:spPr bwMode="auto">
          <a:xfrm flipV="1">
            <a:off x="8964613" y="3860800"/>
            <a:ext cx="0" cy="1008063"/>
          </a:xfrm>
          <a:prstGeom prst="line">
            <a:avLst/>
          </a:prstGeom>
          <a:noFill/>
          <a:ln w="76200">
            <a:solidFill>
              <a:srgbClr val="0000CC"/>
            </a:solidFill>
            <a:round/>
            <a:headEnd/>
            <a:tailEnd type="triangle" w="med" len="med"/>
          </a:ln>
          <a:effectLst/>
        </p:spPr>
        <p:txBody>
          <a:bodyPr/>
          <a:lstStyle/>
          <a:p>
            <a:endParaRPr lang="sv-SE"/>
          </a:p>
        </p:txBody>
      </p:sp>
      <p:sp>
        <p:nvSpPr>
          <p:cNvPr id="13319" name="Line 7"/>
          <p:cNvSpPr>
            <a:spLocks noChangeShapeType="1"/>
          </p:cNvSpPr>
          <p:nvPr/>
        </p:nvSpPr>
        <p:spPr bwMode="auto">
          <a:xfrm flipV="1">
            <a:off x="8964613" y="2060575"/>
            <a:ext cx="0" cy="1008063"/>
          </a:xfrm>
          <a:prstGeom prst="line">
            <a:avLst/>
          </a:prstGeom>
          <a:noFill/>
          <a:ln w="76200">
            <a:solidFill>
              <a:srgbClr val="0000CC"/>
            </a:solidFill>
            <a:round/>
            <a:headEnd/>
            <a:tailEnd type="triangle" w="med" len="med"/>
          </a:ln>
          <a:effectLst/>
        </p:spPr>
        <p:txBody>
          <a:bodyPr/>
          <a:lstStyle/>
          <a:p>
            <a:endParaRPr lang="sv-SE"/>
          </a:p>
        </p:txBody>
      </p:sp>
      <p:sp>
        <p:nvSpPr>
          <p:cNvPr id="13320" name="Line 8"/>
          <p:cNvSpPr>
            <a:spLocks noChangeShapeType="1"/>
          </p:cNvSpPr>
          <p:nvPr/>
        </p:nvSpPr>
        <p:spPr bwMode="auto">
          <a:xfrm flipV="1">
            <a:off x="8964613" y="333375"/>
            <a:ext cx="0" cy="1008063"/>
          </a:xfrm>
          <a:prstGeom prst="line">
            <a:avLst/>
          </a:prstGeom>
          <a:noFill/>
          <a:ln w="76200">
            <a:solidFill>
              <a:srgbClr val="0000CC"/>
            </a:solidFill>
            <a:round/>
            <a:headEnd/>
            <a:tailEnd type="triangle" w="med" len="med"/>
          </a:ln>
          <a:effectLst/>
        </p:spPr>
        <p:txBody>
          <a:bodyPr/>
          <a:lstStyle/>
          <a:p>
            <a:endParaRPr lang="sv-SE"/>
          </a:p>
        </p:txBody>
      </p:sp>
      <p:sp>
        <p:nvSpPr>
          <p:cNvPr id="13321" name="Text Box 9"/>
          <p:cNvSpPr txBox="1">
            <a:spLocks noChangeArrowheads="1"/>
          </p:cNvSpPr>
          <p:nvPr/>
        </p:nvSpPr>
        <p:spPr bwMode="auto">
          <a:xfrm>
            <a:off x="8832850" y="0"/>
            <a:ext cx="311150" cy="228600"/>
          </a:xfrm>
          <a:prstGeom prst="rect">
            <a:avLst/>
          </a:prstGeom>
          <a:noFill/>
          <a:ln w="9525">
            <a:noFill/>
            <a:miter lim="800000"/>
            <a:headEnd/>
            <a:tailEnd/>
          </a:ln>
          <a:effectLst/>
        </p:spPr>
        <p:txBody>
          <a:bodyPr wrap="none">
            <a:spAutoFit/>
          </a:bodyPr>
          <a:lstStyle/>
          <a:p>
            <a:r>
              <a:rPr lang="sv-SE" sz="900"/>
              <a:t>12</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ChangeArrowheads="1"/>
          </p:cNvSpPr>
          <p:nvPr/>
        </p:nvSpPr>
        <p:spPr bwMode="auto">
          <a:xfrm>
            <a:off x="0" y="390525"/>
            <a:ext cx="9102725" cy="3416300"/>
          </a:xfrm>
          <a:prstGeom prst="rect">
            <a:avLst/>
          </a:prstGeom>
          <a:noFill/>
          <a:ln w="9525">
            <a:noFill/>
            <a:miter lim="800000"/>
            <a:headEnd/>
            <a:tailEnd/>
          </a:ln>
          <a:effectLst/>
        </p:spPr>
        <p:txBody>
          <a:bodyPr wrap="none" anchor="ctr">
            <a:spAutoFit/>
          </a:bodyPr>
          <a:lstStyle/>
          <a:p>
            <a:r>
              <a:rPr lang="sv-SE">
                <a:solidFill>
                  <a:srgbClr val="0000CC"/>
                </a:solidFill>
                <a:latin typeface="Verdana" pitchFamily="34" charset="0"/>
              </a:rPr>
              <a:t>GIF:s</a:t>
            </a:r>
            <a:r>
              <a:rPr lang="sv-SE">
                <a:latin typeface="Verdana" pitchFamily="34" charset="0"/>
              </a:rPr>
              <a:t> spel ska i </a:t>
            </a:r>
            <a:r>
              <a:rPr lang="sv-SE" b="1">
                <a:latin typeface="Verdana" pitchFamily="34" charset="0"/>
              </a:rPr>
              <a:t>anfall</a:t>
            </a:r>
            <a:r>
              <a:rPr lang="sv-SE">
                <a:latin typeface="Verdana" pitchFamily="34" charset="0"/>
              </a:rPr>
              <a:t> vara byggt på passningsspel med variation så att </a:t>
            </a:r>
          </a:p>
          <a:p>
            <a:r>
              <a:rPr lang="sv-SE">
                <a:latin typeface="Verdana" pitchFamily="34" charset="0"/>
              </a:rPr>
              <a:t>spelavståndet behålls. Teknik och fart i anfallsspelet ska vara tydliga </a:t>
            </a:r>
          </a:p>
          <a:p>
            <a:r>
              <a:rPr lang="sv-SE">
                <a:latin typeface="Verdana" pitchFamily="34" charset="0"/>
              </a:rPr>
              <a:t>ingredienser. </a:t>
            </a:r>
          </a:p>
          <a:p>
            <a:r>
              <a:rPr lang="sv-SE">
                <a:latin typeface="Verdana" pitchFamily="34" charset="0"/>
              </a:rPr>
              <a:t>När möjlighet ges att anfalla mot oorganiserat försvarsspel ska det gå fort </a:t>
            </a:r>
          </a:p>
          <a:p>
            <a:r>
              <a:rPr lang="sv-SE">
                <a:latin typeface="Verdana" pitchFamily="34" charset="0"/>
              </a:rPr>
              <a:t>framåt. Ett och två tillslag samt passningar i löpytor ska känneteckna dessa </a:t>
            </a:r>
          </a:p>
          <a:p>
            <a:r>
              <a:rPr lang="sv-SE">
                <a:latin typeface="Verdana" pitchFamily="34" charset="0"/>
              </a:rPr>
              <a:t>anfall. Viktigt är då att hela laget följer med i anfall.</a:t>
            </a:r>
          </a:p>
          <a:p>
            <a:r>
              <a:rPr lang="sv-SE">
                <a:latin typeface="Verdana" pitchFamily="34" charset="0"/>
              </a:rPr>
              <a:t>När vi möter samlat försvarsspel ska vi oftast använda alla tre spelytorna </a:t>
            </a:r>
          </a:p>
          <a:p>
            <a:r>
              <a:rPr lang="sv-SE">
                <a:latin typeface="Verdana" pitchFamily="34" charset="0"/>
              </a:rPr>
              <a:t>(se nästa sida)</a:t>
            </a:r>
            <a:r>
              <a:rPr lang="sv-SE">
                <a:solidFill>
                  <a:srgbClr val="FF0000"/>
                </a:solidFill>
                <a:latin typeface="Verdana" pitchFamily="34" charset="0"/>
              </a:rPr>
              <a:t> </a:t>
            </a:r>
            <a:r>
              <a:rPr lang="sv-SE">
                <a:latin typeface="Verdana" pitchFamily="34" charset="0"/>
              </a:rPr>
              <a:t>på ett varierat sätt. Spelarnas spelförståelse och</a:t>
            </a:r>
            <a:r>
              <a:rPr lang="sv-SE">
                <a:solidFill>
                  <a:srgbClr val="FF0000"/>
                </a:solidFill>
                <a:latin typeface="Verdana" pitchFamily="34" charset="0"/>
              </a:rPr>
              <a:t> </a:t>
            </a:r>
            <a:r>
              <a:rPr lang="sv-SE">
                <a:latin typeface="Verdana" pitchFamily="34" charset="0"/>
              </a:rPr>
              <a:t>spelupp-</a:t>
            </a:r>
          </a:p>
          <a:p>
            <a:r>
              <a:rPr lang="sv-SE">
                <a:latin typeface="Verdana" pitchFamily="34" charset="0"/>
              </a:rPr>
              <a:t>fattning ska avgöra när man gör vad. För att lyckas är det extra viktigt att </a:t>
            </a:r>
          </a:p>
          <a:p>
            <a:r>
              <a:rPr lang="sv-SE">
                <a:latin typeface="Verdana" pitchFamily="34" charset="0"/>
              </a:rPr>
              <a:t>grundförutsättningarna för anfallsspel uppfylles och att spelarna behärskar </a:t>
            </a:r>
          </a:p>
          <a:p>
            <a:r>
              <a:rPr lang="sv-SE">
                <a:latin typeface="Verdana" pitchFamily="34" charset="0"/>
              </a:rPr>
              <a:t>de vanligaste anfallsvapnen (utmana, finta, dribbla, väggspel, överlappning </a:t>
            </a:r>
          </a:p>
          <a:p>
            <a:r>
              <a:rPr lang="sv-SE">
                <a:latin typeface="Verdana" pitchFamily="34" charset="0"/>
              </a:rPr>
              <a:t>och olika avledande löpningar).</a:t>
            </a:r>
          </a:p>
        </p:txBody>
      </p:sp>
      <p:sp>
        <p:nvSpPr>
          <p:cNvPr id="14339" name="Text Box 3"/>
          <p:cNvSpPr txBox="1">
            <a:spLocks noChangeArrowheads="1"/>
          </p:cNvSpPr>
          <p:nvPr/>
        </p:nvSpPr>
        <p:spPr bwMode="auto">
          <a:xfrm>
            <a:off x="8832850" y="0"/>
            <a:ext cx="311150" cy="228600"/>
          </a:xfrm>
          <a:prstGeom prst="rect">
            <a:avLst/>
          </a:prstGeom>
          <a:noFill/>
          <a:ln w="9525">
            <a:noFill/>
            <a:miter lim="800000"/>
            <a:headEnd/>
            <a:tailEnd/>
          </a:ln>
          <a:effectLst/>
        </p:spPr>
        <p:txBody>
          <a:bodyPr wrap="none">
            <a:spAutoFit/>
          </a:bodyPr>
          <a:lstStyle/>
          <a:p>
            <a:r>
              <a:rPr lang="sv-SE" sz="900"/>
              <a:t>13</a:t>
            </a:r>
          </a:p>
        </p:txBody>
      </p:sp>
      <p:sp>
        <p:nvSpPr>
          <p:cNvPr id="72708" name="Text Box 4"/>
          <p:cNvSpPr txBox="1">
            <a:spLocks noChangeArrowheads="1"/>
          </p:cNvSpPr>
          <p:nvPr/>
        </p:nvSpPr>
        <p:spPr bwMode="auto">
          <a:xfrm>
            <a:off x="0" y="3789363"/>
            <a:ext cx="9113838" cy="3662362"/>
          </a:xfrm>
          <a:prstGeom prst="rect">
            <a:avLst/>
          </a:prstGeom>
          <a:noFill/>
          <a:ln w="9525">
            <a:noFill/>
            <a:miter lim="800000"/>
            <a:headEnd/>
            <a:tailEnd/>
          </a:ln>
          <a:effectLst/>
        </p:spPr>
        <p:txBody>
          <a:bodyPr wrap="none">
            <a:spAutoFit/>
          </a:bodyPr>
          <a:lstStyle/>
          <a:p>
            <a:r>
              <a:rPr lang="sv-SE">
                <a:latin typeface="Verdana" pitchFamily="34" charset="0"/>
              </a:rPr>
              <a:t>I </a:t>
            </a:r>
            <a:r>
              <a:rPr lang="sv-SE" b="1">
                <a:latin typeface="Verdana" pitchFamily="34" charset="0"/>
              </a:rPr>
              <a:t>försvarsspele</a:t>
            </a:r>
            <a:r>
              <a:rPr lang="sv-SE">
                <a:latin typeface="Verdana" pitchFamily="34" charset="0"/>
              </a:rPr>
              <a:t>t ska </a:t>
            </a:r>
            <a:r>
              <a:rPr lang="sv-SE">
                <a:solidFill>
                  <a:srgbClr val="0000CC"/>
                </a:solidFill>
                <a:latin typeface="Verdana" pitchFamily="34" charset="0"/>
              </a:rPr>
              <a:t>GIF</a:t>
            </a:r>
            <a:r>
              <a:rPr lang="sv-SE">
                <a:latin typeface="Verdana" pitchFamily="34" charset="0"/>
              </a:rPr>
              <a:t> vara snabba att ställa om till försvarssida. </a:t>
            </a:r>
          </a:p>
          <a:p>
            <a:r>
              <a:rPr lang="sv-SE">
                <a:latin typeface="Verdana" pitchFamily="34" charset="0"/>
              </a:rPr>
              <a:t>Därefter avgörs vilken grundförutsättning respektive spelare ska uppfylla. </a:t>
            </a:r>
          </a:p>
          <a:p>
            <a:r>
              <a:rPr lang="sv-SE">
                <a:latin typeface="Verdana" pitchFamily="34" charset="0"/>
              </a:rPr>
              <a:t>Prioritet är att hålla ihop lagdelarna både i djupled och sidled.</a:t>
            </a:r>
          </a:p>
          <a:p>
            <a:r>
              <a:rPr lang="sv-SE">
                <a:latin typeface="Verdana" pitchFamily="34" charset="0"/>
              </a:rPr>
              <a:t>Då tillfälle finns ska tidig press sättas in på bollhållaren och därmed ska hela </a:t>
            </a:r>
          </a:p>
          <a:p>
            <a:r>
              <a:rPr lang="sv-SE">
                <a:latin typeface="Verdana" pitchFamily="34" charset="0"/>
              </a:rPr>
              <a:t>laget spela ett högt försvarsspel. </a:t>
            </a:r>
          </a:p>
          <a:p>
            <a:r>
              <a:rPr lang="sv-SE">
                <a:latin typeface="Verdana" pitchFamily="34" charset="0"/>
              </a:rPr>
              <a:t>Då tidig press på bollhållaren är meningslös eller av andra taktiska skäl, ska </a:t>
            </a:r>
          </a:p>
          <a:p>
            <a:r>
              <a:rPr lang="sv-SE">
                <a:latin typeface="Verdana" pitchFamily="34" charset="0"/>
              </a:rPr>
              <a:t>tränare och spelare vara överens om varför och</a:t>
            </a:r>
            <a:r>
              <a:rPr lang="sv-SE">
                <a:solidFill>
                  <a:srgbClr val="FF0000"/>
                </a:solidFill>
                <a:latin typeface="Verdana" pitchFamily="34" charset="0"/>
              </a:rPr>
              <a:t> </a:t>
            </a:r>
            <a:r>
              <a:rPr lang="sv-SE">
                <a:latin typeface="Verdana" pitchFamily="34" charset="0"/>
              </a:rPr>
              <a:t>var på planen pressen ska </a:t>
            </a:r>
          </a:p>
          <a:p>
            <a:r>
              <a:rPr lang="sv-SE">
                <a:latin typeface="Verdana" pitchFamily="34" charset="0"/>
              </a:rPr>
              <a:t>starta. </a:t>
            </a:r>
          </a:p>
          <a:p>
            <a:endParaRPr lang="sv-SE">
              <a:latin typeface="Verdana" pitchFamily="34" charset="0"/>
            </a:endParaRPr>
          </a:p>
          <a:p>
            <a:r>
              <a:rPr lang="sv-SE">
                <a:latin typeface="Verdana" pitchFamily="34" charset="0"/>
              </a:rPr>
              <a:t>På sidan 15 presenteras vad som ska vara vägledande i utvecklingen mot </a:t>
            </a:r>
          </a:p>
          <a:p>
            <a:r>
              <a:rPr lang="sv-SE">
                <a:solidFill>
                  <a:srgbClr val="0000CC"/>
                </a:solidFill>
                <a:latin typeface="Verdana" pitchFamily="34" charset="0"/>
              </a:rPr>
              <a:t>GIF:s</a:t>
            </a:r>
            <a:r>
              <a:rPr lang="sv-SE">
                <a:latin typeface="Verdana" pitchFamily="34" charset="0"/>
              </a:rPr>
              <a:t> spelidé. </a:t>
            </a:r>
          </a:p>
          <a:p>
            <a:endParaRPr lang="sv-SE">
              <a:latin typeface="Verdana" pitchFamily="34" charset="0"/>
            </a:endParaRPr>
          </a:p>
          <a:p>
            <a:endParaRPr lang="sv-SE"/>
          </a:p>
        </p:txBody>
      </p:sp>
      <p:sp>
        <p:nvSpPr>
          <p:cNvPr id="14341" name="Text Box 5"/>
          <p:cNvSpPr txBox="1">
            <a:spLocks noChangeArrowheads="1"/>
          </p:cNvSpPr>
          <p:nvPr/>
        </p:nvSpPr>
        <p:spPr bwMode="auto">
          <a:xfrm>
            <a:off x="0" y="0"/>
            <a:ext cx="4387850" cy="396875"/>
          </a:xfrm>
          <a:prstGeom prst="rect">
            <a:avLst/>
          </a:prstGeom>
          <a:noFill/>
          <a:ln w="9525">
            <a:noFill/>
            <a:miter lim="800000"/>
            <a:headEnd/>
            <a:tailEnd/>
          </a:ln>
          <a:effectLst/>
        </p:spPr>
        <p:txBody>
          <a:bodyPr wrap="none">
            <a:spAutoFit/>
          </a:bodyPr>
          <a:lstStyle/>
          <a:p>
            <a:r>
              <a:rPr lang="sv-SE" sz="2000" b="1">
                <a:solidFill>
                  <a:srgbClr val="0000CC"/>
                </a:solidFill>
                <a:latin typeface="Verdana" pitchFamily="34" charset="0"/>
              </a:rPr>
              <a:t>GIDEONSBERGS IF</a:t>
            </a:r>
            <a:r>
              <a:rPr lang="sv-SE" sz="2000" b="1">
                <a:latin typeface="Verdana" pitchFamily="34" charset="0"/>
              </a:rPr>
              <a:t> - SPELIDÉ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2706"/>
                                        </p:tgtEl>
                                        <p:attrNameLst>
                                          <p:attrName>style.visibility</p:attrName>
                                        </p:attrNameLst>
                                      </p:cBhvr>
                                      <p:to>
                                        <p:strVal val="visible"/>
                                      </p:to>
                                    </p:set>
                                    <p:animEffect transition="in" filter="blinds(horizontal)">
                                      <p:cBhvr>
                                        <p:cTn id="7" dur="500"/>
                                        <p:tgtEl>
                                          <p:spTgt spid="727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2708"/>
                                        </p:tgtEl>
                                        <p:attrNameLst>
                                          <p:attrName>style.visibility</p:attrName>
                                        </p:attrNameLst>
                                      </p:cBhvr>
                                      <p:to>
                                        <p:strVal val="visible"/>
                                      </p:to>
                                    </p:set>
                                    <p:animEffect transition="in" filter="blinds(horizontal)">
                                      <p:cBhvr>
                                        <p:cTn id="12" dur="500"/>
                                        <p:tgtEl>
                                          <p:spTgt spid="727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p:bldP spid="7270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1476375" y="0"/>
            <a:ext cx="5688013" cy="6858000"/>
          </a:xfrm>
          <a:prstGeom prst="rect">
            <a:avLst/>
          </a:prstGeom>
          <a:solidFill>
            <a:srgbClr val="00CC00"/>
          </a:solidFill>
          <a:ln w="28575">
            <a:solidFill>
              <a:schemeClr val="bg1"/>
            </a:solidFill>
            <a:miter lim="800000"/>
            <a:headEnd/>
            <a:tailEnd/>
          </a:ln>
          <a:effectLst/>
        </p:spPr>
        <p:txBody>
          <a:bodyPr wrap="none" anchor="ctr"/>
          <a:lstStyle/>
          <a:p>
            <a:pPr algn="ctr"/>
            <a:endParaRPr lang="sv-SE"/>
          </a:p>
        </p:txBody>
      </p:sp>
      <p:sp>
        <p:nvSpPr>
          <p:cNvPr id="15363" name="Rectangle 3"/>
          <p:cNvSpPr>
            <a:spLocks noChangeArrowheads="1"/>
          </p:cNvSpPr>
          <p:nvPr/>
        </p:nvSpPr>
        <p:spPr bwMode="auto">
          <a:xfrm>
            <a:off x="1908175" y="2492375"/>
            <a:ext cx="4751388" cy="577850"/>
          </a:xfrm>
          <a:prstGeom prst="rect">
            <a:avLst/>
          </a:prstGeom>
          <a:solidFill>
            <a:schemeClr val="accent1"/>
          </a:solidFill>
          <a:ln w="9525">
            <a:solidFill>
              <a:srgbClr val="00CC00"/>
            </a:solidFill>
            <a:miter lim="800000"/>
            <a:headEnd/>
            <a:tailEnd/>
          </a:ln>
          <a:effectLst/>
        </p:spPr>
        <p:txBody>
          <a:bodyPr wrap="none" anchor="ctr"/>
          <a:lstStyle/>
          <a:p>
            <a:endParaRPr lang="sv-SE"/>
          </a:p>
        </p:txBody>
      </p:sp>
      <p:sp>
        <p:nvSpPr>
          <p:cNvPr id="15364" name="Rectangle 4"/>
          <p:cNvSpPr>
            <a:spLocks noChangeArrowheads="1"/>
          </p:cNvSpPr>
          <p:nvPr/>
        </p:nvSpPr>
        <p:spPr bwMode="auto">
          <a:xfrm>
            <a:off x="1763713" y="3500438"/>
            <a:ext cx="5113337" cy="649287"/>
          </a:xfrm>
          <a:prstGeom prst="rect">
            <a:avLst/>
          </a:prstGeom>
          <a:solidFill>
            <a:schemeClr val="accent1"/>
          </a:solidFill>
          <a:ln w="9525">
            <a:solidFill>
              <a:srgbClr val="00CC00"/>
            </a:solidFill>
            <a:miter lim="800000"/>
            <a:headEnd/>
            <a:tailEnd/>
          </a:ln>
          <a:effectLst/>
        </p:spPr>
        <p:txBody>
          <a:bodyPr wrap="none" anchor="ctr"/>
          <a:lstStyle/>
          <a:p>
            <a:endParaRPr lang="sv-SE"/>
          </a:p>
        </p:txBody>
      </p:sp>
      <p:sp>
        <p:nvSpPr>
          <p:cNvPr id="15365" name="Rectangle 5"/>
          <p:cNvSpPr>
            <a:spLocks noChangeArrowheads="1"/>
          </p:cNvSpPr>
          <p:nvPr/>
        </p:nvSpPr>
        <p:spPr bwMode="auto">
          <a:xfrm>
            <a:off x="3132138" y="0"/>
            <a:ext cx="2590800" cy="1371600"/>
          </a:xfrm>
          <a:prstGeom prst="rect">
            <a:avLst/>
          </a:prstGeom>
          <a:solidFill>
            <a:srgbClr val="00CC00"/>
          </a:solidFill>
          <a:ln w="38100">
            <a:solidFill>
              <a:schemeClr val="bg1"/>
            </a:solidFill>
            <a:miter lim="800000"/>
            <a:headEnd/>
            <a:tailEnd/>
          </a:ln>
          <a:effectLst/>
        </p:spPr>
        <p:txBody>
          <a:bodyPr wrap="none" anchor="ctr"/>
          <a:lstStyle/>
          <a:p>
            <a:endParaRPr lang="sv-SE"/>
          </a:p>
        </p:txBody>
      </p:sp>
      <p:sp>
        <p:nvSpPr>
          <p:cNvPr id="15366" name="Rectangle 6"/>
          <p:cNvSpPr>
            <a:spLocks noChangeArrowheads="1"/>
          </p:cNvSpPr>
          <p:nvPr/>
        </p:nvSpPr>
        <p:spPr bwMode="auto">
          <a:xfrm>
            <a:off x="1763713" y="4724400"/>
            <a:ext cx="5113337" cy="720725"/>
          </a:xfrm>
          <a:prstGeom prst="rect">
            <a:avLst/>
          </a:prstGeom>
          <a:solidFill>
            <a:schemeClr val="accent1"/>
          </a:solidFill>
          <a:ln w="9525">
            <a:solidFill>
              <a:srgbClr val="00CC00"/>
            </a:solidFill>
            <a:miter lim="800000"/>
            <a:headEnd/>
            <a:tailEnd/>
          </a:ln>
          <a:effectLst/>
        </p:spPr>
        <p:txBody>
          <a:bodyPr wrap="none" anchor="ctr"/>
          <a:lstStyle/>
          <a:p>
            <a:endParaRPr lang="sv-SE"/>
          </a:p>
        </p:txBody>
      </p:sp>
      <p:sp>
        <p:nvSpPr>
          <p:cNvPr id="15367" name="Rectangle 7"/>
          <p:cNvSpPr>
            <a:spLocks noChangeArrowheads="1"/>
          </p:cNvSpPr>
          <p:nvPr/>
        </p:nvSpPr>
        <p:spPr bwMode="auto">
          <a:xfrm>
            <a:off x="3492500" y="5562600"/>
            <a:ext cx="2590800" cy="1295400"/>
          </a:xfrm>
          <a:prstGeom prst="rect">
            <a:avLst/>
          </a:prstGeom>
          <a:solidFill>
            <a:srgbClr val="00CC00"/>
          </a:solidFill>
          <a:ln w="28575">
            <a:solidFill>
              <a:schemeClr val="bg1"/>
            </a:solidFill>
            <a:miter lim="800000"/>
            <a:headEnd/>
            <a:tailEnd/>
          </a:ln>
          <a:effectLst/>
        </p:spPr>
        <p:txBody>
          <a:bodyPr wrap="none" anchor="ctr"/>
          <a:lstStyle/>
          <a:p>
            <a:endParaRPr lang="sv-SE"/>
          </a:p>
        </p:txBody>
      </p:sp>
      <p:sp>
        <p:nvSpPr>
          <p:cNvPr id="15368" name="Line 8"/>
          <p:cNvSpPr>
            <a:spLocks noChangeShapeType="1"/>
          </p:cNvSpPr>
          <p:nvPr/>
        </p:nvSpPr>
        <p:spPr bwMode="auto">
          <a:xfrm>
            <a:off x="1476375" y="3860800"/>
            <a:ext cx="3527425" cy="0"/>
          </a:xfrm>
          <a:prstGeom prst="line">
            <a:avLst/>
          </a:prstGeom>
          <a:noFill/>
          <a:ln w="28575">
            <a:solidFill>
              <a:schemeClr val="bg1"/>
            </a:solidFill>
            <a:round/>
            <a:headEnd/>
            <a:tailEnd/>
          </a:ln>
          <a:effectLst/>
        </p:spPr>
        <p:txBody>
          <a:bodyPr wrap="none" anchor="ctr"/>
          <a:lstStyle/>
          <a:p>
            <a:endParaRPr lang="sv-SE"/>
          </a:p>
        </p:txBody>
      </p:sp>
      <p:sp>
        <p:nvSpPr>
          <p:cNvPr id="15369" name="Text Box 9"/>
          <p:cNvSpPr txBox="1">
            <a:spLocks noChangeArrowheads="1"/>
          </p:cNvSpPr>
          <p:nvPr/>
        </p:nvSpPr>
        <p:spPr bwMode="auto">
          <a:xfrm>
            <a:off x="4356100" y="4797425"/>
            <a:ext cx="463550" cy="366713"/>
          </a:xfrm>
          <a:prstGeom prst="rect">
            <a:avLst/>
          </a:prstGeom>
          <a:noFill/>
          <a:ln w="9525">
            <a:noFill/>
            <a:miter lim="800000"/>
            <a:headEnd/>
            <a:tailEnd/>
          </a:ln>
          <a:effectLst/>
        </p:spPr>
        <p:txBody>
          <a:bodyPr>
            <a:spAutoFit/>
          </a:bodyPr>
          <a:lstStyle/>
          <a:p>
            <a:r>
              <a:rPr lang="sv-SE" b="1"/>
              <a:t>X</a:t>
            </a:r>
            <a:endParaRPr lang="sv-SE" sz="2400" b="1"/>
          </a:p>
        </p:txBody>
      </p:sp>
      <p:sp>
        <p:nvSpPr>
          <p:cNvPr id="15370" name="Rectangle 10"/>
          <p:cNvSpPr>
            <a:spLocks noChangeArrowheads="1"/>
          </p:cNvSpPr>
          <p:nvPr/>
        </p:nvSpPr>
        <p:spPr bwMode="auto">
          <a:xfrm>
            <a:off x="3348038" y="2565400"/>
            <a:ext cx="336550" cy="366713"/>
          </a:xfrm>
          <a:prstGeom prst="rect">
            <a:avLst/>
          </a:prstGeom>
          <a:noFill/>
          <a:ln w="9525">
            <a:noFill/>
            <a:miter lim="800000"/>
            <a:headEnd/>
            <a:tailEnd/>
          </a:ln>
          <a:effectLst/>
        </p:spPr>
        <p:txBody>
          <a:bodyPr wrap="none">
            <a:spAutoFit/>
          </a:bodyPr>
          <a:lstStyle/>
          <a:p>
            <a:r>
              <a:rPr lang="sv-SE" b="1"/>
              <a:t>X</a:t>
            </a:r>
          </a:p>
        </p:txBody>
      </p:sp>
      <p:sp>
        <p:nvSpPr>
          <p:cNvPr id="15371" name="Rectangle 11"/>
          <p:cNvSpPr>
            <a:spLocks noChangeArrowheads="1"/>
          </p:cNvSpPr>
          <p:nvPr/>
        </p:nvSpPr>
        <p:spPr bwMode="auto">
          <a:xfrm>
            <a:off x="3851275" y="3500438"/>
            <a:ext cx="336550" cy="366712"/>
          </a:xfrm>
          <a:prstGeom prst="rect">
            <a:avLst/>
          </a:prstGeom>
          <a:noFill/>
          <a:ln w="9525">
            <a:noFill/>
            <a:miter lim="800000"/>
            <a:headEnd/>
            <a:tailEnd/>
          </a:ln>
          <a:effectLst/>
        </p:spPr>
        <p:txBody>
          <a:bodyPr wrap="none">
            <a:spAutoFit/>
          </a:bodyPr>
          <a:lstStyle/>
          <a:p>
            <a:r>
              <a:rPr lang="sv-SE" b="1"/>
              <a:t>X</a:t>
            </a:r>
          </a:p>
        </p:txBody>
      </p:sp>
      <p:sp>
        <p:nvSpPr>
          <p:cNvPr id="15372" name="Rectangle 12"/>
          <p:cNvSpPr>
            <a:spLocks noChangeArrowheads="1"/>
          </p:cNvSpPr>
          <p:nvPr/>
        </p:nvSpPr>
        <p:spPr bwMode="auto">
          <a:xfrm>
            <a:off x="1835150" y="4724400"/>
            <a:ext cx="336550" cy="366713"/>
          </a:xfrm>
          <a:prstGeom prst="rect">
            <a:avLst/>
          </a:prstGeom>
          <a:noFill/>
          <a:ln w="9525">
            <a:noFill/>
            <a:miter lim="800000"/>
            <a:headEnd/>
            <a:tailEnd/>
          </a:ln>
          <a:effectLst/>
        </p:spPr>
        <p:txBody>
          <a:bodyPr wrap="none">
            <a:spAutoFit/>
          </a:bodyPr>
          <a:lstStyle/>
          <a:p>
            <a:r>
              <a:rPr lang="sv-SE" b="1"/>
              <a:t>X</a:t>
            </a:r>
          </a:p>
        </p:txBody>
      </p:sp>
      <p:sp>
        <p:nvSpPr>
          <p:cNvPr id="15373" name="Rectangle 13"/>
          <p:cNvSpPr>
            <a:spLocks noChangeArrowheads="1"/>
          </p:cNvSpPr>
          <p:nvPr/>
        </p:nvSpPr>
        <p:spPr bwMode="auto">
          <a:xfrm>
            <a:off x="1692275" y="3429000"/>
            <a:ext cx="336550" cy="366713"/>
          </a:xfrm>
          <a:prstGeom prst="rect">
            <a:avLst/>
          </a:prstGeom>
          <a:noFill/>
          <a:ln w="9525">
            <a:noFill/>
            <a:miter lim="800000"/>
            <a:headEnd/>
            <a:tailEnd/>
          </a:ln>
          <a:effectLst/>
        </p:spPr>
        <p:txBody>
          <a:bodyPr wrap="none">
            <a:spAutoFit/>
          </a:bodyPr>
          <a:lstStyle/>
          <a:p>
            <a:r>
              <a:rPr lang="sv-SE" b="1"/>
              <a:t>X</a:t>
            </a:r>
          </a:p>
        </p:txBody>
      </p:sp>
      <p:sp>
        <p:nvSpPr>
          <p:cNvPr id="15374" name="Oval 14"/>
          <p:cNvSpPr>
            <a:spLocks noChangeArrowheads="1"/>
          </p:cNvSpPr>
          <p:nvPr/>
        </p:nvSpPr>
        <p:spPr bwMode="auto">
          <a:xfrm>
            <a:off x="4427538" y="4868863"/>
            <a:ext cx="228600" cy="228600"/>
          </a:xfrm>
          <a:prstGeom prst="ellipse">
            <a:avLst/>
          </a:prstGeom>
          <a:noFill/>
          <a:ln w="28575">
            <a:solidFill>
              <a:schemeClr val="tx1"/>
            </a:solidFill>
            <a:round/>
            <a:headEnd/>
            <a:tailEnd/>
          </a:ln>
          <a:effectLst/>
        </p:spPr>
        <p:txBody>
          <a:bodyPr wrap="none" anchor="ctr"/>
          <a:lstStyle/>
          <a:p>
            <a:endParaRPr lang="sv-SE"/>
          </a:p>
        </p:txBody>
      </p:sp>
      <p:sp>
        <p:nvSpPr>
          <p:cNvPr id="15375" name="Rectangle 15"/>
          <p:cNvSpPr>
            <a:spLocks noChangeArrowheads="1"/>
          </p:cNvSpPr>
          <p:nvPr/>
        </p:nvSpPr>
        <p:spPr bwMode="auto">
          <a:xfrm>
            <a:off x="4932363" y="2492375"/>
            <a:ext cx="336550" cy="366713"/>
          </a:xfrm>
          <a:prstGeom prst="rect">
            <a:avLst/>
          </a:prstGeom>
          <a:noFill/>
          <a:ln w="9525">
            <a:noFill/>
            <a:miter lim="800000"/>
            <a:headEnd/>
            <a:tailEnd/>
          </a:ln>
          <a:effectLst/>
        </p:spPr>
        <p:txBody>
          <a:bodyPr wrap="none">
            <a:spAutoFit/>
          </a:bodyPr>
          <a:lstStyle/>
          <a:p>
            <a:r>
              <a:rPr lang="sv-SE" b="1"/>
              <a:t>X</a:t>
            </a:r>
          </a:p>
        </p:txBody>
      </p:sp>
      <p:sp>
        <p:nvSpPr>
          <p:cNvPr id="15376" name="Rectangle 16"/>
          <p:cNvSpPr>
            <a:spLocks noChangeArrowheads="1"/>
          </p:cNvSpPr>
          <p:nvPr/>
        </p:nvSpPr>
        <p:spPr bwMode="auto">
          <a:xfrm>
            <a:off x="5580063" y="3789363"/>
            <a:ext cx="336550" cy="366712"/>
          </a:xfrm>
          <a:prstGeom prst="rect">
            <a:avLst/>
          </a:prstGeom>
          <a:noFill/>
          <a:ln w="9525">
            <a:noFill/>
            <a:miter lim="800000"/>
            <a:headEnd/>
            <a:tailEnd/>
          </a:ln>
          <a:effectLst/>
        </p:spPr>
        <p:txBody>
          <a:bodyPr wrap="none">
            <a:spAutoFit/>
          </a:bodyPr>
          <a:lstStyle/>
          <a:p>
            <a:r>
              <a:rPr lang="sv-SE" b="1"/>
              <a:t>X</a:t>
            </a:r>
          </a:p>
        </p:txBody>
      </p:sp>
      <p:sp>
        <p:nvSpPr>
          <p:cNvPr id="15377" name="Rectangle 17"/>
          <p:cNvSpPr>
            <a:spLocks noChangeArrowheads="1"/>
          </p:cNvSpPr>
          <p:nvPr/>
        </p:nvSpPr>
        <p:spPr bwMode="auto">
          <a:xfrm>
            <a:off x="6516688" y="3500438"/>
            <a:ext cx="336550" cy="366712"/>
          </a:xfrm>
          <a:prstGeom prst="rect">
            <a:avLst/>
          </a:prstGeom>
          <a:noFill/>
          <a:ln w="9525">
            <a:noFill/>
            <a:miter lim="800000"/>
            <a:headEnd/>
            <a:tailEnd/>
          </a:ln>
          <a:effectLst/>
        </p:spPr>
        <p:txBody>
          <a:bodyPr wrap="none">
            <a:spAutoFit/>
          </a:bodyPr>
          <a:lstStyle/>
          <a:p>
            <a:r>
              <a:rPr lang="sv-SE" b="1"/>
              <a:t>X</a:t>
            </a:r>
          </a:p>
        </p:txBody>
      </p:sp>
      <p:sp>
        <p:nvSpPr>
          <p:cNvPr id="15378" name="Rectangle 18"/>
          <p:cNvSpPr>
            <a:spLocks noChangeArrowheads="1"/>
          </p:cNvSpPr>
          <p:nvPr/>
        </p:nvSpPr>
        <p:spPr bwMode="auto">
          <a:xfrm>
            <a:off x="6227763" y="4724400"/>
            <a:ext cx="336550" cy="366713"/>
          </a:xfrm>
          <a:prstGeom prst="rect">
            <a:avLst/>
          </a:prstGeom>
          <a:noFill/>
          <a:ln w="9525">
            <a:noFill/>
            <a:miter lim="800000"/>
            <a:headEnd/>
            <a:tailEnd/>
          </a:ln>
          <a:effectLst/>
        </p:spPr>
        <p:txBody>
          <a:bodyPr wrap="none">
            <a:spAutoFit/>
          </a:bodyPr>
          <a:lstStyle/>
          <a:p>
            <a:r>
              <a:rPr lang="sv-SE" b="1"/>
              <a:t>X</a:t>
            </a:r>
          </a:p>
        </p:txBody>
      </p:sp>
      <p:sp>
        <p:nvSpPr>
          <p:cNvPr id="15379" name="Rectangle 19"/>
          <p:cNvSpPr>
            <a:spLocks noChangeArrowheads="1"/>
          </p:cNvSpPr>
          <p:nvPr/>
        </p:nvSpPr>
        <p:spPr bwMode="auto">
          <a:xfrm>
            <a:off x="3132138" y="4797425"/>
            <a:ext cx="696912" cy="366713"/>
          </a:xfrm>
          <a:prstGeom prst="rect">
            <a:avLst/>
          </a:prstGeom>
          <a:noFill/>
          <a:ln w="9525">
            <a:noFill/>
            <a:miter lim="800000"/>
            <a:headEnd/>
            <a:tailEnd/>
          </a:ln>
          <a:effectLst/>
        </p:spPr>
        <p:txBody>
          <a:bodyPr>
            <a:spAutoFit/>
          </a:bodyPr>
          <a:lstStyle/>
          <a:p>
            <a:r>
              <a:rPr lang="sv-SE" b="1"/>
              <a:t>X</a:t>
            </a:r>
          </a:p>
        </p:txBody>
      </p:sp>
      <p:sp>
        <p:nvSpPr>
          <p:cNvPr id="15380" name="Line 20"/>
          <p:cNvSpPr>
            <a:spLocks noChangeShapeType="1"/>
          </p:cNvSpPr>
          <p:nvPr/>
        </p:nvSpPr>
        <p:spPr bwMode="auto">
          <a:xfrm>
            <a:off x="4859338" y="3860800"/>
            <a:ext cx="2305050" cy="0"/>
          </a:xfrm>
          <a:prstGeom prst="line">
            <a:avLst/>
          </a:prstGeom>
          <a:noFill/>
          <a:ln w="28575">
            <a:solidFill>
              <a:schemeClr val="bg1"/>
            </a:solidFill>
            <a:round/>
            <a:headEnd/>
            <a:tailEnd/>
          </a:ln>
          <a:effectLst/>
        </p:spPr>
        <p:txBody>
          <a:bodyPr wrap="none" anchor="ctr"/>
          <a:lstStyle/>
          <a:p>
            <a:endParaRPr lang="sv-SE"/>
          </a:p>
        </p:txBody>
      </p:sp>
      <p:sp>
        <p:nvSpPr>
          <p:cNvPr id="15381" name="AutoShape 21"/>
          <p:cNvSpPr>
            <a:spLocks noChangeArrowheads="1"/>
          </p:cNvSpPr>
          <p:nvPr/>
        </p:nvSpPr>
        <p:spPr bwMode="auto">
          <a:xfrm>
            <a:off x="2484438" y="1989138"/>
            <a:ext cx="217487" cy="214312"/>
          </a:xfrm>
          <a:prstGeom prst="flowChartConnector">
            <a:avLst/>
          </a:prstGeom>
          <a:solidFill>
            <a:srgbClr val="CC0000"/>
          </a:solidFill>
          <a:ln w="9525">
            <a:solidFill>
              <a:schemeClr val="tx1"/>
            </a:solidFill>
            <a:round/>
            <a:headEnd/>
            <a:tailEnd/>
          </a:ln>
          <a:effectLst/>
        </p:spPr>
        <p:txBody>
          <a:bodyPr wrap="none" anchor="ctr"/>
          <a:lstStyle/>
          <a:p>
            <a:endParaRPr lang="sv-SE"/>
          </a:p>
        </p:txBody>
      </p:sp>
      <p:sp>
        <p:nvSpPr>
          <p:cNvPr id="15382" name="AutoShape 22"/>
          <p:cNvSpPr>
            <a:spLocks noChangeArrowheads="1"/>
          </p:cNvSpPr>
          <p:nvPr/>
        </p:nvSpPr>
        <p:spPr bwMode="auto">
          <a:xfrm>
            <a:off x="3851275" y="1989138"/>
            <a:ext cx="215900" cy="233362"/>
          </a:xfrm>
          <a:prstGeom prst="flowChartConnector">
            <a:avLst/>
          </a:prstGeom>
          <a:solidFill>
            <a:srgbClr val="CC0000"/>
          </a:solidFill>
          <a:ln w="9525">
            <a:solidFill>
              <a:schemeClr val="tx1"/>
            </a:solidFill>
            <a:round/>
            <a:headEnd/>
            <a:tailEnd/>
          </a:ln>
          <a:effectLst/>
        </p:spPr>
        <p:txBody>
          <a:bodyPr wrap="none" anchor="ctr"/>
          <a:lstStyle/>
          <a:p>
            <a:endParaRPr lang="sv-SE"/>
          </a:p>
        </p:txBody>
      </p:sp>
      <p:sp>
        <p:nvSpPr>
          <p:cNvPr id="15383" name="AutoShape 23"/>
          <p:cNvSpPr>
            <a:spLocks noChangeArrowheads="1"/>
          </p:cNvSpPr>
          <p:nvPr/>
        </p:nvSpPr>
        <p:spPr bwMode="auto">
          <a:xfrm>
            <a:off x="4859338" y="1916113"/>
            <a:ext cx="215900" cy="231775"/>
          </a:xfrm>
          <a:prstGeom prst="flowChartConnector">
            <a:avLst/>
          </a:prstGeom>
          <a:solidFill>
            <a:srgbClr val="CC0000"/>
          </a:solidFill>
          <a:ln w="9525">
            <a:solidFill>
              <a:schemeClr val="tx1"/>
            </a:solidFill>
            <a:round/>
            <a:headEnd/>
            <a:tailEnd/>
          </a:ln>
          <a:effectLst/>
        </p:spPr>
        <p:txBody>
          <a:bodyPr wrap="none" anchor="ctr"/>
          <a:lstStyle/>
          <a:p>
            <a:endParaRPr lang="sv-SE"/>
          </a:p>
        </p:txBody>
      </p:sp>
      <p:sp>
        <p:nvSpPr>
          <p:cNvPr id="15384" name="AutoShape 24"/>
          <p:cNvSpPr>
            <a:spLocks noChangeArrowheads="1"/>
          </p:cNvSpPr>
          <p:nvPr/>
        </p:nvSpPr>
        <p:spPr bwMode="auto">
          <a:xfrm>
            <a:off x="5940425" y="1989138"/>
            <a:ext cx="215900" cy="231775"/>
          </a:xfrm>
          <a:prstGeom prst="flowChartConnector">
            <a:avLst/>
          </a:prstGeom>
          <a:solidFill>
            <a:srgbClr val="CC0000"/>
          </a:solidFill>
          <a:ln w="9525">
            <a:solidFill>
              <a:schemeClr val="tx1"/>
            </a:solidFill>
            <a:round/>
            <a:headEnd/>
            <a:tailEnd/>
          </a:ln>
          <a:effectLst/>
        </p:spPr>
        <p:txBody>
          <a:bodyPr wrap="none" anchor="ctr"/>
          <a:lstStyle/>
          <a:p>
            <a:endParaRPr lang="sv-SE"/>
          </a:p>
        </p:txBody>
      </p:sp>
      <p:sp>
        <p:nvSpPr>
          <p:cNvPr id="15385" name="AutoShape 25"/>
          <p:cNvSpPr>
            <a:spLocks noChangeArrowheads="1"/>
          </p:cNvSpPr>
          <p:nvPr/>
        </p:nvSpPr>
        <p:spPr bwMode="auto">
          <a:xfrm>
            <a:off x="2555875" y="3141663"/>
            <a:ext cx="215900" cy="215900"/>
          </a:xfrm>
          <a:prstGeom prst="flowChartConnector">
            <a:avLst/>
          </a:prstGeom>
          <a:solidFill>
            <a:srgbClr val="CC0000"/>
          </a:solidFill>
          <a:ln w="9525">
            <a:solidFill>
              <a:schemeClr val="tx1"/>
            </a:solidFill>
            <a:round/>
            <a:headEnd/>
            <a:tailEnd/>
          </a:ln>
          <a:effectLst/>
        </p:spPr>
        <p:txBody>
          <a:bodyPr wrap="none" anchor="ctr"/>
          <a:lstStyle/>
          <a:p>
            <a:endParaRPr lang="sv-SE"/>
          </a:p>
        </p:txBody>
      </p:sp>
      <p:sp>
        <p:nvSpPr>
          <p:cNvPr id="15386" name="AutoShape 26"/>
          <p:cNvSpPr>
            <a:spLocks noChangeArrowheads="1"/>
          </p:cNvSpPr>
          <p:nvPr/>
        </p:nvSpPr>
        <p:spPr bwMode="auto">
          <a:xfrm>
            <a:off x="3995738" y="3213100"/>
            <a:ext cx="215900" cy="233363"/>
          </a:xfrm>
          <a:prstGeom prst="flowChartConnector">
            <a:avLst/>
          </a:prstGeom>
          <a:solidFill>
            <a:srgbClr val="CC0000"/>
          </a:solidFill>
          <a:ln w="9525">
            <a:solidFill>
              <a:schemeClr val="tx1"/>
            </a:solidFill>
            <a:round/>
            <a:headEnd/>
            <a:tailEnd/>
          </a:ln>
          <a:effectLst/>
        </p:spPr>
        <p:txBody>
          <a:bodyPr wrap="none" anchor="ctr"/>
          <a:lstStyle/>
          <a:p>
            <a:endParaRPr lang="sv-SE"/>
          </a:p>
        </p:txBody>
      </p:sp>
      <p:sp>
        <p:nvSpPr>
          <p:cNvPr id="15387" name="AutoShape 27"/>
          <p:cNvSpPr>
            <a:spLocks noChangeArrowheads="1"/>
          </p:cNvSpPr>
          <p:nvPr/>
        </p:nvSpPr>
        <p:spPr bwMode="auto">
          <a:xfrm>
            <a:off x="5508625" y="3141663"/>
            <a:ext cx="215900" cy="233362"/>
          </a:xfrm>
          <a:prstGeom prst="flowChartConnector">
            <a:avLst/>
          </a:prstGeom>
          <a:solidFill>
            <a:srgbClr val="CC0000"/>
          </a:solidFill>
          <a:ln w="9525">
            <a:solidFill>
              <a:schemeClr val="tx1"/>
            </a:solidFill>
            <a:round/>
            <a:headEnd/>
            <a:tailEnd/>
          </a:ln>
          <a:effectLst/>
        </p:spPr>
        <p:txBody>
          <a:bodyPr wrap="none" anchor="ctr"/>
          <a:lstStyle/>
          <a:p>
            <a:endParaRPr lang="sv-SE"/>
          </a:p>
        </p:txBody>
      </p:sp>
      <p:sp>
        <p:nvSpPr>
          <p:cNvPr id="15388" name="AutoShape 28"/>
          <p:cNvSpPr>
            <a:spLocks noChangeArrowheads="1"/>
          </p:cNvSpPr>
          <p:nvPr/>
        </p:nvSpPr>
        <p:spPr bwMode="auto">
          <a:xfrm>
            <a:off x="6227763" y="3141663"/>
            <a:ext cx="215900" cy="233362"/>
          </a:xfrm>
          <a:prstGeom prst="flowChartConnector">
            <a:avLst/>
          </a:prstGeom>
          <a:solidFill>
            <a:srgbClr val="CC0000"/>
          </a:solidFill>
          <a:ln w="9525">
            <a:solidFill>
              <a:schemeClr val="tx1"/>
            </a:solidFill>
            <a:round/>
            <a:headEnd/>
            <a:tailEnd/>
          </a:ln>
          <a:effectLst/>
        </p:spPr>
        <p:txBody>
          <a:bodyPr wrap="none" anchor="ctr"/>
          <a:lstStyle/>
          <a:p>
            <a:endParaRPr lang="sv-SE"/>
          </a:p>
        </p:txBody>
      </p:sp>
      <p:sp>
        <p:nvSpPr>
          <p:cNvPr id="15389" name="AutoShape 29"/>
          <p:cNvSpPr>
            <a:spLocks noChangeArrowheads="1"/>
          </p:cNvSpPr>
          <p:nvPr/>
        </p:nvSpPr>
        <p:spPr bwMode="auto">
          <a:xfrm>
            <a:off x="3563938" y="4221163"/>
            <a:ext cx="215900" cy="233362"/>
          </a:xfrm>
          <a:prstGeom prst="flowChartConnector">
            <a:avLst/>
          </a:prstGeom>
          <a:solidFill>
            <a:srgbClr val="CC0000"/>
          </a:solidFill>
          <a:ln w="9525">
            <a:solidFill>
              <a:schemeClr val="tx1"/>
            </a:solidFill>
            <a:round/>
            <a:headEnd/>
            <a:tailEnd/>
          </a:ln>
          <a:effectLst/>
        </p:spPr>
        <p:txBody>
          <a:bodyPr wrap="none" anchor="ctr"/>
          <a:lstStyle/>
          <a:p>
            <a:endParaRPr lang="sv-SE"/>
          </a:p>
        </p:txBody>
      </p:sp>
      <p:sp>
        <p:nvSpPr>
          <p:cNvPr id="15390" name="AutoShape 30"/>
          <p:cNvSpPr>
            <a:spLocks noChangeArrowheads="1"/>
          </p:cNvSpPr>
          <p:nvPr/>
        </p:nvSpPr>
        <p:spPr bwMode="auto">
          <a:xfrm>
            <a:off x="5076825" y="4221163"/>
            <a:ext cx="215900" cy="233362"/>
          </a:xfrm>
          <a:prstGeom prst="flowChartConnector">
            <a:avLst/>
          </a:prstGeom>
          <a:solidFill>
            <a:srgbClr val="CC0000"/>
          </a:solidFill>
          <a:ln w="9525">
            <a:solidFill>
              <a:schemeClr val="tx1"/>
            </a:solidFill>
            <a:round/>
            <a:headEnd/>
            <a:tailEnd/>
          </a:ln>
          <a:effectLst/>
        </p:spPr>
        <p:txBody>
          <a:bodyPr wrap="none" anchor="ctr"/>
          <a:lstStyle/>
          <a:p>
            <a:endParaRPr lang="sv-SE"/>
          </a:p>
        </p:txBody>
      </p:sp>
      <p:sp>
        <p:nvSpPr>
          <p:cNvPr id="15391" name="Text Box 31"/>
          <p:cNvSpPr txBox="1">
            <a:spLocks noChangeArrowheads="1"/>
          </p:cNvSpPr>
          <p:nvPr/>
        </p:nvSpPr>
        <p:spPr bwMode="auto">
          <a:xfrm>
            <a:off x="7164388" y="4868863"/>
            <a:ext cx="1727200" cy="457200"/>
          </a:xfrm>
          <a:prstGeom prst="rect">
            <a:avLst/>
          </a:prstGeom>
          <a:noFill/>
          <a:ln w="9525">
            <a:noFill/>
            <a:miter lim="800000"/>
            <a:headEnd/>
            <a:tailEnd/>
          </a:ln>
          <a:effectLst/>
        </p:spPr>
        <p:txBody>
          <a:bodyPr wrap="none">
            <a:spAutoFit/>
          </a:bodyPr>
          <a:lstStyle/>
          <a:p>
            <a:r>
              <a:rPr lang="sv-SE" sz="2400"/>
              <a:t>Utgångsyta</a:t>
            </a:r>
          </a:p>
        </p:txBody>
      </p:sp>
      <p:sp>
        <p:nvSpPr>
          <p:cNvPr id="15392" name="Text Box 32"/>
          <p:cNvSpPr txBox="1">
            <a:spLocks noChangeArrowheads="1"/>
          </p:cNvSpPr>
          <p:nvPr/>
        </p:nvSpPr>
        <p:spPr bwMode="auto">
          <a:xfrm>
            <a:off x="7235825" y="3427413"/>
            <a:ext cx="1936750" cy="1006475"/>
          </a:xfrm>
          <a:prstGeom prst="rect">
            <a:avLst/>
          </a:prstGeom>
          <a:noFill/>
          <a:ln w="9525">
            <a:noFill/>
            <a:miter lim="800000"/>
            <a:headEnd/>
            <a:tailEnd/>
          </a:ln>
          <a:effectLst/>
        </p:spPr>
        <p:txBody>
          <a:bodyPr wrap="none">
            <a:spAutoFit/>
          </a:bodyPr>
          <a:lstStyle/>
          <a:p>
            <a:r>
              <a:rPr lang="sv-SE" sz="2400"/>
              <a:t>Spelyta 1</a:t>
            </a:r>
          </a:p>
          <a:p>
            <a:r>
              <a:rPr lang="sv-SE" i="1"/>
              <a:t>Framför mittfältet</a:t>
            </a:r>
          </a:p>
          <a:p>
            <a:r>
              <a:rPr lang="sv-SE" i="1"/>
              <a:t>i motståndarlaget</a:t>
            </a:r>
          </a:p>
        </p:txBody>
      </p:sp>
      <p:sp>
        <p:nvSpPr>
          <p:cNvPr id="15393" name="Text Box 33"/>
          <p:cNvSpPr txBox="1">
            <a:spLocks noChangeArrowheads="1"/>
          </p:cNvSpPr>
          <p:nvPr/>
        </p:nvSpPr>
        <p:spPr bwMode="auto">
          <a:xfrm>
            <a:off x="7207250" y="2276475"/>
            <a:ext cx="1936750" cy="1006475"/>
          </a:xfrm>
          <a:prstGeom prst="rect">
            <a:avLst/>
          </a:prstGeom>
          <a:noFill/>
          <a:ln w="9525">
            <a:noFill/>
            <a:miter lim="800000"/>
            <a:headEnd/>
            <a:tailEnd/>
          </a:ln>
          <a:effectLst/>
        </p:spPr>
        <p:txBody>
          <a:bodyPr wrap="none">
            <a:spAutoFit/>
          </a:bodyPr>
          <a:lstStyle/>
          <a:p>
            <a:r>
              <a:rPr lang="sv-SE" sz="2400"/>
              <a:t>Spelyta 2</a:t>
            </a:r>
          </a:p>
          <a:p>
            <a:r>
              <a:rPr lang="sv-SE" i="1"/>
              <a:t>Framför motstån-</a:t>
            </a:r>
          </a:p>
          <a:p>
            <a:r>
              <a:rPr lang="sv-SE" i="1"/>
              <a:t>darnas backlinje</a:t>
            </a:r>
          </a:p>
        </p:txBody>
      </p:sp>
      <p:sp>
        <p:nvSpPr>
          <p:cNvPr id="15394" name="Rectangle 34"/>
          <p:cNvSpPr>
            <a:spLocks noChangeArrowheads="1"/>
          </p:cNvSpPr>
          <p:nvPr/>
        </p:nvSpPr>
        <p:spPr bwMode="auto">
          <a:xfrm>
            <a:off x="2051050" y="908050"/>
            <a:ext cx="4608513" cy="722313"/>
          </a:xfrm>
          <a:prstGeom prst="rect">
            <a:avLst/>
          </a:prstGeom>
          <a:solidFill>
            <a:schemeClr val="accent1"/>
          </a:solidFill>
          <a:ln w="9525">
            <a:solidFill>
              <a:srgbClr val="00CC00"/>
            </a:solidFill>
            <a:miter lim="800000"/>
            <a:headEnd/>
            <a:tailEnd/>
          </a:ln>
          <a:effectLst/>
        </p:spPr>
        <p:txBody>
          <a:bodyPr wrap="none" anchor="ctr"/>
          <a:lstStyle/>
          <a:p>
            <a:endParaRPr lang="sv-SE"/>
          </a:p>
        </p:txBody>
      </p:sp>
      <p:sp>
        <p:nvSpPr>
          <p:cNvPr id="15395" name="Text Box 35"/>
          <p:cNvSpPr txBox="1">
            <a:spLocks noChangeArrowheads="1"/>
          </p:cNvSpPr>
          <p:nvPr/>
        </p:nvSpPr>
        <p:spPr bwMode="auto">
          <a:xfrm>
            <a:off x="7164388" y="692150"/>
            <a:ext cx="1847850" cy="1006475"/>
          </a:xfrm>
          <a:prstGeom prst="rect">
            <a:avLst/>
          </a:prstGeom>
          <a:noFill/>
          <a:ln w="9525">
            <a:noFill/>
            <a:miter lim="800000"/>
            <a:headEnd/>
            <a:tailEnd/>
          </a:ln>
          <a:effectLst/>
        </p:spPr>
        <p:txBody>
          <a:bodyPr wrap="none">
            <a:spAutoFit/>
          </a:bodyPr>
          <a:lstStyle/>
          <a:p>
            <a:r>
              <a:rPr lang="sv-SE" sz="2400"/>
              <a:t>Spelyta 3</a:t>
            </a:r>
          </a:p>
          <a:p>
            <a:r>
              <a:rPr lang="sv-SE" i="1"/>
              <a:t>Bakom motstån-</a:t>
            </a:r>
          </a:p>
          <a:p>
            <a:r>
              <a:rPr lang="sv-SE" i="1"/>
              <a:t>darnas backlinje</a:t>
            </a:r>
          </a:p>
        </p:txBody>
      </p:sp>
      <p:sp>
        <p:nvSpPr>
          <p:cNvPr id="15396" name="Line 36"/>
          <p:cNvSpPr>
            <a:spLocks noChangeShapeType="1"/>
          </p:cNvSpPr>
          <p:nvPr/>
        </p:nvSpPr>
        <p:spPr bwMode="auto">
          <a:xfrm flipH="1" flipV="1">
            <a:off x="4067175" y="3789363"/>
            <a:ext cx="433388" cy="1079500"/>
          </a:xfrm>
          <a:prstGeom prst="line">
            <a:avLst/>
          </a:prstGeom>
          <a:noFill/>
          <a:ln w="19050">
            <a:solidFill>
              <a:schemeClr val="tx1"/>
            </a:solidFill>
            <a:round/>
            <a:headEnd/>
            <a:tailEnd type="triangle" w="med" len="med"/>
          </a:ln>
          <a:effectLst/>
        </p:spPr>
        <p:txBody>
          <a:bodyPr/>
          <a:lstStyle/>
          <a:p>
            <a:endParaRPr lang="sv-SE"/>
          </a:p>
        </p:txBody>
      </p:sp>
      <p:sp>
        <p:nvSpPr>
          <p:cNvPr id="15397" name="Line 37"/>
          <p:cNvSpPr>
            <a:spLocks noChangeShapeType="1"/>
          </p:cNvSpPr>
          <p:nvPr/>
        </p:nvSpPr>
        <p:spPr bwMode="auto">
          <a:xfrm flipV="1">
            <a:off x="4572000" y="2781300"/>
            <a:ext cx="504825" cy="2087563"/>
          </a:xfrm>
          <a:prstGeom prst="line">
            <a:avLst/>
          </a:prstGeom>
          <a:noFill/>
          <a:ln w="19050">
            <a:solidFill>
              <a:schemeClr val="tx1"/>
            </a:solidFill>
            <a:round/>
            <a:headEnd/>
            <a:tailEnd type="triangle" w="med" len="med"/>
          </a:ln>
          <a:effectLst/>
        </p:spPr>
        <p:txBody>
          <a:bodyPr/>
          <a:lstStyle/>
          <a:p>
            <a:endParaRPr lang="sv-SE"/>
          </a:p>
        </p:txBody>
      </p:sp>
      <p:sp>
        <p:nvSpPr>
          <p:cNvPr id="15398" name="Freeform 38"/>
          <p:cNvSpPr>
            <a:spLocks/>
          </p:cNvSpPr>
          <p:nvPr/>
        </p:nvSpPr>
        <p:spPr bwMode="auto">
          <a:xfrm>
            <a:off x="3851275" y="1341438"/>
            <a:ext cx="698500" cy="3562350"/>
          </a:xfrm>
          <a:custGeom>
            <a:avLst/>
            <a:gdLst>
              <a:gd name="T0" fmla="*/ 2147483647 w 440"/>
              <a:gd name="T1" fmla="*/ 2147483647 h 2244"/>
              <a:gd name="T2" fmla="*/ 2147483647 w 440"/>
              <a:gd name="T3" fmla="*/ 2147483647 h 2244"/>
              <a:gd name="T4" fmla="*/ 2147483647 w 440"/>
              <a:gd name="T5" fmla="*/ 2147483647 h 2244"/>
              <a:gd name="T6" fmla="*/ 2147483647 w 440"/>
              <a:gd name="T7" fmla="*/ 2147483647 h 2244"/>
              <a:gd name="T8" fmla="*/ 2147483647 w 440"/>
              <a:gd name="T9" fmla="*/ 2147483647 h 2244"/>
              <a:gd name="T10" fmla="*/ 2147483647 w 440"/>
              <a:gd name="T11" fmla="*/ 2147483647 h 2244"/>
              <a:gd name="T12" fmla="*/ 2147483647 w 440"/>
              <a:gd name="T13" fmla="*/ 2147483647 h 2244"/>
              <a:gd name="T14" fmla="*/ 2147483647 w 440"/>
              <a:gd name="T15" fmla="*/ 2147483647 h 2244"/>
              <a:gd name="T16" fmla="*/ 2147483647 w 440"/>
              <a:gd name="T17" fmla="*/ 2147483647 h 2244"/>
              <a:gd name="T18" fmla="*/ 0 w 440"/>
              <a:gd name="T19" fmla="*/ 0 h 2244"/>
              <a:gd name="T20" fmla="*/ 2147483647 w 440"/>
              <a:gd name="T21" fmla="*/ 2147483647 h 2244"/>
              <a:gd name="T22" fmla="*/ 2147483647 w 440"/>
              <a:gd name="T23" fmla="*/ 2147483647 h 2244"/>
              <a:gd name="T24" fmla="*/ 2147483647 w 440"/>
              <a:gd name="T25" fmla="*/ 2147483647 h 224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40" h="2244">
                <a:moveTo>
                  <a:pt x="417" y="2244"/>
                </a:moveTo>
                <a:cubicBezTo>
                  <a:pt x="423" y="2085"/>
                  <a:pt x="440" y="1917"/>
                  <a:pt x="410" y="1759"/>
                </a:cubicBezTo>
                <a:cubicBezTo>
                  <a:pt x="405" y="1697"/>
                  <a:pt x="403" y="1637"/>
                  <a:pt x="387" y="1577"/>
                </a:cubicBezTo>
                <a:cubicBezTo>
                  <a:pt x="384" y="1461"/>
                  <a:pt x="384" y="1344"/>
                  <a:pt x="379" y="1228"/>
                </a:cubicBezTo>
                <a:cubicBezTo>
                  <a:pt x="374" y="1110"/>
                  <a:pt x="331" y="966"/>
                  <a:pt x="304" y="849"/>
                </a:cubicBezTo>
                <a:cubicBezTo>
                  <a:pt x="298" y="794"/>
                  <a:pt x="291" y="737"/>
                  <a:pt x="281" y="682"/>
                </a:cubicBezTo>
                <a:cubicBezTo>
                  <a:pt x="267" y="602"/>
                  <a:pt x="228" y="525"/>
                  <a:pt x="205" y="447"/>
                </a:cubicBezTo>
                <a:cubicBezTo>
                  <a:pt x="191" y="400"/>
                  <a:pt x="187" y="353"/>
                  <a:pt x="160" y="311"/>
                </a:cubicBezTo>
                <a:cubicBezTo>
                  <a:pt x="149" y="268"/>
                  <a:pt x="107" y="166"/>
                  <a:pt x="76" y="137"/>
                </a:cubicBezTo>
                <a:cubicBezTo>
                  <a:pt x="59" y="81"/>
                  <a:pt x="43" y="40"/>
                  <a:pt x="0" y="0"/>
                </a:cubicBezTo>
                <a:cubicBezTo>
                  <a:pt x="15" y="170"/>
                  <a:pt x="4" y="70"/>
                  <a:pt x="23" y="8"/>
                </a:cubicBezTo>
                <a:cubicBezTo>
                  <a:pt x="63" y="20"/>
                  <a:pt x="39" y="10"/>
                  <a:pt x="91" y="46"/>
                </a:cubicBezTo>
                <a:cubicBezTo>
                  <a:pt x="150" y="87"/>
                  <a:pt x="93" y="32"/>
                  <a:pt x="122" y="61"/>
                </a:cubicBezTo>
              </a:path>
            </a:pathLst>
          </a:custGeom>
          <a:noFill/>
          <a:ln w="19050" cmpd="sng">
            <a:solidFill>
              <a:schemeClr val="tx1"/>
            </a:solidFill>
            <a:round/>
            <a:headEnd/>
            <a:tailEnd/>
          </a:ln>
          <a:effectLst/>
        </p:spPr>
        <p:txBody>
          <a:bodyPr/>
          <a:lstStyle/>
          <a:p>
            <a:endParaRPr lang="sv-SE"/>
          </a:p>
        </p:txBody>
      </p:sp>
      <p:sp>
        <p:nvSpPr>
          <p:cNvPr id="15399" name="Line 39"/>
          <p:cNvSpPr>
            <a:spLocks noChangeShapeType="1"/>
          </p:cNvSpPr>
          <p:nvPr/>
        </p:nvSpPr>
        <p:spPr bwMode="auto">
          <a:xfrm flipV="1">
            <a:off x="3563938" y="1557338"/>
            <a:ext cx="287337" cy="1079500"/>
          </a:xfrm>
          <a:prstGeom prst="line">
            <a:avLst/>
          </a:prstGeom>
          <a:noFill/>
          <a:ln w="9525">
            <a:solidFill>
              <a:schemeClr val="tx1"/>
            </a:solidFill>
            <a:prstDash val="dash"/>
            <a:round/>
            <a:headEnd/>
            <a:tailEnd type="triangle" w="med" len="med"/>
          </a:ln>
          <a:effectLst/>
        </p:spPr>
        <p:txBody>
          <a:bodyPr/>
          <a:lstStyle/>
          <a:p>
            <a:endParaRPr lang="sv-SE"/>
          </a:p>
        </p:txBody>
      </p:sp>
      <p:sp>
        <p:nvSpPr>
          <p:cNvPr id="15400" name="Text Box 40"/>
          <p:cNvSpPr txBox="1">
            <a:spLocks noChangeArrowheads="1"/>
          </p:cNvSpPr>
          <p:nvPr/>
        </p:nvSpPr>
        <p:spPr bwMode="auto">
          <a:xfrm>
            <a:off x="87313" y="271463"/>
            <a:ext cx="1066800" cy="822325"/>
          </a:xfrm>
          <a:prstGeom prst="rect">
            <a:avLst/>
          </a:prstGeom>
          <a:noFill/>
          <a:ln w="9525">
            <a:noFill/>
            <a:miter lim="800000"/>
            <a:headEnd/>
            <a:tailEnd/>
          </a:ln>
          <a:effectLst/>
        </p:spPr>
        <p:txBody>
          <a:bodyPr wrap="none">
            <a:spAutoFit/>
          </a:bodyPr>
          <a:lstStyle/>
          <a:p>
            <a:r>
              <a:rPr lang="sv-SE" sz="2400" b="1">
                <a:latin typeface="Verdana" pitchFamily="34" charset="0"/>
              </a:rPr>
              <a:t>Spel-</a:t>
            </a:r>
          </a:p>
          <a:p>
            <a:r>
              <a:rPr lang="sv-SE" sz="2400" b="1">
                <a:latin typeface="Verdana" pitchFamily="34" charset="0"/>
              </a:rPr>
              <a:t>ytor</a:t>
            </a:r>
          </a:p>
        </p:txBody>
      </p:sp>
      <p:sp>
        <p:nvSpPr>
          <p:cNvPr id="15401" name="Text Box 42"/>
          <p:cNvSpPr txBox="1">
            <a:spLocks noChangeArrowheads="1"/>
          </p:cNvSpPr>
          <p:nvPr/>
        </p:nvSpPr>
        <p:spPr bwMode="auto">
          <a:xfrm>
            <a:off x="8820150" y="0"/>
            <a:ext cx="323850" cy="244475"/>
          </a:xfrm>
          <a:prstGeom prst="rect">
            <a:avLst/>
          </a:prstGeom>
          <a:noFill/>
          <a:ln w="9525">
            <a:noFill/>
            <a:miter lim="800000"/>
            <a:headEnd/>
            <a:tailEnd/>
          </a:ln>
          <a:effectLst/>
        </p:spPr>
        <p:txBody>
          <a:bodyPr wrap="none">
            <a:spAutoFit/>
          </a:bodyPr>
          <a:lstStyle/>
          <a:p>
            <a:r>
              <a:rPr lang="sv-SE" sz="1000"/>
              <a:t>14</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0" y="449263"/>
            <a:ext cx="9283700" cy="6408737"/>
          </a:xfrm>
          <a:prstGeom prst="rect">
            <a:avLst/>
          </a:prstGeom>
          <a:noFill/>
          <a:ln w="9525">
            <a:noFill/>
            <a:miter lim="800000"/>
            <a:headEnd/>
            <a:tailEnd/>
          </a:ln>
          <a:effectLst/>
        </p:spPr>
        <p:txBody>
          <a:bodyPr wrap="none" anchor="ctr">
            <a:spAutoFit/>
          </a:bodyPr>
          <a:lstStyle/>
          <a:p>
            <a:r>
              <a:rPr lang="sv-SE" b="1">
                <a:latin typeface="Verdana" pitchFamily="34" charset="0"/>
              </a:rPr>
              <a:t>ANFALL</a:t>
            </a:r>
            <a:endParaRPr lang="sv-SE">
              <a:latin typeface="Verdana" pitchFamily="34" charset="0"/>
            </a:endParaRPr>
          </a:p>
          <a:p>
            <a:pPr>
              <a:buFontTx/>
              <a:buChar char="•"/>
            </a:pPr>
            <a:r>
              <a:rPr lang="sv-SE">
                <a:latin typeface="Verdana" pitchFamily="34" charset="0"/>
              </a:rPr>
              <a:t> Grundförutsättningarna </a:t>
            </a:r>
            <a:r>
              <a:rPr lang="sv-SE" i="1">
                <a:latin typeface="Verdana" pitchFamily="34" charset="0"/>
              </a:rPr>
              <a:t>spelbarhet, bredd, djup</a:t>
            </a:r>
            <a:r>
              <a:rPr lang="sv-SE">
                <a:latin typeface="Verdana" pitchFamily="34" charset="0"/>
              </a:rPr>
              <a:t> ska kunna uppfyllas av alla </a:t>
            </a:r>
          </a:p>
          <a:p>
            <a:r>
              <a:rPr lang="sv-SE">
                <a:latin typeface="Verdana" pitchFamily="34" charset="0"/>
              </a:rPr>
              <a:t>  spelare fr.o.m. 14 år</a:t>
            </a:r>
          </a:p>
          <a:p>
            <a:pPr>
              <a:buFontTx/>
              <a:buChar char="•"/>
            </a:pPr>
            <a:r>
              <a:rPr lang="sv-SE">
                <a:latin typeface="Verdana" pitchFamily="34" charset="0"/>
              </a:rPr>
              <a:t> Fr.o.m. 14 år ska spelarna konstruktivt kunna diskutera vår spelidé i anfall.</a:t>
            </a:r>
          </a:p>
          <a:p>
            <a:pPr>
              <a:buFontTx/>
              <a:buChar char="•"/>
            </a:pPr>
            <a:r>
              <a:rPr lang="sv-SE">
                <a:latin typeface="Verdana" pitchFamily="34" charset="0"/>
              </a:rPr>
              <a:t> Fr.o.m. 15 år kunna fatta rätt beslut för att skapa variation på korta och </a:t>
            </a:r>
          </a:p>
          <a:p>
            <a:r>
              <a:rPr lang="sv-SE">
                <a:latin typeface="Verdana" pitchFamily="34" charset="0"/>
              </a:rPr>
              <a:t>  långa passningar - variation av </a:t>
            </a:r>
            <a:r>
              <a:rPr lang="sv-SE" i="1">
                <a:latin typeface="Verdana" pitchFamily="34" charset="0"/>
              </a:rPr>
              <a:t>spelavståndet</a:t>
            </a:r>
            <a:endParaRPr lang="sv-SE">
              <a:latin typeface="Verdana" pitchFamily="34" charset="0"/>
            </a:endParaRPr>
          </a:p>
          <a:p>
            <a:pPr>
              <a:buFontTx/>
              <a:buChar char="•"/>
            </a:pPr>
            <a:r>
              <a:rPr lang="sv-SE">
                <a:latin typeface="Verdana" pitchFamily="34" charset="0"/>
              </a:rPr>
              <a:t> Fr.o.m. 16 år klara ett tekniskt och snabbt passningsspel med timade </a:t>
            </a:r>
          </a:p>
          <a:p>
            <a:r>
              <a:rPr lang="sv-SE">
                <a:latin typeface="Verdana" pitchFamily="34" charset="0"/>
              </a:rPr>
              <a:t>  löpningar och många passningar i löpytorna - inklusive snabba </a:t>
            </a:r>
          </a:p>
          <a:p>
            <a:r>
              <a:rPr lang="sv-SE">
                <a:latin typeface="Verdana" pitchFamily="34" charset="0"/>
              </a:rPr>
              <a:t>  omställningar</a:t>
            </a:r>
          </a:p>
          <a:p>
            <a:pPr>
              <a:buFontTx/>
              <a:buChar char="•"/>
            </a:pPr>
            <a:r>
              <a:rPr lang="sv-SE">
                <a:latin typeface="Verdana" pitchFamily="34" charset="0"/>
              </a:rPr>
              <a:t> Fr.o.m. 16 år kunna tillämpa grunderna och stor koncentration vid avslut </a:t>
            </a:r>
          </a:p>
          <a:p>
            <a:r>
              <a:rPr lang="sv-SE">
                <a:latin typeface="Verdana" pitchFamily="34" charset="0"/>
              </a:rPr>
              <a:t>  och inlägg</a:t>
            </a:r>
          </a:p>
          <a:p>
            <a:endParaRPr lang="sv-SE" b="1">
              <a:latin typeface="Verdana" pitchFamily="34" charset="0"/>
            </a:endParaRPr>
          </a:p>
          <a:p>
            <a:r>
              <a:rPr lang="sv-SE" b="1">
                <a:latin typeface="Verdana" pitchFamily="34" charset="0"/>
              </a:rPr>
              <a:t>FÖRSVAR</a:t>
            </a:r>
            <a:endParaRPr lang="sv-SE">
              <a:latin typeface="Verdana" pitchFamily="34" charset="0"/>
            </a:endParaRPr>
          </a:p>
          <a:p>
            <a:pPr>
              <a:buFontTx/>
              <a:buChar char="•"/>
            </a:pPr>
            <a:r>
              <a:rPr lang="sv-SE">
                <a:latin typeface="Verdana" pitchFamily="34" charset="0"/>
              </a:rPr>
              <a:t> Fr.o.m. 11-manna ska vi börja träna in grundförutsättningarna </a:t>
            </a:r>
            <a:r>
              <a:rPr lang="sv-SE" i="1">
                <a:latin typeface="Verdana" pitchFamily="34" charset="0"/>
              </a:rPr>
              <a:t>markering</a:t>
            </a:r>
            <a:r>
              <a:rPr lang="sv-SE">
                <a:latin typeface="Verdana" pitchFamily="34" charset="0"/>
              </a:rPr>
              <a:t>, </a:t>
            </a:r>
          </a:p>
          <a:p>
            <a:r>
              <a:rPr lang="sv-SE" i="1">
                <a:latin typeface="Verdana" pitchFamily="34" charset="0"/>
              </a:rPr>
              <a:t>  press, täckning, understöd</a:t>
            </a:r>
            <a:r>
              <a:rPr lang="sv-SE">
                <a:latin typeface="Verdana" pitchFamily="34" charset="0"/>
              </a:rPr>
              <a:t> och att spela med kombinationsmarkering</a:t>
            </a:r>
          </a:p>
          <a:p>
            <a:pPr>
              <a:buFontTx/>
              <a:buChar char="•"/>
            </a:pPr>
            <a:r>
              <a:rPr lang="sv-SE">
                <a:latin typeface="Verdana" pitchFamily="34" charset="0"/>
              </a:rPr>
              <a:t> Fr.o.m. 15 år ska spelarna konstruktivt kunna diskutera vår spelidé i försvar</a:t>
            </a:r>
            <a:r>
              <a:rPr lang="sv-SE">
                <a:solidFill>
                  <a:srgbClr val="FF0000"/>
                </a:solidFill>
                <a:latin typeface="Verdana" pitchFamily="34" charset="0"/>
              </a:rPr>
              <a:t> </a:t>
            </a:r>
          </a:p>
          <a:p>
            <a:pPr>
              <a:buFontTx/>
              <a:buChar char="•"/>
            </a:pPr>
            <a:r>
              <a:rPr lang="sv-SE">
                <a:latin typeface="Verdana" pitchFamily="34" charset="0"/>
              </a:rPr>
              <a:t> Fr.o.m. 16 år öka fokus på att hålla ihop lagdelarna både i djupled, vid </a:t>
            </a:r>
          </a:p>
          <a:p>
            <a:r>
              <a:rPr lang="sv-SE">
                <a:latin typeface="Verdana" pitchFamily="34" charset="0"/>
              </a:rPr>
              <a:t>  överflyttningar och centrerat</a:t>
            </a:r>
          </a:p>
          <a:p>
            <a:pPr>
              <a:buFontTx/>
              <a:buChar char="•"/>
            </a:pPr>
            <a:r>
              <a:rPr lang="sv-SE">
                <a:latin typeface="Verdana" pitchFamily="34" charset="0"/>
              </a:rPr>
              <a:t> Grundförutsättningarna ska kunna uppfyllas av alla spelare senast vid 16 år</a:t>
            </a:r>
          </a:p>
          <a:p>
            <a:pPr>
              <a:buFontTx/>
              <a:buChar char="•"/>
            </a:pPr>
            <a:r>
              <a:rPr lang="sv-SE">
                <a:latin typeface="Verdana" pitchFamily="34" charset="0"/>
              </a:rPr>
              <a:t> Fr.o.m. 16 år spontant kunna få laget att välja högt eller lågt förvarsspel </a:t>
            </a:r>
          </a:p>
          <a:p>
            <a:r>
              <a:rPr lang="sv-SE">
                <a:latin typeface="Verdana" pitchFamily="34" charset="0"/>
              </a:rPr>
              <a:t>  utifrån det aktuella matchmomentet</a:t>
            </a:r>
          </a:p>
          <a:p>
            <a:pPr>
              <a:buFontTx/>
              <a:buChar char="•"/>
            </a:pPr>
            <a:r>
              <a:rPr lang="sv-SE">
                <a:latin typeface="Verdana" pitchFamily="34" charset="0"/>
              </a:rPr>
              <a:t> Fr.o.m. 16 år ska spelarna vara starka och vältränade i </a:t>
            </a:r>
          </a:p>
          <a:p>
            <a:r>
              <a:rPr lang="sv-SE">
                <a:latin typeface="Verdana" pitchFamily="34" charset="0"/>
              </a:rPr>
              <a:t>  en-mot-en-situationer</a:t>
            </a:r>
          </a:p>
        </p:txBody>
      </p:sp>
      <p:sp>
        <p:nvSpPr>
          <p:cNvPr id="16387" name="Text Box 3"/>
          <p:cNvSpPr txBox="1">
            <a:spLocks noChangeArrowheads="1"/>
          </p:cNvSpPr>
          <p:nvPr/>
        </p:nvSpPr>
        <p:spPr bwMode="auto">
          <a:xfrm>
            <a:off x="8882063" y="0"/>
            <a:ext cx="523875" cy="228600"/>
          </a:xfrm>
          <a:prstGeom prst="rect">
            <a:avLst/>
          </a:prstGeom>
          <a:noFill/>
          <a:ln w="9525">
            <a:noFill/>
            <a:miter lim="800000"/>
            <a:headEnd/>
            <a:tailEnd/>
          </a:ln>
          <a:effectLst/>
        </p:spPr>
        <p:txBody>
          <a:bodyPr>
            <a:spAutoFit/>
          </a:bodyPr>
          <a:lstStyle/>
          <a:p>
            <a:pPr>
              <a:spcBef>
                <a:spcPct val="50000"/>
              </a:spcBef>
            </a:pPr>
            <a:r>
              <a:rPr lang="sv-SE" sz="900"/>
              <a:t>15</a:t>
            </a:r>
          </a:p>
        </p:txBody>
      </p:sp>
      <p:sp>
        <p:nvSpPr>
          <p:cNvPr id="16388" name="Text Box 4"/>
          <p:cNvSpPr txBox="1">
            <a:spLocks noChangeArrowheads="1"/>
          </p:cNvSpPr>
          <p:nvPr/>
        </p:nvSpPr>
        <p:spPr bwMode="auto">
          <a:xfrm>
            <a:off x="0" y="0"/>
            <a:ext cx="7081838" cy="396875"/>
          </a:xfrm>
          <a:prstGeom prst="rect">
            <a:avLst/>
          </a:prstGeom>
          <a:noFill/>
          <a:ln w="9525">
            <a:noFill/>
            <a:miter lim="800000"/>
            <a:headEnd/>
            <a:tailEnd/>
          </a:ln>
          <a:effectLst/>
        </p:spPr>
        <p:txBody>
          <a:bodyPr wrap="none">
            <a:spAutoFit/>
          </a:bodyPr>
          <a:lstStyle/>
          <a:p>
            <a:r>
              <a:rPr lang="sv-SE" sz="2000" b="1">
                <a:latin typeface="Verdana" pitchFamily="34" charset="0"/>
              </a:rPr>
              <a:t>UTVECKLING MOT </a:t>
            </a:r>
            <a:r>
              <a:rPr lang="sv-SE" sz="2000" b="1">
                <a:solidFill>
                  <a:schemeClr val="accent2"/>
                </a:solidFill>
                <a:latin typeface="Verdana" pitchFamily="34" charset="0"/>
              </a:rPr>
              <a:t>GIDEONSBERGS IF:s</a:t>
            </a:r>
            <a:r>
              <a:rPr lang="sv-SE" sz="2000" b="1">
                <a:latin typeface="Verdana" pitchFamily="34" charset="0"/>
              </a:rPr>
              <a:t> SPELIDÈ</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0" y="0"/>
            <a:ext cx="5670550" cy="366713"/>
          </a:xfrm>
          <a:prstGeom prst="rect">
            <a:avLst/>
          </a:prstGeom>
          <a:noFill/>
          <a:ln w="9525">
            <a:noFill/>
            <a:miter lim="800000"/>
            <a:headEnd/>
            <a:tailEnd/>
          </a:ln>
          <a:effectLst/>
        </p:spPr>
        <p:txBody>
          <a:bodyPr wrap="none">
            <a:spAutoFit/>
          </a:bodyPr>
          <a:lstStyle/>
          <a:p>
            <a:r>
              <a:rPr lang="sv-SE" b="1"/>
              <a:t>DE FYRA VIKTIGASTE UTVECKLINGSOMRÅDENA</a:t>
            </a:r>
            <a:endParaRPr lang="sv-SE"/>
          </a:p>
        </p:txBody>
      </p:sp>
      <p:sp>
        <p:nvSpPr>
          <p:cNvPr id="17411" name="Text Box 3"/>
          <p:cNvSpPr txBox="1">
            <a:spLocks noChangeArrowheads="1"/>
          </p:cNvSpPr>
          <p:nvPr/>
        </p:nvSpPr>
        <p:spPr bwMode="auto">
          <a:xfrm>
            <a:off x="0" y="404813"/>
            <a:ext cx="9213850" cy="6683375"/>
          </a:xfrm>
          <a:prstGeom prst="rect">
            <a:avLst/>
          </a:prstGeom>
          <a:noFill/>
          <a:ln w="9525">
            <a:noFill/>
            <a:miter lim="800000"/>
            <a:headEnd/>
            <a:tailEnd/>
          </a:ln>
          <a:effectLst/>
        </p:spPr>
        <p:txBody>
          <a:bodyPr wrap="none">
            <a:spAutoFit/>
          </a:bodyPr>
          <a:lstStyle/>
          <a:p>
            <a:r>
              <a:rPr lang="sv-SE" b="1"/>
              <a:t>Teknik</a:t>
            </a:r>
            <a:r>
              <a:rPr lang="sv-SE"/>
              <a:t> </a:t>
            </a:r>
          </a:p>
          <a:p>
            <a:r>
              <a:rPr lang="sv-SE"/>
              <a:t>Funktionell teknik som skapar effektivitet och är till fördel för laget. Men det får gärna </a:t>
            </a:r>
          </a:p>
          <a:p>
            <a:r>
              <a:rPr lang="sv-SE"/>
              <a:t>vara ”det lilla extra” och oväntade.</a:t>
            </a:r>
            <a:endParaRPr lang="sv-SE" b="1"/>
          </a:p>
          <a:p>
            <a:r>
              <a:rPr lang="sv-SE" b="1"/>
              <a:t>Spelförståelse/Speluppfattning</a:t>
            </a:r>
            <a:r>
              <a:rPr lang="sv-SE"/>
              <a:t>     </a:t>
            </a:r>
          </a:p>
          <a:p>
            <a:r>
              <a:rPr lang="sv-SE"/>
              <a:t>Förståelse för och konstruktivt kunna diskutera grundförutsättningarna i anfalls- och </a:t>
            </a:r>
          </a:p>
          <a:p>
            <a:r>
              <a:rPr lang="sv-SE"/>
              <a:t>försvarsspel. Ha konstruktiva åsikter och idéer om lagets spelidé. </a:t>
            </a:r>
          </a:p>
          <a:p>
            <a:r>
              <a:rPr lang="sv-SE"/>
              <a:t>Att med hjälp av bra speluppfattning ta rätta beslut i matchsituationer.</a:t>
            </a:r>
            <a:endParaRPr lang="sv-SE" b="1"/>
          </a:p>
          <a:p>
            <a:r>
              <a:rPr lang="sv-SE" b="1"/>
              <a:t>Fysik	        	</a:t>
            </a:r>
          </a:p>
          <a:p>
            <a:r>
              <a:rPr lang="sv-SE"/>
              <a:t>Kondition (aeroba) är en självklar grund. I fotboll behövs också fotbollssnabbhet, tempo-</a:t>
            </a:r>
          </a:p>
          <a:p>
            <a:r>
              <a:rPr lang="sv-SE"/>
              <a:t>växlingar, styrka, spänst och smidighet. Renodlad anaerob träning behövs inte. I slutet </a:t>
            </a:r>
          </a:p>
          <a:p>
            <a:r>
              <a:rPr lang="sv-SE"/>
              <a:t>av ungdomsåren (18-19 år) kan mjölksyretåligheten tränas intermittent d.v.s. i samband </a:t>
            </a:r>
          </a:p>
          <a:p>
            <a:r>
              <a:rPr lang="sv-SE"/>
              <a:t>med vanliga fotbollsövningar och spel i högt tempo.</a:t>
            </a:r>
          </a:p>
          <a:p>
            <a:r>
              <a:rPr lang="sv-SE"/>
              <a:t>Styrketräning kan börja i tidig ålder men i initialskedet endast med egna kroppen och </a:t>
            </a:r>
          </a:p>
          <a:p>
            <a:r>
              <a:rPr lang="sv-SE"/>
              <a:t>parövningar. Om ben, rygg, mage, överkropp och spänst ska tränas ska det ledas av </a:t>
            </a:r>
          </a:p>
          <a:p>
            <a:r>
              <a:rPr lang="sv-SE"/>
              <a:t>kunnig tränare. Efterhand kan redskap som tränar flera muskelgrupper samtidigt </a:t>
            </a:r>
          </a:p>
          <a:p>
            <a:r>
              <a:rPr lang="sv-SE"/>
              <a:t>användas. Stretching vid behov fr.o.m. att 11-mannafotbollen börjar men uppvärmningen </a:t>
            </a:r>
          </a:p>
          <a:p>
            <a:r>
              <a:rPr lang="sv-SE"/>
              <a:t>bör innehålla mer av tänjning och pendling.</a:t>
            </a:r>
            <a:endParaRPr lang="sv-SE" b="1"/>
          </a:p>
          <a:p>
            <a:r>
              <a:rPr lang="sv-SE" b="1"/>
              <a:t>Karaktär</a:t>
            </a:r>
            <a:r>
              <a:rPr lang="sv-SE"/>
              <a:t>		</a:t>
            </a:r>
          </a:p>
          <a:p>
            <a:r>
              <a:rPr lang="sv-SE"/>
              <a:t>Bra självförtroende och framförallt god självkänsla. Respektera ledare, tränare, </a:t>
            </a:r>
          </a:p>
          <a:p>
            <a:r>
              <a:rPr lang="sv-SE"/>
              <a:t>funktionärer, lagkamrater och motståndare. </a:t>
            </a:r>
          </a:p>
          <a:p>
            <a:r>
              <a:rPr lang="sv-SE"/>
              <a:t>Vilja att lära och utvecklas. Ta ansvar för sin egen utveckling. ”Bli sin egen tränare”! </a:t>
            </a:r>
          </a:p>
          <a:p>
            <a:r>
              <a:rPr lang="sv-SE"/>
              <a:t>Ansvarstagande även för föreningen och laget. Stil och värdighet i uppträdandet. </a:t>
            </a:r>
          </a:p>
          <a:p>
            <a:r>
              <a:rPr lang="sv-SE"/>
              <a:t>Modig, kreativ, positiv, ambitiös och målinriktad.</a:t>
            </a:r>
          </a:p>
          <a:p>
            <a:endParaRPr lang="sv-SE"/>
          </a:p>
        </p:txBody>
      </p:sp>
      <p:sp>
        <p:nvSpPr>
          <p:cNvPr id="17412" name="Text Box 4"/>
          <p:cNvSpPr txBox="1">
            <a:spLocks noChangeArrowheads="1"/>
          </p:cNvSpPr>
          <p:nvPr/>
        </p:nvSpPr>
        <p:spPr bwMode="auto">
          <a:xfrm>
            <a:off x="8832850" y="0"/>
            <a:ext cx="311150" cy="228600"/>
          </a:xfrm>
          <a:prstGeom prst="rect">
            <a:avLst/>
          </a:prstGeom>
          <a:noFill/>
          <a:ln w="9525">
            <a:noFill/>
            <a:miter lim="800000"/>
            <a:headEnd/>
            <a:tailEnd/>
          </a:ln>
          <a:effectLst/>
        </p:spPr>
        <p:txBody>
          <a:bodyPr wrap="none">
            <a:spAutoFit/>
          </a:bodyPr>
          <a:lstStyle/>
          <a:p>
            <a:r>
              <a:rPr lang="sv-SE" sz="900"/>
              <a:t>16</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0" y="-55563"/>
            <a:ext cx="9278938" cy="7048501"/>
          </a:xfrm>
          <a:prstGeom prst="rect">
            <a:avLst/>
          </a:prstGeom>
          <a:noFill/>
          <a:ln w="9525">
            <a:noFill/>
            <a:miter lim="800000"/>
            <a:headEnd/>
            <a:tailEnd/>
          </a:ln>
          <a:effectLst/>
        </p:spPr>
        <p:txBody>
          <a:bodyPr wrap="none" anchor="ctr">
            <a:spAutoFit/>
          </a:bodyPr>
          <a:lstStyle/>
          <a:p>
            <a:r>
              <a:rPr lang="sv-SE" b="1">
                <a:solidFill>
                  <a:srgbClr val="0000CC"/>
                </a:solidFill>
              </a:rPr>
              <a:t>FRÅN FOTBOLLSLEKIS TILL SENIOR  -  VERKSAMHETEN I OLIKA ÅLDRAR</a:t>
            </a:r>
            <a:endParaRPr lang="sv-SE">
              <a:solidFill>
                <a:srgbClr val="0000CC"/>
              </a:solidFill>
            </a:endParaRPr>
          </a:p>
          <a:p>
            <a:endParaRPr lang="sv-SE" b="1">
              <a:solidFill>
                <a:srgbClr val="0000CC"/>
              </a:solidFill>
            </a:endParaRPr>
          </a:p>
          <a:p>
            <a:r>
              <a:rPr lang="sv-SE" sz="1600" b="1">
                <a:solidFill>
                  <a:srgbClr val="000066"/>
                </a:solidFill>
              </a:rPr>
              <a:t>5-7 år</a:t>
            </a:r>
            <a:r>
              <a:rPr lang="sv-SE" sz="1600">
                <a:solidFill>
                  <a:srgbClr val="000066"/>
                </a:solidFill>
              </a:rPr>
              <a:t>	Verksamheten ska kännetecknas av bollekar. En träning per vecka och under säsongen </a:t>
            </a:r>
          </a:p>
          <a:p>
            <a:r>
              <a:rPr lang="sv-SE" sz="1600">
                <a:solidFill>
                  <a:srgbClr val="000066"/>
                </a:solidFill>
              </a:rPr>
              <a:t>	april-september max 15 matcher. Matchernas spelform är femmannalag. Alla som är </a:t>
            </a:r>
          </a:p>
          <a:p>
            <a:r>
              <a:rPr lang="sv-SE" sz="1600">
                <a:solidFill>
                  <a:srgbClr val="000066"/>
                </a:solidFill>
              </a:rPr>
              <a:t>	uttagna till match ska spela ungefär lika mycket. </a:t>
            </a:r>
          </a:p>
          <a:p>
            <a:r>
              <a:rPr lang="sv-SE" sz="1600" b="1">
                <a:solidFill>
                  <a:srgbClr val="CC0000"/>
                </a:solidFill>
              </a:rPr>
              <a:t>8-9 år</a:t>
            </a:r>
            <a:r>
              <a:rPr lang="sv-SE" sz="1600">
                <a:solidFill>
                  <a:srgbClr val="CC0000"/>
                </a:solidFill>
              </a:rPr>
              <a:t>	Förutom bollekar startar nu teknikträningen med fokus på passningar, mottagningar och </a:t>
            </a:r>
          </a:p>
          <a:p>
            <a:r>
              <a:rPr lang="sv-SE" sz="1600">
                <a:solidFill>
                  <a:srgbClr val="CC0000"/>
                </a:solidFill>
              </a:rPr>
              <a:t>	tillslaget vid skott. 1-2 träningar per vecka och max 20 matcher under säsongen </a:t>
            </a:r>
          </a:p>
          <a:p>
            <a:r>
              <a:rPr lang="sv-SE" sz="1600">
                <a:solidFill>
                  <a:srgbClr val="CC0000"/>
                </a:solidFill>
              </a:rPr>
              <a:t>	april-september. Spelformen är fem- och sjumanna. </a:t>
            </a:r>
          </a:p>
          <a:p>
            <a:r>
              <a:rPr lang="sv-SE" sz="1600">
                <a:solidFill>
                  <a:srgbClr val="CC0000"/>
                </a:solidFill>
              </a:rPr>
              <a:t>	Alla som är uttagna till match ska spela ungefär lika mycket.  </a:t>
            </a:r>
          </a:p>
          <a:p>
            <a:r>
              <a:rPr lang="sv-SE" sz="1600" b="1">
                <a:solidFill>
                  <a:srgbClr val="000066"/>
                </a:solidFill>
              </a:rPr>
              <a:t>10-12 år</a:t>
            </a:r>
            <a:r>
              <a:rPr lang="sv-SE" sz="1600">
                <a:solidFill>
                  <a:srgbClr val="000066"/>
                </a:solidFill>
              </a:rPr>
              <a:t>	Fr.o.m. 10 år ska alla spelare i GIF ha en individuell utvecklingsplan som upprättas </a:t>
            </a:r>
          </a:p>
          <a:p>
            <a:r>
              <a:rPr lang="sv-SE" sz="1600">
                <a:solidFill>
                  <a:srgbClr val="000066"/>
                </a:solidFill>
              </a:rPr>
              <a:t>	tillsammans av tränaren och spelaren. Inriktningen ska vara </a:t>
            </a:r>
            <a:r>
              <a:rPr lang="sv-SE" sz="1600" i="1">
                <a:solidFill>
                  <a:srgbClr val="000066"/>
                </a:solidFill>
              </a:rPr>
              <a:t>teknikutveckling</a:t>
            </a:r>
            <a:r>
              <a:rPr lang="sv-SE" sz="1600">
                <a:solidFill>
                  <a:srgbClr val="000066"/>
                </a:solidFill>
              </a:rPr>
              <a:t>. 2-3 </a:t>
            </a:r>
          </a:p>
          <a:p>
            <a:r>
              <a:rPr lang="sv-SE" sz="1600">
                <a:solidFill>
                  <a:srgbClr val="000066"/>
                </a:solidFill>
              </a:rPr>
              <a:t>	träningar per vecka. Spelformen är sjumanna men kan vid 12 år vara 9- eller 11-manna. </a:t>
            </a:r>
          </a:p>
          <a:p>
            <a:r>
              <a:rPr lang="sv-SE" sz="1600">
                <a:solidFill>
                  <a:srgbClr val="000066"/>
                </a:solidFill>
              </a:rPr>
              <a:t>	Max 25 matcher per säsong. Matchresultaten ska alltid vara underordnat lagets och</a:t>
            </a:r>
          </a:p>
          <a:p>
            <a:r>
              <a:rPr lang="sv-SE" sz="1600">
                <a:solidFill>
                  <a:srgbClr val="000066"/>
                </a:solidFill>
              </a:rPr>
              <a:t>	spelarnas prestationer och utveckling.</a:t>
            </a:r>
          </a:p>
          <a:p>
            <a:r>
              <a:rPr lang="sv-SE" sz="1600" b="1">
                <a:solidFill>
                  <a:srgbClr val="CC0000"/>
                </a:solidFill>
              </a:rPr>
              <a:t>13-14 år</a:t>
            </a:r>
            <a:r>
              <a:rPr lang="sv-SE" sz="1600">
                <a:solidFill>
                  <a:srgbClr val="CC0000"/>
                </a:solidFill>
              </a:rPr>
              <a:t>	Teknikträningen fortsätter mer och mer inriktad på funktionell teknik och tempot i övningar </a:t>
            </a:r>
          </a:p>
          <a:p>
            <a:r>
              <a:rPr lang="sv-SE" sz="1600">
                <a:solidFill>
                  <a:srgbClr val="CC0000"/>
                </a:solidFill>
              </a:rPr>
              <a:t>	och matcher blir allt högre. Nu fokuseras också mer på inlärning av spelförståelse och </a:t>
            </a:r>
          </a:p>
          <a:p>
            <a:r>
              <a:rPr lang="sv-SE" sz="1600">
                <a:solidFill>
                  <a:srgbClr val="CC0000"/>
                </a:solidFill>
              </a:rPr>
              <a:t>	speluppfattning. Fortfarande mest med fokus på anfallsspel men det är dags att även </a:t>
            </a:r>
          </a:p>
          <a:p>
            <a:r>
              <a:rPr lang="sv-SE" sz="1600">
                <a:solidFill>
                  <a:srgbClr val="CC0000"/>
                </a:solidFill>
              </a:rPr>
              <a:t>	organisera försvarsspelet. Spelformen är 11-manna. 2-4 träningar per vecka. 25-30 </a:t>
            </a:r>
          </a:p>
          <a:p>
            <a:r>
              <a:rPr lang="sv-SE" sz="1600">
                <a:solidFill>
                  <a:srgbClr val="CC0000"/>
                </a:solidFill>
              </a:rPr>
              <a:t>	matcher per säsong. Minst dubbelt så många träningar som matcher under säsongen </a:t>
            </a:r>
          </a:p>
          <a:p>
            <a:r>
              <a:rPr lang="sv-SE" sz="1600">
                <a:solidFill>
                  <a:srgbClr val="CC0000"/>
                </a:solidFill>
              </a:rPr>
              <a:t>	april-september. Alla som är uttagna till match ska spela ungefär lika mycket. </a:t>
            </a:r>
          </a:p>
          <a:p>
            <a:r>
              <a:rPr lang="sv-SE" sz="1600">
                <a:solidFill>
                  <a:srgbClr val="CC0000"/>
                </a:solidFill>
              </a:rPr>
              <a:t>	Spelarnas utveckling och prestation ska alltid prioriteras före matchresultat.</a:t>
            </a:r>
          </a:p>
          <a:p>
            <a:r>
              <a:rPr lang="sv-SE" sz="1600" b="1">
                <a:solidFill>
                  <a:srgbClr val="000066"/>
                </a:solidFill>
              </a:rPr>
              <a:t>15-17 år	</a:t>
            </a:r>
            <a:r>
              <a:rPr lang="sv-SE" sz="1600">
                <a:solidFill>
                  <a:srgbClr val="000066"/>
                </a:solidFill>
              </a:rPr>
              <a:t>Ungefär som ovan (13-14 år) men med ännu mer fokus på tempo och försvarsspel. </a:t>
            </a:r>
          </a:p>
          <a:p>
            <a:r>
              <a:rPr lang="sv-SE" sz="1600">
                <a:solidFill>
                  <a:srgbClr val="000066"/>
                </a:solidFill>
              </a:rPr>
              <a:t>	3-5 träningar per vecka. Alla som är uttagna till match ska spela. Max 35 matcher per </a:t>
            </a:r>
          </a:p>
          <a:p>
            <a:r>
              <a:rPr lang="sv-SE" sz="1600">
                <a:solidFill>
                  <a:srgbClr val="000066"/>
                </a:solidFill>
              </a:rPr>
              <a:t>	säsong. Matchernas resultat ska underordnas av spelarnas utveckling och prestation.</a:t>
            </a:r>
          </a:p>
          <a:p>
            <a:r>
              <a:rPr lang="sv-SE" sz="1600" b="1">
                <a:solidFill>
                  <a:srgbClr val="CC0000"/>
                </a:solidFill>
              </a:rPr>
              <a:t>18-19 år</a:t>
            </a:r>
            <a:r>
              <a:rPr lang="sv-SE" sz="1600">
                <a:solidFill>
                  <a:srgbClr val="CC0000"/>
                </a:solidFill>
              </a:rPr>
              <a:t>	Nu infaller junioråldern. 3-6 träningar per vecka. 30-40 matcher per säsong. Alla som är </a:t>
            </a:r>
          </a:p>
          <a:p>
            <a:r>
              <a:rPr lang="sv-SE" sz="1600">
                <a:solidFill>
                  <a:srgbClr val="CC0000"/>
                </a:solidFill>
              </a:rPr>
              <a:t>	uttagna till match ska spela. Matchresultaten får större betydelse men ska fortfarande </a:t>
            </a:r>
          </a:p>
          <a:p>
            <a:r>
              <a:rPr lang="sv-SE" sz="1600">
                <a:solidFill>
                  <a:srgbClr val="CC0000"/>
                </a:solidFill>
              </a:rPr>
              <a:t>	underordnas spelarnas utveckling och prestation.</a:t>
            </a:r>
          </a:p>
          <a:p>
            <a:pPr eaLnBrk="0" hangingPunct="0"/>
            <a:endParaRPr lang="sv-SE" sz="1600">
              <a:solidFill>
                <a:srgbClr val="CC0000"/>
              </a:solidFill>
            </a:endParaRPr>
          </a:p>
        </p:txBody>
      </p:sp>
      <p:sp>
        <p:nvSpPr>
          <p:cNvPr id="18435" name="Text Box 3"/>
          <p:cNvSpPr txBox="1">
            <a:spLocks noChangeArrowheads="1"/>
          </p:cNvSpPr>
          <p:nvPr/>
        </p:nvSpPr>
        <p:spPr bwMode="auto">
          <a:xfrm>
            <a:off x="8845550" y="0"/>
            <a:ext cx="298450" cy="214313"/>
          </a:xfrm>
          <a:prstGeom prst="rect">
            <a:avLst/>
          </a:prstGeom>
          <a:noFill/>
          <a:ln w="9525">
            <a:noFill/>
            <a:miter lim="800000"/>
            <a:headEnd/>
            <a:tailEnd/>
          </a:ln>
          <a:effectLst/>
        </p:spPr>
        <p:txBody>
          <a:bodyPr wrap="none">
            <a:spAutoFit/>
          </a:bodyPr>
          <a:lstStyle/>
          <a:p>
            <a:r>
              <a:rPr lang="sv-SE" sz="800"/>
              <a:t>17</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0" y="0"/>
            <a:ext cx="9126538" cy="2841625"/>
          </a:xfrm>
          <a:prstGeom prst="rect">
            <a:avLst/>
          </a:prstGeom>
          <a:noFill/>
          <a:ln w="9525">
            <a:noFill/>
            <a:miter lim="800000"/>
            <a:headEnd/>
            <a:tailEnd/>
          </a:ln>
          <a:effectLst/>
        </p:spPr>
        <p:txBody>
          <a:bodyPr wrap="none" anchor="ctr">
            <a:spAutoFit/>
          </a:bodyPr>
          <a:lstStyle/>
          <a:p>
            <a:r>
              <a:rPr lang="sv-SE" sz="2000" b="1"/>
              <a:t>TEKNIKTRÄNING</a:t>
            </a:r>
            <a:r>
              <a:rPr lang="sv-SE" b="1"/>
              <a:t>				</a:t>
            </a:r>
            <a:r>
              <a:rPr lang="sv-SE"/>
              <a:t>                  		        </a:t>
            </a:r>
            <a:r>
              <a:rPr lang="sv-SE" sz="800"/>
              <a:t>18</a:t>
            </a:r>
          </a:p>
          <a:p>
            <a:endParaRPr lang="sv-SE" sz="1600"/>
          </a:p>
          <a:p>
            <a:r>
              <a:rPr lang="sv-SE" sz="1600"/>
              <a:t>En av de mest elementära kompetenserna en fotbollsspelare behöver är den </a:t>
            </a:r>
            <a:r>
              <a:rPr lang="sv-SE" sz="1600" i="1"/>
              <a:t>funktionella tekniken</a:t>
            </a:r>
            <a:r>
              <a:rPr lang="sv-SE" sz="1600"/>
              <a:t>. </a:t>
            </a:r>
          </a:p>
          <a:p>
            <a:r>
              <a:rPr lang="sv-SE" sz="1600"/>
              <a:t>Den tränas bäst in i åldrarna 8-12 år (innan puberteten) dock med hänsyn till individuella avvikelser.</a:t>
            </a:r>
          </a:p>
          <a:p>
            <a:r>
              <a:rPr lang="sv-SE" sz="1600"/>
              <a:t>All träning ska när det är möjligt bedrivas med boll. Vi kan aldrig få för mycket teknikträning!</a:t>
            </a:r>
          </a:p>
          <a:p>
            <a:r>
              <a:rPr lang="sv-SE" sz="1600"/>
              <a:t>När den rätta tekniken har danats in ska den tränas med fart och i spel. Det är då den funktionella </a:t>
            </a:r>
          </a:p>
          <a:p>
            <a:r>
              <a:rPr lang="sv-SE" sz="1600"/>
              <a:t>tekniken tränas upp. Smålagsspel 3 mot 3 eller 4 mot 4 är mycket bra teknikträning.</a:t>
            </a:r>
          </a:p>
          <a:p>
            <a:r>
              <a:rPr lang="sv-SE" sz="1600"/>
              <a:t>Uppvärmningen kan med fördel användas för att i lugnare tempo träna in specifik teknik.</a:t>
            </a:r>
          </a:p>
          <a:p>
            <a:r>
              <a:rPr lang="sv-SE" sz="1600"/>
              <a:t>I de senare ungdomsåren när konditionsträning blir aktuell ska bollen vara med och konditions-</a:t>
            </a:r>
          </a:p>
          <a:p>
            <a:r>
              <a:rPr lang="sv-SE" sz="1600"/>
              <a:t>övningarna ska vara så fotbollslika som möjligt. Konditionsträning utan boll ska inte förekomma när </a:t>
            </a:r>
          </a:p>
          <a:p>
            <a:r>
              <a:rPr lang="sv-SE" sz="1600"/>
              <a:t>det finns tillgång till hall eller plan. </a:t>
            </a:r>
          </a:p>
        </p:txBody>
      </p:sp>
      <p:sp>
        <p:nvSpPr>
          <p:cNvPr id="37891" name="Text Box 3"/>
          <p:cNvSpPr txBox="1">
            <a:spLocks noChangeArrowheads="1"/>
          </p:cNvSpPr>
          <p:nvPr/>
        </p:nvSpPr>
        <p:spPr bwMode="auto">
          <a:xfrm>
            <a:off x="0" y="3252788"/>
            <a:ext cx="10404475" cy="3605212"/>
          </a:xfrm>
          <a:prstGeom prst="rect">
            <a:avLst/>
          </a:prstGeom>
          <a:noFill/>
          <a:ln w="9525">
            <a:noFill/>
            <a:miter lim="800000"/>
            <a:headEnd/>
            <a:tailEnd/>
          </a:ln>
          <a:effectLst/>
        </p:spPr>
        <p:txBody>
          <a:bodyPr>
            <a:spAutoFit/>
          </a:bodyPr>
          <a:lstStyle/>
          <a:p>
            <a:r>
              <a:rPr lang="sv-SE" sz="2000" b="1"/>
              <a:t>MOTORISK INLÄRNING – UTVECKLING AV FUNKTIONELL TEKNIK</a:t>
            </a:r>
          </a:p>
          <a:p>
            <a:endParaRPr lang="sv-SE" b="1"/>
          </a:p>
          <a:p>
            <a:r>
              <a:rPr lang="sv-SE" sz="1600" b="1" u="sng"/>
              <a:t>Inlärningsförlopp:</a:t>
            </a:r>
            <a:endParaRPr lang="sv-SE" sz="1600"/>
          </a:p>
          <a:p>
            <a:endParaRPr lang="sv-SE" sz="1600"/>
          </a:p>
          <a:p>
            <a:r>
              <a:rPr lang="sv-SE" sz="1600" b="1"/>
              <a:t>Förberedelsefasen		</a:t>
            </a:r>
            <a:r>
              <a:rPr lang="sv-SE" sz="1600"/>
              <a:t>Allsidig rörelserepertoar. Barn som ges möjligheter till lek klarar </a:t>
            </a:r>
          </a:p>
          <a:p>
            <a:r>
              <a:rPr lang="sv-SE" sz="1600"/>
              <a:t>			detta naturligt.</a:t>
            </a:r>
          </a:p>
          <a:p>
            <a:endParaRPr lang="sv-SE" sz="1600"/>
          </a:p>
          <a:p>
            <a:r>
              <a:rPr lang="sv-SE" sz="1600" b="1"/>
              <a:t>Introduktionsfasen	</a:t>
            </a:r>
            <a:r>
              <a:rPr lang="sv-SE" sz="1600"/>
              <a:t>Pröva på, härma, lära sig ny teknik.</a:t>
            </a:r>
          </a:p>
          <a:p>
            <a:endParaRPr lang="sv-SE" sz="1600"/>
          </a:p>
          <a:p>
            <a:r>
              <a:rPr lang="sv-SE" sz="1600" b="1"/>
              <a:t>Automatiseringsfasen	</a:t>
            </a:r>
            <a:r>
              <a:rPr lang="sv-SE" sz="1600"/>
              <a:t>Efterhand utföra utan att tänka på hur man gör.</a:t>
            </a:r>
          </a:p>
          <a:p>
            <a:endParaRPr lang="sv-SE" sz="1600"/>
          </a:p>
          <a:p>
            <a:r>
              <a:rPr lang="sv-SE" sz="1600" b="1"/>
              <a:t>Generaliseringsfasen	</a:t>
            </a:r>
            <a:r>
              <a:rPr lang="sv-SE" sz="1600"/>
              <a:t>Kan utföra rörelsen automatiskt oavsett yttre störningar och 						pressade situationer (matchsituationer).</a:t>
            </a:r>
            <a:endParaRPr lang="sv-SE" sz="1600" b="1"/>
          </a:p>
          <a:p>
            <a:endParaRPr lang="sv-SE" sz="1600"/>
          </a:p>
        </p:txBody>
      </p:sp>
      <p:sp>
        <p:nvSpPr>
          <p:cNvPr id="19460" name="Text Box 4"/>
          <p:cNvSpPr txBox="1">
            <a:spLocks noChangeArrowheads="1"/>
          </p:cNvSpPr>
          <p:nvPr/>
        </p:nvSpPr>
        <p:spPr bwMode="auto">
          <a:xfrm>
            <a:off x="0" y="4005263"/>
            <a:ext cx="9144000" cy="855662"/>
          </a:xfrm>
          <a:prstGeom prst="rect">
            <a:avLst/>
          </a:prstGeom>
          <a:noFill/>
          <a:ln w="9525">
            <a:noFill/>
            <a:miter lim="800000"/>
            <a:headEnd/>
            <a:tailEnd/>
          </a:ln>
          <a:effectLst/>
        </p:spPr>
        <p:txBody>
          <a:bodyPr>
            <a:spAutoFit/>
          </a:bodyPr>
          <a:lstStyle/>
          <a:p>
            <a:endParaRPr lang="sv-SE" sz="1600" b="1"/>
          </a:p>
          <a:p>
            <a:endParaRPr lang="sv-SE" sz="1600" b="1"/>
          </a:p>
          <a:p>
            <a:endParaRPr lang="sv-S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slide(fromBottom)">
                                      <p:cBhvr>
                                        <p:cTn id="7" dur="500"/>
                                        <p:tgtEl>
                                          <p:spTgt spid="37891">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37891">
                                            <p:txEl>
                                              <p:pRg st="2" end="2"/>
                                            </p:txEl>
                                          </p:spTgt>
                                        </p:tgtEl>
                                        <p:attrNameLst>
                                          <p:attrName>style.visibility</p:attrName>
                                        </p:attrNameLst>
                                      </p:cBhvr>
                                      <p:to>
                                        <p:strVal val="visible"/>
                                      </p:to>
                                    </p:set>
                                    <p:animEffect transition="in" filter="slide(fromBottom)">
                                      <p:cBhvr>
                                        <p:cTn id="10" dur="500"/>
                                        <p:tgtEl>
                                          <p:spTgt spid="37891">
                                            <p:txEl>
                                              <p:pRg st="2" end="2"/>
                                            </p:txEl>
                                          </p:spTgt>
                                        </p:tgtEl>
                                      </p:cBhvr>
                                    </p:animEffect>
                                  </p:childTnLst>
                                </p:cTn>
                              </p:par>
                              <p:par>
                                <p:cTn id="11" presetID="12" presetClass="entr" presetSubtype="4" fill="hold" nodeType="withEffect">
                                  <p:stCondLst>
                                    <p:cond delay="0"/>
                                  </p:stCondLst>
                                  <p:childTnLst>
                                    <p:set>
                                      <p:cBhvr>
                                        <p:cTn id="12" dur="1" fill="hold">
                                          <p:stCondLst>
                                            <p:cond delay="0"/>
                                          </p:stCondLst>
                                        </p:cTn>
                                        <p:tgtEl>
                                          <p:spTgt spid="37891">
                                            <p:txEl>
                                              <p:pRg st="4" end="4"/>
                                            </p:txEl>
                                          </p:spTgt>
                                        </p:tgtEl>
                                        <p:attrNameLst>
                                          <p:attrName>style.visibility</p:attrName>
                                        </p:attrNameLst>
                                      </p:cBhvr>
                                      <p:to>
                                        <p:strVal val="visible"/>
                                      </p:to>
                                    </p:set>
                                    <p:animEffect transition="in" filter="slide(fromBottom)">
                                      <p:cBhvr>
                                        <p:cTn id="13" dur="500"/>
                                        <p:tgtEl>
                                          <p:spTgt spid="37891">
                                            <p:txEl>
                                              <p:pRg st="4" end="4"/>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37891">
                                            <p:txEl>
                                              <p:pRg st="5" end="5"/>
                                            </p:txEl>
                                          </p:spTgt>
                                        </p:tgtEl>
                                        <p:attrNameLst>
                                          <p:attrName>style.visibility</p:attrName>
                                        </p:attrNameLst>
                                      </p:cBhvr>
                                      <p:to>
                                        <p:strVal val="visible"/>
                                      </p:to>
                                    </p:set>
                                    <p:animEffect transition="in" filter="slide(fromBottom)">
                                      <p:cBhvr>
                                        <p:cTn id="16" dur="500"/>
                                        <p:tgtEl>
                                          <p:spTgt spid="37891">
                                            <p:txEl>
                                              <p:pRg st="5" end="5"/>
                                            </p:txEl>
                                          </p:spTgt>
                                        </p:tgtEl>
                                      </p:cBhvr>
                                    </p:animEffect>
                                  </p:childTnLst>
                                </p:cTn>
                              </p:par>
                              <p:par>
                                <p:cTn id="17" presetID="12" presetClass="entr" presetSubtype="4" fill="hold" nodeType="withEffect">
                                  <p:stCondLst>
                                    <p:cond delay="0"/>
                                  </p:stCondLst>
                                  <p:childTnLst>
                                    <p:set>
                                      <p:cBhvr>
                                        <p:cTn id="18" dur="1" fill="hold">
                                          <p:stCondLst>
                                            <p:cond delay="0"/>
                                          </p:stCondLst>
                                        </p:cTn>
                                        <p:tgtEl>
                                          <p:spTgt spid="37891">
                                            <p:txEl>
                                              <p:pRg st="7" end="7"/>
                                            </p:txEl>
                                          </p:spTgt>
                                        </p:tgtEl>
                                        <p:attrNameLst>
                                          <p:attrName>style.visibility</p:attrName>
                                        </p:attrNameLst>
                                      </p:cBhvr>
                                      <p:to>
                                        <p:strVal val="visible"/>
                                      </p:to>
                                    </p:set>
                                    <p:animEffect transition="in" filter="slide(fromBottom)">
                                      <p:cBhvr>
                                        <p:cTn id="19" dur="500"/>
                                        <p:tgtEl>
                                          <p:spTgt spid="37891">
                                            <p:txEl>
                                              <p:pRg st="7" end="7"/>
                                            </p:txEl>
                                          </p:spTgt>
                                        </p:tgtEl>
                                      </p:cBhvr>
                                    </p:animEffect>
                                  </p:childTnLst>
                                </p:cTn>
                              </p:par>
                              <p:par>
                                <p:cTn id="20" presetID="12" presetClass="entr" presetSubtype="4" fill="hold" nodeType="withEffect">
                                  <p:stCondLst>
                                    <p:cond delay="0"/>
                                  </p:stCondLst>
                                  <p:childTnLst>
                                    <p:set>
                                      <p:cBhvr>
                                        <p:cTn id="21" dur="1" fill="hold">
                                          <p:stCondLst>
                                            <p:cond delay="0"/>
                                          </p:stCondLst>
                                        </p:cTn>
                                        <p:tgtEl>
                                          <p:spTgt spid="37891">
                                            <p:txEl>
                                              <p:pRg st="9" end="9"/>
                                            </p:txEl>
                                          </p:spTgt>
                                        </p:tgtEl>
                                        <p:attrNameLst>
                                          <p:attrName>style.visibility</p:attrName>
                                        </p:attrNameLst>
                                      </p:cBhvr>
                                      <p:to>
                                        <p:strVal val="visible"/>
                                      </p:to>
                                    </p:set>
                                    <p:animEffect transition="in" filter="slide(fromBottom)">
                                      <p:cBhvr>
                                        <p:cTn id="22" dur="500"/>
                                        <p:tgtEl>
                                          <p:spTgt spid="37891">
                                            <p:txEl>
                                              <p:pRg st="9" end="9"/>
                                            </p:txEl>
                                          </p:spTgt>
                                        </p:tgtEl>
                                      </p:cBhvr>
                                    </p:animEffect>
                                  </p:childTnLst>
                                </p:cTn>
                              </p:par>
                              <p:par>
                                <p:cTn id="23" presetID="12" presetClass="entr" presetSubtype="4" fill="hold" nodeType="withEffect">
                                  <p:stCondLst>
                                    <p:cond delay="0"/>
                                  </p:stCondLst>
                                  <p:childTnLst>
                                    <p:set>
                                      <p:cBhvr>
                                        <p:cTn id="24" dur="1" fill="hold">
                                          <p:stCondLst>
                                            <p:cond delay="0"/>
                                          </p:stCondLst>
                                        </p:cTn>
                                        <p:tgtEl>
                                          <p:spTgt spid="37891">
                                            <p:txEl>
                                              <p:pRg st="11" end="11"/>
                                            </p:txEl>
                                          </p:spTgt>
                                        </p:tgtEl>
                                        <p:attrNameLst>
                                          <p:attrName>style.visibility</p:attrName>
                                        </p:attrNameLst>
                                      </p:cBhvr>
                                      <p:to>
                                        <p:strVal val="visible"/>
                                      </p:to>
                                    </p:set>
                                    <p:animEffect transition="in" filter="slide(fromBottom)">
                                      <p:cBhvr>
                                        <p:cTn id="25" dur="500"/>
                                        <p:tgtEl>
                                          <p:spTgt spid="37891">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0" y="188913"/>
            <a:ext cx="6002338" cy="396875"/>
          </a:xfrm>
          <a:prstGeom prst="rect">
            <a:avLst/>
          </a:prstGeom>
          <a:noFill/>
          <a:ln w="9525">
            <a:noFill/>
            <a:miter lim="800000"/>
            <a:headEnd/>
            <a:tailEnd/>
          </a:ln>
          <a:effectLst/>
        </p:spPr>
        <p:txBody>
          <a:bodyPr wrap="none">
            <a:spAutoFit/>
          </a:bodyPr>
          <a:lstStyle/>
          <a:p>
            <a:r>
              <a:rPr lang="sv-SE" sz="2000" b="1">
                <a:solidFill>
                  <a:srgbClr val="0000CC"/>
                </a:solidFill>
                <a:latin typeface="Verdana" pitchFamily="34" charset="0"/>
              </a:rPr>
              <a:t>GIDEONSBERGS IF BARN OCH UNGDOM.</a:t>
            </a:r>
            <a:r>
              <a:rPr lang="sv-SE" sz="2000" b="1">
                <a:solidFill>
                  <a:srgbClr val="0000CC"/>
                </a:solidFill>
              </a:rPr>
              <a:t> </a:t>
            </a:r>
          </a:p>
        </p:txBody>
      </p:sp>
      <p:sp>
        <p:nvSpPr>
          <p:cNvPr id="20483" name="Text Box 3"/>
          <p:cNvSpPr txBox="1">
            <a:spLocks noChangeArrowheads="1"/>
          </p:cNvSpPr>
          <p:nvPr/>
        </p:nvSpPr>
        <p:spPr bwMode="auto">
          <a:xfrm>
            <a:off x="0" y="5238750"/>
            <a:ext cx="1581150" cy="1619250"/>
          </a:xfrm>
          <a:prstGeom prst="rect">
            <a:avLst/>
          </a:prstGeom>
          <a:noFill/>
          <a:ln w="9525">
            <a:noFill/>
            <a:miter lim="800000"/>
            <a:headEnd/>
            <a:tailEnd/>
          </a:ln>
          <a:effectLst/>
        </p:spPr>
        <p:txBody>
          <a:bodyPr wrap="none">
            <a:spAutoFit/>
          </a:bodyPr>
          <a:lstStyle/>
          <a:p>
            <a:r>
              <a:rPr lang="sv-SE" b="1"/>
              <a:t>5-7 år och</a:t>
            </a:r>
          </a:p>
          <a:p>
            <a:r>
              <a:rPr lang="sv-SE" b="1"/>
              <a:t>Fotbollslekis</a:t>
            </a:r>
          </a:p>
          <a:p>
            <a:r>
              <a:rPr lang="sv-SE" sz="1600"/>
              <a:t>Leka</a:t>
            </a:r>
          </a:p>
          <a:p>
            <a:r>
              <a:rPr lang="sv-SE" sz="1600"/>
              <a:t>Driva</a:t>
            </a:r>
          </a:p>
          <a:p>
            <a:r>
              <a:rPr lang="sv-SE" sz="1600"/>
              <a:t>Skjuta</a:t>
            </a:r>
          </a:p>
          <a:p>
            <a:r>
              <a:rPr lang="sv-SE" sz="1600"/>
              <a:t>Smålagsspel</a:t>
            </a:r>
          </a:p>
        </p:txBody>
      </p:sp>
      <p:sp>
        <p:nvSpPr>
          <p:cNvPr id="20484" name="Line 4"/>
          <p:cNvSpPr>
            <a:spLocks noChangeShapeType="1"/>
          </p:cNvSpPr>
          <p:nvPr/>
        </p:nvSpPr>
        <p:spPr bwMode="auto">
          <a:xfrm>
            <a:off x="0" y="6813550"/>
            <a:ext cx="1547813" cy="0"/>
          </a:xfrm>
          <a:prstGeom prst="line">
            <a:avLst/>
          </a:prstGeom>
          <a:noFill/>
          <a:ln w="28575">
            <a:solidFill>
              <a:srgbClr val="0000CC"/>
            </a:solidFill>
            <a:round/>
            <a:headEnd/>
            <a:tailEnd/>
          </a:ln>
          <a:effectLst/>
        </p:spPr>
        <p:txBody>
          <a:bodyPr/>
          <a:lstStyle/>
          <a:p>
            <a:endParaRPr lang="sv-SE"/>
          </a:p>
        </p:txBody>
      </p:sp>
      <p:sp>
        <p:nvSpPr>
          <p:cNvPr id="20485" name="Line 5"/>
          <p:cNvSpPr>
            <a:spLocks noChangeShapeType="1"/>
          </p:cNvSpPr>
          <p:nvPr/>
        </p:nvSpPr>
        <p:spPr bwMode="auto">
          <a:xfrm>
            <a:off x="1547813" y="5300663"/>
            <a:ext cx="2087562" cy="0"/>
          </a:xfrm>
          <a:prstGeom prst="line">
            <a:avLst/>
          </a:prstGeom>
          <a:noFill/>
          <a:ln w="28575">
            <a:solidFill>
              <a:srgbClr val="0000CC"/>
            </a:solidFill>
            <a:round/>
            <a:headEnd/>
            <a:tailEnd/>
          </a:ln>
          <a:effectLst/>
        </p:spPr>
        <p:txBody>
          <a:bodyPr/>
          <a:lstStyle/>
          <a:p>
            <a:endParaRPr lang="sv-SE"/>
          </a:p>
        </p:txBody>
      </p:sp>
      <p:sp>
        <p:nvSpPr>
          <p:cNvPr id="20486" name="Text Box 6"/>
          <p:cNvSpPr txBox="1">
            <a:spLocks noChangeArrowheads="1"/>
          </p:cNvSpPr>
          <p:nvPr/>
        </p:nvSpPr>
        <p:spPr bwMode="auto">
          <a:xfrm>
            <a:off x="1547813" y="3933825"/>
            <a:ext cx="825500" cy="1344613"/>
          </a:xfrm>
          <a:prstGeom prst="rect">
            <a:avLst/>
          </a:prstGeom>
          <a:noFill/>
          <a:ln w="9525">
            <a:noFill/>
            <a:miter lim="800000"/>
            <a:headEnd/>
            <a:tailEnd/>
          </a:ln>
          <a:effectLst/>
        </p:spPr>
        <p:txBody>
          <a:bodyPr wrap="none">
            <a:spAutoFit/>
          </a:bodyPr>
          <a:lstStyle/>
          <a:p>
            <a:r>
              <a:rPr lang="sv-SE" b="1"/>
              <a:t>8-9 år</a:t>
            </a:r>
          </a:p>
          <a:p>
            <a:r>
              <a:rPr lang="sv-SE" sz="1600"/>
              <a:t>Leka</a:t>
            </a:r>
          </a:p>
          <a:p>
            <a:r>
              <a:rPr lang="sv-SE" sz="1600"/>
              <a:t>Driva</a:t>
            </a:r>
          </a:p>
          <a:p>
            <a:r>
              <a:rPr lang="sv-SE" sz="1600"/>
              <a:t>Finta</a:t>
            </a:r>
          </a:p>
          <a:p>
            <a:r>
              <a:rPr lang="sv-SE" sz="1600"/>
              <a:t>Dribbla</a:t>
            </a:r>
          </a:p>
        </p:txBody>
      </p:sp>
      <p:sp>
        <p:nvSpPr>
          <p:cNvPr id="20487" name="Text Box 7"/>
          <p:cNvSpPr txBox="1">
            <a:spLocks noChangeArrowheads="1"/>
          </p:cNvSpPr>
          <p:nvPr/>
        </p:nvSpPr>
        <p:spPr bwMode="auto">
          <a:xfrm>
            <a:off x="2268538" y="4221163"/>
            <a:ext cx="1370012" cy="1314450"/>
          </a:xfrm>
          <a:prstGeom prst="rect">
            <a:avLst/>
          </a:prstGeom>
          <a:noFill/>
          <a:ln w="9525">
            <a:noFill/>
            <a:miter lim="800000"/>
            <a:headEnd/>
            <a:tailEnd/>
          </a:ln>
          <a:effectLst/>
        </p:spPr>
        <p:txBody>
          <a:bodyPr wrap="none">
            <a:spAutoFit/>
          </a:bodyPr>
          <a:lstStyle/>
          <a:p>
            <a:r>
              <a:rPr lang="sv-SE" sz="1600"/>
              <a:t>Passningar</a:t>
            </a:r>
          </a:p>
          <a:p>
            <a:r>
              <a:rPr lang="sv-SE" sz="1600"/>
              <a:t>Mottagningar</a:t>
            </a:r>
          </a:p>
          <a:p>
            <a:r>
              <a:rPr lang="sv-SE" sz="1600"/>
              <a:t>Vristskott</a:t>
            </a:r>
          </a:p>
          <a:p>
            <a:r>
              <a:rPr lang="sv-SE" sz="1600"/>
              <a:t>Smålagsspel</a:t>
            </a:r>
          </a:p>
          <a:p>
            <a:endParaRPr lang="sv-SE" sz="1600"/>
          </a:p>
        </p:txBody>
      </p:sp>
      <p:sp>
        <p:nvSpPr>
          <p:cNvPr id="20488" name="Text Box 8"/>
          <p:cNvSpPr txBox="1">
            <a:spLocks noChangeArrowheads="1"/>
          </p:cNvSpPr>
          <p:nvPr/>
        </p:nvSpPr>
        <p:spPr bwMode="auto">
          <a:xfrm>
            <a:off x="3635375" y="2205038"/>
            <a:ext cx="1425575" cy="1833562"/>
          </a:xfrm>
          <a:prstGeom prst="rect">
            <a:avLst/>
          </a:prstGeom>
          <a:noFill/>
          <a:ln w="9525">
            <a:noFill/>
            <a:miter lim="800000"/>
            <a:headEnd/>
            <a:tailEnd/>
          </a:ln>
          <a:effectLst/>
        </p:spPr>
        <p:txBody>
          <a:bodyPr wrap="none">
            <a:spAutoFit/>
          </a:bodyPr>
          <a:lstStyle/>
          <a:p>
            <a:r>
              <a:rPr lang="sv-SE" b="1"/>
              <a:t>10-12 år</a:t>
            </a:r>
          </a:p>
          <a:p>
            <a:r>
              <a:rPr lang="sv-SE" sz="1600"/>
              <a:t>Leka</a:t>
            </a:r>
          </a:p>
          <a:p>
            <a:r>
              <a:rPr lang="sv-SE" sz="1600"/>
              <a:t>Driva</a:t>
            </a:r>
          </a:p>
          <a:p>
            <a:r>
              <a:rPr lang="sv-SE" sz="1600"/>
              <a:t>Finta</a:t>
            </a:r>
          </a:p>
          <a:p>
            <a:r>
              <a:rPr lang="sv-SE" sz="1600"/>
              <a:t>Dribbla</a:t>
            </a:r>
          </a:p>
          <a:p>
            <a:r>
              <a:rPr lang="sv-SE" sz="1600"/>
              <a:t>Passningar</a:t>
            </a:r>
          </a:p>
          <a:p>
            <a:r>
              <a:rPr lang="sv-SE" sz="1600"/>
              <a:t>Medtagningar</a:t>
            </a:r>
          </a:p>
        </p:txBody>
      </p:sp>
      <p:sp>
        <p:nvSpPr>
          <p:cNvPr id="20489" name="Text Box 9"/>
          <p:cNvSpPr txBox="1">
            <a:spLocks noChangeArrowheads="1"/>
          </p:cNvSpPr>
          <p:nvPr/>
        </p:nvSpPr>
        <p:spPr bwMode="auto">
          <a:xfrm>
            <a:off x="4932363" y="2492375"/>
            <a:ext cx="1516062" cy="2047875"/>
          </a:xfrm>
          <a:prstGeom prst="rect">
            <a:avLst/>
          </a:prstGeom>
          <a:noFill/>
          <a:ln w="9525">
            <a:noFill/>
            <a:miter lim="800000"/>
            <a:headEnd/>
            <a:tailEnd/>
          </a:ln>
          <a:effectLst/>
        </p:spPr>
        <p:txBody>
          <a:bodyPr wrap="none">
            <a:spAutoFit/>
          </a:bodyPr>
          <a:lstStyle/>
          <a:p>
            <a:r>
              <a:rPr lang="sv-SE" sz="1600"/>
              <a:t>Vristskott</a:t>
            </a:r>
          </a:p>
          <a:p>
            <a:r>
              <a:rPr lang="sv-SE" sz="1600"/>
              <a:t>Vändningar</a:t>
            </a:r>
          </a:p>
          <a:p>
            <a:r>
              <a:rPr lang="sv-SE" sz="1600"/>
              <a:t>Spelövningar</a:t>
            </a:r>
          </a:p>
          <a:p>
            <a:r>
              <a:rPr lang="sv-SE" sz="1600"/>
              <a:t>Nick</a:t>
            </a:r>
          </a:p>
          <a:p>
            <a:r>
              <a:rPr lang="sv-SE" sz="1600"/>
              <a:t>Målvaktsteknik</a:t>
            </a:r>
          </a:p>
          <a:p>
            <a:r>
              <a:rPr lang="sv-SE" sz="1600"/>
              <a:t>Smålagsspel</a:t>
            </a:r>
          </a:p>
          <a:p>
            <a:endParaRPr lang="sv-SE" sz="1600"/>
          </a:p>
          <a:p>
            <a:endParaRPr lang="sv-SE" sz="1600"/>
          </a:p>
        </p:txBody>
      </p:sp>
      <p:sp>
        <p:nvSpPr>
          <p:cNvPr id="20490" name="Line 10"/>
          <p:cNvSpPr>
            <a:spLocks noChangeShapeType="1"/>
          </p:cNvSpPr>
          <p:nvPr/>
        </p:nvSpPr>
        <p:spPr bwMode="auto">
          <a:xfrm>
            <a:off x="3635375" y="4076700"/>
            <a:ext cx="2808288" cy="0"/>
          </a:xfrm>
          <a:prstGeom prst="line">
            <a:avLst/>
          </a:prstGeom>
          <a:noFill/>
          <a:ln w="28575">
            <a:solidFill>
              <a:srgbClr val="0000CC"/>
            </a:solidFill>
            <a:round/>
            <a:headEnd/>
            <a:tailEnd/>
          </a:ln>
          <a:effectLst/>
        </p:spPr>
        <p:txBody>
          <a:bodyPr/>
          <a:lstStyle/>
          <a:p>
            <a:endParaRPr lang="sv-SE"/>
          </a:p>
        </p:txBody>
      </p:sp>
      <p:sp>
        <p:nvSpPr>
          <p:cNvPr id="20491" name="Text Box 11"/>
          <p:cNvSpPr txBox="1">
            <a:spLocks noChangeArrowheads="1"/>
          </p:cNvSpPr>
          <p:nvPr/>
        </p:nvSpPr>
        <p:spPr bwMode="auto">
          <a:xfrm>
            <a:off x="9901238" y="692150"/>
            <a:ext cx="184150" cy="1465263"/>
          </a:xfrm>
          <a:prstGeom prst="rect">
            <a:avLst/>
          </a:prstGeom>
          <a:noFill/>
          <a:ln w="9525">
            <a:noFill/>
            <a:miter lim="800000"/>
            <a:headEnd/>
            <a:tailEnd/>
          </a:ln>
          <a:effectLst/>
        </p:spPr>
        <p:txBody>
          <a:bodyPr>
            <a:spAutoFit/>
          </a:bodyPr>
          <a:lstStyle/>
          <a:p>
            <a:pPr>
              <a:spcBef>
                <a:spcPct val="50000"/>
              </a:spcBef>
            </a:pPr>
            <a:r>
              <a:rPr lang="sv-SE"/>
              <a:t>13-19</a:t>
            </a:r>
          </a:p>
        </p:txBody>
      </p:sp>
      <p:sp>
        <p:nvSpPr>
          <p:cNvPr id="20492" name="Text Box 12"/>
          <p:cNvSpPr txBox="1">
            <a:spLocks noChangeArrowheads="1"/>
          </p:cNvSpPr>
          <p:nvPr/>
        </p:nvSpPr>
        <p:spPr bwMode="auto">
          <a:xfrm>
            <a:off x="6372225" y="333375"/>
            <a:ext cx="1425575" cy="2322513"/>
          </a:xfrm>
          <a:prstGeom prst="rect">
            <a:avLst/>
          </a:prstGeom>
          <a:noFill/>
          <a:ln w="9525">
            <a:noFill/>
            <a:miter lim="800000"/>
            <a:headEnd/>
            <a:tailEnd/>
          </a:ln>
          <a:effectLst/>
        </p:spPr>
        <p:txBody>
          <a:bodyPr wrap="none">
            <a:spAutoFit/>
          </a:bodyPr>
          <a:lstStyle/>
          <a:p>
            <a:r>
              <a:rPr lang="sv-SE" b="1"/>
              <a:t>13-19 år</a:t>
            </a:r>
          </a:p>
          <a:p>
            <a:r>
              <a:rPr lang="sv-SE" sz="1600"/>
              <a:t>Driva</a:t>
            </a:r>
          </a:p>
          <a:p>
            <a:r>
              <a:rPr lang="sv-SE" sz="1600"/>
              <a:t>Finta</a:t>
            </a:r>
          </a:p>
          <a:p>
            <a:r>
              <a:rPr lang="sv-SE" sz="1600"/>
              <a:t>Dribbla</a:t>
            </a:r>
          </a:p>
          <a:p>
            <a:r>
              <a:rPr lang="sv-SE" sz="1600"/>
              <a:t>Passningar</a:t>
            </a:r>
          </a:p>
          <a:p>
            <a:r>
              <a:rPr lang="sv-SE" sz="1600"/>
              <a:t>Medtagningar</a:t>
            </a:r>
          </a:p>
          <a:p>
            <a:r>
              <a:rPr lang="sv-SE" sz="1600"/>
              <a:t>Vristskott</a:t>
            </a:r>
          </a:p>
          <a:p>
            <a:r>
              <a:rPr lang="sv-SE" sz="1600"/>
              <a:t>Vändningar</a:t>
            </a:r>
          </a:p>
          <a:p>
            <a:endParaRPr lang="sv-SE" sz="1600"/>
          </a:p>
        </p:txBody>
      </p:sp>
      <p:sp>
        <p:nvSpPr>
          <p:cNvPr id="20493" name="Text Box 13"/>
          <p:cNvSpPr txBox="1">
            <a:spLocks noChangeArrowheads="1"/>
          </p:cNvSpPr>
          <p:nvPr/>
        </p:nvSpPr>
        <p:spPr bwMode="auto">
          <a:xfrm>
            <a:off x="7627938" y="333375"/>
            <a:ext cx="1516062" cy="2047875"/>
          </a:xfrm>
          <a:prstGeom prst="rect">
            <a:avLst/>
          </a:prstGeom>
          <a:noFill/>
          <a:ln w="9525">
            <a:noFill/>
            <a:miter lim="800000"/>
            <a:headEnd/>
            <a:tailEnd/>
          </a:ln>
          <a:effectLst/>
        </p:spPr>
        <p:txBody>
          <a:bodyPr wrap="none">
            <a:spAutoFit/>
          </a:bodyPr>
          <a:lstStyle/>
          <a:p>
            <a:r>
              <a:rPr lang="sv-SE" sz="1600"/>
              <a:t>Nick</a:t>
            </a:r>
          </a:p>
          <a:p>
            <a:r>
              <a:rPr lang="sv-SE" sz="1600"/>
              <a:t>Målvaktsteknik</a:t>
            </a:r>
          </a:p>
          <a:p>
            <a:r>
              <a:rPr lang="sv-SE" sz="1600"/>
              <a:t>Inlägg</a:t>
            </a:r>
          </a:p>
          <a:p>
            <a:r>
              <a:rPr lang="sv-SE" sz="1600"/>
              <a:t>Avslut</a:t>
            </a:r>
          </a:p>
          <a:p>
            <a:r>
              <a:rPr lang="sv-SE" sz="1600"/>
              <a:t>Volley</a:t>
            </a:r>
          </a:p>
          <a:p>
            <a:r>
              <a:rPr lang="sv-SE" sz="1600"/>
              <a:t>Spelövningar</a:t>
            </a:r>
          </a:p>
          <a:p>
            <a:r>
              <a:rPr lang="sv-SE" sz="1600"/>
              <a:t>Smålagsspel</a:t>
            </a:r>
          </a:p>
          <a:p>
            <a:r>
              <a:rPr lang="sv-SE" sz="1600"/>
              <a:t>Spel</a:t>
            </a:r>
          </a:p>
        </p:txBody>
      </p:sp>
      <p:sp>
        <p:nvSpPr>
          <p:cNvPr id="20494" name="Line 14"/>
          <p:cNvSpPr>
            <a:spLocks noChangeShapeType="1"/>
          </p:cNvSpPr>
          <p:nvPr/>
        </p:nvSpPr>
        <p:spPr bwMode="auto">
          <a:xfrm>
            <a:off x="6443663" y="2420938"/>
            <a:ext cx="2700337" cy="0"/>
          </a:xfrm>
          <a:prstGeom prst="line">
            <a:avLst/>
          </a:prstGeom>
          <a:noFill/>
          <a:ln w="28575">
            <a:solidFill>
              <a:srgbClr val="0000CC"/>
            </a:solidFill>
            <a:round/>
            <a:headEnd/>
            <a:tailEnd/>
          </a:ln>
          <a:effectLst/>
        </p:spPr>
        <p:txBody>
          <a:bodyPr/>
          <a:lstStyle/>
          <a:p>
            <a:endParaRPr lang="sv-SE"/>
          </a:p>
        </p:txBody>
      </p:sp>
      <p:sp>
        <p:nvSpPr>
          <p:cNvPr id="20495" name="Line 15"/>
          <p:cNvSpPr>
            <a:spLocks noChangeShapeType="1"/>
          </p:cNvSpPr>
          <p:nvPr/>
        </p:nvSpPr>
        <p:spPr bwMode="auto">
          <a:xfrm>
            <a:off x="6443663" y="2420938"/>
            <a:ext cx="0" cy="1655762"/>
          </a:xfrm>
          <a:prstGeom prst="line">
            <a:avLst/>
          </a:prstGeom>
          <a:noFill/>
          <a:ln w="28575">
            <a:solidFill>
              <a:srgbClr val="0000CC"/>
            </a:solidFill>
            <a:round/>
            <a:headEnd/>
            <a:tailEnd/>
          </a:ln>
          <a:effectLst/>
        </p:spPr>
        <p:txBody>
          <a:bodyPr/>
          <a:lstStyle/>
          <a:p>
            <a:endParaRPr lang="sv-SE"/>
          </a:p>
        </p:txBody>
      </p:sp>
      <p:sp>
        <p:nvSpPr>
          <p:cNvPr id="20496" name="Line 16"/>
          <p:cNvSpPr>
            <a:spLocks noChangeShapeType="1"/>
          </p:cNvSpPr>
          <p:nvPr/>
        </p:nvSpPr>
        <p:spPr bwMode="auto">
          <a:xfrm>
            <a:off x="3635375" y="4076700"/>
            <a:ext cx="0" cy="1223963"/>
          </a:xfrm>
          <a:prstGeom prst="line">
            <a:avLst/>
          </a:prstGeom>
          <a:noFill/>
          <a:ln w="28575">
            <a:solidFill>
              <a:srgbClr val="0000CC"/>
            </a:solidFill>
            <a:round/>
            <a:headEnd/>
            <a:tailEnd/>
          </a:ln>
          <a:effectLst/>
        </p:spPr>
        <p:txBody>
          <a:bodyPr/>
          <a:lstStyle/>
          <a:p>
            <a:endParaRPr lang="sv-SE"/>
          </a:p>
        </p:txBody>
      </p:sp>
      <p:sp>
        <p:nvSpPr>
          <p:cNvPr id="20497" name="Line 17"/>
          <p:cNvSpPr>
            <a:spLocks noChangeShapeType="1"/>
          </p:cNvSpPr>
          <p:nvPr/>
        </p:nvSpPr>
        <p:spPr bwMode="auto">
          <a:xfrm>
            <a:off x="1547813" y="5300663"/>
            <a:ext cx="0" cy="1485900"/>
          </a:xfrm>
          <a:prstGeom prst="line">
            <a:avLst/>
          </a:prstGeom>
          <a:noFill/>
          <a:ln w="28575">
            <a:solidFill>
              <a:srgbClr val="0000CC"/>
            </a:solidFill>
            <a:round/>
            <a:headEnd/>
            <a:tailEnd/>
          </a:ln>
          <a:effectLst/>
        </p:spPr>
        <p:txBody>
          <a:bodyPr/>
          <a:lstStyle/>
          <a:p>
            <a:endParaRPr lang="sv-SE"/>
          </a:p>
        </p:txBody>
      </p:sp>
      <p:sp>
        <p:nvSpPr>
          <p:cNvPr id="20498" name="Text Box 19"/>
          <p:cNvSpPr txBox="1">
            <a:spLocks noChangeArrowheads="1"/>
          </p:cNvSpPr>
          <p:nvPr/>
        </p:nvSpPr>
        <p:spPr bwMode="auto">
          <a:xfrm>
            <a:off x="6711950" y="3736975"/>
            <a:ext cx="2012950" cy="366713"/>
          </a:xfrm>
          <a:prstGeom prst="rect">
            <a:avLst/>
          </a:prstGeom>
          <a:noFill/>
          <a:ln w="9525">
            <a:noFill/>
            <a:miter lim="800000"/>
            <a:headEnd/>
            <a:tailEnd/>
          </a:ln>
          <a:effectLst/>
        </p:spPr>
        <p:txBody>
          <a:bodyPr wrap="none">
            <a:spAutoFit/>
          </a:bodyPr>
          <a:lstStyle/>
          <a:p>
            <a:r>
              <a:rPr lang="sv-SE"/>
              <a:t>		</a:t>
            </a:r>
          </a:p>
        </p:txBody>
      </p:sp>
      <p:sp>
        <p:nvSpPr>
          <p:cNvPr id="20499" name="Text Box 20"/>
          <p:cNvSpPr txBox="1">
            <a:spLocks noChangeArrowheads="1"/>
          </p:cNvSpPr>
          <p:nvPr/>
        </p:nvSpPr>
        <p:spPr bwMode="auto">
          <a:xfrm>
            <a:off x="4211638" y="4076700"/>
            <a:ext cx="4897437" cy="3605213"/>
          </a:xfrm>
          <a:prstGeom prst="rect">
            <a:avLst/>
          </a:prstGeom>
          <a:noFill/>
          <a:ln w="9525">
            <a:noFill/>
            <a:miter lim="800000"/>
            <a:headEnd/>
            <a:tailEnd/>
          </a:ln>
          <a:effectLst/>
        </p:spPr>
        <p:txBody>
          <a:bodyPr>
            <a:spAutoFit/>
          </a:bodyPr>
          <a:lstStyle/>
          <a:p>
            <a:r>
              <a:rPr lang="sv-SE" sz="1600" b="1">
                <a:latin typeface="Verdana" pitchFamily="34" charset="0"/>
              </a:rPr>
              <a:t>Tänk på att:</a:t>
            </a:r>
          </a:p>
          <a:p>
            <a:pPr>
              <a:buFont typeface="Wingdings" pitchFamily="2" charset="2"/>
              <a:buChar char="ü"/>
            </a:pPr>
            <a:r>
              <a:rPr lang="sv-SE" sz="1600">
                <a:latin typeface="Verdana" pitchFamily="34" charset="0"/>
              </a:rPr>
              <a:t> barn ska ha roligt med sin fotboll</a:t>
            </a:r>
          </a:p>
          <a:p>
            <a:pPr>
              <a:buFont typeface="Wingdings" pitchFamily="2" charset="2"/>
              <a:buChar char="ü"/>
            </a:pPr>
            <a:r>
              <a:rPr lang="sv-SE" sz="1600">
                <a:latin typeface="Verdana" pitchFamily="34" charset="0"/>
              </a:rPr>
              <a:t> barn och ungdomar ska träna långsiktigt</a:t>
            </a:r>
          </a:p>
          <a:p>
            <a:pPr>
              <a:buFont typeface="Wingdings" pitchFamily="2" charset="2"/>
              <a:buChar char="ü"/>
            </a:pPr>
            <a:r>
              <a:rPr lang="sv-SE" sz="1600">
                <a:latin typeface="Verdana" pitchFamily="34" charset="0"/>
              </a:rPr>
              <a:t> barn lär sig genom upprepning</a:t>
            </a:r>
          </a:p>
          <a:p>
            <a:pPr>
              <a:buFont typeface="Wingdings" pitchFamily="2" charset="2"/>
              <a:buChar char="ü"/>
            </a:pPr>
            <a:r>
              <a:rPr lang="sv-SE" sz="1600">
                <a:latin typeface="Verdana" pitchFamily="34" charset="0"/>
              </a:rPr>
              <a:t> ha tålamod och iaktta faserna för motorisk   </a:t>
            </a:r>
          </a:p>
          <a:p>
            <a:pPr>
              <a:buFont typeface="Wingdings" pitchFamily="2" charset="2"/>
              <a:buNone/>
            </a:pPr>
            <a:r>
              <a:rPr lang="sv-SE" sz="1600">
                <a:latin typeface="Verdana" pitchFamily="34" charset="0"/>
              </a:rPr>
              <a:t>   utveckling </a:t>
            </a:r>
          </a:p>
          <a:p>
            <a:pPr>
              <a:buFont typeface="Wingdings" pitchFamily="2" charset="2"/>
              <a:buChar char="ü"/>
            </a:pPr>
            <a:r>
              <a:rPr lang="sv-SE" sz="1600">
                <a:latin typeface="Verdana" pitchFamily="34" charset="0"/>
              </a:rPr>
              <a:t> i matcher våga utföra det vi tränat på</a:t>
            </a:r>
          </a:p>
          <a:p>
            <a:pPr>
              <a:buFont typeface="Wingdings" pitchFamily="2" charset="2"/>
              <a:buChar char="ü"/>
            </a:pPr>
            <a:r>
              <a:rPr lang="sv-SE" sz="1600">
                <a:latin typeface="Verdana" pitchFamily="34" charset="0"/>
              </a:rPr>
              <a:t> matcher är ett led i inlärningen</a:t>
            </a:r>
          </a:p>
          <a:p>
            <a:pPr>
              <a:buFont typeface="Wingdings" pitchFamily="2" charset="2"/>
              <a:buChar char="ü"/>
            </a:pPr>
            <a:r>
              <a:rPr lang="sv-SE" sz="1600">
                <a:latin typeface="Verdana" pitchFamily="34" charset="0"/>
              </a:rPr>
              <a:t> utveckling och individens prestationer</a:t>
            </a:r>
          </a:p>
          <a:p>
            <a:r>
              <a:rPr lang="sv-SE" sz="1600">
                <a:latin typeface="Verdana" pitchFamily="34" charset="0"/>
              </a:rPr>
              <a:t>   i barn- och ungdomsfotbollen alltid går</a:t>
            </a:r>
          </a:p>
          <a:p>
            <a:r>
              <a:rPr lang="sv-SE" sz="1600">
                <a:latin typeface="Verdana" pitchFamily="34" charset="0"/>
              </a:rPr>
              <a:t>   före kortsiktiga resultat</a:t>
            </a:r>
          </a:p>
          <a:p>
            <a:endParaRPr lang="sv-SE" sz="1600">
              <a:latin typeface="Verdana" pitchFamily="34" charset="0"/>
            </a:endParaRPr>
          </a:p>
          <a:p>
            <a:endParaRPr lang="sv-SE">
              <a:latin typeface="Verdana" pitchFamily="34" charset="0"/>
            </a:endParaRPr>
          </a:p>
          <a:p>
            <a:endParaRPr lang="sv-SE" sz="2000" b="1">
              <a:latin typeface="Verdana" pitchFamily="34" charset="0"/>
            </a:endParaRPr>
          </a:p>
        </p:txBody>
      </p:sp>
      <p:sp>
        <p:nvSpPr>
          <p:cNvPr id="20500" name="Text Box 22"/>
          <p:cNvSpPr txBox="1">
            <a:spLocks noChangeArrowheads="1"/>
          </p:cNvSpPr>
          <p:nvPr/>
        </p:nvSpPr>
        <p:spPr bwMode="auto">
          <a:xfrm>
            <a:off x="0" y="1052513"/>
            <a:ext cx="3125788" cy="701675"/>
          </a:xfrm>
          <a:prstGeom prst="rect">
            <a:avLst/>
          </a:prstGeom>
          <a:noFill/>
          <a:ln w="9525">
            <a:noFill/>
            <a:miter lim="800000"/>
            <a:headEnd/>
            <a:tailEnd/>
          </a:ln>
          <a:effectLst/>
        </p:spPr>
        <p:txBody>
          <a:bodyPr wrap="none">
            <a:spAutoFit/>
          </a:bodyPr>
          <a:lstStyle/>
          <a:p>
            <a:r>
              <a:rPr lang="sv-SE" sz="2000" b="1">
                <a:solidFill>
                  <a:srgbClr val="0000CC"/>
                </a:solidFill>
              </a:rPr>
              <a:t>UTVECKLINGSTRAPPA </a:t>
            </a:r>
          </a:p>
          <a:p>
            <a:r>
              <a:rPr lang="sv-SE" sz="2000" b="1">
                <a:solidFill>
                  <a:srgbClr val="0000CC"/>
                </a:solidFill>
              </a:rPr>
              <a:t>FÖR TEKNIKTRÄNING.</a:t>
            </a:r>
            <a:endParaRPr lang="sv-SE" sz="2000"/>
          </a:p>
        </p:txBody>
      </p:sp>
      <p:sp>
        <p:nvSpPr>
          <p:cNvPr id="20501" name="Freeform 24"/>
          <p:cNvSpPr>
            <a:spLocks/>
          </p:cNvSpPr>
          <p:nvPr/>
        </p:nvSpPr>
        <p:spPr bwMode="auto">
          <a:xfrm>
            <a:off x="395288" y="549275"/>
            <a:ext cx="6061075" cy="4735513"/>
          </a:xfrm>
          <a:custGeom>
            <a:avLst/>
            <a:gdLst>
              <a:gd name="T0" fmla="*/ 0 w 3818"/>
              <a:gd name="T1" fmla="*/ 2147483647 h 2983"/>
              <a:gd name="T2" fmla="*/ 2147483647 w 3818"/>
              <a:gd name="T3" fmla="*/ 2147483647 h 2983"/>
              <a:gd name="T4" fmla="*/ 2147483647 w 3818"/>
              <a:gd name="T5" fmla="*/ 2147483647 h 2983"/>
              <a:gd name="T6" fmla="*/ 2147483647 w 3818"/>
              <a:gd name="T7" fmla="*/ 2147483647 h 2983"/>
              <a:gd name="T8" fmla="*/ 2147483647 w 3818"/>
              <a:gd name="T9" fmla="*/ 2147483647 h 2983"/>
              <a:gd name="T10" fmla="*/ 2147483647 w 3818"/>
              <a:gd name="T11" fmla="*/ 2147483647 h 2983"/>
              <a:gd name="T12" fmla="*/ 2147483647 w 3818"/>
              <a:gd name="T13" fmla="*/ 2147483647 h 2983"/>
              <a:gd name="T14" fmla="*/ 2147483647 w 3818"/>
              <a:gd name="T15" fmla="*/ 2147483647 h 2983"/>
              <a:gd name="T16" fmla="*/ 2147483647 w 3818"/>
              <a:gd name="T17" fmla="*/ 2147483647 h 2983"/>
              <a:gd name="T18" fmla="*/ 2147483647 w 3818"/>
              <a:gd name="T19" fmla="*/ 2147483647 h 2983"/>
              <a:gd name="T20" fmla="*/ 2147483647 w 3818"/>
              <a:gd name="T21" fmla="*/ 2147483647 h 2983"/>
              <a:gd name="T22" fmla="*/ 2147483647 w 3818"/>
              <a:gd name="T23" fmla="*/ 2147483647 h 2983"/>
              <a:gd name="T24" fmla="*/ 2147483647 w 3818"/>
              <a:gd name="T25" fmla="*/ 2147483647 h 2983"/>
              <a:gd name="T26" fmla="*/ 2147483647 w 3818"/>
              <a:gd name="T27" fmla="*/ 2147483647 h 2983"/>
              <a:gd name="T28" fmla="*/ 2147483647 w 3818"/>
              <a:gd name="T29" fmla="*/ 2147483647 h 2983"/>
              <a:gd name="T30" fmla="*/ 2147483647 w 3818"/>
              <a:gd name="T31" fmla="*/ 2147483647 h 2983"/>
              <a:gd name="T32" fmla="*/ 2147483647 w 3818"/>
              <a:gd name="T33" fmla="*/ 2147483647 h 2983"/>
              <a:gd name="T34" fmla="*/ 2147483647 w 3818"/>
              <a:gd name="T35" fmla="*/ 2147483647 h 2983"/>
              <a:gd name="T36" fmla="*/ 2147483647 w 3818"/>
              <a:gd name="T37" fmla="*/ 2147483647 h 2983"/>
              <a:gd name="T38" fmla="*/ 2147483647 w 3818"/>
              <a:gd name="T39" fmla="*/ 2147483647 h 2983"/>
              <a:gd name="T40" fmla="*/ 2147483647 w 3818"/>
              <a:gd name="T41" fmla="*/ 2147483647 h 2983"/>
              <a:gd name="T42" fmla="*/ 2147483647 w 3818"/>
              <a:gd name="T43" fmla="*/ 2147483647 h 2983"/>
              <a:gd name="T44" fmla="*/ 2147483647 w 3818"/>
              <a:gd name="T45" fmla="*/ 2147483647 h 2983"/>
              <a:gd name="T46" fmla="*/ 2147483647 w 3818"/>
              <a:gd name="T47" fmla="*/ 2147483647 h 2983"/>
              <a:gd name="T48" fmla="*/ 2147483647 w 3818"/>
              <a:gd name="T49" fmla="*/ 2147483647 h 2983"/>
              <a:gd name="T50" fmla="*/ 2147483647 w 3818"/>
              <a:gd name="T51" fmla="*/ 2147483647 h 2983"/>
              <a:gd name="T52" fmla="*/ 2147483647 w 3818"/>
              <a:gd name="T53" fmla="*/ 2147483647 h 2983"/>
              <a:gd name="T54" fmla="*/ 2147483647 w 3818"/>
              <a:gd name="T55" fmla="*/ 2147483647 h 2983"/>
              <a:gd name="T56" fmla="*/ 2147483647 w 3818"/>
              <a:gd name="T57" fmla="*/ 2147483647 h 2983"/>
              <a:gd name="T58" fmla="*/ 2147483647 w 3818"/>
              <a:gd name="T59" fmla="*/ 2147483647 h 2983"/>
              <a:gd name="T60" fmla="*/ 2147483647 w 3818"/>
              <a:gd name="T61" fmla="*/ 2147483647 h 2983"/>
              <a:gd name="T62" fmla="*/ 2147483647 w 3818"/>
              <a:gd name="T63" fmla="*/ 2147483647 h 2983"/>
              <a:gd name="T64" fmla="*/ 2147483647 w 3818"/>
              <a:gd name="T65" fmla="*/ 2147483647 h 2983"/>
              <a:gd name="T66" fmla="*/ 2147483647 w 3818"/>
              <a:gd name="T67" fmla="*/ 2147483647 h 2983"/>
              <a:gd name="T68" fmla="*/ 2147483647 w 3818"/>
              <a:gd name="T69" fmla="*/ 2147483647 h 2983"/>
              <a:gd name="T70" fmla="*/ 2147483647 w 3818"/>
              <a:gd name="T71" fmla="*/ 2147483647 h 2983"/>
              <a:gd name="T72" fmla="*/ 2147483647 w 3818"/>
              <a:gd name="T73" fmla="*/ 2147483647 h 2983"/>
              <a:gd name="T74" fmla="*/ 2147483647 w 3818"/>
              <a:gd name="T75" fmla="*/ 2147483647 h 2983"/>
              <a:gd name="T76" fmla="*/ 2147483647 w 3818"/>
              <a:gd name="T77" fmla="*/ 2147483647 h 2983"/>
              <a:gd name="T78" fmla="*/ 2147483647 w 3818"/>
              <a:gd name="T79" fmla="*/ 2147483647 h 2983"/>
              <a:gd name="T80" fmla="*/ 2147483647 w 3818"/>
              <a:gd name="T81" fmla="*/ 2147483647 h 2983"/>
              <a:gd name="T82" fmla="*/ 2147483647 w 3818"/>
              <a:gd name="T83" fmla="*/ 2147483647 h 2983"/>
              <a:gd name="T84" fmla="*/ 2147483647 w 3818"/>
              <a:gd name="T85" fmla="*/ 2147483647 h 2983"/>
              <a:gd name="T86" fmla="*/ 2147483647 w 3818"/>
              <a:gd name="T87" fmla="*/ 2147483647 h 2983"/>
              <a:gd name="T88" fmla="*/ 2147483647 w 3818"/>
              <a:gd name="T89" fmla="*/ 2147483647 h 2983"/>
              <a:gd name="T90" fmla="*/ 2147483647 w 3818"/>
              <a:gd name="T91" fmla="*/ 2147483647 h 2983"/>
              <a:gd name="T92" fmla="*/ 2147483647 w 3818"/>
              <a:gd name="T93" fmla="*/ 2147483647 h 2983"/>
              <a:gd name="T94" fmla="*/ 2147483647 w 3818"/>
              <a:gd name="T95" fmla="*/ 2147483647 h 2983"/>
              <a:gd name="T96" fmla="*/ 2147483647 w 3818"/>
              <a:gd name="T97" fmla="*/ 2147483647 h 2983"/>
              <a:gd name="T98" fmla="*/ 2147483647 w 3818"/>
              <a:gd name="T99" fmla="*/ 2147483647 h 2983"/>
              <a:gd name="T100" fmla="*/ 2147483647 w 3818"/>
              <a:gd name="T101" fmla="*/ 2147483647 h 2983"/>
              <a:gd name="T102" fmla="*/ 2147483647 w 3818"/>
              <a:gd name="T103" fmla="*/ 2147483647 h 2983"/>
              <a:gd name="T104" fmla="*/ 2147483647 w 3818"/>
              <a:gd name="T105" fmla="*/ 2147483647 h 2983"/>
              <a:gd name="T106" fmla="*/ 2147483647 w 3818"/>
              <a:gd name="T107" fmla="*/ 2147483647 h 2983"/>
              <a:gd name="T108" fmla="*/ 2147483647 w 3818"/>
              <a:gd name="T109" fmla="*/ 2147483647 h 2983"/>
              <a:gd name="T110" fmla="*/ 2147483647 w 3818"/>
              <a:gd name="T111" fmla="*/ 2147483647 h 2983"/>
              <a:gd name="T112" fmla="*/ 2147483647 w 3818"/>
              <a:gd name="T113" fmla="*/ 2147483647 h 2983"/>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818" h="2983">
                <a:moveTo>
                  <a:pt x="0" y="2983"/>
                </a:moveTo>
                <a:cubicBezTo>
                  <a:pt x="12" y="2914"/>
                  <a:pt x="24" y="2879"/>
                  <a:pt x="62" y="2823"/>
                </a:cubicBezTo>
                <a:cubicBezTo>
                  <a:pt x="74" y="2805"/>
                  <a:pt x="103" y="2810"/>
                  <a:pt x="124" y="2805"/>
                </a:cubicBezTo>
                <a:cubicBezTo>
                  <a:pt x="165" y="2778"/>
                  <a:pt x="178" y="2739"/>
                  <a:pt x="204" y="2699"/>
                </a:cubicBezTo>
                <a:cubicBezTo>
                  <a:pt x="228" y="2617"/>
                  <a:pt x="192" y="2730"/>
                  <a:pt x="230" y="2646"/>
                </a:cubicBezTo>
                <a:cubicBezTo>
                  <a:pt x="255" y="2591"/>
                  <a:pt x="248" y="2555"/>
                  <a:pt x="301" y="2522"/>
                </a:cubicBezTo>
                <a:cubicBezTo>
                  <a:pt x="319" y="2495"/>
                  <a:pt x="344" y="2472"/>
                  <a:pt x="354" y="2442"/>
                </a:cubicBezTo>
                <a:cubicBezTo>
                  <a:pt x="366" y="2405"/>
                  <a:pt x="365" y="2385"/>
                  <a:pt x="398" y="2362"/>
                </a:cubicBezTo>
                <a:cubicBezTo>
                  <a:pt x="456" y="2377"/>
                  <a:pt x="468" y="2342"/>
                  <a:pt x="523" y="2336"/>
                </a:cubicBezTo>
                <a:cubicBezTo>
                  <a:pt x="705" y="2318"/>
                  <a:pt x="889" y="2309"/>
                  <a:pt x="1072" y="2300"/>
                </a:cubicBezTo>
                <a:cubicBezTo>
                  <a:pt x="1096" y="2294"/>
                  <a:pt x="1126" y="2299"/>
                  <a:pt x="1143" y="2282"/>
                </a:cubicBezTo>
                <a:cubicBezTo>
                  <a:pt x="1157" y="2268"/>
                  <a:pt x="1176" y="2246"/>
                  <a:pt x="1196" y="2238"/>
                </a:cubicBezTo>
                <a:cubicBezTo>
                  <a:pt x="1229" y="2226"/>
                  <a:pt x="1268" y="2222"/>
                  <a:pt x="1302" y="2212"/>
                </a:cubicBezTo>
                <a:cubicBezTo>
                  <a:pt x="1326" y="2139"/>
                  <a:pt x="1314" y="2056"/>
                  <a:pt x="1356" y="1990"/>
                </a:cubicBezTo>
                <a:cubicBezTo>
                  <a:pt x="1386" y="1943"/>
                  <a:pt x="1406" y="1924"/>
                  <a:pt x="1453" y="1893"/>
                </a:cubicBezTo>
                <a:cubicBezTo>
                  <a:pt x="1462" y="1887"/>
                  <a:pt x="1480" y="1875"/>
                  <a:pt x="1480" y="1875"/>
                </a:cubicBezTo>
                <a:cubicBezTo>
                  <a:pt x="1486" y="1866"/>
                  <a:pt x="1490" y="1856"/>
                  <a:pt x="1497" y="1848"/>
                </a:cubicBezTo>
                <a:cubicBezTo>
                  <a:pt x="1505" y="1838"/>
                  <a:pt x="1517" y="1832"/>
                  <a:pt x="1524" y="1822"/>
                </a:cubicBezTo>
                <a:cubicBezTo>
                  <a:pt x="1546" y="1790"/>
                  <a:pt x="1546" y="1735"/>
                  <a:pt x="1559" y="1698"/>
                </a:cubicBezTo>
                <a:cubicBezTo>
                  <a:pt x="1565" y="1628"/>
                  <a:pt x="1564" y="1506"/>
                  <a:pt x="1621" y="1449"/>
                </a:cubicBezTo>
                <a:cubicBezTo>
                  <a:pt x="1648" y="1422"/>
                  <a:pt x="1694" y="1420"/>
                  <a:pt x="1728" y="1414"/>
                </a:cubicBezTo>
                <a:cubicBezTo>
                  <a:pt x="1774" y="1398"/>
                  <a:pt x="1746" y="1410"/>
                  <a:pt x="1807" y="1370"/>
                </a:cubicBezTo>
                <a:cubicBezTo>
                  <a:pt x="1827" y="1357"/>
                  <a:pt x="1855" y="1360"/>
                  <a:pt x="1878" y="1352"/>
                </a:cubicBezTo>
                <a:cubicBezTo>
                  <a:pt x="1891" y="1312"/>
                  <a:pt x="1917" y="1281"/>
                  <a:pt x="1940" y="1246"/>
                </a:cubicBezTo>
                <a:cubicBezTo>
                  <a:pt x="1946" y="1237"/>
                  <a:pt x="1948" y="1222"/>
                  <a:pt x="1958" y="1219"/>
                </a:cubicBezTo>
                <a:cubicBezTo>
                  <a:pt x="1995" y="1207"/>
                  <a:pt x="2073" y="1192"/>
                  <a:pt x="2073" y="1192"/>
                </a:cubicBezTo>
                <a:cubicBezTo>
                  <a:pt x="2076" y="1180"/>
                  <a:pt x="2078" y="1169"/>
                  <a:pt x="2082" y="1157"/>
                </a:cubicBezTo>
                <a:cubicBezTo>
                  <a:pt x="2087" y="1139"/>
                  <a:pt x="2100" y="1104"/>
                  <a:pt x="2100" y="1104"/>
                </a:cubicBezTo>
                <a:cubicBezTo>
                  <a:pt x="2103" y="1086"/>
                  <a:pt x="2099" y="1066"/>
                  <a:pt x="2109" y="1051"/>
                </a:cubicBezTo>
                <a:cubicBezTo>
                  <a:pt x="2133" y="1016"/>
                  <a:pt x="2187" y="1007"/>
                  <a:pt x="2224" y="998"/>
                </a:cubicBezTo>
                <a:cubicBezTo>
                  <a:pt x="2292" y="953"/>
                  <a:pt x="2401" y="941"/>
                  <a:pt x="2481" y="918"/>
                </a:cubicBezTo>
                <a:cubicBezTo>
                  <a:pt x="2527" y="905"/>
                  <a:pt x="2623" y="891"/>
                  <a:pt x="2623" y="891"/>
                </a:cubicBezTo>
                <a:cubicBezTo>
                  <a:pt x="2662" y="852"/>
                  <a:pt x="2691" y="822"/>
                  <a:pt x="2720" y="776"/>
                </a:cubicBezTo>
                <a:cubicBezTo>
                  <a:pt x="2727" y="765"/>
                  <a:pt x="2730" y="751"/>
                  <a:pt x="2738" y="741"/>
                </a:cubicBezTo>
                <a:cubicBezTo>
                  <a:pt x="2786" y="681"/>
                  <a:pt x="2853" y="643"/>
                  <a:pt x="2906" y="590"/>
                </a:cubicBezTo>
                <a:cubicBezTo>
                  <a:pt x="2923" y="522"/>
                  <a:pt x="2952" y="549"/>
                  <a:pt x="2995" y="484"/>
                </a:cubicBezTo>
                <a:cubicBezTo>
                  <a:pt x="3039" y="419"/>
                  <a:pt x="3053" y="429"/>
                  <a:pt x="3119" y="395"/>
                </a:cubicBezTo>
                <a:cubicBezTo>
                  <a:pt x="3153" y="378"/>
                  <a:pt x="3197" y="350"/>
                  <a:pt x="3234" y="342"/>
                </a:cubicBezTo>
                <a:cubicBezTo>
                  <a:pt x="3307" y="327"/>
                  <a:pt x="3279" y="340"/>
                  <a:pt x="3341" y="324"/>
                </a:cubicBezTo>
                <a:cubicBezTo>
                  <a:pt x="3383" y="313"/>
                  <a:pt x="3423" y="298"/>
                  <a:pt x="3465" y="289"/>
                </a:cubicBezTo>
                <a:cubicBezTo>
                  <a:pt x="3497" y="267"/>
                  <a:pt x="3530" y="250"/>
                  <a:pt x="3562" y="227"/>
                </a:cubicBezTo>
                <a:cubicBezTo>
                  <a:pt x="3603" y="164"/>
                  <a:pt x="3579" y="184"/>
                  <a:pt x="3624" y="156"/>
                </a:cubicBezTo>
                <a:cubicBezTo>
                  <a:pt x="3663" y="79"/>
                  <a:pt x="3741" y="51"/>
                  <a:pt x="3810" y="5"/>
                </a:cubicBezTo>
                <a:cubicBezTo>
                  <a:pt x="3818" y="0"/>
                  <a:pt x="3793" y="11"/>
                  <a:pt x="3784" y="14"/>
                </a:cubicBezTo>
                <a:cubicBezTo>
                  <a:pt x="3775" y="23"/>
                  <a:pt x="3768" y="34"/>
                  <a:pt x="3757" y="40"/>
                </a:cubicBezTo>
                <a:cubicBezTo>
                  <a:pt x="3741" y="49"/>
                  <a:pt x="3686" y="64"/>
                  <a:pt x="3704" y="58"/>
                </a:cubicBezTo>
                <a:cubicBezTo>
                  <a:pt x="3713" y="55"/>
                  <a:pt x="3722" y="53"/>
                  <a:pt x="3730" y="49"/>
                </a:cubicBezTo>
                <a:cubicBezTo>
                  <a:pt x="3740" y="44"/>
                  <a:pt x="3747" y="37"/>
                  <a:pt x="3757" y="32"/>
                </a:cubicBezTo>
                <a:cubicBezTo>
                  <a:pt x="3766" y="28"/>
                  <a:pt x="3775" y="26"/>
                  <a:pt x="3784" y="23"/>
                </a:cubicBezTo>
                <a:cubicBezTo>
                  <a:pt x="3679" y="5"/>
                  <a:pt x="3750" y="30"/>
                  <a:pt x="3784" y="40"/>
                </a:cubicBezTo>
                <a:cubicBezTo>
                  <a:pt x="3781" y="67"/>
                  <a:pt x="3775" y="93"/>
                  <a:pt x="3775" y="120"/>
                </a:cubicBezTo>
                <a:cubicBezTo>
                  <a:pt x="3775" y="135"/>
                  <a:pt x="3781" y="91"/>
                  <a:pt x="3784" y="76"/>
                </a:cubicBezTo>
                <a:cubicBezTo>
                  <a:pt x="3786" y="67"/>
                  <a:pt x="3789" y="58"/>
                  <a:pt x="3792" y="49"/>
                </a:cubicBezTo>
                <a:cubicBezTo>
                  <a:pt x="3783" y="46"/>
                  <a:pt x="3769" y="31"/>
                  <a:pt x="3766" y="40"/>
                </a:cubicBezTo>
                <a:cubicBezTo>
                  <a:pt x="3762" y="53"/>
                  <a:pt x="3778" y="88"/>
                  <a:pt x="3784" y="76"/>
                </a:cubicBezTo>
                <a:cubicBezTo>
                  <a:pt x="3792" y="60"/>
                  <a:pt x="3778" y="41"/>
                  <a:pt x="3775" y="23"/>
                </a:cubicBezTo>
                <a:cubicBezTo>
                  <a:pt x="3662" y="34"/>
                  <a:pt x="3656" y="32"/>
                  <a:pt x="3757" y="32"/>
                </a:cubicBezTo>
              </a:path>
            </a:pathLst>
          </a:custGeom>
          <a:noFill/>
          <a:ln w="28575" cmpd="sng">
            <a:solidFill>
              <a:srgbClr val="0000CC"/>
            </a:solidFill>
            <a:round/>
            <a:headEnd/>
            <a:tailEnd/>
          </a:ln>
          <a:effectLst/>
        </p:spPr>
        <p:txBody>
          <a:bodyPr/>
          <a:lstStyle/>
          <a:p>
            <a:endParaRPr lang="sv-SE"/>
          </a:p>
        </p:txBody>
      </p:sp>
      <p:sp>
        <p:nvSpPr>
          <p:cNvPr id="20502" name="Text Box 25"/>
          <p:cNvSpPr txBox="1">
            <a:spLocks noChangeArrowheads="1"/>
          </p:cNvSpPr>
          <p:nvPr/>
        </p:nvSpPr>
        <p:spPr bwMode="auto">
          <a:xfrm>
            <a:off x="8791575" y="0"/>
            <a:ext cx="352425" cy="274638"/>
          </a:xfrm>
          <a:prstGeom prst="rect">
            <a:avLst/>
          </a:prstGeom>
          <a:noFill/>
          <a:ln w="9525">
            <a:noFill/>
            <a:miter lim="800000"/>
            <a:headEnd/>
            <a:tailEnd/>
          </a:ln>
          <a:effectLst/>
        </p:spPr>
        <p:txBody>
          <a:bodyPr wrap="none">
            <a:spAutoFit/>
          </a:bodyPr>
          <a:lstStyle/>
          <a:p>
            <a:r>
              <a:rPr lang="sv-SE" sz="1200"/>
              <a:t>19</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23850" y="260350"/>
            <a:ext cx="8820150" cy="6300788"/>
          </a:xfrm>
          <a:prstGeom prst="rect">
            <a:avLst/>
          </a:prstGeom>
          <a:noFill/>
          <a:ln w="9525">
            <a:noFill/>
            <a:miter lim="800000"/>
            <a:headEnd/>
            <a:tailEnd/>
          </a:ln>
          <a:effectLst/>
        </p:spPr>
        <p:txBody>
          <a:bodyPr anchor="ctr">
            <a:spAutoFit/>
          </a:bodyPr>
          <a:lstStyle/>
          <a:p>
            <a:r>
              <a:rPr lang="sv-SE" sz="2800" b="1">
                <a:solidFill>
                  <a:srgbClr val="0000CC"/>
                </a:solidFill>
                <a:latin typeface="Verdana" pitchFamily="34" charset="0"/>
              </a:rPr>
              <a:t>Gideonsbergs IF</a:t>
            </a:r>
            <a:r>
              <a:rPr lang="sv-SE" sz="2800" b="1">
                <a:latin typeface="Verdana" pitchFamily="34" charset="0"/>
              </a:rPr>
              <a:t>						</a:t>
            </a:r>
            <a:endParaRPr lang="sv-SE" sz="2800">
              <a:latin typeface="Verdana" pitchFamily="34" charset="0"/>
            </a:endParaRPr>
          </a:p>
          <a:p>
            <a:r>
              <a:rPr lang="sv-SE" sz="2400">
                <a:solidFill>
                  <a:srgbClr val="0000CC"/>
                </a:solidFill>
                <a:latin typeface="Verdana" pitchFamily="34" charset="0"/>
              </a:rPr>
              <a:t>Policydokument och</a:t>
            </a:r>
            <a:r>
              <a:rPr lang="sv-SE">
                <a:solidFill>
                  <a:srgbClr val="0000CC"/>
                </a:solidFill>
              </a:rPr>
              <a:t> </a:t>
            </a:r>
            <a:r>
              <a:rPr lang="sv-SE" sz="2400">
                <a:solidFill>
                  <a:srgbClr val="0000CC"/>
                </a:solidFill>
                <a:latin typeface="Verdana" pitchFamily="34" charset="0"/>
              </a:rPr>
              <a:t>Utvecklingsplan</a:t>
            </a:r>
            <a:r>
              <a:rPr lang="sv-SE" sz="2400">
                <a:latin typeface="Verdana" pitchFamily="34" charset="0"/>
              </a:rPr>
              <a:t> </a:t>
            </a:r>
          </a:p>
          <a:p>
            <a:endParaRPr lang="sv-SE" sz="2400" b="1">
              <a:latin typeface="Verdana" pitchFamily="34" charset="0"/>
            </a:endParaRPr>
          </a:p>
          <a:p>
            <a:r>
              <a:rPr lang="sv-SE" sz="2400">
                <a:solidFill>
                  <a:srgbClr val="0000CC"/>
                </a:solidFill>
                <a:latin typeface="Verdana" pitchFamily="34" charset="0"/>
              </a:rPr>
              <a:t>Innehåll					Sid 2</a:t>
            </a:r>
          </a:p>
          <a:p>
            <a:endParaRPr lang="sv-SE" sz="2400">
              <a:solidFill>
                <a:srgbClr val="0000CC"/>
              </a:solidFill>
              <a:latin typeface="Verdana" pitchFamily="34" charset="0"/>
            </a:endParaRPr>
          </a:p>
          <a:p>
            <a:r>
              <a:rPr lang="sv-SE" sz="2400">
                <a:solidFill>
                  <a:srgbClr val="0000CC"/>
                </a:solidFill>
                <a:latin typeface="Verdana" pitchFamily="34" charset="0"/>
              </a:rPr>
              <a:t>Inledning					Sid 3 </a:t>
            </a:r>
          </a:p>
          <a:p>
            <a:endParaRPr lang="sv-SE" sz="2400">
              <a:solidFill>
                <a:srgbClr val="0000CC"/>
              </a:solidFill>
              <a:latin typeface="Verdana" pitchFamily="34" charset="0"/>
            </a:endParaRPr>
          </a:p>
          <a:p>
            <a:r>
              <a:rPr lang="sv-SE" sz="2400">
                <a:solidFill>
                  <a:srgbClr val="0000CC"/>
                </a:solidFill>
                <a:latin typeface="Verdana" pitchFamily="34" charset="0"/>
              </a:rPr>
              <a:t>Om föreningen				Sid 4-5</a:t>
            </a:r>
          </a:p>
          <a:p>
            <a:endParaRPr lang="sv-SE" sz="2400">
              <a:solidFill>
                <a:srgbClr val="0000CC"/>
              </a:solidFill>
              <a:latin typeface="Verdana" pitchFamily="34" charset="0"/>
            </a:endParaRPr>
          </a:p>
          <a:p>
            <a:r>
              <a:rPr lang="sv-SE" sz="2400">
                <a:solidFill>
                  <a:srgbClr val="0000CC"/>
                </a:solidFill>
                <a:latin typeface="Verdana" pitchFamily="34" charset="0"/>
              </a:rPr>
              <a:t>Policydokument				Sid 6-10</a:t>
            </a:r>
          </a:p>
          <a:p>
            <a:endParaRPr lang="sv-SE" sz="2400">
              <a:solidFill>
                <a:srgbClr val="0000CC"/>
              </a:solidFill>
              <a:latin typeface="Verdana" pitchFamily="34" charset="0"/>
            </a:endParaRPr>
          </a:p>
          <a:p>
            <a:r>
              <a:rPr lang="sv-SE" sz="2400">
                <a:solidFill>
                  <a:srgbClr val="0000CC"/>
                </a:solidFill>
                <a:latin typeface="Verdana" pitchFamily="34" charset="0"/>
              </a:rPr>
              <a:t>Spelarutveckling				Sid 11-24</a:t>
            </a:r>
          </a:p>
          <a:p>
            <a:endParaRPr lang="sv-SE" sz="2400">
              <a:solidFill>
                <a:srgbClr val="0000CC"/>
              </a:solidFill>
              <a:latin typeface="Verdana" pitchFamily="34" charset="0"/>
            </a:endParaRPr>
          </a:p>
          <a:p>
            <a:r>
              <a:rPr lang="sv-SE" sz="2400">
                <a:solidFill>
                  <a:srgbClr val="0000CC"/>
                </a:solidFill>
                <a:latin typeface="Verdana" pitchFamily="34" charset="0"/>
              </a:rPr>
              <a:t>Stöd till spelarna –			Sid 25-29</a:t>
            </a:r>
          </a:p>
          <a:p>
            <a:r>
              <a:rPr lang="sv-SE" sz="2400">
                <a:solidFill>
                  <a:srgbClr val="0000CC"/>
                </a:solidFill>
                <a:latin typeface="Verdana" pitchFamily="34" charset="0"/>
              </a:rPr>
              <a:t>föräldrar och ledare </a:t>
            </a:r>
          </a:p>
          <a:p>
            <a:r>
              <a:rPr lang="sv-SE" sz="2400">
                <a:solidFill>
                  <a:srgbClr val="0000CC"/>
                </a:solidFill>
                <a:latin typeface="Verdana" pitchFamily="34" charset="0"/>
              </a:rPr>
              <a:t>	</a:t>
            </a:r>
          </a:p>
          <a:p>
            <a:pPr eaLnBrk="0" hangingPunct="0"/>
            <a:r>
              <a:rPr lang="sv-SE" sz="2000"/>
              <a:t>              </a:t>
            </a:r>
          </a:p>
        </p:txBody>
      </p:sp>
      <p:sp>
        <p:nvSpPr>
          <p:cNvPr id="3075" name="Text Box 3"/>
          <p:cNvSpPr txBox="1">
            <a:spLocks noChangeArrowheads="1"/>
          </p:cNvSpPr>
          <p:nvPr/>
        </p:nvSpPr>
        <p:spPr bwMode="auto">
          <a:xfrm>
            <a:off x="8875713" y="0"/>
            <a:ext cx="268287" cy="274638"/>
          </a:xfrm>
          <a:prstGeom prst="rect">
            <a:avLst/>
          </a:prstGeom>
          <a:noFill/>
          <a:ln w="9525">
            <a:noFill/>
            <a:miter lim="800000"/>
            <a:headEnd/>
            <a:tailEnd/>
          </a:ln>
          <a:effectLst/>
        </p:spPr>
        <p:txBody>
          <a:bodyPr wrap="none">
            <a:spAutoFit/>
          </a:bodyPr>
          <a:lstStyle/>
          <a:p>
            <a:r>
              <a:rPr lang="sv-SE" sz="1200"/>
              <a:t>2</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0" y="1341438"/>
            <a:ext cx="3856038" cy="4241800"/>
          </a:xfrm>
          <a:prstGeom prst="rect">
            <a:avLst/>
          </a:prstGeom>
          <a:noFill/>
          <a:ln w="9525">
            <a:noFill/>
            <a:miter lim="800000"/>
            <a:headEnd/>
            <a:tailEnd/>
          </a:ln>
          <a:effectLst/>
        </p:spPr>
        <p:txBody>
          <a:bodyPr wrap="none">
            <a:spAutoFit/>
          </a:bodyPr>
          <a:lstStyle/>
          <a:p>
            <a:r>
              <a:rPr lang="sv-SE" sz="2000" b="1">
                <a:solidFill>
                  <a:srgbClr val="CC0000"/>
                </a:solidFill>
                <a:latin typeface="Verdana" pitchFamily="34" charset="0"/>
              </a:rPr>
              <a:t>VINNA TILL VARJE PRIS</a:t>
            </a:r>
          </a:p>
          <a:p>
            <a:pPr>
              <a:buFontTx/>
              <a:buChar char="o"/>
            </a:pPr>
            <a:r>
              <a:rPr lang="sv-SE">
                <a:solidFill>
                  <a:srgbClr val="CC0000"/>
                </a:solidFill>
                <a:latin typeface="Verdana" pitchFamily="34" charset="0"/>
              </a:rPr>
              <a:t> Resultatorienterat</a:t>
            </a:r>
          </a:p>
          <a:p>
            <a:pPr>
              <a:buFontTx/>
              <a:buChar char="o"/>
            </a:pPr>
            <a:r>
              <a:rPr lang="sv-SE">
                <a:solidFill>
                  <a:srgbClr val="CC0000"/>
                </a:solidFill>
                <a:latin typeface="Verdana" pitchFamily="34" charset="0"/>
              </a:rPr>
              <a:t> Toppa laget</a:t>
            </a:r>
          </a:p>
          <a:p>
            <a:pPr>
              <a:buFontTx/>
              <a:buChar char="o"/>
            </a:pPr>
            <a:r>
              <a:rPr lang="sv-SE">
                <a:solidFill>
                  <a:srgbClr val="CC0000"/>
                </a:solidFill>
                <a:latin typeface="Verdana" pitchFamily="34" charset="0"/>
              </a:rPr>
              <a:t> Destruktiv taktik</a:t>
            </a:r>
          </a:p>
          <a:p>
            <a:pPr>
              <a:buFontTx/>
              <a:buChar char="o"/>
            </a:pPr>
            <a:r>
              <a:rPr lang="sv-SE">
                <a:solidFill>
                  <a:srgbClr val="CC0000"/>
                </a:solidFill>
                <a:latin typeface="Verdana" pitchFamily="34" charset="0"/>
              </a:rPr>
              <a:t> Taktiskt utnyttja att det inte </a:t>
            </a:r>
          </a:p>
          <a:p>
            <a:r>
              <a:rPr lang="sv-SE">
                <a:solidFill>
                  <a:srgbClr val="CC0000"/>
                </a:solidFill>
                <a:latin typeface="Verdana" pitchFamily="34" charset="0"/>
              </a:rPr>
              <a:t>   döms offside i 7-manna</a:t>
            </a:r>
          </a:p>
          <a:p>
            <a:pPr>
              <a:buFontTx/>
              <a:buChar char="o"/>
            </a:pPr>
            <a:r>
              <a:rPr lang="sv-SE">
                <a:solidFill>
                  <a:srgbClr val="CC0000"/>
                </a:solidFill>
                <a:latin typeface="Verdana" pitchFamily="34" charset="0"/>
              </a:rPr>
              <a:t> Maska</a:t>
            </a:r>
          </a:p>
          <a:p>
            <a:pPr>
              <a:buFontTx/>
              <a:buChar char="o"/>
            </a:pPr>
            <a:r>
              <a:rPr lang="sv-SE">
                <a:solidFill>
                  <a:srgbClr val="CC0000"/>
                </a:solidFill>
                <a:latin typeface="Verdana" pitchFamily="34" charset="0"/>
              </a:rPr>
              <a:t> Filma</a:t>
            </a:r>
          </a:p>
          <a:p>
            <a:pPr>
              <a:buFontTx/>
              <a:buChar char="o"/>
            </a:pPr>
            <a:r>
              <a:rPr lang="sv-SE">
                <a:solidFill>
                  <a:srgbClr val="CC0000"/>
                </a:solidFill>
                <a:latin typeface="Verdana" pitchFamily="34" charset="0"/>
              </a:rPr>
              <a:t> Högljutt – skrik och hets från </a:t>
            </a:r>
          </a:p>
          <a:p>
            <a:r>
              <a:rPr lang="sv-SE">
                <a:solidFill>
                  <a:srgbClr val="CC0000"/>
                </a:solidFill>
                <a:latin typeface="Verdana" pitchFamily="34" charset="0"/>
              </a:rPr>
              <a:t>   ledare och föräldrar </a:t>
            </a:r>
          </a:p>
          <a:p>
            <a:pPr>
              <a:buFontTx/>
              <a:buChar char="o"/>
            </a:pPr>
            <a:r>
              <a:rPr lang="sv-SE">
                <a:solidFill>
                  <a:srgbClr val="CC0000"/>
                </a:solidFill>
                <a:latin typeface="Verdana" pitchFamily="34" charset="0"/>
              </a:rPr>
              <a:t> Stressigt, spänt, oroligt</a:t>
            </a:r>
          </a:p>
          <a:p>
            <a:pPr>
              <a:buFontTx/>
              <a:buChar char="o"/>
            </a:pPr>
            <a:r>
              <a:rPr lang="sv-SE">
                <a:solidFill>
                  <a:srgbClr val="CC0000"/>
                </a:solidFill>
                <a:latin typeface="Verdana" pitchFamily="34" charset="0"/>
              </a:rPr>
              <a:t> Lag och spelare bedöms helt </a:t>
            </a:r>
          </a:p>
          <a:p>
            <a:r>
              <a:rPr lang="sv-SE">
                <a:solidFill>
                  <a:srgbClr val="CC0000"/>
                </a:solidFill>
                <a:latin typeface="Verdana" pitchFamily="34" charset="0"/>
              </a:rPr>
              <a:t>   utifrån matchresultat</a:t>
            </a:r>
          </a:p>
          <a:p>
            <a:pPr>
              <a:buFontTx/>
              <a:buChar char="o"/>
            </a:pPr>
            <a:r>
              <a:rPr lang="sv-SE">
                <a:solidFill>
                  <a:srgbClr val="CC0000"/>
                </a:solidFill>
                <a:latin typeface="Verdana" pitchFamily="34" charset="0"/>
              </a:rPr>
              <a:t> Domargnäll och protester</a:t>
            </a:r>
          </a:p>
          <a:p>
            <a:pPr>
              <a:buFontTx/>
              <a:buChar char="o"/>
            </a:pPr>
            <a:endParaRPr lang="sv-SE">
              <a:solidFill>
                <a:srgbClr val="CC0000"/>
              </a:solidFill>
              <a:latin typeface="Verdana" pitchFamily="34" charset="0"/>
            </a:endParaRPr>
          </a:p>
        </p:txBody>
      </p:sp>
      <p:sp>
        <p:nvSpPr>
          <p:cNvPr id="21507" name="Text Box 3"/>
          <p:cNvSpPr txBox="1">
            <a:spLocks noChangeArrowheads="1"/>
          </p:cNvSpPr>
          <p:nvPr/>
        </p:nvSpPr>
        <p:spPr bwMode="auto">
          <a:xfrm>
            <a:off x="4103688" y="1341438"/>
            <a:ext cx="5040312" cy="4516437"/>
          </a:xfrm>
          <a:prstGeom prst="rect">
            <a:avLst/>
          </a:prstGeom>
          <a:noFill/>
          <a:ln w="9525">
            <a:noFill/>
            <a:miter lim="800000"/>
            <a:headEnd/>
            <a:tailEnd/>
          </a:ln>
          <a:effectLst/>
        </p:spPr>
        <p:txBody>
          <a:bodyPr wrap="none">
            <a:spAutoFit/>
          </a:bodyPr>
          <a:lstStyle/>
          <a:p>
            <a:r>
              <a:rPr lang="sv-SE" sz="2000" b="1">
                <a:solidFill>
                  <a:srgbClr val="0000CC"/>
                </a:solidFill>
                <a:latin typeface="Verdana" pitchFamily="34" charset="0"/>
              </a:rPr>
              <a:t>UTVECKLING OCH PRESTATION</a:t>
            </a:r>
          </a:p>
          <a:p>
            <a:pPr>
              <a:buFont typeface="Wingdings" pitchFamily="2" charset="2"/>
              <a:buChar char="q"/>
            </a:pPr>
            <a:r>
              <a:rPr lang="sv-SE">
                <a:solidFill>
                  <a:srgbClr val="0000CC"/>
                </a:solidFill>
                <a:latin typeface="Verdana" pitchFamily="34" charset="0"/>
              </a:rPr>
              <a:t> Fokus på och beröm för förbättringar – </a:t>
            </a:r>
          </a:p>
          <a:p>
            <a:pPr>
              <a:buFont typeface="Wingdings" pitchFamily="2" charset="2"/>
              <a:buNone/>
            </a:pPr>
            <a:r>
              <a:rPr lang="sv-SE">
                <a:solidFill>
                  <a:srgbClr val="0000CC"/>
                </a:solidFill>
                <a:latin typeface="Verdana" pitchFamily="34" charset="0"/>
              </a:rPr>
              <a:t>    uppmärksamma individerna</a:t>
            </a:r>
          </a:p>
          <a:p>
            <a:pPr>
              <a:buFont typeface="Wingdings" pitchFamily="2" charset="2"/>
              <a:buChar char="q"/>
            </a:pPr>
            <a:r>
              <a:rPr lang="sv-SE">
                <a:solidFill>
                  <a:srgbClr val="0000CC"/>
                </a:solidFill>
                <a:latin typeface="Verdana" pitchFamily="34" charset="0"/>
              </a:rPr>
              <a:t> Alla uttagna får spela ungefär lika </a:t>
            </a:r>
          </a:p>
          <a:p>
            <a:pPr>
              <a:buFont typeface="Wingdings" pitchFamily="2" charset="2"/>
              <a:buNone/>
            </a:pPr>
            <a:r>
              <a:rPr lang="sv-SE">
                <a:solidFill>
                  <a:srgbClr val="0000CC"/>
                </a:solidFill>
                <a:latin typeface="Verdana" pitchFamily="34" charset="0"/>
              </a:rPr>
              <a:t>    mycket</a:t>
            </a:r>
          </a:p>
          <a:p>
            <a:pPr>
              <a:buFont typeface="Wingdings" pitchFamily="2" charset="2"/>
              <a:buChar char="q"/>
            </a:pPr>
            <a:r>
              <a:rPr lang="sv-SE">
                <a:solidFill>
                  <a:srgbClr val="0000CC"/>
                </a:solidFill>
                <a:latin typeface="Verdana" pitchFamily="34" charset="0"/>
              </a:rPr>
              <a:t> Spelsätt som långsiktigt utvecklar </a:t>
            </a:r>
          </a:p>
          <a:p>
            <a:pPr>
              <a:buFont typeface="Wingdings" pitchFamily="2" charset="2"/>
              <a:buNone/>
            </a:pPr>
            <a:r>
              <a:rPr lang="sv-SE">
                <a:solidFill>
                  <a:srgbClr val="0000CC"/>
                </a:solidFill>
                <a:latin typeface="Verdana" pitchFamily="34" charset="0"/>
              </a:rPr>
              <a:t>    laget och spelarnas fotbollskompetens</a:t>
            </a:r>
          </a:p>
          <a:p>
            <a:pPr>
              <a:buFont typeface="Wingdings" pitchFamily="2" charset="2"/>
              <a:buChar char="q"/>
            </a:pPr>
            <a:r>
              <a:rPr lang="sv-SE">
                <a:solidFill>
                  <a:srgbClr val="0000CC"/>
                </a:solidFill>
                <a:latin typeface="Verdana" pitchFamily="34" charset="0"/>
              </a:rPr>
              <a:t> Eget spel – vilja hålla bollen i laget</a:t>
            </a:r>
          </a:p>
          <a:p>
            <a:pPr>
              <a:buFont typeface="Wingdings" pitchFamily="2" charset="2"/>
              <a:buChar char="q"/>
            </a:pPr>
            <a:r>
              <a:rPr lang="sv-SE">
                <a:solidFill>
                  <a:srgbClr val="0000CC"/>
                </a:solidFill>
                <a:latin typeface="Verdana" pitchFamily="34" charset="0"/>
              </a:rPr>
              <a:t> Justa och ärliga tag</a:t>
            </a:r>
          </a:p>
          <a:p>
            <a:pPr>
              <a:buFont typeface="Wingdings" pitchFamily="2" charset="2"/>
              <a:buChar char="q"/>
            </a:pPr>
            <a:r>
              <a:rPr lang="sv-SE">
                <a:solidFill>
                  <a:srgbClr val="0000CC"/>
                </a:solidFill>
                <a:latin typeface="Verdana" pitchFamily="34" charset="0"/>
              </a:rPr>
              <a:t> Positiv och uppmuntrande stämning</a:t>
            </a:r>
          </a:p>
          <a:p>
            <a:pPr>
              <a:buFont typeface="Wingdings" pitchFamily="2" charset="2"/>
              <a:buChar char="q"/>
            </a:pPr>
            <a:r>
              <a:rPr lang="sv-SE">
                <a:solidFill>
                  <a:srgbClr val="0000CC"/>
                </a:solidFill>
                <a:latin typeface="Verdana" pitchFamily="34" charset="0"/>
              </a:rPr>
              <a:t> Föräldrar som uppmuntrar och hejar</a:t>
            </a:r>
          </a:p>
          <a:p>
            <a:pPr>
              <a:buFont typeface="Wingdings" pitchFamily="2" charset="2"/>
              <a:buChar char="q"/>
            </a:pPr>
            <a:r>
              <a:rPr lang="sv-SE">
                <a:solidFill>
                  <a:srgbClr val="0000CC"/>
                </a:solidFill>
                <a:latin typeface="Verdana" pitchFamily="34" charset="0"/>
              </a:rPr>
              <a:t> Gott uppförande både på och bredvid </a:t>
            </a:r>
          </a:p>
          <a:p>
            <a:pPr>
              <a:buFont typeface="Wingdings" pitchFamily="2" charset="2"/>
              <a:buNone/>
            </a:pPr>
            <a:r>
              <a:rPr lang="sv-SE">
                <a:solidFill>
                  <a:srgbClr val="0000CC"/>
                </a:solidFill>
                <a:latin typeface="Verdana" pitchFamily="34" charset="0"/>
              </a:rPr>
              <a:t>    planen</a:t>
            </a:r>
          </a:p>
          <a:p>
            <a:pPr>
              <a:buFont typeface="Wingdings" pitchFamily="2" charset="2"/>
              <a:buChar char="q"/>
            </a:pPr>
            <a:r>
              <a:rPr lang="sv-SE">
                <a:solidFill>
                  <a:srgbClr val="0000CC"/>
                </a:solidFill>
                <a:latin typeface="Verdana" pitchFamily="34" charset="0"/>
              </a:rPr>
              <a:t> Bedömningar utifrån prestationer som </a:t>
            </a:r>
          </a:p>
          <a:p>
            <a:pPr>
              <a:buFont typeface="Wingdings" pitchFamily="2" charset="2"/>
              <a:buNone/>
            </a:pPr>
            <a:r>
              <a:rPr lang="sv-SE">
                <a:solidFill>
                  <a:srgbClr val="0000CC"/>
                </a:solidFill>
                <a:latin typeface="Verdana" pitchFamily="34" charset="0"/>
              </a:rPr>
              <a:t>    är påverkbara</a:t>
            </a:r>
          </a:p>
          <a:p>
            <a:endParaRPr lang="sv-SE">
              <a:solidFill>
                <a:srgbClr val="0000CC"/>
              </a:solidFill>
              <a:latin typeface="Verdana" pitchFamily="34" charset="0"/>
            </a:endParaRPr>
          </a:p>
        </p:txBody>
      </p:sp>
      <p:sp>
        <p:nvSpPr>
          <p:cNvPr id="21508" name="Text Box 4"/>
          <p:cNvSpPr txBox="1">
            <a:spLocks noChangeArrowheads="1"/>
          </p:cNvSpPr>
          <p:nvPr/>
        </p:nvSpPr>
        <p:spPr bwMode="auto">
          <a:xfrm>
            <a:off x="0" y="0"/>
            <a:ext cx="8783638" cy="1066800"/>
          </a:xfrm>
          <a:prstGeom prst="rect">
            <a:avLst/>
          </a:prstGeom>
          <a:noFill/>
          <a:ln w="9525">
            <a:noFill/>
            <a:miter lim="800000"/>
            <a:headEnd/>
            <a:tailEnd/>
          </a:ln>
          <a:effectLst/>
        </p:spPr>
        <p:txBody>
          <a:bodyPr wrap="none">
            <a:spAutoFit/>
          </a:bodyPr>
          <a:lstStyle/>
          <a:p>
            <a:pPr algn="ctr"/>
            <a:r>
              <a:rPr lang="sv-SE" sz="3200" b="1">
                <a:solidFill>
                  <a:srgbClr val="0000CC"/>
                </a:solidFill>
                <a:latin typeface="Verdana" pitchFamily="34" charset="0"/>
              </a:rPr>
              <a:t>Naturligtvis vill vi vinna matcherna – </a:t>
            </a:r>
          </a:p>
          <a:p>
            <a:pPr algn="ctr"/>
            <a:r>
              <a:rPr lang="sv-SE" sz="3200" b="1">
                <a:solidFill>
                  <a:srgbClr val="0000CC"/>
                </a:solidFill>
                <a:latin typeface="Verdana" pitchFamily="34" charset="0"/>
              </a:rPr>
              <a:t>men inte till vilket pris som helst…</a:t>
            </a:r>
          </a:p>
        </p:txBody>
      </p:sp>
      <p:sp>
        <p:nvSpPr>
          <p:cNvPr id="21509" name="Line 5"/>
          <p:cNvSpPr>
            <a:spLocks noChangeShapeType="1"/>
          </p:cNvSpPr>
          <p:nvPr/>
        </p:nvSpPr>
        <p:spPr bwMode="auto">
          <a:xfrm>
            <a:off x="3924300" y="1341438"/>
            <a:ext cx="0" cy="4249737"/>
          </a:xfrm>
          <a:prstGeom prst="line">
            <a:avLst/>
          </a:prstGeom>
          <a:noFill/>
          <a:ln w="57150" cmpd="thinThick">
            <a:solidFill>
              <a:srgbClr val="339933"/>
            </a:solidFill>
            <a:round/>
            <a:headEnd/>
            <a:tailEnd/>
          </a:ln>
          <a:effectLst/>
        </p:spPr>
        <p:txBody>
          <a:bodyPr/>
          <a:lstStyle/>
          <a:p>
            <a:endParaRPr lang="sv-SE"/>
          </a:p>
        </p:txBody>
      </p:sp>
      <p:sp>
        <p:nvSpPr>
          <p:cNvPr id="21510" name="Text Box 6"/>
          <p:cNvSpPr txBox="1">
            <a:spLocks noChangeArrowheads="1"/>
          </p:cNvSpPr>
          <p:nvPr/>
        </p:nvSpPr>
        <p:spPr bwMode="auto">
          <a:xfrm>
            <a:off x="6350" y="5661025"/>
            <a:ext cx="9266238" cy="1006475"/>
          </a:xfrm>
          <a:prstGeom prst="rect">
            <a:avLst/>
          </a:prstGeom>
          <a:noFill/>
          <a:ln w="9525">
            <a:noFill/>
            <a:miter lim="800000"/>
            <a:headEnd/>
            <a:tailEnd/>
          </a:ln>
          <a:effectLst/>
        </p:spPr>
        <p:txBody>
          <a:bodyPr wrap="none">
            <a:spAutoFit/>
          </a:bodyPr>
          <a:lstStyle/>
          <a:p>
            <a:r>
              <a:rPr lang="sv-SE" sz="2000">
                <a:solidFill>
                  <a:srgbClr val="0000CC"/>
                </a:solidFill>
                <a:latin typeface="Verdana" pitchFamily="34" charset="0"/>
              </a:rPr>
              <a:t>I Gideonsbergs IF tänker vi långsiktigt i utvecklingen av spelarna.</a:t>
            </a:r>
          </a:p>
          <a:p>
            <a:r>
              <a:rPr lang="sv-SE" sz="2000">
                <a:solidFill>
                  <a:srgbClr val="0000CC"/>
                </a:solidFill>
                <a:latin typeface="Verdana" pitchFamily="34" charset="0"/>
              </a:rPr>
              <a:t>Vi vill ha bra stämning kring våra matcher så trygghet och glädje kan  </a:t>
            </a:r>
          </a:p>
          <a:p>
            <a:r>
              <a:rPr lang="sv-SE" sz="2000">
                <a:solidFill>
                  <a:srgbClr val="0000CC"/>
                </a:solidFill>
                <a:latin typeface="Verdana" pitchFamily="34" charset="0"/>
              </a:rPr>
              <a:t>innebära en stabil grund för en positiv utveckling av spelare och lag.</a:t>
            </a:r>
          </a:p>
        </p:txBody>
      </p:sp>
      <p:sp>
        <p:nvSpPr>
          <p:cNvPr id="21511" name="Line 7"/>
          <p:cNvSpPr>
            <a:spLocks noChangeShapeType="1"/>
          </p:cNvSpPr>
          <p:nvPr/>
        </p:nvSpPr>
        <p:spPr bwMode="auto">
          <a:xfrm rot="5400000">
            <a:off x="4536281" y="1053307"/>
            <a:ext cx="71437" cy="9144000"/>
          </a:xfrm>
          <a:prstGeom prst="line">
            <a:avLst/>
          </a:prstGeom>
          <a:noFill/>
          <a:ln w="57150" cmpd="thinThick">
            <a:solidFill>
              <a:srgbClr val="339933"/>
            </a:solidFill>
            <a:round/>
            <a:headEnd/>
            <a:tailEnd/>
          </a:ln>
          <a:effectLst/>
        </p:spPr>
        <p:txBody>
          <a:bodyPr/>
          <a:lstStyle/>
          <a:p>
            <a:endParaRPr lang="sv-SE"/>
          </a:p>
        </p:txBody>
      </p:sp>
      <p:sp>
        <p:nvSpPr>
          <p:cNvPr id="21512" name="Text Box 8"/>
          <p:cNvSpPr txBox="1">
            <a:spLocks noChangeArrowheads="1"/>
          </p:cNvSpPr>
          <p:nvPr/>
        </p:nvSpPr>
        <p:spPr bwMode="auto">
          <a:xfrm>
            <a:off x="8791575" y="0"/>
            <a:ext cx="352425" cy="274638"/>
          </a:xfrm>
          <a:prstGeom prst="rect">
            <a:avLst/>
          </a:prstGeom>
          <a:noFill/>
          <a:ln w="9525">
            <a:noFill/>
            <a:miter lim="800000"/>
            <a:headEnd/>
            <a:tailEnd/>
          </a:ln>
          <a:effectLst/>
        </p:spPr>
        <p:txBody>
          <a:bodyPr wrap="none">
            <a:spAutoFit/>
          </a:bodyPr>
          <a:lstStyle/>
          <a:p>
            <a:r>
              <a:rPr lang="sv-SE" sz="1200"/>
              <a:t>20</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0" y="122238"/>
            <a:ext cx="9239250" cy="6967537"/>
          </a:xfrm>
          <a:prstGeom prst="rect">
            <a:avLst/>
          </a:prstGeom>
          <a:noFill/>
          <a:ln w="9525">
            <a:noFill/>
            <a:miter lim="800000"/>
            <a:headEnd/>
            <a:tailEnd/>
          </a:ln>
          <a:effectLst/>
        </p:spPr>
        <p:txBody>
          <a:bodyPr wrap="none" anchor="ctr">
            <a:spAutoFit/>
          </a:bodyPr>
          <a:lstStyle/>
          <a:p>
            <a:r>
              <a:rPr lang="sv-SE" b="1"/>
              <a:t>SPELARE</a:t>
            </a:r>
          </a:p>
          <a:p>
            <a:r>
              <a:rPr lang="sv-SE" sz="1600"/>
              <a:t>I </a:t>
            </a:r>
            <a:r>
              <a:rPr lang="sv-SE" sz="1600">
                <a:solidFill>
                  <a:srgbClr val="0000CC"/>
                </a:solidFill>
              </a:rPr>
              <a:t>Gideonsbergs IF</a:t>
            </a:r>
            <a:r>
              <a:rPr lang="sv-SE" sz="1600"/>
              <a:t> satsar vi på att ge spelarna en bra fotbollsutbildning. ”Spelaren i centrum” är vår </a:t>
            </a:r>
          </a:p>
          <a:p>
            <a:r>
              <a:rPr lang="sv-SE" sz="1600"/>
              <a:t>devis för individens utveckling.</a:t>
            </a:r>
          </a:p>
          <a:p>
            <a:r>
              <a:rPr lang="sv-SE" sz="1600"/>
              <a:t>Det kan innebära man får prova på att spela och träna med en äldre åldersgrupp och det kan också </a:t>
            </a:r>
          </a:p>
          <a:p>
            <a:r>
              <a:rPr lang="sv-SE" sz="1600"/>
              <a:t>innebära att man i vissa åldersgrupper nivåanpassar spelarnas tillhörighet. Det senare ska dock </a:t>
            </a:r>
          </a:p>
          <a:p>
            <a:r>
              <a:rPr lang="sv-SE" sz="1600"/>
              <a:t>aldrig vara statiskt utan spelarnas utveckling och mognad avgör vad som är bäst för den enskildes </a:t>
            </a:r>
          </a:p>
          <a:p>
            <a:r>
              <a:rPr lang="sv-SE" sz="1600"/>
              <a:t>utveckling. Det är alltså viktigt att tränare och ledare har bra kontroll på individens utveckling och tar </a:t>
            </a:r>
          </a:p>
          <a:p>
            <a:r>
              <a:rPr lang="sv-SE" sz="1600"/>
              <a:t>mer hänsyn till biologisk ålder än kronologisk. Spelaren ska dock ha möjlighet att spela ”sin” fotboll </a:t>
            </a:r>
          </a:p>
          <a:p>
            <a:r>
              <a:rPr lang="sv-SE" sz="1600"/>
              <a:t>och inte hämmas av tempo och fysik i t.ex. en högre åldersgrupp. </a:t>
            </a:r>
          </a:p>
          <a:p>
            <a:r>
              <a:rPr lang="sv-SE" sz="1600"/>
              <a:t>Alla som vill och är beredda att satsa det som behövs ska få en chans att träna upp sin förmåga och </a:t>
            </a:r>
          </a:p>
          <a:p>
            <a:r>
              <a:rPr lang="sv-SE" sz="1600"/>
              <a:t>känna hur man successivt lär sig behärska fotboll. För de mellan 10 och 13 år finns möjlighet att få </a:t>
            </a:r>
          </a:p>
          <a:p>
            <a:r>
              <a:rPr lang="sv-SE" sz="1600"/>
              <a:t>extraträning med erfarna och utbildade tränare.</a:t>
            </a:r>
          </a:p>
          <a:p>
            <a:endParaRPr lang="sv-SE" sz="1600"/>
          </a:p>
          <a:p>
            <a:r>
              <a:rPr lang="sv-SE" sz="1600"/>
              <a:t>Dessutom får du uppleva allt roligt som en lagidrott kan ge – kamratskap, laganda, stöd och </a:t>
            </a:r>
          </a:p>
          <a:p>
            <a:r>
              <a:rPr lang="sv-SE" sz="1600"/>
              <a:t>uppmuntran i motgång och härlig delad glädje när det går bra för dig och dina kompisar i laget.</a:t>
            </a:r>
          </a:p>
          <a:p>
            <a:endParaRPr lang="sv-SE" sz="1600"/>
          </a:p>
          <a:p>
            <a:r>
              <a:rPr lang="sv-SE" sz="1600"/>
              <a:t>Vid 14 år deltar laget i VFF:s zonverksamhet som innebär att en zoninstruktör leder ett antal </a:t>
            </a:r>
          </a:p>
          <a:p>
            <a:r>
              <a:rPr lang="sv-SE" sz="1600"/>
              <a:t>träningar och teoripass samt fyra samlingar som kallas zonläger. De två sista är matchläger och är </a:t>
            </a:r>
          </a:p>
          <a:p>
            <a:r>
              <a:rPr lang="sv-SE" sz="1600"/>
              <a:t>på höstsäsongen. Till dessa sker en viss uttagning.</a:t>
            </a:r>
          </a:p>
          <a:p>
            <a:r>
              <a:rPr lang="sv-SE" sz="1600"/>
              <a:t>Nästa steg är distriktslaget med Cup Kommunal för flickor och Cup Byggnads för pojkar. </a:t>
            </a:r>
          </a:p>
          <a:p>
            <a:r>
              <a:rPr lang="sv-SE" sz="1600"/>
              <a:t>Detta är det år man fyller 15 år och då sker också uttagning till Elitlägret i Halmstad.</a:t>
            </a:r>
          </a:p>
          <a:p>
            <a:r>
              <a:rPr lang="sv-SE" sz="1600"/>
              <a:t> </a:t>
            </a:r>
          </a:p>
          <a:p>
            <a:r>
              <a:rPr lang="sv-SE" sz="1600"/>
              <a:t>Vi förväntar oss att du är ambitiös, tränar flitigt, vill lära och om tillfälle ges antar utmaningen att </a:t>
            </a:r>
          </a:p>
          <a:p>
            <a:r>
              <a:rPr lang="sv-SE" sz="1600"/>
              <a:t>prova i en äldre åldersgrupp. </a:t>
            </a:r>
          </a:p>
          <a:p>
            <a:r>
              <a:rPr lang="sv-SE" sz="1600"/>
              <a:t>Fr.o.m. 10 år ska du som spelare ha en individuell utvecklingsplan som upprättas tillsammans med </a:t>
            </a:r>
          </a:p>
          <a:p>
            <a:r>
              <a:rPr lang="sv-SE" sz="1600"/>
              <a:t>tränarna.</a:t>
            </a:r>
          </a:p>
          <a:p>
            <a:r>
              <a:rPr lang="sv-SE" sz="1600"/>
              <a:t>Tillsammans ska vi se till att det är kul att spela fotboll och att du får optimal utvecklingsmöjlighet.</a:t>
            </a:r>
          </a:p>
          <a:p>
            <a:pPr eaLnBrk="0" hangingPunct="0"/>
            <a:endParaRPr lang="sv-SE" sz="1600"/>
          </a:p>
        </p:txBody>
      </p:sp>
      <p:sp>
        <p:nvSpPr>
          <p:cNvPr id="22531" name="Text Box 3"/>
          <p:cNvSpPr txBox="1">
            <a:spLocks noChangeArrowheads="1"/>
          </p:cNvSpPr>
          <p:nvPr/>
        </p:nvSpPr>
        <p:spPr bwMode="auto">
          <a:xfrm>
            <a:off x="8820150" y="0"/>
            <a:ext cx="323850" cy="244475"/>
          </a:xfrm>
          <a:prstGeom prst="rect">
            <a:avLst/>
          </a:prstGeom>
          <a:noFill/>
          <a:ln w="9525">
            <a:noFill/>
            <a:miter lim="800000"/>
            <a:headEnd/>
            <a:tailEnd/>
          </a:ln>
          <a:effectLst/>
        </p:spPr>
        <p:txBody>
          <a:bodyPr wrap="none">
            <a:spAutoFit/>
          </a:bodyPr>
          <a:lstStyle/>
          <a:p>
            <a:r>
              <a:rPr lang="sv-SE" sz="1000"/>
              <a:t>21</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0" y="0"/>
            <a:ext cx="9144000" cy="7423150"/>
          </a:xfrm>
          <a:prstGeom prst="rect">
            <a:avLst/>
          </a:prstGeom>
          <a:noFill/>
          <a:ln w="9525">
            <a:noFill/>
            <a:miter lim="800000"/>
            <a:headEnd/>
            <a:tailEnd/>
          </a:ln>
          <a:effectLst/>
        </p:spPr>
        <p:txBody>
          <a:bodyPr anchor="ctr">
            <a:spAutoFit/>
          </a:bodyPr>
          <a:lstStyle/>
          <a:p>
            <a:pPr indent="457200">
              <a:tabLst>
                <a:tab pos="228600" algn="l"/>
              </a:tabLst>
            </a:pPr>
            <a:r>
              <a:rPr lang="sv-SE" sz="2000" b="1"/>
              <a:t>TALANGUTVECKLING</a:t>
            </a:r>
          </a:p>
          <a:p>
            <a:pPr indent="457200">
              <a:tabLst>
                <a:tab pos="228600" algn="l"/>
              </a:tabLst>
            </a:pPr>
            <a:endParaRPr lang="sv-SE" sz="1600" b="1"/>
          </a:p>
          <a:p>
            <a:pPr indent="457200">
              <a:tabLst>
                <a:tab pos="228600" algn="l"/>
              </a:tabLst>
            </a:pPr>
            <a:r>
              <a:rPr lang="sv-SE" sz="1600" b="1"/>
              <a:t>DEFINITION AV TALANG</a:t>
            </a:r>
            <a:endParaRPr lang="sv-SE" sz="1600"/>
          </a:p>
          <a:p>
            <a:pPr indent="457200">
              <a:tabLst>
                <a:tab pos="228600" algn="l"/>
              </a:tabLst>
            </a:pPr>
            <a:r>
              <a:rPr lang="sv-SE" sz="1600"/>
              <a:t>Det är mycket svårt att på ett tidigt stadium avgöra vem som har potential att bli elitspelare. </a:t>
            </a:r>
          </a:p>
          <a:p>
            <a:pPr indent="457200">
              <a:tabLst>
                <a:tab pos="228600" algn="l"/>
              </a:tabLst>
            </a:pPr>
            <a:r>
              <a:rPr lang="sv-SE" sz="1600"/>
              <a:t>Spelarutveckling är en lång process som sker i en oförutsägbar takt. Erfarenheten har visat </a:t>
            </a:r>
          </a:p>
          <a:p>
            <a:pPr indent="457200">
              <a:tabLst>
                <a:tab pos="228600" algn="l"/>
              </a:tabLst>
            </a:pPr>
            <a:r>
              <a:rPr lang="sv-SE" sz="1600"/>
              <a:t>att flera spelare har tagit ett stort utvecklingssteg flera år efter junioråldern.</a:t>
            </a:r>
          </a:p>
          <a:p>
            <a:pPr indent="457200">
              <a:tabLst>
                <a:tab pos="228600" algn="l"/>
              </a:tabLst>
            </a:pPr>
            <a:r>
              <a:rPr lang="sv-SE" sz="1600"/>
              <a:t>Ett nyckelord är således </a:t>
            </a:r>
            <a:r>
              <a:rPr lang="sv-SE" sz="1600" i="1"/>
              <a:t>tålamod</a:t>
            </a:r>
            <a:r>
              <a:rPr lang="sv-SE" sz="1600"/>
              <a:t>. Med uthållighet och stark motivation kan en hel del gå långt.</a:t>
            </a:r>
          </a:p>
          <a:p>
            <a:pPr indent="457200">
              <a:tabLst>
                <a:tab pos="228600" algn="l"/>
              </a:tabLst>
            </a:pPr>
            <a:r>
              <a:rPr lang="sv-SE" sz="1600"/>
              <a:t>Det finns en tendens att i tidig ålder titta för mycket på fysiska färdigheter som storlek och   </a:t>
            </a:r>
          </a:p>
          <a:p>
            <a:pPr indent="457200">
              <a:tabLst>
                <a:tab pos="228600" algn="l"/>
              </a:tabLst>
            </a:pPr>
            <a:r>
              <a:rPr lang="sv-SE" sz="1600"/>
              <a:t>styrka. </a:t>
            </a:r>
          </a:p>
          <a:p>
            <a:pPr indent="457200">
              <a:tabLst>
                <a:tab pos="228600" algn="l"/>
              </a:tabLst>
            </a:pPr>
            <a:r>
              <a:rPr lang="sv-SE" sz="1600"/>
              <a:t>I GIF prioriterar vi spelmässiga, funktionella kvaliteter tillsammans med karaktären</a:t>
            </a:r>
            <a:r>
              <a:rPr lang="sv-SE"/>
              <a:t>.</a:t>
            </a:r>
          </a:p>
          <a:p>
            <a:pPr indent="457200">
              <a:tabLst>
                <a:tab pos="228600" algn="l"/>
              </a:tabLst>
            </a:pPr>
            <a:endParaRPr lang="sv-SE"/>
          </a:p>
          <a:p>
            <a:pPr indent="457200">
              <a:tabLst>
                <a:tab pos="228600" algn="l"/>
              </a:tabLst>
            </a:pPr>
            <a:r>
              <a:rPr lang="sv-SE" sz="1600"/>
              <a:t>En </a:t>
            </a:r>
            <a:r>
              <a:rPr lang="sv-SE" sz="1600" i="1"/>
              <a:t>"TALANG"</a:t>
            </a:r>
            <a:r>
              <a:rPr lang="sv-SE" sz="1600" b="1" i="1"/>
              <a:t> </a:t>
            </a:r>
            <a:r>
              <a:rPr lang="sv-SE" sz="1600"/>
              <a:t>är en som förstår att ta vara på sin talang avseende...</a:t>
            </a:r>
          </a:p>
          <a:p>
            <a:pPr indent="457200">
              <a:tabLst>
                <a:tab pos="228600" algn="l"/>
              </a:tabLst>
            </a:pPr>
            <a:r>
              <a:rPr lang="sv-SE" sz="1600" b="1"/>
              <a:t>FYSIK</a:t>
            </a:r>
            <a:endParaRPr lang="sv-SE" sz="1600"/>
          </a:p>
          <a:p>
            <a:pPr indent="457200">
              <a:tabLst>
                <a:tab pos="228600" algn="l"/>
              </a:tabLst>
            </a:pPr>
            <a:r>
              <a:rPr lang="sv-SE" sz="1600"/>
              <a:t>Har hög kapacitet i de fem fysiska grunderna:</a:t>
            </a:r>
          </a:p>
          <a:p>
            <a:pPr indent="457200">
              <a:tabLst>
                <a:tab pos="228600" algn="l"/>
              </a:tabLst>
            </a:pPr>
            <a:r>
              <a:rPr lang="sv-SE" sz="1600"/>
              <a:t>Uthållighet </a:t>
            </a:r>
          </a:p>
          <a:p>
            <a:pPr indent="457200">
              <a:buFont typeface="Wingdings" pitchFamily="2" charset="2"/>
              <a:buNone/>
              <a:tabLst>
                <a:tab pos="228600" algn="l"/>
              </a:tabLst>
            </a:pPr>
            <a:r>
              <a:rPr lang="sv-SE" sz="1600"/>
              <a:t>Snabbhet</a:t>
            </a:r>
          </a:p>
          <a:p>
            <a:pPr indent="457200">
              <a:buFont typeface="Wingdings" pitchFamily="2" charset="2"/>
              <a:buNone/>
              <a:tabLst>
                <a:tab pos="228600" algn="l"/>
              </a:tabLst>
            </a:pPr>
            <a:r>
              <a:rPr lang="sv-SE" sz="1600"/>
              <a:t>Styrka</a:t>
            </a:r>
          </a:p>
          <a:p>
            <a:pPr indent="457200">
              <a:buFont typeface="Wingdings" pitchFamily="2" charset="2"/>
              <a:buNone/>
              <a:tabLst>
                <a:tab pos="228600" algn="l"/>
              </a:tabLst>
            </a:pPr>
            <a:r>
              <a:rPr lang="sv-SE" sz="1600"/>
              <a:t>Rörlighet/smidighet</a:t>
            </a:r>
          </a:p>
          <a:p>
            <a:pPr indent="457200">
              <a:buFont typeface="Wingdings" pitchFamily="2" charset="2"/>
              <a:buNone/>
              <a:tabLst>
                <a:tab pos="228600" algn="l"/>
              </a:tabLst>
            </a:pPr>
            <a:r>
              <a:rPr lang="sv-SE" sz="1600"/>
              <a:t>Koordination </a:t>
            </a:r>
          </a:p>
          <a:p>
            <a:pPr indent="457200">
              <a:tabLst>
                <a:tab pos="228600" algn="l"/>
              </a:tabLst>
            </a:pPr>
            <a:r>
              <a:rPr lang="sv-SE" sz="1600"/>
              <a:t>och tål att arbeta under fysisk och psykisk press med hög prestationsnivå under lång tid.</a:t>
            </a:r>
          </a:p>
          <a:p>
            <a:pPr indent="457200">
              <a:tabLst>
                <a:tab pos="228600" algn="l"/>
              </a:tabLst>
            </a:pPr>
            <a:r>
              <a:rPr lang="sv-SE"/>
              <a:t>           </a:t>
            </a:r>
          </a:p>
          <a:p>
            <a:pPr indent="457200">
              <a:tabLst>
                <a:tab pos="228600" algn="l"/>
              </a:tabLst>
            </a:pPr>
            <a:r>
              <a:rPr lang="sv-SE" sz="1600" b="1"/>
              <a:t>TEKNIK</a:t>
            </a:r>
            <a:endParaRPr lang="sv-SE" sz="1600"/>
          </a:p>
          <a:p>
            <a:pPr indent="457200">
              <a:tabLst>
                <a:tab pos="228600" algn="l"/>
              </a:tabLst>
            </a:pPr>
            <a:r>
              <a:rPr lang="sv-SE" sz="1600"/>
              <a:t>Är individuellt skicklig i basbehoven driva, passa, mottagning-förflyttning, tillslag, vändningar,     </a:t>
            </a:r>
          </a:p>
          <a:p>
            <a:pPr indent="457200">
              <a:tabLst>
                <a:tab pos="228600" algn="l"/>
              </a:tabLst>
            </a:pPr>
            <a:r>
              <a:rPr lang="sv-SE" sz="1600"/>
              <a:t>finter, dribblingar och nick.</a:t>
            </a:r>
          </a:p>
          <a:p>
            <a:pPr indent="457200">
              <a:tabLst>
                <a:tab pos="228600" algn="l"/>
              </a:tabLst>
            </a:pPr>
            <a:r>
              <a:rPr lang="sv-SE" sz="1600"/>
              <a:t>Har lätt för att lära in ny teknik.</a:t>
            </a:r>
          </a:p>
          <a:p>
            <a:pPr indent="457200">
              <a:tabLst>
                <a:tab pos="228600" algn="l"/>
              </a:tabLst>
            </a:pPr>
            <a:r>
              <a:rPr lang="sv-SE" sz="1600"/>
              <a:t>Har en s.k. funktionell teknik vilket innebär att den behärskas i många och svåra situationer, </a:t>
            </a:r>
          </a:p>
          <a:p>
            <a:pPr indent="457200">
              <a:tabLst>
                <a:tab pos="228600" algn="l"/>
              </a:tabLst>
            </a:pPr>
            <a:r>
              <a:rPr lang="sv-SE" sz="1600"/>
              <a:t>i högt tempo och i pressade situationer (matchsituationer).</a:t>
            </a:r>
            <a:r>
              <a:rPr lang="sv-SE"/>
              <a:t>                  						                </a:t>
            </a:r>
          </a:p>
          <a:p>
            <a:pPr indent="457200">
              <a:tabLst>
                <a:tab pos="228600" algn="l"/>
              </a:tabLst>
            </a:pPr>
            <a:r>
              <a:rPr lang="sv-SE"/>
              <a:t>				</a:t>
            </a:r>
          </a:p>
        </p:txBody>
      </p:sp>
      <p:sp>
        <p:nvSpPr>
          <p:cNvPr id="23555" name="Text Box 3"/>
          <p:cNvSpPr txBox="1">
            <a:spLocks noChangeArrowheads="1"/>
          </p:cNvSpPr>
          <p:nvPr/>
        </p:nvSpPr>
        <p:spPr bwMode="auto">
          <a:xfrm>
            <a:off x="8791575" y="0"/>
            <a:ext cx="352425" cy="274638"/>
          </a:xfrm>
          <a:prstGeom prst="rect">
            <a:avLst/>
          </a:prstGeom>
          <a:noFill/>
          <a:ln w="9525">
            <a:noFill/>
            <a:miter lim="800000"/>
            <a:headEnd/>
            <a:tailEnd/>
          </a:ln>
          <a:effectLst/>
        </p:spPr>
        <p:txBody>
          <a:bodyPr wrap="none">
            <a:spAutoFit/>
          </a:bodyPr>
          <a:lstStyle/>
          <a:p>
            <a:r>
              <a:rPr lang="sv-SE" sz="1200"/>
              <a:t>22</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0" y="23813"/>
            <a:ext cx="9113838" cy="6448425"/>
          </a:xfrm>
          <a:prstGeom prst="rect">
            <a:avLst/>
          </a:prstGeom>
          <a:noFill/>
          <a:ln w="9525">
            <a:noFill/>
            <a:miter lim="800000"/>
            <a:headEnd/>
            <a:tailEnd/>
          </a:ln>
          <a:effectLst/>
        </p:spPr>
        <p:txBody>
          <a:bodyPr wrap="none">
            <a:spAutoFit/>
          </a:bodyPr>
          <a:lstStyle/>
          <a:p>
            <a:r>
              <a:rPr lang="sv-SE" sz="1600" b="1"/>
              <a:t>Talangutveckling fortsättning…</a:t>
            </a:r>
          </a:p>
          <a:p>
            <a:endParaRPr lang="sv-SE" sz="1600" b="1"/>
          </a:p>
          <a:p>
            <a:r>
              <a:rPr lang="sv-SE" sz="1600" b="1"/>
              <a:t>SPELFÖRSTÅELSE/SPELUPPFATTNING</a:t>
            </a:r>
            <a:endParaRPr lang="sv-SE" sz="1600"/>
          </a:p>
          <a:p>
            <a:r>
              <a:rPr lang="sv-SE" sz="1600"/>
              <a:t>Kan förstå och använda en viss taktik. Har god spelförståelse och därmed förmågan att konstruktivt</a:t>
            </a:r>
          </a:p>
          <a:p>
            <a:r>
              <a:rPr lang="sv-SE" sz="1600"/>
              <a:t>diskutera lagets spelidé samt använda sin egen kapacitet.</a:t>
            </a:r>
          </a:p>
          <a:p>
            <a:r>
              <a:rPr lang="sv-SE" sz="1600"/>
              <a:t>Kan använda sin erfarenhet och rutin från träningar och tidigare matcher vilket innebär att kunna</a:t>
            </a:r>
          </a:p>
          <a:p>
            <a:r>
              <a:rPr lang="sv-SE" sz="1600"/>
              <a:t>fatta rätta beslut snabbt i matchsituationer. Så snabbt att tanken inte hinner med – riktiga beslut </a:t>
            </a:r>
          </a:p>
          <a:p>
            <a:r>
              <a:rPr lang="sv-SE" sz="1600"/>
              <a:t>och utföranden ska ske automatiskt.</a:t>
            </a:r>
          </a:p>
          <a:p>
            <a:endParaRPr lang="sv-SE" sz="1600" b="1"/>
          </a:p>
          <a:p>
            <a:r>
              <a:rPr lang="sv-SE" sz="1600" b="1"/>
              <a:t>KARAKTÄR/MENTALITET</a:t>
            </a:r>
            <a:endParaRPr lang="sv-SE" sz="1600"/>
          </a:p>
          <a:p>
            <a:r>
              <a:rPr lang="sv-SE" sz="1600"/>
              <a:t>Har en stark motivation för att träna och tävla. Kämpar och vägrar att ge upp. Övervinner mentalt</a:t>
            </a:r>
          </a:p>
          <a:p>
            <a:r>
              <a:rPr lang="sv-SE" sz="1600"/>
              <a:t>tunga och svåra perioder – ”har ett starkt psyke”.</a:t>
            </a:r>
          </a:p>
          <a:p>
            <a:r>
              <a:rPr lang="sv-SE" sz="1600"/>
              <a:t>Har ett bra självförtroende kombinerat med ödmjukhet och självdisciplin.</a:t>
            </a:r>
          </a:p>
          <a:p>
            <a:r>
              <a:rPr lang="sv-SE" sz="1600"/>
              <a:t>Har god koncentrationsförmåga – kan fokusera när det behövs!</a:t>
            </a:r>
          </a:p>
          <a:p>
            <a:r>
              <a:rPr lang="sv-SE" sz="1600"/>
              <a:t>Accepterar konkurrens – har tålamod och förstår vad som krävs för att ”gå hela vägen”.</a:t>
            </a:r>
          </a:p>
          <a:p>
            <a:r>
              <a:rPr lang="sv-SE" sz="1600"/>
              <a:t>Är bäst när det gäller.</a:t>
            </a:r>
          </a:p>
          <a:p>
            <a:endParaRPr lang="sv-SE" sz="1600" b="1"/>
          </a:p>
          <a:p>
            <a:r>
              <a:rPr lang="sv-SE" sz="1600" b="1"/>
              <a:t>SOCIALA</a:t>
            </a:r>
            <a:endParaRPr lang="sv-SE" sz="1600"/>
          </a:p>
          <a:p>
            <a:r>
              <a:rPr lang="sv-SE" sz="1600"/>
              <a:t>Kan anpassa sig till nya lag och grupper. Kan ge och ta emot stöd av gruppen och laget.</a:t>
            </a:r>
          </a:p>
          <a:p>
            <a:r>
              <a:rPr lang="sv-SE" sz="1600"/>
              <a:t>Känner ansvar för andra – är en lagspelare! Unnar andra framgång – kan glädjas med andra.</a:t>
            </a:r>
          </a:p>
          <a:p>
            <a:r>
              <a:rPr lang="sv-SE" sz="1600"/>
              <a:t>Kan samarbeta.</a:t>
            </a:r>
          </a:p>
          <a:p>
            <a:endParaRPr lang="sv-SE" sz="1600" b="1"/>
          </a:p>
          <a:p>
            <a:r>
              <a:rPr lang="sv-SE" sz="1600" b="1"/>
              <a:t>ORGANISATORISKA </a:t>
            </a:r>
            <a:endParaRPr lang="sv-SE" sz="1600"/>
          </a:p>
          <a:p>
            <a:r>
              <a:rPr lang="sv-SE" sz="1600"/>
              <a:t>Kan organisera sitt vardagsliv så att det ges utrymme till träningar, matcher och andra lagträffar.</a:t>
            </a:r>
          </a:p>
          <a:p>
            <a:r>
              <a:rPr lang="sv-SE" sz="1600"/>
              <a:t>Kan se sin träning i ett helhetsperspektiv och kan därmed få rätt balans mellan träningar, matcher, </a:t>
            </a:r>
          </a:p>
          <a:p>
            <a:r>
              <a:rPr lang="sv-SE" sz="1600"/>
              <a:t>studier och ett socialt liv.</a:t>
            </a:r>
          </a:p>
        </p:txBody>
      </p:sp>
      <p:sp>
        <p:nvSpPr>
          <p:cNvPr id="24579" name="Text Box 3"/>
          <p:cNvSpPr txBox="1">
            <a:spLocks noChangeArrowheads="1"/>
          </p:cNvSpPr>
          <p:nvPr/>
        </p:nvSpPr>
        <p:spPr bwMode="auto">
          <a:xfrm>
            <a:off x="0" y="6537325"/>
            <a:ext cx="9144000" cy="641350"/>
          </a:xfrm>
          <a:prstGeom prst="rect">
            <a:avLst/>
          </a:prstGeom>
          <a:noFill/>
          <a:ln w="9525">
            <a:noFill/>
            <a:miter lim="800000"/>
            <a:headEnd/>
            <a:tailEnd/>
          </a:ln>
          <a:effectLst/>
        </p:spPr>
        <p:txBody>
          <a:bodyPr>
            <a:spAutoFit/>
          </a:bodyPr>
          <a:lstStyle/>
          <a:p>
            <a:pPr algn="ctr"/>
            <a:r>
              <a:rPr lang="sv-SE" b="1" i="1"/>
              <a:t>Ska man nå toppen av sin förmåga behöver</a:t>
            </a:r>
            <a:r>
              <a:rPr lang="sv-SE" b="1"/>
              <a:t> </a:t>
            </a:r>
            <a:r>
              <a:rPr lang="sv-SE" b="1" i="1"/>
              <a:t>man utnyttja sina talanger fullt ut.</a:t>
            </a:r>
            <a:endParaRPr lang="sv-SE" b="1"/>
          </a:p>
          <a:p>
            <a:endParaRPr lang="sv-SE" b="1"/>
          </a:p>
        </p:txBody>
      </p:sp>
      <p:sp>
        <p:nvSpPr>
          <p:cNvPr id="24580" name="Text Box 4"/>
          <p:cNvSpPr txBox="1">
            <a:spLocks noChangeArrowheads="1"/>
          </p:cNvSpPr>
          <p:nvPr/>
        </p:nvSpPr>
        <p:spPr bwMode="auto">
          <a:xfrm>
            <a:off x="8791575" y="0"/>
            <a:ext cx="352425" cy="274638"/>
          </a:xfrm>
          <a:prstGeom prst="rect">
            <a:avLst/>
          </a:prstGeom>
          <a:noFill/>
          <a:ln w="9525">
            <a:noFill/>
            <a:miter lim="800000"/>
            <a:headEnd/>
            <a:tailEnd/>
          </a:ln>
          <a:effectLst/>
        </p:spPr>
        <p:txBody>
          <a:bodyPr wrap="none">
            <a:spAutoFit/>
          </a:bodyPr>
          <a:lstStyle/>
          <a:p>
            <a:r>
              <a:rPr lang="sv-SE" sz="1200"/>
              <a:t>23</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0" y="0"/>
            <a:ext cx="9144000" cy="6904038"/>
          </a:xfrm>
          <a:prstGeom prst="rect">
            <a:avLst/>
          </a:prstGeom>
          <a:noFill/>
          <a:ln w="9525">
            <a:noFill/>
            <a:miter lim="800000"/>
            <a:headEnd/>
            <a:tailEnd/>
          </a:ln>
          <a:effectLst/>
        </p:spPr>
        <p:txBody>
          <a:bodyPr anchor="ctr">
            <a:spAutoFit/>
          </a:bodyPr>
          <a:lstStyle/>
          <a:p>
            <a:pPr>
              <a:tabLst>
                <a:tab pos="457200" algn="l"/>
              </a:tabLst>
            </a:pPr>
            <a:r>
              <a:rPr lang="sv-SE" sz="2000" b="1"/>
              <a:t>SAMARBETE MED VSK OCH VIK</a:t>
            </a:r>
            <a:endParaRPr lang="sv-SE" sz="2000"/>
          </a:p>
          <a:p>
            <a:pPr>
              <a:tabLst>
                <a:tab pos="457200" algn="l"/>
              </a:tabLst>
            </a:pPr>
            <a:endParaRPr lang="sv-SE" sz="2000" b="1"/>
          </a:p>
          <a:p>
            <a:pPr>
              <a:tabLst>
                <a:tab pos="457200" algn="l"/>
              </a:tabLst>
            </a:pPr>
            <a:r>
              <a:rPr lang="sv-SE" b="1"/>
              <a:t>Syftet med avtalet</a:t>
            </a:r>
            <a:endParaRPr lang="sv-SE"/>
          </a:p>
          <a:p>
            <a:pPr>
              <a:tabLst>
                <a:tab pos="457200" algn="l"/>
              </a:tabLst>
            </a:pPr>
            <a:r>
              <a:rPr lang="sv-SE" sz="1600"/>
              <a:t>Att genom samarbete skapa förutsättningar att </a:t>
            </a:r>
            <a:r>
              <a:rPr lang="sv-SE" sz="1600" b="1"/>
              <a:t>utveckla</a:t>
            </a:r>
            <a:r>
              <a:rPr lang="sv-SE" sz="1600"/>
              <a:t> både </a:t>
            </a:r>
            <a:r>
              <a:rPr lang="sv-SE" sz="1600" b="1"/>
              <a:t>elitverksamheten</a:t>
            </a:r>
            <a:r>
              <a:rPr lang="sv-SE" sz="1600"/>
              <a:t> inom VSK Fotboll och </a:t>
            </a:r>
            <a:r>
              <a:rPr lang="sv-SE" sz="1600" b="1"/>
              <a:t>breddverksamhet </a:t>
            </a:r>
            <a:r>
              <a:rPr lang="sv-SE" sz="1600"/>
              <a:t>inom Västerås IK och Gideonsbergs IF, såväl sportsligt som ekonomiskt.</a:t>
            </a:r>
          </a:p>
          <a:p>
            <a:pPr>
              <a:tabLst>
                <a:tab pos="457200" algn="l"/>
              </a:tabLst>
            </a:pPr>
            <a:r>
              <a:rPr lang="sv-SE" sz="1600"/>
              <a:t>Att tillsammans verka </a:t>
            </a:r>
            <a:r>
              <a:rPr lang="sv-SE" sz="1600" b="1"/>
              <a:t>för att skapa en bra utvecklingsmiljö</a:t>
            </a:r>
            <a:r>
              <a:rPr lang="sv-SE" sz="1600"/>
              <a:t> för de unga pojkspelare som har ambition och kvalité att bli elitspelare samt att ha en breddverksamhet för de som för tillfället inte har viljan/kvalitén för att satsa på elitfotboll.</a:t>
            </a:r>
          </a:p>
          <a:p>
            <a:pPr>
              <a:tabLst>
                <a:tab pos="457200" algn="l"/>
              </a:tabLst>
            </a:pPr>
            <a:r>
              <a:rPr lang="sv-SE" b="1"/>
              <a:t>Ansvarsfördelning</a:t>
            </a:r>
            <a:endParaRPr lang="sv-SE"/>
          </a:p>
          <a:p>
            <a:pPr>
              <a:tabLst>
                <a:tab pos="457200" algn="l"/>
              </a:tabLst>
            </a:pPr>
            <a:r>
              <a:rPr lang="sv-SE" sz="1600"/>
              <a:t>VSK Fotboll ansvarar för elitverksamheten vad gäller A-lag, Utvecklingslag, Juniorlag, Pojkar 16 år samt Pojkar 15 år. VIK och GIF ska kunna ha ett lag i samma serie som VSK Fotboll. </a:t>
            </a:r>
          </a:p>
          <a:p>
            <a:pPr>
              <a:tabLst>
                <a:tab pos="457200" algn="l"/>
              </a:tabLst>
            </a:pPr>
            <a:r>
              <a:rPr lang="sv-SE" sz="1600"/>
              <a:t>Detta gäller ej i Juniorallsvenskan Elit!</a:t>
            </a:r>
          </a:p>
          <a:p>
            <a:pPr>
              <a:tabLst>
                <a:tab pos="457200" algn="l"/>
              </a:tabLst>
            </a:pPr>
            <a:r>
              <a:rPr lang="sv-SE" sz="1600"/>
              <a:t>VSK Fotboll ansvarar för rekrytering och erbjudande till de bästa spelarna från VIK och GIF och att ingå i VSK Fotbolls elitverksamhet.</a:t>
            </a:r>
          </a:p>
          <a:p>
            <a:pPr>
              <a:tabLst>
                <a:tab pos="457200" algn="l"/>
              </a:tabLst>
            </a:pPr>
            <a:r>
              <a:rPr lang="sv-SE" sz="1600"/>
              <a:t>VSK Fotbolls tipselittränare och talangscout skall medverka i VIK:s och GIF:s utbildning och talangutveckling för ungdomsledare.</a:t>
            </a:r>
            <a:br>
              <a:rPr lang="sv-SE" sz="1600"/>
            </a:br>
            <a:r>
              <a:rPr lang="sv-SE" sz="1600" i="1"/>
              <a:t>T ex vid nyrekrytering av spelare och extra träningar för talanger.</a:t>
            </a:r>
            <a:endParaRPr lang="sv-SE" sz="1600"/>
          </a:p>
          <a:p>
            <a:pPr>
              <a:tabLst>
                <a:tab pos="457200" algn="l"/>
              </a:tabLst>
            </a:pPr>
            <a:r>
              <a:rPr lang="sv-SE" sz="1600"/>
              <a:t>VSK, VIK och GIF bildar en samarbetsgrupp (SG) med två parter från vardera föreningen. Denna grupp ansvarar för att samarbetet mellan klubbarna fungerar och att respektive förenings styrelse får relevant information om samarbetet.</a:t>
            </a:r>
          </a:p>
          <a:p>
            <a:pPr>
              <a:tabLst>
                <a:tab pos="457200" algn="l"/>
              </a:tabLst>
            </a:pPr>
            <a:r>
              <a:rPr lang="sv-SE" b="1"/>
              <a:t>Samförstånd</a:t>
            </a:r>
            <a:endParaRPr lang="sv-SE"/>
          </a:p>
          <a:p>
            <a:pPr>
              <a:tabLst>
                <a:tab pos="457200" algn="l"/>
              </a:tabLst>
            </a:pPr>
            <a:r>
              <a:rPr lang="sv-SE" sz="1600"/>
              <a:t> I frågor där parterna kan samverka för att uppnå gemensamma fördelar skall </a:t>
            </a:r>
            <a:r>
              <a:rPr lang="sv-SE" sz="1600" b="1"/>
              <a:t>parterna verka i samförstånd</a:t>
            </a:r>
            <a:r>
              <a:rPr lang="sv-SE" sz="1600"/>
              <a:t>. Specifika avtal skall vid sådant tillfälle utformas.</a:t>
            </a:r>
            <a:r>
              <a:rPr lang="sv-SE" sz="1600" i="1"/>
              <a:t>T.ex. vid materialavtal eller andra inköp till föreningarna.</a:t>
            </a:r>
            <a:endParaRPr lang="sv-SE" sz="1600"/>
          </a:p>
          <a:p>
            <a:pPr>
              <a:tabLst>
                <a:tab pos="457200" algn="l"/>
              </a:tabLst>
            </a:pPr>
            <a:r>
              <a:rPr lang="sv-SE" sz="1600"/>
              <a:t>Om en tvist uppstår i en enskild fråga eller om spelare, så ska alltid det </a:t>
            </a:r>
            <a:r>
              <a:rPr lang="sv-SE" sz="1600" b="1"/>
              <a:t>bästa för det gemensamma syftet</a:t>
            </a:r>
            <a:r>
              <a:rPr lang="sv-SE" sz="1600"/>
              <a:t> vara avgörande. Med detta menas den </a:t>
            </a:r>
            <a:r>
              <a:rPr lang="sv-SE" sz="1600" b="1"/>
              <a:t>enskilda spelarens utveckling</a:t>
            </a:r>
            <a:r>
              <a:rPr lang="sv-SE" sz="1600"/>
              <a:t> eller det bästa för fotbollens framgång. </a:t>
            </a:r>
          </a:p>
        </p:txBody>
      </p:sp>
      <p:sp>
        <p:nvSpPr>
          <p:cNvPr id="25603" name="Text Box 3"/>
          <p:cNvSpPr txBox="1">
            <a:spLocks noChangeArrowheads="1"/>
          </p:cNvSpPr>
          <p:nvPr/>
        </p:nvSpPr>
        <p:spPr bwMode="auto">
          <a:xfrm>
            <a:off x="8791575" y="0"/>
            <a:ext cx="352425" cy="274638"/>
          </a:xfrm>
          <a:prstGeom prst="rect">
            <a:avLst/>
          </a:prstGeom>
          <a:noFill/>
          <a:ln w="9525">
            <a:noFill/>
            <a:miter lim="800000"/>
            <a:headEnd/>
            <a:tailEnd/>
          </a:ln>
          <a:effectLst/>
        </p:spPr>
        <p:txBody>
          <a:bodyPr wrap="none">
            <a:spAutoFit/>
          </a:bodyPr>
          <a:lstStyle/>
          <a:p>
            <a:r>
              <a:rPr lang="sv-SE" sz="1200"/>
              <a:t>24</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763713" y="1628775"/>
            <a:ext cx="5289550" cy="946150"/>
          </a:xfrm>
          <a:prstGeom prst="rect">
            <a:avLst/>
          </a:prstGeom>
          <a:noFill/>
          <a:ln w="9525">
            <a:noFill/>
            <a:miter lim="800000"/>
            <a:headEnd/>
            <a:tailEnd/>
          </a:ln>
          <a:effectLst/>
        </p:spPr>
        <p:txBody>
          <a:bodyPr wrap="none">
            <a:spAutoFit/>
          </a:bodyPr>
          <a:lstStyle/>
          <a:p>
            <a:pPr algn="ctr"/>
            <a:r>
              <a:rPr lang="sv-SE" sz="2800" b="1">
                <a:solidFill>
                  <a:srgbClr val="0000CC"/>
                </a:solidFill>
                <a:latin typeface="Verdana" pitchFamily="34" charset="0"/>
              </a:rPr>
              <a:t>STÖD TILL SPELARNA –</a:t>
            </a:r>
          </a:p>
          <a:p>
            <a:pPr algn="ctr"/>
            <a:r>
              <a:rPr lang="sv-SE" sz="2800" b="1">
                <a:solidFill>
                  <a:srgbClr val="0000CC"/>
                </a:solidFill>
                <a:latin typeface="Verdana" pitchFamily="34" charset="0"/>
              </a:rPr>
              <a:t>FÖRÄLDRAR OCH LEDARE</a:t>
            </a:r>
          </a:p>
        </p:txBody>
      </p:sp>
      <p:sp>
        <p:nvSpPr>
          <p:cNvPr id="26627" name="Text Box 3"/>
          <p:cNvSpPr txBox="1">
            <a:spLocks noChangeArrowheads="1"/>
          </p:cNvSpPr>
          <p:nvPr/>
        </p:nvSpPr>
        <p:spPr bwMode="auto">
          <a:xfrm>
            <a:off x="8791575" y="0"/>
            <a:ext cx="352425" cy="274638"/>
          </a:xfrm>
          <a:prstGeom prst="rect">
            <a:avLst/>
          </a:prstGeom>
          <a:noFill/>
          <a:ln w="9525">
            <a:noFill/>
            <a:miter lim="800000"/>
            <a:headEnd/>
            <a:tailEnd/>
          </a:ln>
          <a:effectLst/>
        </p:spPr>
        <p:txBody>
          <a:bodyPr wrap="none">
            <a:spAutoFit/>
          </a:bodyPr>
          <a:lstStyle/>
          <a:p>
            <a:r>
              <a:rPr lang="sv-SE" sz="1200"/>
              <a:t>25</a:t>
            </a:r>
          </a:p>
        </p:txBody>
      </p:sp>
      <p:pic>
        <p:nvPicPr>
          <p:cNvPr id="26628" name="Picture 4"/>
          <p:cNvPicPr>
            <a:picLocks noChangeAspect="1" noChangeArrowheads="1"/>
          </p:cNvPicPr>
          <p:nvPr/>
        </p:nvPicPr>
        <p:blipFill>
          <a:blip r:embed="rId3" cstate="print"/>
          <a:srcRect/>
          <a:stretch>
            <a:fillRect/>
          </a:stretch>
        </p:blipFill>
        <p:spPr bwMode="auto">
          <a:xfrm>
            <a:off x="3348038" y="3213100"/>
            <a:ext cx="2152650" cy="228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2"/>
          <p:cNvSpPr>
            <a:spLocks noChangeArrowheads="1"/>
          </p:cNvSpPr>
          <p:nvPr/>
        </p:nvSpPr>
        <p:spPr bwMode="auto">
          <a:xfrm>
            <a:off x="684213" y="260350"/>
            <a:ext cx="7777162" cy="6408738"/>
          </a:xfrm>
          <a:prstGeom prst="foldedCorner">
            <a:avLst>
              <a:gd name="adj" fmla="val 12500"/>
            </a:avLst>
          </a:prstGeom>
          <a:solidFill>
            <a:srgbClr val="FFFFCC"/>
          </a:solidFill>
          <a:ln w="9525">
            <a:solidFill>
              <a:schemeClr val="tx1"/>
            </a:solidFill>
            <a:round/>
            <a:headEnd/>
            <a:tailEnd/>
          </a:ln>
          <a:effectLst/>
        </p:spPr>
        <p:txBody>
          <a:bodyPr wrap="none" anchor="ctr"/>
          <a:lstStyle/>
          <a:p>
            <a:endParaRPr lang="sv-SE"/>
          </a:p>
        </p:txBody>
      </p:sp>
      <p:sp>
        <p:nvSpPr>
          <p:cNvPr id="27651" name="Text Box 3"/>
          <p:cNvSpPr txBox="1">
            <a:spLocks noChangeArrowheads="1"/>
          </p:cNvSpPr>
          <p:nvPr/>
        </p:nvSpPr>
        <p:spPr bwMode="auto">
          <a:xfrm>
            <a:off x="755650" y="333375"/>
            <a:ext cx="7740650" cy="6248400"/>
          </a:xfrm>
          <a:prstGeom prst="rect">
            <a:avLst/>
          </a:prstGeom>
          <a:noFill/>
          <a:ln w="9525">
            <a:noFill/>
            <a:miter lim="800000"/>
            <a:headEnd/>
            <a:tailEnd/>
          </a:ln>
          <a:effectLst/>
        </p:spPr>
        <p:txBody>
          <a:bodyPr wrap="none">
            <a:spAutoFit/>
          </a:bodyPr>
          <a:lstStyle/>
          <a:p>
            <a:pPr marL="342900" indent="-342900"/>
            <a:r>
              <a:rPr lang="sv-SE" sz="2400" b="1"/>
              <a:t>10 FÖRÄLDRABUD</a:t>
            </a:r>
          </a:p>
          <a:p>
            <a:pPr marL="342900" indent="-342900"/>
            <a:endParaRPr lang="sv-SE" sz="2000" b="1"/>
          </a:p>
          <a:p>
            <a:pPr marL="342900" indent="-342900">
              <a:buFontTx/>
              <a:buAutoNum type="arabicPeriod"/>
            </a:pPr>
            <a:r>
              <a:rPr lang="sv-SE" sz="2000">
                <a:latin typeface="Verdana" pitchFamily="34" charset="0"/>
              </a:rPr>
              <a:t> Följ med på träning och match – </a:t>
            </a:r>
          </a:p>
          <a:p>
            <a:pPr marL="342900" indent="-342900"/>
            <a:r>
              <a:rPr lang="sv-SE" sz="2000">
                <a:latin typeface="Verdana" pitchFamily="34" charset="0"/>
              </a:rPr>
              <a:t>     ditt barn sätter stort värde på det.</a:t>
            </a:r>
          </a:p>
          <a:p>
            <a:pPr marL="342900" indent="-342900"/>
            <a:r>
              <a:rPr lang="sv-SE" sz="2000">
                <a:latin typeface="Verdana" pitchFamily="34" charset="0"/>
              </a:rPr>
              <a:t>2.  Skapa god stämning vid träning och match.</a:t>
            </a:r>
          </a:p>
          <a:p>
            <a:pPr marL="342900" indent="-342900">
              <a:buFontTx/>
              <a:buAutoNum type="arabicPeriod" startAt="3"/>
            </a:pPr>
            <a:r>
              <a:rPr lang="sv-SE" sz="2000">
                <a:latin typeface="Verdana" pitchFamily="34" charset="0"/>
              </a:rPr>
              <a:t> Uppehåll dig längs ena sidlinjen och var lugn. </a:t>
            </a:r>
          </a:p>
          <a:p>
            <a:pPr marL="342900" indent="-342900"/>
            <a:r>
              <a:rPr lang="sv-SE" sz="2000">
                <a:latin typeface="Verdana" pitchFamily="34" charset="0"/>
              </a:rPr>
              <a:t>     Låt barnen spela.</a:t>
            </a:r>
          </a:p>
          <a:p>
            <a:pPr marL="342900" indent="-342900">
              <a:buFontTx/>
              <a:buAutoNum type="arabicPeriod" startAt="4"/>
            </a:pPr>
            <a:r>
              <a:rPr lang="sv-SE" sz="2000">
                <a:latin typeface="Verdana" pitchFamily="34" charset="0"/>
              </a:rPr>
              <a:t> Uppmuntra alla spelarna i laget, inte bara ditt eget </a:t>
            </a:r>
          </a:p>
          <a:p>
            <a:pPr marL="342900" indent="-342900"/>
            <a:r>
              <a:rPr lang="sv-SE" sz="2000">
                <a:latin typeface="Verdana" pitchFamily="34" charset="0"/>
              </a:rPr>
              <a:t>     barn, i både med- och motgång.</a:t>
            </a:r>
          </a:p>
          <a:p>
            <a:pPr marL="342900" indent="-342900"/>
            <a:r>
              <a:rPr lang="sv-SE" sz="2000">
                <a:latin typeface="Verdana" pitchFamily="34" charset="0"/>
              </a:rPr>
              <a:t>5.  Respektera ledarnas matchning och beslut. </a:t>
            </a:r>
          </a:p>
          <a:p>
            <a:pPr marL="342900" indent="-342900"/>
            <a:r>
              <a:rPr lang="sv-SE" sz="2000">
                <a:latin typeface="Verdana" pitchFamily="34" charset="0"/>
              </a:rPr>
              <a:t>     Sätt dig in i föreningens Policy- och utvecklingsplan.</a:t>
            </a:r>
          </a:p>
          <a:p>
            <a:pPr marL="342900" indent="-342900">
              <a:buFontTx/>
              <a:buAutoNum type="arabicPeriod" startAt="6"/>
            </a:pPr>
            <a:r>
              <a:rPr lang="sv-SE" sz="2000">
                <a:latin typeface="Verdana" pitchFamily="34" charset="0"/>
              </a:rPr>
              <a:t> Respektera domarens beslut och se henne/honom som </a:t>
            </a:r>
          </a:p>
          <a:p>
            <a:pPr marL="342900" indent="-342900"/>
            <a:r>
              <a:rPr lang="sv-SE" sz="2000">
                <a:latin typeface="Verdana" pitchFamily="34" charset="0"/>
              </a:rPr>
              <a:t>     en vägledare under utbildning.</a:t>
            </a:r>
          </a:p>
          <a:p>
            <a:pPr marL="342900" indent="-342900"/>
            <a:r>
              <a:rPr lang="sv-SE" sz="2000">
                <a:latin typeface="Verdana" pitchFamily="34" charset="0"/>
              </a:rPr>
              <a:t>7.  Uppmuntra ditt barn att delta – pressa inte.</a:t>
            </a:r>
          </a:p>
          <a:p>
            <a:pPr marL="342900" indent="-342900">
              <a:buFontTx/>
              <a:buAutoNum type="arabicPeriod" startAt="8"/>
            </a:pPr>
            <a:r>
              <a:rPr lang="sv-SE" sz="2000">
                <a:latin typeface="Verdana" pitchFamily="34" charset="0"/>
              </a:rPr>
              <a:t> Fråga barnen om matchen var rolig, spännande, juste </a:t>
            </a:r>
          </a:p>
          <a:p>
            <a:pPr marL="342900" indent="-342900"/>
            <a:r>
              <a:rPr lang="sv-SE" sz="2000">
                <a:latin typeface="Verdana" pitchFamily="34" charset="0"/>
              </a:rPr>
              <a:t>     eller om spelet var bra – fokusera inte på resultatet.</a:t>
            </a:r>
          </a:p>
          <a:p>
            <a:pPr marL="342900" indent="-342900">
              <a:buFontTx/>
              <a:buAutoNum type="arabicPeriod" startAt="9"/>
            </a:pPr>
            <a:r>
              <a:rPr lang="sv-SE" sz="2000">
                <a:latin typeface="Verdana" pitchFamily="34" charset="0"/>
              </a:rPr>
              <a:t> Stöd föreningen i dess arbete. </a:t>
            </a:r>
          </a:p>
          <a:p>
            <a:pPr marL="342900" indent="-342900"/>
            <a:r>
              <a:rPr lang="sv-SE" sz="2000">
                <a:latin typeface="Verdana" pitchFamily="34" charset="0"/>
              </a:rPr>
              <a:t>     Din insats blir värdesatt, inte minst av barn.</a:t>
            </a:r>
          </a:p>
          <a:p>
            <a:pPr marL="342900" indent="-342900"/>
            <a:r>
              <a:rPr lang="sv-SE" sz="2000">
                <a:latin typeface="Verdana" pitchFamily="34" charset="0"/>
              </a:rPr>
              <a:t>10.Kom ihåg att det är ditt barn som spelar fotboll – </a:t>
            </a:r>
          </a:p>
          <a:p>
            <a:pPr marL="342900" indent="-342900"/>
            <a:r>
              <a:rPr lang="sv-SE" sz="2000">
                <a:latin typeface="Verdana" pitchFamily="34" charset="0"/>
              </a:rPr>
              <a:t>     inte du själv.</a:t>
            </a:r>
          </a:p>
        </p:txBody>
      </p:sp>
      <p:sp>
        <p:nvSpPr>
          <p:cNvPr id="27652" name="Text Box 4"/>
          <p:cNvSpPr txBox="1">
            <a:spLocks noChangeArrowheads="1"/>
          </p:cNvSpPr>
          <p:nvPr/>
        </p:nvSpPr>
        <p:spPr bwMode="auto">
          <a:xfrm>
            <a:off x="8791575" y="0"/>
            <a:ext cx="352425" cy="274638"/>
          </a:xfrm>
          <a:prstGeom prst="rect">
            <a:avLst/>
          </a:prstGeom>
          <a:noFill/>
          <a:ln w="9525">
            <a:noFill/>
            <a:miter lim="800000"/>
            <a:headEnd/>
            <a:tailEnd/>
          </a:ln>
          <a:effectLst/>
        </p:spPr>
        <p:txBody>
          <a:bodyPr wrap="none">
            <a:spAutoFit/>
          </a:bodyPr>
          <a:lstStyle/>
          <a:p>
            <a:r>
              <a:rPr lang="sv-SE" sz="1200"/>
              <a:t>26</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0" y="0"/>
            <a:ext cx="9229725" cy="1631950"/>
          </a:xfrm>
          <a:prstGeom prst="rect">
            <a:avLst/>
          </a:prstGeom>
          <a:noFill/>
          <a:ln w="9525">
            <a:noFill/>
            <a:miter lim="800000"/>
            <a:headEnd/>
            <a:tailEnd/>
          </a:ln>
          <a:effectLst/>
        </p:spPr>
        <p:txBody>
          <a:bodyPr wrap="none" anchor="ctr">
            <a:spAutoFit/>
          </a:bodyPr>
          <a:lstStyle/>
          <a:p>
            <a:r>
              <a:rPr lang="sv-SE" b="1"/>
              <a:t>FÖRÄLDRAR TILL FOTBOLLSSPELANDE BARN</a:t>
            </a:r>
            <a:endParaRPr lang="sv-SE"/>
          </a:p>
          <a:p>
            <a:r>
              <a:rPr lang="sv-SE" sz="1600"/>
              <a:t>Fotboll handlar om så mycket mer än att lära sig teknik och att behärska vissa moment. Inte minst </a:t>
            </a:r>
          </a:p>
          <a:p>
            <a:r>
              <a:rPr lang="sv-SE" sz="1600"/>
              <a:t>den sociala gemenskapen innebär värdefull utveckling för all framtid. Att lära sig ta hänsyn, vara en </a:t>
            </a:r>
          </a:p>
          <a:p>
            <a:r>
              <a:rPr lang="sv-SE" sz="1600"/>
              <a:t>bra kompis, respektera andra, hantera både vinster och förluster och att åka på cuper och läger </a:t>
            </a:r>
          </a:p>
          <a:p>
            <a:r>
              <a:rPr lang="sv-SE" sz="1600"/>
              <a:t>kanske med övernattning utan föräldrar är oerhört bra fostran.</a:t>
            </a:r>
          </a:p>
          <a:p>
            <a:endParaRPr lang="sv-SE"/>
          </a:p>
        </p:txBody>
      </p:sp>
      <p:sp>
        <p:nvSpPr>
          <p:cNvPr id="28675" name="Text Box 3"/>
          <p:cNvSpPr txBox="1">
            <a:spLocks noChangeArrowheads="1"/>
          </p:cNvSpPr>
          <p:nvPr/>
        </p:nvSpPr>
        <p:spPr bwMode="auto">
          <a:xfrm>
            <a:off x="8820150" y="0"/>
            <a:ext cx="323850" cy="244475"/>
          </a:xfrm>
          <a:prstGeom prst="rect">
            <a:avLst/>
          </a:prstGeom>
          <a:noFill/>
          <a:ln w="9525">
            <a:noFill/>
            <a:miter lim="800000"/>
            <a:headEnd/>
            <a:tailEnd/>
          </a:ln>
          <a:effectLst/>
        </p:spPr>
        <p:txBody>
          <a:bodyPr wrap="none">
            <a:spAutoFit/>
          </a:bodyPr>
          <a:lstStyle/>
          <a:p>
            <a:r>
              <a:rPr lang="sv-SE" sz="1000"/>
              <a:t>27</a:t>
            </a:r>
          </a:p>
        </p:txBody>
      </p:sp>
      <p:sp>
        <p:nvSpPr>
          <p:cNvPr id="2" name="textruta 1"/>
          <p:cNvSpPr txBox="1">
            <a:spLocks noChangeArrowheads="1"/>
          </p:cNvSpPr>
          <p:nvPr/>
        </p:nvSpPr>
        <p:spPr bwMode="auto">
          <a:xfrm>
            <a:off x="0" y="1341438"/>
            <a:ext cx="9167813" cy="2062162"/>
          </a:xfrm>
          <a:prstGeom prst="rect">
            <a:avLst/>
          </a:prstGeom>
          <a:noFill/>
          <a:ln w="9525">
            <a:noFill/>
            <a:miter lim="800000"/>
            <a:headEnd/>
            <a:tailEnd/>
          </a:ln>
        </p:spPr>
        <p:txBody>
          <a:bodyPr wrap="none">
            <a:spAutoFit/>
          </a:bodyPr>
          <a:lstStyle/>
          <a:p>
            <a:r>
              <a:rPr lang="sv-SE" sz="1600"/>
              <a:t>I fotbollslaget finns också goda förutsättningar att bygga upp en god självkänsla.</a:t>
            </a:r>
          </a:p>
          <a:p>
            <a:r>
              <a:rPr lang="sv-SE" sz="1600"/>
              <a:t>För att vilja fortsätta med fotboll måste barnen ha kul. En undersökning gjordes på en grupp 6-10-</a:t>
            </a:r>
          </a:p>
          <a:p>
            <a:r>
              <a:rPr lang="sv-SE" sz="1600"/>
              <a:t>åringar och glädje var det som rankades högst. Roligt är att ha kompisar, att få hoppa och springa, </a:t>
            </a:r>
          </a:p>
          <a:p>
            <a:r>
              <a:rPr lang="sv-SE" sz="1600"/>
              <a:t>att göra mål, att lära sig nya saker och att få kexchoklad och diplom på avslutningsfesten.</a:t>
            </a:r>
          </a:p>
          <a:p>
            <a:r>
              <a:rPr lang="sv-SE" sz="1600"/>
              <a:t>Nästan inga föräldrar anser att de själva sätter press på sina barn, men nästan hälften tycker att </a:t>
            </a:r>
          </a:p>
          <a:p>
            <a:r>
              <a:rPr lang="sv-SE" sz="1600"/>
              <a:t>andra gör det. Enligt en undersökning vid Göteborg Universitet känner 20 procent av  </a:t>
            </a:r>
          </a:p>
          <a:p>
            <a:r>
              <a:rPr lang="sv-SE" sz="1600"/>
              <a:t>idrottande barn mellan åtta och tolv år negativ press från sina föräldrar. I stället för glädje och </a:t>
            </a:r>
          </a:p>
          <a:p>
            <a:r>
              <a:rPr lang="sv-SE" sz="1600"/>
              <a:t>avkoppling känner alltså många barn orealistiska förväntningar från föräldrar.</a:t>
            </a:r>
          </a:p>
        </p:txBody>
      </p:sp>
      <p:sp>
        <p:nvSpPr>
          <p:cNvPr id="3" name="textruta 2"/>
          <p:cNvSpPr txBox="1">
            <a:spLocks noChangeArrowheads="1"/>
          </p:cNvSpPr>
          <p:nvPr/>
        </p:nvSpPr>
        <p:spPr bwMode="auto">
          <a:xfrm>
            <a:off x="0" y="3384550"/>
            <a:ext cx="9305925" cy="830263"/>
          </a:xfrm>
          <a:prstGeom prst="rect">
            <a:avLst/>
          </a:prstGeom>
          <a:noFill/>
          <a:ln w="9525">
            <a:noFill/>
            <a:miter lim="800000"/>
            <a:headEnd/>
            <a:tailEnd/>
          </a:ln>
        </p:spPr>
        <p:txBody>
          <a:bodyPr wrap="none">
            <a:spAutoFit/>
          </a:bodyPr>
          <a:lstStyle/>
          <a:p>
            <a:r>
              <a:rPr lang="sv-SE" sz="1600"/>
              <a:t>Inom barnfotbollen är det oftast ungdomar som är domare. De försöker naturligtvis alltid göra en bra </a:t>
            </a:r>
          </a:p>
          <a:p>
            <a:r>
              <a:rPr lang="sv-SE" sz="1600"/>
              <a:t>match. Det verkar ibland som om vissa föräldrar ser någon mystiskt typ som springer omkring med </a:t>
            </a:r>
          </a:p>
          <a:p>
            <a:r>
              <a:rPr lang="sv-SE" sz="1600"/>
              <a:t>en visselpipa och är orättvis. Någon som är till för att avreagera sig på!</a:t>
            </a:r>
          </a:p>
        </p:txBody>
      </p:sp>
      <p:sp>
        <p:nvSpPr>
          <p:cNvPr id="4" name="textruta 3"/>
          <p:cNvSpPr txBox="1">
            <a:spLocks noChangeArrowheads="1"/>
          </p:cNvSpPr>
          <p:nvPr/>
        </p:nvSpPr>
        <p:spPr bwMode="auto">
          <a:xfrm>
            <a:off x="0" y="4233863"/>
            <a:ext cx="9102725" cy="2830512"/>
          </a:xfrm>
          <a:prstGeom prst="rect">
            <a:avLst/>
          </a:prstGeom>
          <a:noFill/>
          <a:ln w="9525">
            <a:noFill/>
            <a:miter lim="800000"/>
            <a:headEnd/>
            <a:tailEnd/>
          </a:ln>
        </p:spPr>
        <p:txBody>
          <a:bodyPr>
            <a:spAutoFit/>
          </a:bodyPr>
          <a:lstStyle/>
          <a:p>
            <a:r>
              <a:rPr lang="sv-SE" sz="1600"/>
              <a:t>När föräldrar är med och tittar på barnens matcher och träningar är man förälder. De utsedda </a:t>
            </a:r>
          </a:p>
          <a:p>
            <a:r>
              <a:rPr lang="sv-SE" sz="1600"/>
              <a:t>ledarna vill inte ha ”assisterande coacher” som dessutom gör barnen förvirrade. Det är t.ex. </a:t>
            </a:r>
          </a:p>
          <a:p>
            <a:r>
              <a:rPr lang="sv-SE" sz="1600"/>
              <a:t>förbjudet att skrika ”instruktioner” till bollhållaren!</a:t>
            </a:r>
          </a:p>
          <a:p>
            <a:r>
              <a:rPr lang="sv-SE" sz="1600"/>
              <a:t>Däremot är du som förälder säkert välkommen att åtaga dig något som underlättar för ledare och </a:t>
            </a:r>
          </a:p>
          <a:p>
            <a:r>
              <a:rPr lang="sv-SE" sz="1600"/>
              <a:t>tränare. </a:t>
            </a:r>
            <a:r>
              <a:rPr lang="sv-SE" sz="1600">
                <a:solidFill>
                  <a:srgbClr val="0000CC"/>
                </a:solidFill>
              </a:rPr>
              <a:t>Gideonsbergs IF</a:t>
            </a:r>
            <a:r>
              <a:rPr lang="sv-SE" sz="1600"/>
              <a:t> är en ideell förening och alla ungdomsledare och tränare lägger ner </a:t>
            </a:r>
          </a:p>
          <a:p>
            <a:r>
              <a:rPr lang="sv-SE" sz="1600"/>
              <a:t>massor av tid och engagemang helt gratis. Naturligtvis för att de tycker det är roligt och trivs med </a:t>
            </a:r>
          </a:p>
          <a:p>
            <a:r>
              <a:rPr lang="sv-SE" sz="1600"/>
              <a:t>verksamheten men ibland kan väl avlastning med t.ex. bollpumpning, tvätt av matchkläder, ordna </a:t>
            </a:r>
          </a:p>
          <a:p>
            <a:r>
              <a:rPr lang="sv-SE" sz="1600"/>
              <a:t>skjuts till bortamatcher, kaffekokning o.dy. vara välkommet.</a:t>
            </a:r>
          </a:p>
          <a:p>
            <a:r>
              <a:rPr lang="sv-SE" sz="1600"/>
              <a:t>Avslutningsvis vill vi att föräldrar ska respektera att i </a:t>
            </a:r>
            <a:r>
              <a:rPr lang="sv-SE" sz="1600">
                <a:solidFill>
                  <a:srgbClr val="0000CC"/>
                </a:solidFill>
              </a:rPr>
              <a:t>Gideonsbergs IF</a:t>
            </a:r>
            <a:r>
              <a:rPr lang="sv-SE" sz="1600"/>
              <a:t> ska kortsiktigt resultat-</a:t>
            </a:r>
          </a:p>
          <a:p>
            <a:r>
              <a:rPr lang="sv-SE" sz="1600"/>
              <a:t>tänkande i enstaka matcher alltid stå tillbaka för utveckling, lagets och individens prestation.</a:t>
            </a:r>
          </a:p>
          <a:p>
            <a:endParaRPr lang="sv-S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xEl>
                                              <p:pRg st="7" end="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0" y="0"/>
            <a:ext cx="9144000" cy="6967538"/>
          </a:xfrm>
          <a:prstGeom prst="rect">
            <a:avLst/>
          </a:prstGeom>
          <a:noFill/>
          <a:ln w="9525">
            <a:noFill/>
            <a:miter lim="800000"/>
            <a:headEnd/>
            <a:tailEnd/>
          </a:ln>
          <a:effectLst/>
        </p:spPr>
        <p:txBody>
          <a:bodyPr anchor="ctr">
            <a:spAutoFit/>
          </a:bodyPr>
          <a:lstStyle/>
          <a:p>
            <a:r>
              <a:rPr lang="sv-SE" b="1"/>
              <a:t>LEDARE</a:t>
            </a:r>
            <a:endParaRPr lang="sv-SE"/>
          </a:p>
          <a:p>
            <a:r>
              <a:rPr lang="sv-SE" sz="1600"/>
              <a:t>Ledare och tränare är vårt ansikte utåt. Som ledare representerar du hela föreningen vid matcher och andra samlingar och förväntas uppträda enligt vår policy och våra kännetecken (sidan 7).</a:t>
            </a:r>
          </a:p>
          <a:p>
            <a:r>
              <a:rPr lang="sv-SE" sz="1600"/>
              <a:t>Som ledare eller tränare är du också en förebild för barn och ungdomar. Det ställer krav på uppträdande och ordval så att spelarna fostras i en miljö vi kan vara stolta över.</a:t>
            </a:r>
          </a:p>
          <a:p>
            <a:endParaRPr lang="sv-SE" sz="1600"/>
          </a:p>
          <a:p>
            <a:r>
              <a:rPr lang="sv-SE" sz="1600"/>
              <a:t>En viktig sak i denna miljö är att alla tycker att fotboll är kul. Att sprida entusiasmen och glädje och få gensvar av barn och ungdomar är en oerhört rolig och stimulerande uppgift.</a:t>
            </a:r>
          </a:p>
          <a:p>
            <a:r>
              <a:rPr lang="sv-SE" sz="1600"/>
              <a:t>I </a:t>
            </a:r>
            <a:r>
              <a:rPr lang="sv-SE" sz="1600">
                <a:solidFill>
                  <a:srgbClr val="0000CC"/>
                </a:solidFill>
              </a:rPr>
              <a:t>Gideonsbergs IF</a:t>
            </a:r>
            <a:r>
              <a:rPr lang="sv-SE" sz="1600"/>
              <a:t> ska vi ha ett demokratiskt ledarskap som skapar delaktighet, engagemang och</a:t>
            </a:r>
          </a:p>
          <a:p>
            <a:r>
              <a:rPr lang="sv-SE" sz="1600"/>
              <a:t>individuellt ansvar hos alla. Barn och ungdomar behöver och ska få individuell uppmärksamhet. Tränarnas och ledarnas uppgifter är också att ge instruktion och feedback. Feedback är ett effektivt sätt att påverka utvecklingen positivt. Men det är viktigt att barn och ungdomar får positiva minnen. Lyft därför fram det de har gjort bra i stället för att fokusera på sådant som inte lyckades. Då byggs självförtroendet och självkänslan upp vilket på sikt kan komma att ha avgörande betydelse för att man fortsätter spela fotboll och t.o.m. för hur karriären blir. </a:t>
            </a:r>
          </a:p>
          <a:p>
            <a:endParaRPr lang="sv-SE" sz="1600"/>
          </a:p>
          <a:p>
            <a:r>
              <a:rPr lang="sv-SE" sz="1600"/>
              <a:t>Ibland kan det vara nödvändigt ”att säga ifrån” men det ska göras konstruktivt och behärskat.</a:t>
            </a:r>
          </a:p>
          <a:p>
            <a:r>
              <a:rPr lang="sv-SE" sz="1600"/>
              <a:t>När något inte fungerar som det bör ska kritiken inriktas mot tips och råd om hur det ska vara för </a:t>
            </a:r>
          </a:p>
          <a:p>
            <a:r>
              <a:rPr lang="sv-SE" sz="1600"/>
              <a:t>att få det att fungera bra. </a:t>
            </a:r>
            <a:r>
              <a:rPr lang="sv-SE" sz="1600">
                <a:solidFill>
                  <a:srgbClr val="0000CC"/>
                </a:solidFill>
              </a:rPr>
              <a:t>Gideonsbergs IF</a:t>
            </a:r>
            <a:r>
              <a:rPr lang="sv-SE" sz="1600"/>
              <a:t> stöder dig med tränarutbildning, kurser, intern-utbildningar och ledarträffar. </a:t>
            </a:r>
          </a:p>
          <a:p>
            <a:r>
              <a:rPr lang="sv-SE" sz="1600"/>
              <a:t>Vi vill också ha samverkan över laggränserna. Med ett gott kamratskap ledare emellan blir detta mycket lättare. </a:t>
            </a:r>
          </a:p>
          <a:p>
            <a:endParaRPr lang="sv-SE" sz="1600"/>
          </a:p>
          <a:p>
            <a:r>
              <a:rPr lang="sv-SE" sz="1600"/>
              <a:t>Våra ledare och tränare är föreningens bästa tillgång. Han/hon är oftast förälder som har fått sitt uppdrag främst för att de lovat att ställa upp med sin tid, sitt engagemang och sitt kunnande.</a:t>
            </a:r>
          </a:p>
          <a:p>
            <a:r>
              <a:rPr lang="sv-SE" sz="1600"/>
              <a:t>Vi vill att du ska känna dig som den viktiga och betydelsefulla person du är för dina ungdomar och för </a:t>
            </a:r>
            <a:r>
              <a:rPr lang="sv-SE" sz="1600">
                <a:solidFill>
                  <a:srgbClr val="0000CC"/>
                </a:solidFill>
              </a:rPr>
              <a:t>Gideonsbergs IF</a:t>
            </a:r>
            <a:r>
              <a:rPr lang="sv-SE" sz="1600"/>
              <a:t>!</a:t>
            </a:r>
          </a:p>
          <a:p>
            <a:pPr eaLnBrk="0" hangingPunct="0"/>
            <a:endParaRPr lang="sv-SE" sz="1600"/>
          </a:p>
        </p:txBody>
      </p:sp>
      <p:sp>
        <p:nvSpPr>
          <p:cNvPr id="29699" name="Text Box 3"/>
          <p:cNvSpPr txBox="1">
            <a:spLocks noChangeArrowheads="1"/>
          </p:cNvSpPr>
          <p:nvPr/>
        </p:nvSpPr>
        <p:spPr bwMode="auto">
          <a:xfrm>
            <a:off x="8820150" y="0"/>
            <a:ext cx="323850" cy="244475"/>
          </a:xfrm>
          <a:prstGeom prst="rect">
            <a:avLst/>
          </a:prstGeom>
          <a:noFill/>
          <a:ln w="9525">
            <a:noFill/>
            <a:miter lim="800000"/>
            <a:headEnd/>
            <a:tailEnd/>
          </a:ln>
          <a:effectLst/>
        </p:spPr>
        <p:txBody>
          <a:bodyPr wrap="none">
            <a:spAutoFit/>
          </a:bodyPr>
          <a:lstStyle/>
          <a:p>
            <a:r>
              <a:rPr lang="sv-SE" sz="1000"/>
              <a:t>28</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Tränarstegen (tröjor)"/>
          <p:cNvPicPr>
            <a:picLocks noChangeAspect="1" noChangeArrowheads="1"/>
          </p:cNvPicPr>
          <p:nvPr/>
        </p:nvPicPr>
        <p:blipFill>
          <a:blip r:embed="rId3" cstate="print"/>
          <a:srcRect/>
          <a:stretch>
            <a:fillRect/>
          </a:stretch>
        </p:blipFill>
        <p:spPr bwMode="auto">
          <a:xfrm>
            <a:off x="0" y="0"/>
            <a:ext cx="4572000" cy="6858000"/>
          </a:xfrm>
          <a:prstGeom prst="rect">
            <a:avLst/>
          </a:prstGeom>
          <a:noFill/>
          <a:ln w="9525">
            <a:noFill/>
            <a:miter lim="800000"/>
            <a:headEnd/>
            <a:tailEnd/>
          </a:ln>
        </p:spPr>
      </p:pic>
      <p:sp>
        <p:nvSpPr>
          <p:cNvPr id="58371" name="Text Box 3"/>
          <p:cNvSpPr txBox="1">
            <a:spLocks noChangeArrowheads="1"/>
          </p:cNvSpPr>
          <p:nvPr/>
        </p:nvSpPr>
        <p:spPr bwMode="auto">
          <a:xfrm>
            <a:off x="4572000" y="0"/>
            <a:ext cx="4824413" cy="5768975"/>
          </a:xfrm>
          <a:prstGeom prst="rect">
            <a:avLst/>
          </a:prstGeom>
          <a:noFill/>
          <a:ln w="9525">
            <a:noFill/>
            <a:miter lim="800000"/>
            <a:headEnd/>
            <a:tailEnd/>
          </a:ln>
          <a:effectLst/>
        </p:spPr>
        <p:txBody>
          <a:bodyPr>
            <a:spAutoFit/>
          </a:bodyPr>
          <a:lstStyle/>
          <a:p>
            <a:r>
              <a:rPr lang="sv-SE" sz="1600" b="1">
                <a:solidFill>
                  <a:srgbClr val="000066"/>
                </a:solidFill>
              </a:rPr>
              <a:t>SVENSKA FOTBOLLFÖRBUNDETS  REKOMMENDATIONER FÖR BARN- OCH UNGDOMSLEDARES UTBILDNINGSNIVÅER</a:t>
            </a:r>
          </a:p>
          <a:p>
            <a:endParaRPr lang="sv-SE" b="1">
              <a:solidFill>
                <a:srgbClr val="000066"/>
              </a:solidFill>
            </a:endParaRPr>
          </a:p>
          <a:p>
            <a:r>
              <a:rPr lang="sv-SE">
                <a:solidFill>
                  <a:srgbClr val="000066"/>
                </a:solidFill>
              </a:rPr>
              <a:t>Alla barn- och ungdomsledare ska ha </a:t>
            </a:r>
          </a:p>
          <a:p>
            <a:r>
              <a:rPr lang="sv-SE">
                <a:solidFill>
                  <a:srgbClr val="000066"/>
                </a:solidFill>
              </a:rPr>
              <a:t>kännedom om ”</a:t>
            </a:r>
            <a:r>
              <a:rPr lang="sv-SE" i="1">
                <a:solidFill>
                  <a:srgbClr val="000066"/>
                </a:solidFill>
              </a:rPr>
              <a:t>Fotbollens spela, lek och lär”  </a:t>
            </a:r>
            <a:r>
              <a:rPr lang="sv-SE">
                <a:solidFill>
                  <a:srgbClr val="000066"/>
                </a:solidFill>
              </a:rPr>
              <a:t>samt föreningens barn- och ungdomspolicy.</a:t>
            </a:r>
          </a:p>
          <a:p>
            <a:endParaRPr lang="sv-SE">
              <a:solidFill>
                <a:srgbClr val="000066"/>
              </a:solidFill>
            </a:endParaRPr>
          </a:p>
          <a:p>
            <a:r>
              <a:rPr lang="sv-SE">
                <a:solidFill>
                  <a:srgbClr val="000066"/>
                </a:solidFill>
              </a:rPr>
              <a:t>Alla som tränar barn upp till nio års ålder </a:t>
            </a:r>
          </a:p>
          <a:p>
            <a:r>
              <a:rPr lang="sv-SE">
                <a:solidFill>
                  <a:srgbClr val="000066"/>
                </a:solidFill>
              </a:rPr>
              <a:t>ska ha genomgått ”</a:t>
            </a:r>
            <a:r>
              <a:rPr lang="sv-SE" i="1">
                <a:solidFill>
                  <a:srgbClr val="000066"/>
                </a:solidFill>
              </a:rPr>
              <a:t>Avspark</a:t>
            </a:r>
            <a:r>
              <a:rPr lang="sv-SE">
                <a:solidFill>
                  <a:srgbClr val="000066"/>
                </a:solidFill>
              </a:rPr>
              <a:t>”</a:t>
            </a:r>
          </a:p>
          <a:p>
            <a:endParaRPr lang="sv-SE">
              <a:solidFill>
                <a:srgbClr val="000066"/>
              </a:solidFill>
            </a:endParaRPr>
          </a:p>
          <a:p>
            <a:r>
              <a:rPr lang="sv-SE">
                <a:solidFill>
                  <a:srgbClr val="000066"/>
                </a:solidFill>
              </a:rPr>
              <a:t>Alla som tränar barn 10-12 år ska ha </a:t>
            </a:r>
          </a:p>
          <a:p>
            <a:r>
              <a:rPr lang="sv-SE">
                <a:solidFill>
                  <a:srgbClr val="000066"/>
                </a:solidFill>
              </a:rPr>
              <a:t>genomgått utbildning på </a:t>
            </a:r>
            <a:r>
              <a:rPr lang="sv-SE" i="1">
                <a:solidFill>
                  <a:srgbClr val="000066"/>
                </a:solidFill>
              </a:rPr>
              <a:t>Bas 1-nivå.</a:t>
            </a:r>
          </a:p>
          <a:p>
            <a:endParaRPr lang="sv-SE">
              <a:solidFill>
                <a:srgbClr val="000066"/>
              </a:solidFill>
            </a:endParaRPr>
          </a:p>
          <a:p>
            <a:r>
              <a:rPr lang="sv-SE">
                <a:solidFill>
                  <a:srgbClr val="000066"/>
                </a:solidFill>
              </a:rPr>
              <a:t>Alla som tränar ungdomar 13-17 år ska ha minst genomgått hela </a:t>
            </a:r>
            <a:r>
              <a:rPr lang="sv-SE" i="1">
                <a:solidFill>
                  <a:srgbClr val="000066"/>
                </a:solidFill>
              </a:rPr>
              <a:t>Bas 1 </a:t>
            </a:r>
            <a:r>
              <a:rPr lang="sv-SE">
                <a:solidFill>
                  <a:srgbClr val="000066"/>
                </a:solidFill>
              </a:rPr>
              <a:t>och gärna påbörjat utbildning på</a:t>
            </a:r>
            <a:r>
              <a:rPr lang="sv-SE" i="1">
                <a:solidFill>
                  <a:srgbClr val="000066"/>
                </a:solidFill>
              </a:rPr>
              <a:t> Bas 2 -nivå.</a:t>
            </a:r>
          </a:p>
          <a:p>
            <a:endParaRPr lang="sv-SE" i="1">
              <a:solidFill>
                <a:srgbClr val="000066"/>
              </a:solidFill>
            </a:endParaRPr>
          </a:p>
          <a:p>
            <a:r>
              <a:rPr lang="sv-SE">
                <a:solidFill>
                  <a:srgbClr val="000066"/>
                </a:solidFill>
              </a:rPr>
              <a:t>Alla som tränar ungdomar 18-19 år </a:t>
            </a:r>
          </a:p>
          <a:p>
            <a:r>
              <a:rPr lang="sv-SE">
                <a:solidFill>
                  <a:srgbClr val="000066"/>
                </a:solidFill>
              </a:rPr>
              <a:t>(juniorer) ska ha genomgått hela </a:t>
            </a:r>
            <a:r>
              <a:rPr lang="sv-SE" i="1">
                <a:solidFill>
                  <a:srgbClr val="000066"/>
                </a:solidFill>
              </a:rPr>
              <a:t>Bas 2.</a:t>
            </a:r>
            <a:endParaRPr lang="sv-SE">
              <a:solidFill>
                <a:srgbClr val="000066"/>
              </a:solidFill>
            </a:endParaRPr>
          </a:p>
          <a:p>
            <a:endParaRPr lang="sv-SE">
              <a:solidFill>
                <a:srgbClr val="000066"/>
              </a:solidFill>
            </a:endParaRPr>
          </a:p>
        </p:txBody>
      </p:sp>
      <p:sp>
        <p:nvSpPr>
          <p:cNvPr id="30724" name="Line 4"/>
          <p:cNvSpPr>
            <a:spLocks noChangeShapeType="1"/>
          </p:cNvSpPr>
          <p:nvPr/>
        </p:nvSpPr>
        <p:spPr bwMode="auto">
          <a:xfrm>
            <a:off x="4572000" y="0"/>
            <a:ext cx="0" cy="6858000"/>
          </a:xfrm>
          <a:prstGeom prst="line">
            <a:avLst/>
          </a:prstGeom>
          <a:noFill/>
          <a:ln w="38100">
            <a:solidFill>
              <a:srgbClr val="000066"/>
            </a:solidFill>
            <a:round/>
            <a:headEnd/>
            <a:tailEnd/>
          </a:ln>
          <a:effectLst/>
        </p:spPr>
        <p:txBody>
          <a:bodyPr/>
          <a:lstStyle/>
          <a:p>
            <a:endParaRPr lang="sv-SE"/>
          </a:p>
        </p:txBody>
      </p:sp>
      <p:sp>
        <p:nvSpPr>
          <p:cNvPr id="58373" name="Text Box 5"/>
          <p:cNvSpPr txBox="1">
            <a:spLocks noChangeArrowheads="1"/>
          </p:cNvSpPr>
          <p:nvPr/>
        </p:nvSpPr>
        <p:spPr bwMode="auto">
          <a:xfrm>
            <a:off x="4716463" y="5805488"/>
            <a:ext cx="4105275" cy="609600"/>
          </a:xfrm>
          <a:prstGeom prst="rect">
            <a:avLst/>
          </a:prstGeom>
          <a:noFill/>
          <a:ln w="28575">
            <a:solidFill>
              <a:srgbClr val="0000CC"/>
            </a:solidFill>
            <a:miter lim="800000"/>
            <a:headEnd/>
            <a:tailEnd/>
          </a:ln>
          <a:effectLst/>
        </p:spPr>
        <p:txBody>
          <a:bodyPr>
            <a:spAutoFit/>
          </a:bodyPr>
          <a:lstStyle/>
          <a:p>
            <a:pPr algn="ctr"/>
            <a:r>
              <a:rPr lang="sv-SE" sz="1600">
                <a:solidFill>
                  <a:srgbClr val="0000CC"/>
                </a:solidFill>
                <a:latin typeface="Verdana" pitchFamily="34" charset="0"/>
              </a:rPr>
              <a:t>I Gideonsbergs IF följer vi Svenska</a:t>
            </a:r>
          </a:p>
          <a:p>
            <a:pPr algn="ctr"/>
            <a:r>
              <a:rPr lang="sv-SE" sz="1600">
                <a:solidFill>
                  <a:srgbClr val="0000CC"/>
                </a:solidFill>
                <a:latin typeface="Verdana" pitchFamily="34" charset="0"/>
              </a:rPr>
              <a:t>Fotbollförbundets rekommendationer</a:t>
            </a:r>
          </a:p>
        </p:txBody>
      </p:sp>
      <p:sp>
        <p:nvSpPr>
          <p:cNvPr id="30726" name="Text Box 7"/>
          <p:cNvSpPr txBox="1">
            <a:spLocks noChangeArrowheads="1"/>
          </p:cNvSpPr>
          <p:nvPr/>
        </p:nvSpPr>
        <p:spPr bwMode="auto">
          <a:xfrm>
            <a:off x="8791575" y="25400"/>
            <a:ext cx="323850" cy="244475"/>
          </a:xfrm>
          <a:prstGeom prst="rect">
            <a:avLst/>
          </a:prstGeom>
          <a:noFill/>
          <a:ln w="9525">
            <a:noFill/>
            <a:miter lim="800000"/>
            <a:headEnd/>
            <a:tailEnd/>
          </a:ln>
          <a:effectLst/>
        </p:spPr>
        <p:txBody>
          <a:bodyPr wrap="none">
            <a:spAutoFit/>
          </a:bodyPr>
          <a:lstStyle/>
          <a:p>
            <a:r>
              <a:rPr lang="sv-SE" sz="1000"/>
              <a:t>29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837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8371">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8371">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8371">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8371">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8371">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8371">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8371">
                                            <p:txEl>
                                              <p:pRg st="13" end="1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8371">
                                            <p:txEl>
                                              <p:pRg st="14" end="14"/>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8373">
                                            <p:bg/>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8373">
                                            <p:txEl>
                                              <p:pRg st="0" end="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837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3" grpId="0" build="allAtOnce"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0" y="30163"/>
            <a:ext cx="9050338" cy="6858000"/>
          </a:xfrm>
          <a:prstGeom prst="rect">
            <a:avLst/>
          </a:prstGeom>
          <a:noFill/>
          <a:ln w="9525">
            <a:noFill/>
            <a:miter lim="800000"/>
            <a:headEnd/>
            <a:tailEnd/>
          </a:ln>
          <a:effectLst/>
        </p:spPr>
        <p:txBody>
          <a:bodyPr wrap="none" anchor="ctr">
            <a:spAutoFit/>
          </a:bodyPr>
          <a:lstStyle/>
          <a:p>
            <a:r>
              <a:rPr lang="sv-SE" sz="2400" b="1">
                <a:latin typeface="Verdana" pitchFamily="34" charset="0"/>
              </a:rPr>
              <a:t>INLEDNING							</a:t>
            </a:r>
            <a:r>
              <a:rPr lang="sv-SE" sz="1000">
                <a:latin typeface="Verdana" pitchFamily="34" charset="0"/>
              </a:rPr>
              <a:t>3</a:t>
            </a:r>
            <a:endParaRPr lang="sv-SE" sz="2400">
              <a:latin typeface="Verdana" pitchFamily="34" charset="0"/>
            </a:endParaRPr>
          </a:p>
          <a:p>
            <a:endParaRPr lang="sv-SE" sz="2000" b="1">
              <a:latin typeface="Verdana" pitchFamily="34" charset="0"/>
            </a:endParaRPr>
          </a:p>
          <a:p>
            <a:r>
              <a:rPr lang="sv-SE" sz="2000" b="1">
                <a:latin typeface="Verdana" pitchFamily="34" charset="0"/>
              </a:rPr>
              <a:t>SYFTE MED POLICY- OCH UTVECKLINGSPLANEN</a:t>
            </a:r>
            <a:endParaRPr lang="sv-SE" sz="2000">
              <a:latin typeface="Verdana" pitchFamily="34" charset="0"/>
            </a:endParaRPr>
          </a:p>
          <a:p>
            <a:r>
              <a:rPr lang="sv-SE" sz="2000">
                <a:latin typeface="Verdana" pitchFamily="34" charset="0"/>
              </a:rPr>
              <a:t>Beskriva hur </a:t>
            </a:r>
            <a:r>
              <a:rPr lang="sv-SE" sz="2000">
                <a:solidFill>
                  <a:schemeClr val="accent2"/>
                </a:solidFill>
                <a:latin typeface="Verdana" pitchFamily="34" charset="0"/>
              </a:rPr>
              <a:t>Gideonsbergs IF</a:t>
            </a:r>
            <a:r>
              <a:rPr lang="sv-SE" sz="2000">
                <a:latin typeface="Verdana" pitchFamily="34" charset="0"/>
              </a:rPr>
              <a:t> (GIF) ska bedriva utveckling av barn </a:t>
            </a:r>
          </a:p>
          <a:p>
            <a:r>
              <a:rPr lang="sv-SE" sz="2000">
                <a:latin typeface="Verdana" pitchFamily="34" charset="0"/>
              </a:rPr>
              <a:t>och ungdomar ”från Fotbollslekis till Seniorfotboll”.</a:t>
            </a:r>
          </a:p>
          <a:p>
            <a:endParaRPr lang="sv-SE" sz="2000" b="1">
              <a:latin typeface="Verdana" pitchFamily="34" charset="0"/>
            </a:endParaRPr>
          </a:p>
          <a:p>
            <a:r>
              <a:rPr lang="sv-SE" sz="2000" b="1">
                <a:latin typeface="Verdana" pitchFamily="34" charset="0"/>
              </a:rPr>
              <a:t>MÅL</a:t>
            </a:r>
            <a:endParaRPr lang="sv-SE" sz="2000">
              <a:latin typeface="Verdana" pitchFamily="34" charset="0"/>
            </a:endParaRPr>
          </a:p>
          <a:p>
            <a:r>
              <a:rPr lang="sv-SE" sz="2000">
                <a:latin typeface="Verdana" pitchFamily="34" charset="0"/>
              </a:rPr>
              <a:t>Våra ungdomar ska bli väl förtrogna med vår policy, utvecklingsplan </a:t>
            </a:r>
          </a:p>
          <a:p>
            <a:r>
              <a:rPr lang="sv-SE" sz="2000">
                <a:latin typeface="Verdana" pitchFamily="34" charset="0"/>
              </a:rPr>
              <a:t>och gemensamma spelidé (”den ljusblåa tråden”) och därmed bli väl </a:t>
            </a:r>
          </a:p>
          <a:p>
            <a:r>
              <a:rPr lang="sv-SE" sz="2000">
                <a:latin typeface="Verdana" pitchFamily="34" charset="0"/>
              </a:rPr>
              <a:t>förberedda att ta steget upp i seniorfotbollen.</a:t>
            </a:r>
          </a:p>
          <a:p>
            <a:endParaRPr lang="sv-SE" sz="2000" b="1">
              <a:latin typeface="Verdana" pitchFamily="34" charset="0"/>
            </a:endParaRPr>
          </a:p>
          <a:p>
            <a:r>
              <a:rPr lang="sv-SE" sz="2000" b="1">
                <a:latin typeface="Verdana" pitchFamily="34" charset="0"/>
              </a:rPr>
              <a:t>TILLVÄGAGÅNGSSÄTT</a:t>
            </a:r>
            <a:endParaRPr lang="sv-SE" sz="2000">
              <a:latin typeface="Verdana" pitchFamily="34" charset="0"/>
            </a:endParaRPr>
          </a:p>
          <a:p>
            <a:r>
              <a:rPr lang="sv-SE" sz="2000">
                <a:latin typeface="Verdana" pitchFamily="34" charset="0"/>
              </a:rPr>
              <a:t>Utvecklingen fokuserar på områdena teknik, spelförståelse/</a:t>
            </a:r>
          </a:p>
          <a:p>
            <a:r>
              <a:rPr lang="sv-SE" sz="2000">
                <a:latin typeface="Verdana" pitchFamily="34" charset="0"/>
              </a:rPr>
              <a:t>speluppfattning, fysik och karaktär. Beskrivs på sid 7.</a:t>
            </a:r>
          </a:p>
          <a:p>
            <a:endParaRPr lang="sv-SE" sz="2000" b="1">
              <a:latin typeface="Verdana" pitchFamily="34" charset="0"/>
            </a:endParaRPr>
          </a:p>
          <a:p>
            <a:r>
              <a:rPr lang="sv-SE" sz="2000" b="1">
                <a:latin typeface="Verdana" pitchFamily="34" charset="0"/>
              </a:rPr>
              <a:t>ANVÄNDNINGSOMRÅDEN</a:t>
            </a:r>
            <a:endParaRPr lang="sv-SE" sz="2000">
              <a:latin typeface="Verdana" pitchFamily="34" charset="0"/>
            </a:endParaRPr>
          </a:p>
          <a:p>
            <a:r>
              <a:rPr lang="sv-SE" sz="2000">
                <a:latin typeface="Verdana" pitchFamily="34" charset="0"/>
              </a:rPr>
              <a:t>Policy- och Utvecklingsplanen är ett dokument som ska vara väg-</a:t>
            </a:r>
          </a:p>
          <a:p>
            <a:r>
              <a:rPr lang="sv-SE" sz="2000">
                <a:latin typeface="Verdana" pitchFamily="34" charset="0"/>
              </a:rPr>
              <a:t>ledande vid planering och förberedelser för såväl säsong, träningar </a:t>
            </a:r>
          </a:p>
          <a:p>
            <a:r>
              <a:rPr lang="sv-SE" sz="2000">
                <a:latin typeface="Verdana" pitchFamily="34" charset="0"/>
              </a:rPr>
              <a:t>och matcher samt vid information till spelare, föräldrar och övriga </a:t>
            </a:r>
          </a:p>
          <a:p>
            <a:r>
              <a:rPr lang="sv-SE" sz="2000">
                <a:latin typeface="Verdana" pitchFamily="34" charset="0"/>
              </a:rPr>
              <a:t>intressenter. Policy- och Utvecklingsplanen är ett levande dokument </a:t>
            </a:r>
          </a:p>
          <a:p>
            <a:r>
              <a:rPr lang="sv-SE" sz="2000">
                <a:latin typeface="Verdana" pitchFamily="34" charset="0"/>
              </a:rPr>
              <a:t>som utvärderas av styrelsen och vid behov revideras en gång om </a:t>
            </a:r>
          </a:p>
          <a:p>
            <a:r>
              <a:rPr lang="sv-SE" sz="2000">
                <a:latin typeface="Verdana" pitchFamily="34" charset="0"/>
              </a:rPr>
              <a:t>året direkt efter årsmötet.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700088"/>
            <a:ext cx="9144000" cy="6134100"/>
          </a:xfrm>
          <a:prstGeom prst="rect">
            <a:avLst/>
          </a:prstGeom>
          <a:noFill/>
          <a:ln w="9525">
            <a:noFill/>
            <a:miter lim="800000"/>
            <a:headEnd/>
            <a:tailEnd/>
          </a:ln>
          <a:effectLst/>
        </p:spPr>
        <p:txBody>
          <a:bodyPr anchor="ctr">
            <a:spAutoFit/>
          </a:bodyPr>
          <a:lstStyle/>
          <a:p>
            <a:r>
              <a:rPr lang="sv-SE" b="1">
                <a:solidFill>
                  <a:srgbClr val="0000CC"/>
                </a:solidFill>
              </a:rPr>
              <a:t>Gideonsbergs IF</a:t>
            </a:r>
            <a:r>
              <a:rPr lang="sv-SE"/>
              <a:t> bildades 1955 och är till stor del en fotbollsförening som är inriktad på breddverksamhet. Barn och ungdomars fotbollspel bygger på att de ska ha roligt med sin idrott. Men vi ska också kunna hjälpa spelare som har ambitioner och talang att utvecklas till elitspelare. Vi har stolta damfotbollstraditioner från högsta eliten i Sverige dit vi siktar igen.</a:t>
            </a:r>
            <a:endParaRPr lang="sv-SE" b="1"/>
          </a:p>
          <a:p>
            <a:endParaRPr lang="sv-SE" b="1">
              <a:solidFill>
                <a:srgbClr val="0000CC"/>
              </a:solidFill>
            </a:endParaRPr>
          </a:p>
          <a:p>
            <a:r>
              <a:rPr lang="sv-SE" b="1">
                <a:solidFill>
                  <a:srgbClr val="0000CC"/>
                </a:solidFill>
              </a:rPr>
              <a:t>I Gideonsbergs IF</a:t>
            </a:r>
            <a:r>
              <a:rPr lang="sv-SE" b="1"/>
              <a:t> </a:t>
            </a:r>
            <a:r>
              <a:rPr lang="sv-SE"/>
              <a:t>tar vi hänsyn till individens behov och ger möjlighet till utveckling utifrån var och ens förutsättningar. Fotbollen ska vara en trygg miljö som värnar om både individ och grupp. Allvar och resultatkrav ska tonas ner i barn- och ungdomsfotbollen vilket ger bättre förutsättningar för en positiv utveckling.</a:t>
            </a:r>
          </a:p>
          <a:p>
            <a:endParaRPr lang="sv-SE" b="1">
              <a:solidFill>
                <a:srgbClr val="0000CC"/>
              </a:solidFill>
            </a:endParaRPr>
          </a:p>
          <a:p>
            <a:r>
              <a:rPr lang="sv-SE" b="1">
                <a:solidFill>
                  <a:srgbClr val="0000CC"/>
                </a:solidFill>
              </a:rPr>
              <a:t>Gideonsbergs IF</a:t>
            </a:r>
            <a:r>
              <a:rPr lang="sv-SE" b="1"/>
              <a:t> </a:t>
            </a:r>
            <a:r>
              <a:rPr lang="sv-SE"/>
              <a:t>har kansli, föreningslokal och hemmaplaner på Önsta IP och när-liggande 7- och 11-mannaplaner i Västerås. </a:t>
            </a:r>
          </a:p>
          <a:p>
            <a:r>
              <a:rPr lang="sv-SE"/>
              <a:t>Vi är också delägare i Rocklunda Sport &amp; Event AB vilket bl.a. innebär att damlaget tränar och matchar på Swedbank Park.</a:t>
            </a:r>
          </a:p>
          <a:p>
            <a:endParaRPr lang="sv-SE" b="1">
              <a:solidFill>
                <a:srgbClr val="0000CC"/>
              </a:solidFill>
            </a:endParaRPr>
          </a:p>
          <a:p>
            <a:r>
              <a:rPr lang="sv-SE" b="1">
                <a:solidFill>
                  <a:srgbClr val="0000CC"/>
                </a:solidFill>
              </a:rPr>
              <a:t>Gideonsbergs IF</a:t>
            </a:r>
            <a:r>
              <a:rPr lang="sv-SE" b="1"/>
              <a:t> </a:t>
            </a:r>
            <a:r>
              <a:rPr lang="sv-SE"/>
              <a:t>har c:a 30 fotbollslag jämnt fördelat mellan pojkar och flickor. Information om föreningen förmedlas både via hemsidan </a:t>
            </a:r>
            <a:r>
              <a:rPr lang="sv-SE" b="1">
                <a:hlinkClick r:id="rId3"/>
              </a:rPr>
              <a:t>www.gideonsbergsif.se</a:t>
            </a:r>
            <a:r>
              <a:rPr lang="sv-SE"/>
              <a:t> och muntligt via ledare, tränare och anställda. Dessutom har ungdomslagen egna hemsidor som man finner genom att gå via huvudhemsidan. Varje ungdomslag har minst en föräldraträff per säsong.</a:t>
            </a:r>
          </a:p>
          <a:p>
            <a:pPr eaLnBrk="0" hangingPunct="0"/>
            <a:endParaRPr lang="sv-SE"/>
          </a:p>
        </p:txBody>
      </p:sp>
      <p:sp>
        <p:nvSpPr>
          <p:cNvPr id="5123" name="Text Box 3"/>
          <p:cNvSpPr txBox="1">
            <a:spLocks noChangeArrowheads="1"/>
          </p:cNvSpPr>
          <p:nvPr/>
        </p:nvSpPr>
        <p:spPr bwMode="auto">
          <a:xfrm>
            <a:off x="0" y="260350"/>
            <a:ext cx="6584950" cy="396875"/>
          </a:xfrm>
          <a:prstGeom prst="rect">
            <a:avLst/>
          </a:prstGeom>
          <a:noFill/>
          <a:ln w="9525">
            <a:noFill/>
            <a:miter lim="800000"/>
            <a:headEnd/>
            <a:tailEnd/>
          </a:ln>
          <a:effectLst/>
        </p:spPr>
        <p:txBody>
          <a:bodyPr wrap="none">
            <a:spAutoFit/>
          </a:bodyPr>
          <a:lstStyle/>
          <a:p>
            <a:r>
              <a:rPr lang="sv-SE" sz="2000" b="1" u="sng"/>
              <a:t>KORT PRESENTATION AV</a:t>
            </a:r>
            <a:r>
              <a:rPr lang="sv-SE" sz="2000" b="1" u="sng">
                <a:solidFill>
                  <a:srgbClr val="0000CC"/>
                </a:solidFill>
              </a:rPr>
              <a:t> GIDEONSBERGS IF</a:t>
            </a:r>
            <a:r>
              <a:rPr lang="sv-SE" b="1">
                <a:solidFill>
                  <a:srgbClr val="0000CC"/>
                </a:solidFill>
              </a:rPr>
              <a:t>	</a:t>
            </a:r>
          </a:p>
        </p:txBody>
      </p:sp>
      <p:sp>
        <p:nvSpPr>
          <p:cNvPr id="5124" name="Text Box 4"/>
          <p:cNvSpPr txBox="1">
            <a:spLocks noChangeArrowheads="1"/>
          </p:cNvSpPr>
          <p:nvPr/>
        </p:nvSpPr>
        <p:spPr bwMode="auto">
          <a:xfrm>
            <a:off x="8832850" y="0"/>
            <a:ext cx="311150" cy="366713"/>
          </a:xfrm>
          <a:prstGeom prst="rect">
            <a:avLst/>
          </a:prstGeom>
          <a:noFill/>
          <a:ln w="9525">
            <a:noFill/>
            <a:miter lim="800000"/>
            <a:headEnd/>
            <a:tailEnd/>
          </a:ln>
          <a:effectLst/>
        </p:spPr>
        <p:txBody>
          <a:bodyPr wrap="none">
            <a:spAutoFit/>
          </a:bodyPr>
          <a:lstStyle/>
          <a:p>
            <a:r>
              <a:rPr lang="sv-SE"/>
              <a:t>4</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684213" y="1125538"/>
            <a:ext cx="7921625" cy="4108450"/>
          </a:xfrm>
          <a:prstGeom prst="rect">
            <a:avLst/>
          </a:prstGeom>
          <a:noFill/>
          <a:ln w="9525">
            <a:noFill/>
            <a:miter lim="800000"/>
            <a:headEnd/>
            <a:tailEnd/>
          </a:ln>
          <a:effectLst/>
        </p:spPr>
        <p:txBody>
          <a:bodyPr wrap="none">
            <a:spAutoFit/>
          </a:bodyPr>
          <a:lstStyle/>
          <a:p>
            <a:r>
              <a:rPr lang="sv-SE" sz="2400">
                <a:solidFill>
                  <a:srgbClr val="0000CC"/>
                </a:solidFill>
                <a:latin typeface="Verdana" pitchFamily="34" charset="0"/>
              </a:rPr>
              <a:t>Vid en framtidskonferens 2011-01-23 fastställdes </a:t>
            </a:r>
          </a:p>
          <a:p>
            <a:r>
              <a:rPr lang="sv-SE" sz="2400">
                <a:solidFill>
                  <a:srgbClr val="0000CC"/>
                </a:solidFill>
                <a:latin typeface="Verdana" pitchFamily="34" charset="0"/>
              </a:rPr>
              <a:t>följande roller för Gideonsbergs IF:</a:t>
            </a:r>
          </a:p>
          <a:p>
            <a:endParaRPr lang="sv-SE" sz="2400">
              <a:solidFill>
                <a:srgbClr val="0000CC"/>
              </a:solidFill>
              <a:latin typeface="Verdana" pitchFamily="34" charset="0"/>
            </a:endParaRPr>
          </a:p>
          <a:p>
            <a:pPr>
              <a:buFont typeface="Wingdings" pitchFamily="2" charset="2"/>
              <a:buChar char="ü"/>
            </a:pPr>
            <a:r>
              <a:rPr lang="sv-SE" sz="2400">
                <a:solidFill>
                  <a:srgbClr val="0000CC"/>
                </a:solidFill>
                <a:latin typeface="Verdana" pitchFamily="34" charset="0"/>
              </a:rPr>
              <a:t> Ta ett socialt ansvar i närområdet</a:t>
            </a:r>
          </a:p>
          <a:p>
            <a:pPr>
              <a:buFont typeface="Wingdings" pitchFamily="2" charset="2"/>
              <a:buChar char="ü"/>
            </a:pPr>
            <a:endParaRPr lang="sv-SE" sz="2400">
              <a:solidFill>
                <a:srgbClr val="0000CC"/>
              </a:solidFill>
              <a:latin typeface="Verdana" pitchFamily="34" charset="0"/>
            </a:endParaRPr>
          </a:p>
          <a:p>
            <a:pPr>
              <a:buFont typeface="Wingdings" pitchFamily="2" charset="2"/>
              <a:buChar char="ü"/>
            </a:pPr>
            <a:r>
              <a:rPr lang="sv-SE" sz="2400">
                <a:solidFill>
                  <a:srgbClr val="0000CC"/>
                </a:solidFill>
                <a:latin typeface="Verdana" pitchFamily="34" charset="0"/>
              </a:rPr>
              <a:t> Aktivera barn och ungdomar</a:t>
            </a:r>
          </a:p>
          <a:p>
            <a:pPr>
              <a:buFont typeface="Wingdings" pitchFamily="2" charset="2"/>
              <a:buChar char="ü"/>
            </a:pPr>
            <a:endParaRPr lang="sv-SE" sz="2400">
              <a:solidFill>
                <a:srgbClr val="0000CC"/>
              </a:solidFill>
              <a:latin typeface="Verdana" pitchFamily="34" charset="0"/>
            </a:endParaRPr>
          </a:p>
          <a:p>
            <a:pPr>
              <a:buFont typeface="Wingdings" pitchFamily="2" charset="2"/>
              <a:buChar char="ü"/>
            </a:pPr>
            <a:r>
              <a:rPr lang="sv-SE" sz="2400">
                <a:solidFill>
                  <a:srgbClr val="0000CC"/>
                </a:solidFill>
                <a:latin typeface="Verdana" pitchFamily="34" charset="0"/>
              </a:rPr>
              <a:t> Utbilda spelare till allsvenskan</a:t>
            </a:r>
          </a:p>
          <a:p>
            <a:pPr>
              <a:buFont typeface="Wingdings" pitchFamily="2" charset="2"/>
              <a:buChar char="ü"/>
            </a:pPr>
            <a:endParaRPr lang="sv-SE" sz="2400">
              <a:solidFill>
                <a:srgbClr val="0000CC"/>
              </a:solidFill>
              <a:latin typeface="Verdana" pitchFamily="34" charset="0"/>
            </a:endParaRPr>
          </a:p>
          <a:p>
            <a:pPr>
              <a:buFont typeface="Wingdings" pitchFamily="2" charset="2"/>
              <a:buChar char="ü"/>
            </a:pPr>
            <a:r>
              <a:rPr lang="sv-SE" sz="2400">
                <a:solidFill>
                  <a:srgbClr val="0000CC"/>
                </a:solidFill>
                <a:latin typeface="Verdana" pitchFamily="34" charset="0"/>
              </a:rPr>
              <a:t> Att ständigt arbeta med förbättringar och</a:t>
            </a:r>
          </a:p>
          <a:p>
            <a:pPr>
              <a:buFont typeface="Wingdings" pitchFamily="2" charset="2"/>
              <a:buNone/>
            </a:pPr>
            <a:r>
              <a:rPr lang="sv-SE" sz="2400">
                <a:solidFill>
                  <a:srgbClr val="0000CC"/>
                </a:solidFill>
                <a:latin typeface="Verdana" pitchFamily="34" charset="0"/>
              </a:rPr>
              <a:t>   utveckling av ledare, spelare och förening</a:t>
            </a:r>
          </a:p>
        </p:txBody>
      </p:sp>
      <p:sp>
        <p:nvSpPr>
          <p:cNvPr id="6147" name="Text Box 3"/>
          <p:cNvSpPr txBox="1">
            <a:spLocks noChangeArrowheads="1"/>
          </p:cNvSpPr>
          <p:nvPr/>
        </p:nvSpPr>
        <p:spPr bwMode="auto">
          <a:xfrm>
            <a:off x="8832850" y="0"/>
            <a:ext cx="311150" cy="366713"/>
          </a:xfrm>
          <a:prstGeom prst="rect">
            <a:avLst/>
          </a:prstGeom>
          <a:noFill/>
          <a:ln w="9525">
            <a:noFill/>
            <a:miter lim="800000"/>
            <a:headEnd/>
            <a:tailEnd/>
          </a:ln>
          <a:effectLst/>
        </p:spPr>
        <p:txBody>
          <a:bodyPr wrap="none">
            <a:spAutoFit/>
          </a:bodyPr>
          <a:lstStyle/>
          <a:p>
            <a:r>
              <a:rPr lang="sv-SE"/>
              <a:t>5</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2411413" y="1700213"/>
            <a:ext cx="3970337" cy="519112"/>
          </a:xfrm>
          <a:prstGeom prst="rect">
            <a:avLst/>
          </a:prstGeom>
          <a:noFill/>
          <a:ln w="9525">
            <a:noFill/>
            <a:miter lim="800000"/>
            <a:headEnd/>
            <a:tailEnd/>
          </a:ln>
          <a:effectLst/>
        </p:spPr>
        <p:txBody>
          <a:bodyPr wrap="none">
            <a:spAutoFit/>
          </a:bodyPr>
          <a:lstStyle/>
          <a:p>
            <a:r>
              <a:rPr lang="sv-SE" sz="2800" b="1">
                <a:solidFill>
                  <a:srgbClr val="0000CC"/>
                </a:solidFill>
                <a:latin typeface="Verdana" pitchFamily="34" charset="0"/>
              </a:rPr>
              <a:t>POLICYDOKUMENT</a:t>
            </a:r>
          </a:p>
        </p:txBody>
      </p:sp>
      <p:sp>
        <p:nvSpPr>
          <p:cNvPr id="7171" name="Text Box 3"/>
          <p:cNvSpPr txBox="1">
            <a:spLocks noChangeArrowheads="1"/>
          </p:cNvSpPr>
          <p:nvPr/>
        </p:nvSpPr>
        <p:spPr bwMode="auto">
          <a:xfrm>
            <a:off x="8863013" y="0"/>
            <a:ext cx="280987" cy="274638"/>
          </a:xfrm>
          <a:prstGeom prst="rect">
            <a:avLst/>
          </a:prstGeom>
          <a:noFill/>
          <a:ln w="9525">
            <a:noFill/>
            <a:miter lim="800000"/>
            <a:headEnd/>
            <a:tailEnd/>
          </a:ln>
          <a:effectLst/>
        </p:spPr>
        <p:txBody>
          <a:bodyPr wrap="none">
            <a:spAutoFit/>
          </a:bodyPr>
          <a:lstStyle/>
          <a:p>
            <a:r>
              <a:rPr lang="sv-SE" sz="1200">
                <a:latin typeface="Verdana" pitchFamily="34" charset="0"/>
              </a:rPr>
              <a:t>6</a:t>
            </a:r>
          </a:p>
        </p:txBody>
      </p:sp>
      <p:pic>
        <p:nvPicPr>
          <p:cNvPr id="7172" name="Picture 4"/>
          <p:cNvPicPr>
            <a:picLocks noChangeAspect="1" noChangeArrowheads="1"/>
          </p:cNvPicPr>
          <p:nvPr/>
        </p:nvPicPr>
        <p:blipFill>
          <a:blip r:embed="rId3" cstate="print"/>
          <a:srcRect/>
          <a:stretch>
            <a:fillRect/>
          </a:stretch>
        </p:blipFill>
        <p:spPr bwMode="auto">
          <a:xfrm>
            <a:off x="3276600" y="2781300"/>
            <a:ext cx="2152650" cy="228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404813"/>
            <a:ext cx="9236075" cy="6432550"/>
          </a:xfrm>
          <a:prstGeom prst="rect">
            <a:avLst/>
          </a:prstGeom>
          <a:noFill/>
          <a:ln w="9525">
            <a:noFill/>
            <a:miter lim="800000"/>
            <a:headEnd/>
            <a:tailEnd/>
          </a:ln>
          <a:effectLst/>
        </p:spPr>
        <p:txBody>
          <a:bodyPr wrap="none">
            <a:spAutoFit/>
          </a:bodyPr>
          <a:lstStyle/>
          <a:p>
            <a:r>
              <a:rPr lang="sv-SE" b="1">
                <a:solidFill>
                  <a:srgbClr val="0000CC"/>
                </a:solidFill>
                <a:latin typeface="Verdana" pitchFamily="34" charset="0"/>
              </a:rPr>
              <a:t>GIDEONSBERGS IF</a:t>
            </a:r>
            <a:r>
              <a:rPr lang="sv-SE" b="1">
                <a:latin typeface="Verdana" pitchFamily="34" charset="0"/>
              </a:rPr>
              <a:t> </a:t>
            </a:r>
            <a:r>
              <a:rPr lang="sv-SE" sz="2000">
                <a:latin typeface="Verdana" pitchFamily="34" charset="0"/>
              </a:rPr>
              <a:t>ska kännetecknas av glädje, stil, kreativitet, </a:t>
            </a:r>
          </a:p>
          <a:p>
            <a:r>
              <a:rPr lang="sv-SE" sz="2000">
                <a:latin typeface="Verdana" pitchFamily="34" charset="0"/>
              </a:rPr>
              <a:t>trygghet och ansvar. </a:t>
            </a:r>
          </a:p>
          <a:p>
            <a:endParaRPr lang="sv-SE" sz="2000">
              <a:latin typeface="Verdana" pitchFamily="34" charset="0"/>
            </a:endParaRPr>
          </a:p>
          <a:p>
            <a:r>
              <a:rPr lang="sv-SE" sz="2000">
                <a:latin typeface="Verdana" pitchFamily="34" charset="0"/>
              </a:rPr>
              <a:t>Med </a:t>
            </a:r>
            <a:r>
              <a:rPr lang="sv-SE" sz="2000" b="1">
                <a:latin typeface="Verdana" pitchFamily="34" charset="0"/>
              </a:rPr>
              <a:t>glädje</a:t>
            </a:r>
            <a:r>
              <a:rPr lang="sv-SE" sz="2000">
                <a:latin typeface="Verdana" pitchFamily="34" charset="0"/>
              </a:rPr>
              <a:t> menas att vi i en trivsam miljö utvecklar gott kamratskap </a:t>
            </a:r>
          </a:p>
          <a:p>
            <a:r>
              <a:rPr lang="sv-SE" sz="2000">
                <a:latin typeface="Verdana" pitchFamily="34" charset="0"/>
              </a:rPr>
              <a:t>och uppskattning som skapar gemenskap och stolthet.</a:t>
            </a:r>
          </a:p>
          <a:p>
            <a:r>
              <a:rPr lang="sv-SE">
                <a:latin typeface="Verdana" pitchFamily="34" charset="0"/>
              </a:rPr>
              <a:t>   </a:t>
            </a:r>
          </a:p>
          <a:p>
            <a:r>
              <a:rPr lang="sv-SE" sz="2000">
                <a:latin typeface="Verdana" pitchFamily="34" charset="0"/>
              </a:rPr>
              <a:t>Med </a:t>
            </a:r>
            <a:r>
              <a:rPr lang="sv-SE" sz="2000" b="1">
                <a:latin typeface="Verdana" pitchFamily="34" charset="0"/>
              </a:rPr>
              <a:t>stil</a:t>
            </a:r>
            <a:r>
              <a:rPr lang="sv-SE" sz="2000">
                <a:latin typeface="Verdana" pitchFamily="34" charset="0"/>
              </a:rPr>
              <a:t> menas att en GIF:are uppträder positivt och värdigt både på </a:t>
            </a:r>
          </a:p>
          <a:p>
            <a:r>
              <a:rPr lang="sv-SE" sz="2000">
                <a:latin typeface="Verdana" pitchFamily="34" charset="0"/>
              </a:rPr>
              <a:t>och utanför fotbollsplanen samt respekterar funktionärer och </a:t>
            </a:r>
          </a:p>
          <a:p>
            <a:r>
              <a:rPr lang="sv-SE" sz="2000">
                <a:latin typeface="Verdana" pitchFamily="34" charset="0"/>
              </a:rPr>
              <a:t>föreningens intressenter.</a:t>
            </a:r>
          </a:p>
          <a:p>
            <a:r>
              <a:rPr lang="sv-SE">
                <a:latin typeface="Verdana" pitchFamily="34" charset="0"/>
              </a:rPr>
              <a:t>    </a:t>
            </a:r>
          </a:p>
          <a:p>
            <a:r>
              <a:rPr lang="sv-SE" sz="2000">
                <a:latin typeface="Verdana" pitchFamily="34" charset="0"/>
              </a:rPr>
              <a:t>Med </a:t>
            </a:r>
            <a:r>
              <a:rPr lang="sv-SE" sz="2000" b="1">
                <a:latin typeface="Verdana" pitchFamily="34" charset="0"/>
              </a:rPr>
              <a:t>kreativitet </a:t>
            </a:r>
            <a:r>
              <a:rPr lang="sv-SE" sz="2000">
                <a:latin typeface="Verdana" pitchFamily="34" charset="0"/>
              </a:rPr>
              <a:t>menas att möjlighet ges till nya idéer och lösningar.</a:t>
            </a:r>
          </a:p>
          <a:p>
            <a:r>
              <a:rPr lang="sv-SE" sz="2000">
                <a:latin typeface="Verdana" pitchFamily="34" charset="0"/>
              </a:rPr>
              <a:t>    </a:t>
            </a:r>
          </a:p>
          <a:p>
            <a:r>
              <a:rPr lang="sv-SE" sz="2000">
                <a:latin typeface="Verdana" pitchFamily="34" charset="0"/>
              </a:rPr>
              <a:t>Med </a:t>
            </a:r>
            <a:r>
              <a:rPr lang="sv-SE" sz="2000" b="1">
                <a:latin typeface="Verdana" pitchFamily="34" charset="0"/>
              </a:rPr>
              <a:t>trygghet</a:t>
            </a:r>
            <a:r>
              <a:rPr lang="sv-SE" sz="2000">
                <a:latin typeface="Verdana" pitchFamily="34" charset="0"/>
              </a:rPr>
              <a:t> menas att GIF har en sund ekonomi, utbildade och </a:t>
            </a:r>
          </a:p>
          <a:p>
            <a:r>
              <a:rPr lang="sv-SE" sz="2000">
                <a:latin typeface="Verdana" pitchFamily="34" charset="0"/>
              </a:rPr>
              <a:t>ansvarsfulla tränare, ledare och anställda. </a:t>
            </a:r>
          </a:p>
          <a:p>
            <a:r>
              <a:rPr lang="sv-SE" sz="2000">
                <a:latin typeface="Verdana" pitchFamily="34" charset="0"/>
              </a:rPr>
              <a:t>    </a:t>
            </a:r>
          </a:p>
          <a:p>
            <a:r>
              <a:rPr lang="sv-SE" sz="2000">
                <a:latin typeface="Verdana" pitchFamily="34" charset="0"/>
              </a:rPr>
              <a:t>Med </a:t>
            </a:r>
            <a:r>
              <a:rPr lang="sv-SE" sz="2000" b="1">
                <a:latin typeface="Verdana" pitchFamily="34" charset="0"/>
              </a:rPr>
              <a:t>ansvar</a:t>
            </a:r>
            <a:r>
              <a:rPr lang="sv-SE" sz="2000">
                <a:latin typeface="Verdana" pitchFamily="34" charset="0"/>
              </a:rPr>
              <a:t> menas att alla medlemmar bidrar till föreningens </a:t>
            </a:r>
          </a:p>
          <a:p>
            <a:r>
              <a:rPr lang="sv-SE" sz="2000">
                <a:latin typeface="Verdana" pitchFamily="34" charset="0"/>
              </a:rPr>
              <a:t>”good will” och sunda ekonomi. Medlemmarna ska också ansvara för </a:t>
            </a:r>
          </a:p>
          <a:p>
            <a:r>
              <a:rPr lang="sv-SE" sz="2000">
                <a:latin typeface="Verdana" pitchFamily="34" charset="0"/>
              </a:rPr>
              <a:t>att föreningens lokaler, omklädningsrum och planer hanteras varsamt </a:t>
            </a:r>
          </a:p>
          <a:p>
            <a:r>
              <a:rPr lang="sv-SE" sz="2000">
                <a:latin typeface="Verdana" pitchFamily="34" charset="0"/>
              </a:rPr>
              <a:t>och ej utsätts för obefogat slitage. I ansvar ingår också att var och en </a:t>
            </a:r>
          </a:p>
          <a:p>
            <a:r>
              <a:rPr lang="sv-SE" sz="2000">
                <a:latin typeface="Verdana" pitchFamily="34" charset="0"/>
              </a:rPr>
              <a:t>alltid gör sitt bästa för att mål och syften ska uppfyllas samt att </a:t>
            </a:r>
          </a:p>
          <a:p>
            <a:r>
              <a:rPr lang="sv-SE" sz="2000">
                <a:latin typeface="Verdana" pitchFamily="34" charset="0"/>
              </a:rPr>
              <a:t>föreningens policy efterlevs.</a:t>
            </a:r>
          </a:p>
        </p:txBody>
      </p:sp>
      <p:sp>
        <p:nvSpPr>
          <p:cNvPr id="8195" name="Text Box 3"/>
          <p:cNvSpPr txBox="1">
            <a:spLocks noChangeArrowheads="1"/>
          </p:cNvSpPr>
          <p:nvPr/>
        </p:nvSpPr>
        <p:spPr bwMode="auto">
          <a:xfrm>
            <a:off x="0" y="0"/>
            <a:ext cx="3451225" cy="396875"/>
          </a:xfrm>
          <a:prstGeom prst="rect">
            <a:avLst/>
          </a:prstGeom>
          <a:noFill/>
          <a:ln w="9525">
            <a:noFill/>
            <a:miter lim="800000"/>
            <a:headEnd/>
            <a:tailEnd/>
          </a:ln>
          <a:effectLst/>
        </p:spPr>
        <p:txBody>
          <a:bodyPr wrap="none">
            <a:spAutoFit/>
          </a:bodyPr>
          <a:lstStyle/>
          <a:p>
            <a:r>
              <a:rPr lang="sv-SE" sz="2000" b="1">
                <a:latin typeface="Verdana" pitchFamily="34" charset="0"/>
              </a:rPr>
              <a:t>POLICY KÄNNETECKEN</a:t>
            </a:r>
          </a:p>
        </p:txBody>
      </p:sp>
      <p:sp>
        <p:nvSpPr>
          <p:cNvPr id="8196" name="Text Box 4"/>
          <p:cNvSpPr txBox="1">
            <a:spLocks noChangeArrowheads="1"/>
          </p:cNvSpPr>
          <p:nvPr/>
        </p:nvSpPr>
        <p:spPr bwMode="auto">
          <a:xfrm>
            <a:off x="8875713" y="0"/>
            <a:ext cx="268287" cy="274638"/>
          </a:xfrm>
          <a:prstGeom prst="rect">
            <a:avLst/>
          </a:prstGeom>
          <a:noFill/>
          <a:ln w="9525">
            <a:noFill/>
            <a:miter lim="800000"/>
            <a:headEnd/>
            <a:tailEnd/>
          </a:ln>
          <a:effectLst/>
        </p:spPr>
        <p:txBody>
          <a:bodyPr wrap="none">
            <a:spAutoFit/>
          </a:bodyPr>
          <a:lstStyle/>
          <a:p>
            <a:r>
              <a:rPr lang="sv-SE" sz="1200"/>
              <a:t>7</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620713"/>
            <a:ext cx="2719388" cy="366712"/>
          </a:xfrm>
          <a:prstGeom prst="rect">
            <a:avLst/>
          </a:prstGeom>
          <a:noFill/>
          <a:ln w="9525">
            <a:noFill/>
            <a:miter lim="800000"/>
            <a:headEnd/>
            <a:tailEnd/>
          </a:ln>
          <a:effectLst/>
        </p:spPr>
        <p:txBody>
          <a:bodyPr wrap="none">
            <a:spAutoFit/>
          </a:bodyPr>
          <a:lstStyle/>
          <a:p>
            <a:r>
              <a:rPr lang="sv-SE" b="1">
                <a:latin typeface="Verdana" pitchFamily="34" charset="0"/>
              </a:rPr>
              <a:t>GOTT KAMRATSKAP</a:t>
            </a:r>
          </a:p>
        </p:txBody>
      </p:sp>
      <p:sp>
        <p:nvSpPr>
          <p:cNvPr id="9219" name="Text Box 3"/>
          <p:cNvSpPr txBox="1">
            <a:spLocks noChangeArrowheads="1"/>
          </p:cNvSpPr>
          <p:nvPr/>
        </p:nvSpPr>
        <p:spPr bwMode="auto">
          <a:xfrm>
            <a:off x="0" y="908050"/>
            <a:ext cx="9144000" cy="641350"/>
          </a:xfrm>
          <a:prstGeom prst="rect">
            <a:avLst/>
          </a:prstGeom>
          <a:noFill/>
          <a:ln w="9525">
            <a:noFill/>
            <a:miter lim="800000"/>
            <a:headEnd/>
            <a:tailEnd/>
          </a:ln>
          <a:effectLst/>
        </p:spPr>
        <p:txBody>
          <a:bodyPr>
            <a:spAutoFit/>
          </a:bodyPr>
          <a:lstStyle/>
          <a:p>
            <a:r>
              <a:rPr lang="sv-SE">
                <a:latin typeface="Verdana" pitchFamily="34" charset="0"/>
              </a:rPr>
              <a:t>Med ”gott kamratskap” menas jämlikhet och respekt för varandra oavsett etnicitet, kön, religion, sexuell läggning och åsikter.</a:t>
            </a:r>
          </a:p>
        </p:txBody>
      </p:sp>
      <p:sp>
        <p:nvSpPr>
          <p:cNvPr id="9220" name="Text Box 4"/>
          <p:cNvSpPr txBox="1">
            <a:spLocks noChangeArrowheads="1"/>
          </p:cNvSpPr>
          <p:nvPr/>
        </p:nvSpPr>
        <p:spPr bwMode="auto">
          <a:xfrm>
            <a:off x="0" y="1700213"/>
            <a:ext cx="9144000" cy="1190625"/>
          </a:xfrm>
          <a:prstGeom prst="rect">
            <a:avLst/>
          </a:prstGeom>
          <a:noFill/>
          <a:ln w="9525">
            <a:noFill/>
            <a:miter lim="800000"/>
            <a:headEnd/>
            <a:tailEnd/>
          </a:ln>
          <a:effectLst/>
        </p:spPr>
        <p:txBody>
          <a:bodyPr>
            <a:spAutoFit/>
          </a:bodyPr>
          <a:lstStyle/>
          <a:p>
            <a:r>
              <a:rPr lang="sv-SE" b="1">
                <a:latin typeface="Verdana" pitchFamily="34" charset="0"/>
              </a:rPr>
              <a:t>REN EKONOMI</a:t>
            </a:r>
          </a:p>
          <a:p>
            <a:r>
              <a:rPr lang="sv-SE">
                <a:latin typeface="Verdana" pitchFamily="34" charset="0"/>
              </a:rPr>
              <a:t>I </a:t>
            </a:r>
            <a:r>
              <a:rPr lang="sv-SE">
                <a:solidFill>
                  <a:srgbClr val="0000CC"/>
                </a:solidFill>
                <a:latin typeface="Verdana" pitchFamily="34" charset="0"/>
              </a:rPr>
              <a:t>Gideonsbergs IF</a:t>
            </a:r>
            <a:r>
              <a:rPr lang="sv-SE">
                <a:latin typeface="Verdana" pitchFamily="34" charset="0"/>
              </a:rPr>
              <a:t> följer vi samhällets lagstiftning och idrottens regelverk </a:t>
            </a:r>
          </a:p>
          <a:p>
            <a:r>
              <a:rPr lang="sv-SE">
                <a:latin typeface="Verdana" pitchFamily="34" charset="0"/>
              </a:rPr>
              <a:t>vad gäller intäkter, ersättningar/löner, skatter och avgifter. Vid revision </a:t>
            </a:r>
          </a:p>
          <a:p>
            <a:r>
              <a:rPr lang="sv-SE">
                <a:latin typeface="Verdana" pitchFamily="34" charset="0"/>
              </a:rPr>
              <a:t>och bokslut ska vi använda godkända/auktoriserade revisorer.</a:t>
            </a:r>
          </a:p>
        </p:txBody>
      </p:sp>
      <p:sp>
        <p:nvSpPr>
          <p:cNvPr id="9221" name="Text Box 5"/>
          <p:cNvSpPr txBox="1">
            <a:spLocks noChangeArrowheads="1"/>
          </p:cNvSpPr>
          <p:nvPr/>
        </p:nvSpPr>
        <p:spPr bwMode="auto">
          <a:xfrm>
            <a:off x="0" y="3141663"/>
            <a:ext cx="9144000" cy="1770062"/>
          </a:xfrm>
          <a:prstGeom prst="rect">
            <a:avLst/>
          </a:prstGeom>
          <a:noFill/>
          <a:ln w="9525">
            <a:noFill/>
            <a:miter lim="800000"/>
            <a:headEnd/>
            <a:tailEnd/>
          </a:ln>
          <a:effectLst/>
        </p:spPr>
        <p:txBody>
          <a:bodyPr>
            <a:spAutoFit/>
          </a:bodyPr>
          <a:lstStyle/>
          <a:p>
            <a:r>
              <a:rPr lang="sv-SE" b="1">
                <a:latin typeface="Verdana" pitchFamily="34" charset="0"/>
              </a:rPr>
              <a:t>DOPNING OCH DROGER</a:t>
            </a:r>
          </a:p>
          <a:p>
            <a:r>
              <a:rPr lang="sv-SE">
                <a:latin typeface="Verdana" pitchFamily="34" charset="0"/>
              </a:rPr>
              <a:t>Definition och avgränsning inom detta område gäller tobak, snus, rökning, alkohol, narkotika och dopningspreparat.</a:t>
            </a:r>
          </a:p>
          <a:p>
            <a:r>
              <a:rPr lang="sv-SE">
                <a:latin typeface="Verdana" pitchFamily="34" charset="0"/>
              </a:rPr>
              <a:t>I </a:t>
            </a:r>
            <a:r>
              <a:rPr lang="sv-SE">
                <a:solidFill>
                  <a:srgbClr val="0000CC"/>
                </a:solidFill>
                <a:latin typeface="Verdana" pitchFamily="34" charset="0"/>
              </a:rPr>
              <a:t>Gideonsbergs IF</a:t>
            </a:r>
            <a:r>
              <a:rPr lang="sv-SE">
                <a:latin typeface="Verdana" pitchFamily="34" charset="0"/>
              </a:rPr>
              <a:t> följer vi riktlinjerna i regelverk från den samhälleliga lagstiftningen och Riksidrottsförbundet </a:t>
            </a:r>
            <a:r>
              <a:rPr lang="sv-SE">
                <a:solidFill>
                  <a:srgbClr val="3366FF"/>
                </a:solidFill>
                <a:latin typeface="Verdana" pitchFamily="34" charset="0"/>
              </a:rPr>
              <a:t>(</a:t>
            </a:r>
            <a:r>
              <a:rPr lang="sv-SE">
                <a:solidFill>
                  <a:srgbClr val="3366FF"/>
                </a:solidFill>
                <a:latin typeface="Verdana" pitchFamily="34" charset="0"/>
                <a:hlinkClick r:id="rId3"/>
              </a:rPr>
              <a:t>www.rf.se/RF arbetar med/</a:t>
            </a:r>
            <a:r>
              <a:rPr lang="sv-SE">
                <a:latin typeface="Verdana" pitchFamily="34" charset="0"/>
              </a:rPr>
              <a:t> </a:t>
            </a:r>
            <a:r>
              <a:rPr lang="sv-SE">
                <a:solidFill>
                  <a:srgbClr val="3366FF"/>
                </a:solidFill>
                <a:latin typeface="Verdana" pitchFamily="34" charset="0"/>
              </a:rPr>
              <a:t>antidoping</a:t>
            </a:r>
            <a:r>
              <a:rPr lang="sv-SE" sz="2000">
                <a:solidFill>
                  <a:srgbClr val="3366FF"/>
                </a:solidFill>
                <a:latin typeface="Verdana" pitchFamily="34" charset="0"/>
              </a:rPr>
              <a:t> och RF tycker/alkohol och tobak samt doping)</a:t>
            </a:r>
          </a:p>
        </p:txBody>
      </p:sp>
      <p:sp>
        <p:nvSpPr>
          <p:cNvPr id="9222" name="Text Box 6"/>
          <p:cNvSpPr txBox="1">
            <a:spLocks noChangeArrowheads="1"/>
          </p:cNvSpPr>
          <p:nvPr/>
        </p:nvSpPr>
        <p:spPr bwMode="auto">
          <a:xfrm>
            <a:off x="0" y="5157788"/>
            <a:ext cx="9144000" cy="1465262"/>
          </a:xfrm>
          <a:prstGeom prst="rect">
            <a:avLst/>
          </a:prstGeom>
          <a:noFill/>
          <a:ln w="9525">
            <a:noFill/>
            <a:miter lim="800000"/>
            <a:headEnd/>
            <a:tailEnd/>
          </a:ln>
          <a:effectLst/>
        </p:spPr>
        <p:txBody>
          <a:bodyPr>
            <a:spAutoFit/>
          </a:bodyPr>
          <a:lstStyle/>
          <a:p>
            <a:r>
              <a:rPr lang="sv-SE" b="1">
                <a:latin typeface="Verdana" pitchFamily="34" charset="0"/>
              </a:rPr>
              <a:t>SÄKERHET OCH ÅSKÅDARKULTUR</a:t>
            </a:r>
          </a:p>
          <a:p>
            <a:r>
              <a:rPr lang="sv-SE">
                <a:latin typeface="Verdana" pitchFamily="34" charset="0"/>
              </a:rPr>
              <a:t>När ett lag från </a:t>
            </a:r>
            <a:r>
              <a:rPr lang="sv-SE">
                <a:solidFill>
                  <a:srgbClr val="0000CC"/>
                </a:solidFill>
                <a:latin typeface="Verdana" pitchFamily="34" charset="0"/>
              </a:rPr>
              <a:t>Gideonsbergs IF</a:t>
            </a:r>
            <a:r>
              <a:rPr lang="sv-SE">
                <a:latin typeface="Verdana" pitchFamily="34" charset="0"/>
              </a:rPr>
              <a:t> spelar på hemmaplan ska såväl publik, motståndare och domare uppleva trygghet och ett positivt välkomnande klimat. I GIF ska det finnas uttalade personer som fungerar som värdar och ansvarar för detta. </a:t>
            </a:r>
            <a:endParaRPr lang="sv-SE" sz="2000" b="1">
              <a:latin typeface="Verdana" pitchFamily="34" charset="0"/>
            </a:endParaRPr>
          </a:p>
        </p:txBody>
      </p:sp>
      <p:sp>
        <p:nvSpPr>
          <p:cNvPr id="9223" name="Text Box 7"/>
          <p:cNvSpPr txBox="1">
            <a:spLocks noChangeArrowheads="1"/>
          </p:cNvSpPr>
          <p:nvPr/>
        </p:nvSpPr>
        <p:spPr bwMode="auto">
          <a:xfrm>
            <a:off x="0" y="50800"/>
            <a:ext cx="3825875" cy="396875"/>
          </a:xfrm>
          <a:prstGeom prst="rect">
            <a:avLst/>
          </a:prstGeom>
          <a:noFill/>
          <a:ln w="9525">
            <a:noFill/>
            <a:miter lim="800000"/>
            <a:headEnd/>
            <a:tailEnd/>
          </a:ln>
          <a:effectLst/>
        </p:spPr>
        <p:txBody>
          <a:bodyPr wrap="none">
            <a:spAutoFit/>
          </a:bodyPr>
          <a:lstStyle/>
          <a:p>
            <a:r>
              <a:rPr lang="sv-SE" sz="2000" b="1">
                <a:latin typeface="Verdana" pitchFamily="34" charset="0"/>
              </a:rPr>
              <a:t>POLICY ETIK OCH MORAL</a:t>
            </a:r>
          </a:p>
        </p:txBody>
      </p:sp>
      <p:sp>
        <p:nvSpPr>
          <p:cNvPr id="9224" name="Text Box 8"/>
          <p:cNvSpPr txBox="1">
            <a:spLocks noChangeArrowheads="1"/>
          </p:cNvSpPr>
          <p:nvPr/>
        </p:nvSpPr>
        <p:spPr bwMode="auto">
          <a:xfrm>
            <a:off x="8875713" y="0"/>
            <a:ext cx="268287" cy="274638"/>
          </a:xfrm>
          <a:prstGeom prst="rect">
            <a:avLst/>
          </a:prstGeom>
          <a:noFill/>
          <a:ln w="9525">
            <a:noFill/>
            <a:miter lim="800000"/>
            <a:headEnd/>
            <a:tailEnd/>
          </a:ln>
          <a:effectLst/>
        </p:spPr>
        <p:txBody>
          <a:bodyPr wrap="none">
            <a:spAutoFit/>
          </a:bodyPr>
          <a:lstStyle/>
          <a:p>
            <a:r>
              <a:rPr lang="sv-SE" sz="1200"/>
              <a:t>8</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0" y="404813"/>
            <a:ext cx="9144000" cy="396875"/>
          </a:xfrm>
          <a:prstGeom prst="rect">
            <a:avLst/>
          </a:prstGeom>
          <a:noFill/>
          <a:ln w="9525">
            <a:noFill/>
            <a:miter lim="800000"/>
            <a:headEnd/>
            <a:tailEnd/>
          </a:ln>
          <a:effectLst/>
        </p:spPr>
        <p:txBody>
          <a:bodyPr>
            <a:spAutoFit/>
          </a:bodyPr>
          <a:lstStyle/>
          <a:p>
            <a:r>
              <a:rPr lang="sv-SE" sz="2000" b="1">
                <a:latin typeface="Verdana" pitchFamily="34" charset="0"/>
              </a:rPr>
              <a:t>        POLICY SAMVERKAN ÖVER LAGGRÄNSERNA</a:t>
            </a:r>
          </a:p>
        </p:txBody>
      </p:sp>
      <p:sp>
        <p:nvSpPr>
          <p:cNvPr id="10243" name="Text Box 3"/>
          <p:cNvSpPr txBox="1">
            <a:spLocks noChangeArrowheads="1"/>
          </p:cNvSpPr>
          <p:nvPr/>
        </p:nvSpPr>
        <p:spPr bwMode="auto">
          <a:xfrm>
            <a:off x="684213" y="981075"/>
            <a:ext cx="7940675" cy="5310188"/>
          </a:xfrm>
          <a:prstGeom prst="rect">
            <a:avLst/>
          </a:prstGeom>
          <a:noFill/>
          <a:ln w="9525">
            <a:noFill/>
            <a:miter lim="800000"/>
            <a:headEnd/>
            <a:tailEnd/>
          </a:ln>
          <a:effectLst/>
        </p:spPr>
        <p:txBody>
          <a:bodyPr wrap="none">
            <a:spAutoFit/>
          </a:bodyPr>
          <a:lstStyle/>
          <a:p>
            <a:r>
              <a:rPr lang="sv-SE">
                <a:latin typeface="Verdana" pitchFamily="34" charset="0"/>
              </a:rPr>
              <a:t>I </a:t>
            </a:r>
            <a:r>
              <a:rPr lang="sv-SE">
                <a:solidFill>
                  <a:srgbClr val="0000CC"/>
                </a:solidFill>
                <a:latin typeface="Verdana" pitchFamily="34" charset="0"/>
              </a:rPr>
              <a:t>Gideonsbergs IF</a:t>
            </a:r>
            <a:r>
              <a:rPr lang="sv-SE">
                <a:latin typeface="Verdana" pitchFamily="34" charset="0"/>
              </a:rPr>
              <a:t> håller vi inte strikt på indelning i åldersgrupper. </a:t>
            </a:r>
          </a:p>
          <a:p>
            <a:r>
              <a:rPr lang="sv-SE">
                <a:latin typeface="Verdana" pitchFamily="34" charset="0"/>
              </a:rPr>
              <a:t>Vi ser mer till vad som är bäst för varje spelares utveckling. </a:t>
            </a:r>
          </a:p>
          <a:p>
            <a:r>
              <a:rPr lang="sv-SE">
                <a:latin typeface="Verdana" pitchFamily="34" charset="0"/>
              </a:rPr>
              <a:t>Det kan innebära att spelare flyttas upp eller ner i åldergrupper.</a:t>
            </a:r>
          </a:p>
          <a:p>
            <a:endParaRPr lang="sv-SE">
              <a:latin typeface="Verdana" pitchFamily="34" charset="0"/>
            </a:endParaRPr>
          </a:p>
          <a:p>
            <a:r>
              <a:rPr lang="sv-SE">
                <a:latin typeface="Verdana" pitchFamily="34" charset="0"/>
              </a:rPr>
              <a:t>För detta arbetssätt fordras bra samverkan mellan ledarna för de </a:t>
            </a:r>
          </a:p>
          <a:p>
            <a:r>
              <a:rPr lang="sv-SE">
                <a:latin typeface="Verdana" pitchFamily="34" charset="0"/>
              </a:rPr>
              <a:t>olika lagen. Vi ser mer till helheten och individens bästa än till det </a:t>
            </a:r>
          </a:p>
          <a:p>
            <a:r>
              <a:rPr lang="sv-SE">
                <a:latin typeface="Verdana" pitchFamily="34" charset="0"/>
              </a:rPr>
              <a:t>enskilda lagets sammansättning. Dock ska hänsyn tas till den </a:t>
            </a:r>
          </a:p>
          <a:p>
            <a:r>
              <a:rPr lang="sv-SE">
                <a:latin typeface="Verdana" pitchFamily="34" charset="0"/>
              </a:rPr>
              <a:t>sociala samhörigheten och förutsättningarna att flytta mellan olika </a:t>
            </a:r>
          </a:p>
          <a:p>
            <a:r>
              <a:rPr lang="sv-SE">
                <a:latin typeface="Verdana" pitchFamily="34" charset="0"/>
              </a:rPr>
              <a:t>lag. I tveksamma fall ska alltid utvecklingschefen kontaktas.</a:t>
            </a:r>
          </a:p>
          <a:p>
            <a:endParaRPr lang="sv-SE">
              <a:latin typeface="Verdana" pitchFamily="34" charset="0"/>
            </a:endParaRPr>
          </a:p>
          <a:p>
            <a:r>
              <a:rPr lang="sv-SE">
                <a:latin typeface="Verdana" pitchFamily="34" charset="0"/>
              </a:rPr>
              <a:t>Ska spelare flyttas mellan lag ska det ske på frivillig väg och i</a:t>
            </a:r>
          </a:p>
          <a:p>
            <a:r>
              <a:rPr lang="sv-SE">
                <a:latin typeface="Verdana" pitchFamily="34" charset="0"/>
              </a:rPr>
              <a:t>samverkan med föräldrarna. </a:t>
            </a:r>
          </a:p>
          <a:p>
            <a:endParaRPr lang="sv-SE">
              <a:latin typeface="Verdana" pitchFamily="34" charset="0"/>
            </a:endParaRPr>
          </a:p>
          <a:p>
            <a:r>
              <a:rPr lang="sv-SE">
                <a:latin typeface="Verdana" pitchFamily="34" charset="0"/>
              </a:rPr>
              <a:t>Lagbyte ska oftast föregås av utlåning till annat lag så spelarna </a:t>
            </a:r>
          </a:p>
          <a:p>
            <a:r>
              <a:rPr lang="sv-SE">
                <a:latin typeface="Verdana" pitchFamily="34" charset="0"/>
              </a:rPr>
              <a:t>successivt får möjlighet känna sig för i den nya miljön.</a:t>
            </a:r>
          </a:p>
          <a:p>
            <a:endParaRPr lang="sv-SE">
              <a:latin typeface="Verdana" pitchFamily="34" charset="0"/>
            </a:endParaRPr>
          </a:p>
          <a:p>
            <a:r>
              <a:rPr lang="sv-SE">
                <a:latin typeface="Verdana" pitchFamily="34" charset="0"/>
              </a:rPr>
              <a:t>I </a:t>
            </a:r>
            <a:r>
              <a:rPr lang="sv-SE">
                <a:solidFill>
                  <a:srgbClr val="0000CC"/>
                </a:solidFill>
                <a:latin typeface="Verdana" pitchFamily="34" charset="0"/>
              </a:rPr>
              <a:t>Gideonsbergs IF</a:t>
            </a:r>
            <a:r>
              <a:rPr lang="sv-SE">
                <a:latin typeface="Verdana" pitchFamily="34" charset="0"/>
              </a:rPr>
              <a:t> ska vi också hjälpa varandra med utlåning av </a:t>
            </a:r>
          </a:p>
          <a:p>
            <a:r>
              <a:rPr lang="sv-SE">
                <a:latin typeface="Verdana" pitchFamily="34" charset="0"/>
              </a:rPr>
              <a:t>spelare om något lag drabbas av skador, sjukdomar eller annat</a:t>
            </a:r>
          </a:p>
          <a:p>
            <a:r>
              <a:rPr lang="sv-SE">
                <a:latin typeface="Verdana" pitchFamily="34" charset="0"/>
              </a:rPr>
              <a:t>som innebär brist på spelare inför match.</a:t>
            </a:r>
          </a:p>
        </p:txBody>
      </p:sp>
      <p:sp>
        <p:nvSpPr>
          <p:cNvPr id="10244" name="Text Box 4"/>
          <p:cNvSpPr txBox="1">
            <a:spLocks noChangeArrowheads="1"/>
          </p:cNvSpPr>
          <p:nvPr/>
        </p:nvSpPr>
        <p:spPr bwMode="auto">
          <a:xfrm>
            <a:off x="8875713" y="0"/>
            <a:ext cx="268287" cy="274638"/>
          </a:xfrm>
          <a:prstGeom prst="rect">
            <a:avLst/>
          </a:prstGeom>
          <a:noFill/>
          <a:ln w="9525">
            <a:noFill/>
            <a:miter lim="800000"/>
            <a:headEnd/>
            <a:tailEnd/>
          </a:ln>
          <a:effectLst/>
        </p:spPr>
        <p:txBody>
          <a:bodyPr wrap="none">
            <a:spAutoFit/>
          </a:bodyPr>
          <a:lstStyle/>
          <a:p>
            <a:r>
              <a:rPr lang="sv-SE" sz="1200"/>
              <a:t>9</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andardformgivning">
  <a:themeElements>
    <a:clrScheme name="Standardformgivn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formgivning">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formgivn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formgivn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formgivn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formgivn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formgivn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formgivn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formgivn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formgivn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formgivn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formgivn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formgivn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formgivn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459</TotalTime>
  <Words>3918</Words>
  <Application>Microsoft Office PowerPoint</Application>
  <PresentationFormat>Bildspel på skärmen (4:3)</PresentationFormat>
  <Paragraphs>635</Paragraphs>
  <Slides>29</Slides>
  <Notes>29</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29</vt:i4>
      </vt:variant>
    </vt:vector>
  </HeadingPairs>
  <TitlesOfParts>
    <vt:vector size="34" baseType="lpstr">
      <vt:lpstr>Arial</vt:lpstr>
      <vt:lpstr>Verdana</vt:lpstr>
      <vt:lpstr>Wingdings</vt:lpstr>
      <vt:lpstr>Times New Roman</vt:lpstr>
      <vt:lpstr>Standardformgivning</vt:lpstr>
      <vt:lpstr>Bild 1</vt:lpstr>
      <vt:lpstr>Bild 2</vt:lpstr>
      <vt:lpstr>Bild 3</vt:lpstr>
      <vt:lpstr>Bild 4</vt:lpstr>
      <vt:lpstr>Bild 5</vt:lpstr>
      <vt:lpstr>Bild 6</vt:lpstr>
      <vt:lpstr>Bild 7</vt:lpstr>
      <vt:lpstr>Bild 8</vt:lpstr>
      <vt:lpstr>Bild 9</vt:lpstr>
      <vt:lpstr>Bild 10</vt:lpstr>
      <vt:lpstr>Bild 11</vt:lpstr>
      <vt:lpstr>Bild 12</vt:lpstr>
      <vt:lpstr>Bild 13</vt:lpstr>
      <vt:lpstr>Bild 14</vt:lpstr>
      <vt:lpstr>Bild 15</vt:lpstr>
      <vt:lpstr>Bild 16</vt:lpstr>
      <vt:lpstr>Bild 17</vt:lpstr>
      <vt:lpstr>Bild 18</vt:lpstr>
      <vt:lpstr>Bild 19</vt:lpstr>
      <vt:lpstr>Bild 20</vt:lpstr>
      <vt:lpstr>Bild 21</vt:lpstr>
      <vt:lpstr>Bild 22</vt:lpstr>
      <vt:lpstr>Bild 23</vt:lpstr>
      <vt:lpstr>Bild 24</vt:lpstr>
      <vt:lpstr>Bild 25</vt:lpstr>
      <vt:lpstr>Bild 26</vt:lpstr>
      <vt:lpstr>Bild 27</vt:lpstr>
      <vt:lpstr>Bild 28</vt:lpstr>
      <vt:lpstr>Bild 29</vt:lpstr>
    </vt:vector>
  </TitlesOfParts>
  <Company>hemma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Pirco</dc:creator>
  <cp:lastModifiedBy>mira34</cp:lastModifiedBy>
  <cp:revision>201</cp:revision>
  <cp:lastPrinted>2012-04-24T13:02:21Z</cp:lastPrinted>
  <dcterms:created xsi:type="dcterms:W3CDTF">2011-03-06T10:21:06Z</dcterms:created>
  <dcterms:modified xsi:type="dcterms:W3CDTF">2012-09-04T10:55:31Z</dcterms:modified>
</cp:coreProperties>
</file>