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9" r:id="rId4"/>
    <p:sldId id="265" r:id="rId5"/>
    <p:sldId id="260" r:id="rId6"/>
    <p:sldId id="261" r:id="rId7"/>
    <p:sldId id="266" r:id="rId8"/>
    <p:sldId id="263"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7" autoAdjust="0"/>
    <p:restoredTop sz="94660"/>
  </p:normalViewPr>
  <p:slideViewPr>
    <p:cSldViewPr snapToGrid="0">
      <p:cViewPr varScale="1">
        <p:scale>
          <a:sx n="90" d="100"/>
          <a:sy n="90" d="100"/>
        </p:scale>
        <p:origin x="786" y="96"/>
      </p:cViewPr>
      <p:guideLst/>
    </p:cSldViewPr>
  </p:slideViewPr>
  <p:notesTextViewPr>
    <p:cViewPr>
      <p:scale>
        <a:sx n="1" d="1"/>
        <a:sy n="1" d="1"/>
      </p:scale>
      <p:origin x="0" y="0"/>
    </p:cViewPr>
  </p:notesTextViewPr>
  <p:sorterViewPr>
    <p:cViewPr>
      <p:scale>
        <a:sx n="100" d="100"/>
        <a:sy n="100" d="100"/>
      </p:scale>
      <p:origin x="0" y="-26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45D7E-99B2-470C-45F5-5B5D8F0459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990232E-DE46-C6AE-96E1-66288DC8F8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7077B5C-6222-D49C-6A73-DACC207EB246}"/>
              </a:ext>
            </a:extLst>
          </p:cNvPr>
          <p:cNvSpPr>
            <a:spLocks noGrp="1"/>
          </p:cNvSpPr>
          <p:nvPr>
            <p:ph type="dt" sz="half" idx="10"/>
          </p:nvPr>
        </p:nvSpPr>
        <p:spPr/>
        <p:txBody>
          <a:bodyPr/>
          <a:lstStyle/>
          <a:p>
            <a:fld id="{9DB593AB-AF8F-4B11-B884-CB60924D7FD0}" type="datetimeFigureOut">
              <a:rPr lang="en-US" smtClean="0"/>
              <a:t>1/23/2023</a:t>
            </a:fld>
            <a:endParaRPr lang="en-US"/>
          </a:p>
        </p:txBody>
      </p:sp>
      <p:sp>
        <p:nvSpPr>
          <p:cNvPr id="5" name="Footer Placeholder 4">
            <a:extLst>
              <a:ext uri="{FF2B5EF4-FFF2-40B4-BE49-F238E27FC236}">
                <a16:creationId xmlns:a16="http://schemas.microsoft.com/office/drawing/2014/main" id="{F74FC9E0-8A52-8D56-B8F5-DEA1EDBFE2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055A73-85C4-1790-6304-BD637F8D957B}"/>
              </a:ext>
            </a:extLst>
          </p:cNvPr>
          <p:cNvSpPr>
            <a:spLocks noGrp="1"/>
          </p:cNvSpPr>
          <p:nvPr>
            <p:ph type="sldNum" sz="quarter" idx="12"/>
          </p:nvPr>
        </p:nvSpPr>
        <p:spPr/>
        <p:txBody>
          <a:bodyPr/>
          <a:lstStyle/>
          <a:p>
            <a:fld id="{ECEA304B-1E97-4355-8521-378781D67729}" type="slidenum">
              <a:rPr lang="en-US" smtClean="0"/>
              <a:t>‹#›</a:t>
            </a:fld>
            <a:endParaRPr lang="en-US"/>
          </a:p>
        </p:txBody>
      </p:sp>
      <p:pic>
        <p:nvPicPr>
          <p:cNvPr id="7" name="Picture 6" descr="Logo&#10;&#10;Description automatically generated">
            <a:extLst>
              <a:ext uri="{FF2B5EF4-FFF2-40B4-BE49-F238E27FC236}">
                <a16:creationId xmlns:a16="http://schemas.microsoft.com/office/drawing/2014/main" id="{19B3622B-D6F2-BE7C-8884-F46EAC13B2F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5349875"/>
            <a:ext cx="1343484" cy="1343484"/>
          </a:xfrm>
          <a:prstGeom prst="rect">
            <a:avLst/>
          </a:prstGeom>
        </p:spPr>
      </p:pic>
    </p:spTree>
    <p:extLst>
      <p:ext uri="{BB962C8B-B14F-4D97-AF65-F5344CB8AC3E}">
        <p14:creationId xmlns:p14="http://schemas.microsoft.com/office/powerpoint/2010/main" val="3677585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AB0F1-04D1-19B2-30E5-5B6205CFBD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2B96B16-7E6F-7570-0582-82071FDF334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088813-88BB-7576-A182-ADB3AF823BCC}"/>
              </a:ext>
            </a:extLst>
          </p:cNvPr>
          <p:cNvSpPr>
            <a:spLocks noGrp="1"/>
          </p:cNvSpPr>
          <p:nvPr>
            <p:ph type="dt" sz="half" idx="10"/>
          </p:nvPr>
        </p:nvSpPr>
        <p:spPr/>
        <p:txBody>
          <a:bodyPr/>
          <a:lstStyle/>
          <a:p>
            <a:fld id="{9DB593AB-AF8F-4B11-B884-CB60924D7FD0}" type="datetimeFigureOut">
              <a:rPr lang="en-US" smtClean="0"/>
              <a:t>1/23/2023</a:t>
            </a:fld>
            <a:endParaRPr lang="en-US"/>
          </a:p>
        </p:txBody>
      </p:sp>
      <p:sp>
        <p:nvSpPr>
          <p:cNvPr id="5" name="Footer Placeholder 4">
            <a:extLst>
              <a:ext uri="{FF2B5EF4-FFF2-40B4-BE49-F238E27FC236}">
                <a16:creationId xmlns:a16="http://schemas.microsoft.com/office/drawing/2014/main" id="{953AF5F4-CC0B-3BE4-C0ED-1630BD50DD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859EC4-B7B9-E4D0-D89D-D3C8C2640FEF}"/>
              </a:ext>
            </a:extLst>
          </p:cNvPr>
          <p:cNvSpPr>
            <a:spLocks noGrp="1"/>
          </p:cNvSpPr>
          <p:nvPr>
            <p:ph type="sldNum" sz="quarter" idx="12"/>
          </p:nvPr>
        </p:nvSpPr>
        <p:spPr/>
        <p:txBody>
          <a:bodyPr/>
          <a:lstStyle/>
          <a:p>
            <a:fld id="{ECEA304B-1E97-4355-8521-378781D67729}" type="slidenum">
              <a:rPr lang="en-US" smtClean="0"/>
              <a:t>‹#›</a:t>
            </a:fld>
            <a:endParaRPr lang="en-US"/>
          </a:p>
        </p:txBody>
      </p:sp>
    </p:spTree>
    <p:extLst>
      <p:ext uri="{BB962C8B-B14F-4D97-AF65-F5344CB8AC3E}">
        <p14:creationId xmlns:p14="http://schemas.microsoft.com/office/powerpoint/2010/main" val="1770361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88A00D-A222-6F83-C146-467E822B763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3CFF408-3220-14C4-B7A7-F71FEE27F78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A80734-D75E-2564-B124-B3C1536452EE}"/>
              </a:ext>
            </a:extLst>
          </p:cNvPr>
          <p:cNvSpPr>
            <a:spLocks noGrp="1"/>
          </p:cNvSpPr>
          <p:nvPr>
            <p:ph type="dt" sz="half" idx="10"/>
          </p:nvPr>
        </p:nvSpPr>
        <p:spPr/>
        <p:txBody>
          <a:bodyPr/>
          <a:lstStyle/>
          <a:p>
            <a:fld id="{9DB593AB-AF8F-4B11-B884-CB60924D7FD0}" type="datetimeFigureOut">
              <a:rPr lang="en-US" smtClean="0"/>
              <a:t>1/23/2023</a:t>
            </a:fld>
            <a:endParaRPr lang="en-US"/>
          </a:p>
        </p:txBody>
      </p:sp>
      <p:sp>
        <p:nvSpPr>
          <p:cNvPr id="5" name="Footer Placeholder 4">
            <a:extLst>
              <a:ext uri="{FF2B5EF4-FFF2-40B4-BE49-F238E27FC236}">
                <a16:creationId xmlns:a16="http://schemas.microsoft.com/office/drawing/2014/main" id="{905C0D5A-DC57-B95C-3204-1B2822D1F3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6135AD-52F0-300E-0A25-060514C7B917}"/>
              </a:ext>
            </a:extLst>
          </p:cNvPr>
          <p:cNvSpPr>
            <a:spLocks noGrp="1"/>
          </p:cNvSpPr>
          <p:nvPr>
            <p:ph type="sldNum" sz="quarter" idx="12"/>
          </p:nvPr>
        </p:nvSpPr>
        <p:spPr/>
        <p:txBody>
          <a:bodyPr/>
          <a:lstStyle/>
          <a:p>
            <a:fld id="{ECEA304B-1E97-4355-8521-378781D67729}" type="slidenum">
              <a:rPr lang="en-US" smtClean="0"/>
              <a:t>‹#›</a:t>
            </a:fld>
            <a:endParaRPr lang="en-US"/>
          </a:p>
        </p:txBody>
      </p:sp>
    </p:spTree>
    <p:extLst>
      <p:ext uri="{BB962C8B-B14F-4D97-AF65-F5344CB8AC3E}">
        <p14:creationId xmlns:p14="http://schemas.microsoft.com/office/powerpoint/2010/main" val="2173999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83429-FE4E-ED19-AA6E-6447F891D5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3B1B1B-0CBF-0887-63D9-6C150937D4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BB0BA-B3B3-9234-0397-AAF22E87D575}"/>
              </a:ext>
            </a:extLst>
          </p:cNvPr>
          <p:cNvSpPr>
            <a:spLocks noGrp="1"/>
          </p:cNvSpPr>
          <p:nvPr>
            <p:ph type="dt" sz="half" idx="10"/>
          </p:nvPr>
        </p:nvSpPr>
        <p:spPr/>
        <p:txBody>
          <a:bodyPr/>
          <a:lstStyle/>
          <a:p>
            <a:fld id="{9DB593AB-AF8F-4B11-B884-CB60924D7FD0}" type="datetimeFigureOut">
              <a:rPr lang="en-US" smtClean="0"/>
              <a:t>1/23/2023</a:t>
            </a:fld>
            <a:endParaRPr lang="en-US"/>
          </a:p>
        </p:txBody>
      </p:sp>
      <p:sp>
        <p:nvSpPr>
          <p:cNvPr id="5" name="Footer Placeholder 4">
            <a:extLst>
              <a:ext uri="{FF2B5EF4-FFF2-40B4-BE49-F238E27FC236}">
                <a16:creationId xmlns:a16="http://schemas.microsoft.com/office/drawing/2014/main" id="{5BCF5336-2BB4-6E7C-097F-D43BC4C4A5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7E3A9A-D3B8-BFE6-472F-1250C24CD317}"/>
              </a:ext>
            </a:extLst>
          </p:cNvPr>
          <p:cNvSpPr>
            <a:spLocks noGrp="1"/>
          </p:cNvSpPr>
          <p:nvPr>
            <p:ph type="sldNum" sz="quarter" idx="12"/>
          </p:nvPr>
        </p:nvSpPr>
        <p:spPr/>
        <p:txBody>
          <a:bodyPr/>
          <a:lstStyle/>
          <a:p>
            <a:fld id="{ECEA304B-1E97-4355-8521-378781D67729}" type="slidenum">
              <a:rPr lang="en-US" smtClean="0"/>
              <a:t>‹#›</a:t>
            </a:fld>
            <a:endParaRPr lang="en-US"/>
          </a:p>
        </p:txBody>
      </p:sp>
      <p:pic>
        <p:nvPicPr>
          <p:cNvPr id="7" name="Picture 6" descr="Logo&#10;&#10;Description automatically generated">
            <a:extLst>
              <a:ext uri="{FF2B5EF4-FFF2-40B4-BE49-F238E27FC236}">
                <a16:creationId xmlns:a16="http://schemas.microsoft.com/office/drawing/2014/main" id="{4CA6C402-9CB4-B03C-1899-2F6ABE6BF2B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5349875"/>
            <a:ext cx="1343484" cy="1343484"/>
          </a:xfrm>
          <a:prstGeom prst="rect">
            <a:avLst/>
          </a:prstGeom>
        </p:spPr>
      </p:pic>
    </p:spTree>
    <p:extLst>
      <p:ext uri="{BB962C8B-B14F-4D97-AF65-F5344CB8AC3E}">
        <p14:creationId xmlns:p14="http://schemas.microsoft.com/office/powerpoint/2010/main" val="3525334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EB428-57D6-1573-3EE4-FDDD2527CE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0EE4AC4-47AD-AD9F-AD63-995A6AFD79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39CCB1-CDC1-579C-FE02-C09FD235402A}"/>
              </a:ext>
            </a:extLst>
          </p:cNvPr>
          <p:cNvSpPr>
            <a:spLocks noGrp="1"/>
          </p:cNvSpPr>
          <p:nvPr>
            <p:ph type="dt" sz="half" idx="10"/>
          </p:nvPr>
        </p:nvSpPr>
        <p:spPr/>
        <p:txBody>
          <a:bodyPr/>
          <a:lstStyle/>
          <a:p>
            <a:fld id="{9DB593AB-AF8F-4B11-B884-CB60924D7FD0}" type="datetimeFigureOut">
              <a:rPr lang="en-US" smtClean="0"/>
              <a:t>1/23/2023</a:t>
            </a:fld>
            <a:endParaRPr lang="en-US"/>
          </a:p>
        </p:txBody>
      </p:sp>
      <p:sp>
        <p:nvSpPr>
          <p:cNvPr id="5" name="Footer Placeholder 4">
            <a:extLst>
              <a:ext uri="{FF2B5EF4-FFF2-40B4-BE49-F238E27FC236}">
                <a16:creationId xmlns:a16="http://schemas.microsoft.com/office/drawing/2014/main" id="{4CF366CB-0CE1-DA38-149D-74A4D52665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E00DA9-D6B6-1A77-5230-F66239AE7144}"/>
              </a:ext>
            </a:extLst>
          </p:cNvPr>
          <p:cNvSpPr>
            <a:spLocks noGrp="1"/>
          </p:cNvSpPr>
          <p:nvPr>
            <p:ph type="sldNum" sz="quarter" idx="12"/>
          </p:nvPr>
        </p:nvSpPr>
        <p:spPr/>
        <p:txBody>
          <a:bodyPr/>
          <a:lstStyle/>
          <a:p>
            <a:fld id="{ECEA304B-1E97-4355-8521-378781D67729}" type="slidenum">
              <a:rPr lang="en-US" smtClean="0"/>
              <a:t>‹#›</a:t>
            </a:fld>
            <a:endParaRPr lang="en-US"/>
          </a:p>
        </p:txBody>
      </p:sp>
      <p:pic>
        <p:nvPicPr>
          <p:cNvPr id="7" name="Picture 6" descr="Logo&#10;&#10;Description automatically generated">
            <a:extLst>
              <a:ext uri="{FF2B5EF4-FFF2-40B4-BE49-F238E27FC236}">
                <a16:creationId xmlns:a16="http://schemas.microsoft.com/office/drawing/2014/main" id="{9B36686E-2F6F-1511-15C3-9897F74D752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5349875"/>
            <a:ext cx="1343484" cy="1343484"/>
          </a:xfrm>
          <a:prstGeom prst="rect">
            <a:avLst/>
          </a:prstGeom>
        </p:spPr>
      </p:pic>
    </p:spTree>
    <p:extLst>
      <p:ext uri="{BB962C8B-B14F-4D97-AF65-F5344CB8AC3E}">
        <p14:creationId xmlns:p14="http://schemas.microsoft.com/office/powerpoint/2010/main" val="2355314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3085B-E8F2-C5BD-B4CA-9A25929BF7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ECEBC2-BAF3-7CCC-56B6-F7A517C0859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82AE1F5-DA33-6BCB-46EB-0BEADE834BA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ABC7B5B-DC14-B33D-5661-6C787B33B738}"/>
              </a:ext>
            </a:extLst>
          </p:cNvPr>
          <p:cNvSpPr>
            <a:spLocks noGrp="1"/>
          </p:cNvSpPr>
          <p:nvPr>
            <p:ph type="dt" sz="half" idx="10"/>
          </p:nvPr>
        </p:nvSpPr>
        <p:spPr/>
        <p:txBody>
          <a:bodyPr/>
          <a:lstStyle/>
          <a:p>
            <a:fld id="{9DB593AB-AF8F-4B11-B884-CB60924D7FD0}" type="datetimeFigureOut">
              <a:rPr lang="en-US" smtClean="0"/>
              <a:t>1/23/2023</a:t>
            </a:fld>
            <a:endParaRPr lang="en-US"/>
          </a:p>
        </p:txBody>
      </p:sp>
      <p:sp>
        <p:nvSpPr>
          <p:cNvPr id="6" name="Footer Placeholder 5">
            <a:extLst>
              <a:ext uri="{FF2B5EF4-FFF2-40B4-BE49-F238E27FC236}">
                <a16:creationId xmlns:a16="http://schemas.microsoft.com/office/drawing/2014/main" id="{03EE2630-488E-40DA-C77A-155BC47C7E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79FD7E-F335-8193-0291-0A58441A0C11}"/>
              </a:ext>
            </a:extLst>
          </p:cNvPr>
          <p:cNvSpPr>
            <a:spLocks noGrp="1"/>
          </p:cNvSpPr>
          <p:nvPr>
            <p:ph type="sldNum" sz="quarter" idx="12"/>
          </p:nvPr>
        </p:nvSpPr>
        <p:spPr/>
        <p:txBody>
          <a:bodyPr/>
          <a:lstStyle/>
          <a:p>
            <a:fld id="{ECEA304B-1E97-4355-8521-378781D67729}" type="slidenum">
              <a:rPr lang="en-US" smtClean="0"/>
              <a:t>‹#›</a:t>
            </a:fld>
            <a:endParaRPr lang="en-US"/>
          </a:p>
        </p:txBody>
      </p:sp>
      <p:pic>
        <p:nvPicPr>
          <p:cNvPr id="8" name="Picture 7" descr="Logo&#10;&#10;Description automatically generated">
            <a:extLst>
              <a:ext uri="{FF2B5EF4-FFF2-40B4-BE49-F238E27FC236}">
                <a16:creationId xmlns:a16="http://schemas.microsoft.com/office/drawing/2014/main" id="{58A17D2B-0E81-67F8-6E10-C23E732878A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5349875"/>
            <a:ext cx="1343484" cy="1343484"/>
          </a:xfrm>
          <a:prstGeom prst="rect">
            <a:avLst/>
          </a:prstGeom>
        </p:spPr>
      </p:pic>
    </p:spTree>
    <p:extLst>
      <p:ext uri="{BB962C8B-B14F-4D97-AF65-F5344CB8AC3E}">
        <p14:creationId xmlns:p14="http://schemas.microsoft.com/office/powerpoint/2010/main" val="1247980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D1106-3124-E168-053D-95018CC0A78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ECA5ACA-B3D6-75BB-4B0A-AA820565DB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1570334-3716-7681-27E4-587BB29D75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1A7DC91-DEE3-20C5-5645-708F1A666F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715627-98DD-23B5-E031-9993C4F5BD9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3B6099F-393D-1D29-227E-B17E6E9690C2}"/>
              </a:ext>
            </a:extLst>
          </p:cNvPr>
          <p:cNvSpPr>
            <a:spLocks noGrp="1"/>
          </p:cNvSpPr>
          <p:nvPr>
            <p:ph type="dt" sz="half" idx="10"/>
          </p:nvPr>
        </p:nvSpPr>
        <p:spPr/>
        <p:txBody>
          <a:bodyPr/>
          <a:lstStyle/>
          <a:p>
            <a:fld id="{9DB593AB-AF8F-4B11-B884-CB60924D7FD0}" type="datetimeFigureOut">
              <a:rPr lang="en-US" smtClean="0"/>
              <a:t>1/23/2023</a:t>
            </a:fld>
            <a:endParaRPr lang="en-US"/>
          </a:p>
        </p:txBody>
      </p:sp>
      <p:sp>
        <p:nvSpPr>
          <p:cNvPr id="8" name="Footer Placeholder 7">
            <a:extLst>
              <a:ext uri="{FF2B5EF4-FFF2-40B4-BE49-F238E27FC236}">
                <a16:creationId xmlns:a16="http://schemas.microsoft.com/office/drawing/2014/main" id="{B64FFC08-51A0-942E-A9C7-9EC81446DDC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D83F90-C188-B6D4-49CD-75B14A428C02}"/>
              </a:ext>
            </a:extLst>
          </p:cNvPr>
          <p:cNvSpPr>
            <a:spLocks noGrp="1"/>
          </p:cNvSpPr>
          <p:nvPr>
            <p:ph type="sldNum" sz="quarter" idx="12"/>
          </p:nvPr>
        </p:nvSpPr>
        <p:spPr/>
        <p:txBody>
          <a:bodyPr/>
          <a:lstStyle/>
          <a:p>
            <a:fld id="{ECEA304B-1E97-4355-8521-378781D67729}" type="slidenum">
              <a:rPr lang="en-US" smtClean="0"/>
              <a:t>‹#›</a:t>
            </a:fld>
            <a:endParaRPr lang="en-US"/>
          </a:p>
        </p:txBody>
      </p:sp>
      <p:pic>
        <p:nvPicPr>
          <p:cNvPr id="10" name="Picture 9" descr="Logo&#10;&#10;Description automatically generated">
            <a:extLst>
              <a:ext uri="{FF2B5EF4-FFF2-40B4-BE49-F238E27FC236}">
                <a16:creationId xmlns:a16="http://schemas.microsoft.com/office/drawing/2014/main" id="{7CD056A8-D4E7-2C75-FDC8-45247828B9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5349875"/>
            <a:ext cx="1343484" cy="1343484"/>
          </a:xfrm>
          <a:prstGeom prst="rect">
            <a:avLst/>
          </a:prstGeom>
        </p:spPr>
      </p:pic>
    </p:spTree>
    <p:extLst>
      <p:ext uri="{BB962C8B-B14F-4D97-AF65-F5344CB8AC3E}">
        <p14:creationId xmlns:p14="http://schemas.microsoft.com/office/powerpoint/2010/main" val="2930992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2CEC2-D438-28A0-4E9A-3426B4D855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7C38D5-A323-66CF-946E-D64BBE3FBBE5}"/>
              </a:ext>
            </a:extLst>
          </p:cNvPr>
          <p:cNvSpPr>
            <a:spLocks noGrp="1"/>
          </p:cNvSpPr>
          <p:nvPr>
            <p:ph type="dt" sz="half" idx="10"/>
          </p:nvPr>
        </p:nvSpPr>
        <p:spPr/>
        <p:txBody>
          <a:bodyPr/>
          <a:lstStyle/>
          <a:p>
            <a:fld id="{9DB593AB-AF8F-4B11-B884-CB60924D7FD0}" type="datetimeFigureOut">
              <a:rPr lang="en-US" smtClean="0"/>
              <a:t>1/23/2023</a:t>
            </a:fld>
            <a:endParaRPr lang="en-US"/>
          </a:p>
        </p:txBody>
      </p:sp>
      <p:sp>
        <p:nvSpPr>
          <p:cNvPr id="4" name="Footer Placeholder 3">
            <a:extLst>
              <a:ext uri="{FF2B5EF4-FFF2-40B4-BE49-F238E27FC236}">
                <a16:creationId xmlns:a16="http://schemas.microsoft.com/office/drawing/2014/main" id="{5EA6685F-314F-9F82-0ED5-C9A89DA962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FCDC066-BA7C-0B48-871F-40887B6425FB}"/>
              </a:ext>
            </a:extLst>
          </p:cNvPr>
          <p:cNvSpPr>
            <a:spLocks noGrp="1"/>
          </p:cNvSpPr>
          <p:nvPr>
            <p:ph type="sldNum" sz="quarter" idx="12"/>
          </p:nvPr>
        </p:nvSpPr>
        <p:spPr/>
        <p:txBody>
          <a:bodyPr/>
          <a:lstStyle/>
          <a:p>
            <a:fld id="{ECEA304B-1E97-4355-8521-378781D67729}" type="slidenum">
              <a:rPr lang="en-US" smtClean="0"/>
              <a:t>‹#›</a:t>
            </a:fld>
            <a:endParaRPr lang="en-US"/>
          </a:p>
        </p:txBody>
      </p:sp>
      <p:pic>
        <p:nvPicPr>
          <p:cNvPr id="6" name="Picture 5" descr="Logo&#10;&#10;Description automatically generated">
            <a:extLst>
              <a:ext uri="{FF2B5EF4-FFF2-40B4-BE49-F238E27FC236}">
                <a16:creationId xmlns:a16="http://schemas.microsoft.com/office/drawing/2014/main" id="{53334DEA-B976-FF74-AC0A-BC4C75FAE38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5349875"/>
            <a:ext cx="1343484" cy="1343484"/>
          </a:xfrm>
          <a:prstGeom prst="rect">
            <a:avLst/>
          </a:prstGeom>
        </p:spPr>
      </p:pic>
    </p:spTree>
    <p:extLst>
      <p:ext uri="{BB962C8B-B14F-4D97-AF65-F5344CB8AC3E}">
        <p14:creationId xmlns:p14="http://schemas.microsoft.com/office/powerpoint/2010/main" val="3632931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A83D63-D2FB-AF85-3291-D1B6A364FAE7}"/>
              </a:ext>
            </a:extLst>
          </p:cNvPr>
          <p:cNvSpPr>
            <a:spLocks noGrp="1"/>
          </p:cNvSpPr>
          <p:nvPr>
            <p:ph type="dt" sz="half" idx="10"/>
          </p:nvPr>
        </p:nvSpPr>
        <p:spPr/>
        <p:txBody>
          <a:bodyPr/>
          <a:lstStyle/>
          <a:p>
            <a:fld id="{9DB593AB-AF8F-4B11-B884-CB60924D7FD0}" type="datetimeFigureOut">
              <a:rPr lang="en-US" smtClean="0"/>
              <a:t>1/23/2023</a:t>
            </a:fld>
            <a:endParaRPr lang="en-US"/>
          </a:p>
        </p:txBody>
      </p:sp>
      <p:sp>
        <p:nvSpPr>
          <p:cNvPr id="3" name="Footer Placeholder 2">
            <a:extLst>
              <a:ext uri="{FF2B5EF4-FFF2-40B4-BE49-F238E27FC236}">
                <a16:creationId xmlns:a16="http://schemas.microsoft.com/office/drawing/2014/main" id="{D85CE0CD-C859-4923-3ED8-E2EE61D699D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94A462A-B7E0-D112-E144-C53346AFA489}"/>
              </a:ext>
            </a:extLst>
          </p:cNvPr>
          <p:cNvSpPr>
            <a:spLocks noGrp="1"/>
          </p:cNvSpPr>
          <p:nvPr>
            <p:ph type="sldNum" sz="quarter" idx="12"/>
          </p:nvPr>
        </p:nvSpPr>
        <p:spPr/>
        <p:txBody>
          <a:bodyPr/>
          <a:lstStyle/>
          <a:p>
            <a:fld id="{ECEA304B-1E97-4355-8521-378781D67729}" type="slidenum">
              <a:rPr lang="en-US" smtClean="0"/>
              <a:t>‹#›</a:t>
            </a:fld>
            <a:endParaRPr lang="en-US"/>
          </a:p>
        </p:txBody>
      </p:sp>
      <p:pic>
        <p:nvPicPr>
          <p:cNvPr id="5" name="Picture 4" descr="Logo&#10;&#10;Description automatically generated">
            <a:extLst>
              <a:ext uri="{FF2B5EF4-FFF2-40B4-BE49-F238E27FC236}">
                <a16:creationId xmlns:a16="http://schemas.microsoft.com/office/drawing/2014/main" id="{64572820-0F9C-1DD7-9B32-5805E0A9C86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5349875"/>
            <a:ext cx="1343484" cy="1343484"/>
          </a:xfrm>
          <a:prstGeom prst="rect">
            <a:avLst/>
          </a:prstGeom>
        </p:spPr>
      </p:pic>
    </p:spTree>
    <p:extLst>
      <p:ext uri="{BB962C8B-B14F-4D97-AF65-F5344CB8AC3E}">
        <p14:creationId xmlns:p14="http://schemas.microsoft.com/office/powerpoint/2010/main" val="3793617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A39DD-0089-D234-9611-BB4455F72A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DBEEC99-18E1-A878-2585-639ED29EA5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E9E1748-46E2-5821-5432-53A13CFAA1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DA4A37-2447-05EB-8527-DC3EDD52EA33}"/>
              </a:ext>
            </a:extLst>
          </p:cNvPr>
          <p:cNvSpPr>
            <a:spLocks noGrp="1"/>
          </p:cNvSpPr>
          <p:nvPr>
            <p:ph type="dt" sz="half" idx="10"/>
          </p:nvPr>
        </p:nvSpPr>
        <p:spPr/>
        <p:txBody>
          <a:bodyPr/>
          <a:lstStyle/>
          <a:p>
            <a:fld id="{9DB593AB-AF8F-4B11-B884-CB60924D7FD0}" type="datetimeFigureOut">
              <a:rPr lang="en-US" smtClean="0"/>
              <a:t>1/23/2023</a:t>
            </a:fld>
            <a:endParaRPr lang="en-US"/>
          </a:p>
        </p:txBody>
      </p:sp>
      <p:sp>
        <p:nvSpPr>
          <p:cNvPr id="6" name="Footer Placeholder 5">
            <a:extLst>
              <a:ext uri="{FF2B5EF4-FFF2-40B4-BE49-F238E27FC236}">
                <a16:creationId xmlns:a16="http://schemas.microsoft.com/office/drawing/2014/main" id="{7DA867B7-F2EA-F1DB-A8A7-A7DBB6B60D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02C6FF-0313-8E5A-E239-5087878FCCE0}"/>
              </a:ext>
            </a:extLst>
          </p:cNvPr>
          <p:cNvSpPr>
            <a:spLocks noGrp="1"/>
          </p:cNvSpPr>
          <p:nvPr>
            <p:ph type="sldNum" sz="quarter" idx="12"/>
          </p:nvPr>
        </p:nvSpPr>
        <p:spPr/>
        <p:txBody>
          <a:bodyPr/>
          <a:lstStyle/>
          <a:p>
            <a:fld id="{ECEA304B-1E97-4355-8521-378781D67729}" type="slidenum">
              <a:rPr lang="en-US" smtClean="0"/>
              <a:t>‹#›</a:t>
            </a:fld>
            <a:endParaRPr lang="en-US"/>
          </a:p>
        </p:txBody>
      </p:sp>
    </p:spTree>
    <p:extLst>
      <p:ext uri="{BB962C8B-B14F-4D97-AF65-F5344CB8AC3E}">
        <p14:creationId xmlns:p14="http://schemas.microsoft.com/office/powerpoint/2010/main" val="1987220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727F10-2A07-E31A-E71D-C6C0C5C732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8C6E461-589B-0576-44A9-7F050C2020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C83566D-AE68-DDA5-F870-67ADC735A1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974A55-9396-B0D8-B7F8-9C698EB43338}"/>
              </a:ext>
            </a:extLst>
          </p:cNvPr>
          <p:cNvSpPr>
            <a:spLocks noGrp="1"/>
          </p:cNvSpPr>
          <p:nvPr>
            <p:ph type="dt" sz="half" idx="10"/>
          </p:nvPr>
        </p:nvSpPr>
        <p:spPr/>
        <p:txBody>
          <a:bodyPr/>
          <a:lstStyle/>
          <a:p>
            <a:fld id="{9DB593AB-AF8F-4B11-B884-CB60924D7FD0}" type="datetimeFigureOut">
              <a:rPr lang="en-US" smtClean="0"/>
              <a:t>1/23/2023</a:t>
            </a:fld>
            <a:endParaRPr lang="en-US"/>
          </a:p>
        </p:txBody>
      </p:sp>
      <p:sp>
        <p:nvSpPr>
          <p:cNvPr id="6" name="Footer Placeholder 5">
            <a:extLst>
              <a:ext uri="{FF2B5EF4-FFF2-40B4-BE49-F238E27FC236}">
                <a16:creationId xmlns:a16="http://schemas.microsoft.com/office/drawing/2014/main" id="{24D67B8B-3FD6-3810-EC22-76935E2E2D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5FC26E-73C9-8659-1277-1B91B37B2D83}"/>
              </a:ext>
            </a:extLst>
          </p:cNvPr>
          <p:cNvSpPr>
            <a:spLocks noGrp="1"/>
          </p:cNvSpPr>
          <p:nvPr>
            <p:ph type="sldNum" sz="quarter" idx="12"/>
          </p:nvPr>
        </p:nvSpPr>
        <p:spPr/>
        <p:txBody>
          <a:bodyPr/>
          <a:lstStyle/>
          <a:p>
            <a:fld id="{ECEA304B-1E97-4355-8521-378781D67729}" type="slidenum">
              <a:rPr lang="en-US" smtClean="0"/>
              <a:t>‹#›</a:t>
            </a:fld>
            <a:endParaRPr lang="en-US"/>
          </a:p>
        </p:txBody>
      </p:sp>
    </p:spTree>
    <p:extLst>
      <p:ext uri="{BB962C8B-B14F-4D97-AF65-F5344CB8AC3E}">
        <p14:creationId xmlns:p14="http://schemas.microsoft.com/office/powerpoint/2010/main" val="976367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A5AA49-7E16-E07D-8931-EF9518C8AF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5B8A99B-3F8C-D29B-2299-FB57FAF7C9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7A36B8-0874-1717-154C-21D750F5C2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B593AB-AF8F-4B11-B884-CB60924D7FD0}" type="datetimeFigureOut">
              <a:rPr lang="en-US" smtClean="0"/>
              <a:t>1/23/2023</a:t>
            </a:fld>
            <a:endParaRPr lang="en-US"/>
          </a:p>
        </p:txBody>
      </p:sp>
      <p:sp>
        <p:nvSpPr>
          <p:cNvPr id="5" name="Footer Placeholder 4">
            <a:extLst>
              <a:ext uri="{FF2B5EF4-FFF2-40B4-BE49-F238E27FC236}">
                <a16:creationId xmlns:a16="http://schemas.microsoft.com/office/drawing/2014/main" id="{7845867F-5EA9-B5AB-9E97-BB65EE4231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06511D6-B603-3819-3349-70587409DD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EA304B-1E97-4355-8521-378781D67729}" type="slidenum">
              <a:rPr lang="en-US" smtClean="0"/>
              <a:t>‹#›</a:t>
            </a:fld>
            <a:endParaRPr lang="en-US"/>
          </a:p>
        </p:txBody>
      </p:sp>
      <p:pic>
        <p:nvPicPr>
          <p:cNvPr id="7" name="Picture 6" descr="Logo&#10;&#10;Description automatically generated">
            <a:extLst>
              <a:ext uri="{FF2B5EF4-FFF2-40B4-BE49-F238E27FC236}">
                <a16:creationId xmlns:a16="http://schemas.microsoft.com/office/drawing/2014/main" id="{631A6741-2F83-FDBF-70F5-49C54351A373}"/>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668000" y="5349875"/>
            <a:ext cx="1343484" cy="1343484"/>
          </a:xfrm>
          <a:prstGeom prst="rect">
            <a:avLst/>
          </a:prstGeom>
        </p:spPr>
      </p:pic>
    </p:spTree>
    <p:extLst>
      <p:ext uri="{BB962C8B-B14F-4D97-AF65-F5344CB8AC3E}">
        <p14:creationId xmlns:p14="http://schemas.microsoft.com/office/powerpoint/2010/main" val="17419304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svtplay.se/video/KPndyE7/innebandy-vm/tyskland-sverige?position=2189&amp;id=KPndyE7"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DAE66-788B-23CF-E31E-15172E53907C}"/>
              </a:ext>
            </a:extLst>
          </p:cNvPr>
          <p:cNvSpPr>
            <a:spLocks noGrp="1"/>
          </p:cNvSpPr>
          <p:nvPr>
            <p:ph type="ctrTitle"/>
          </p:nvPr>
        </p:nvSpPr>
        <p:spPr/>
        <p:txBody>
          <a:bodyPr/>
          <a:lstStyle/>
          <a:p>
            <a:r>
              <a:rPr lang="sv-SE" dirty="0"/>
              <a:t>Spelbok</a:t>
            </a:r>
            <a:endParaRPr lang="en-US" dirty="0"/>
          </a:p>
        </p:txBody>
      </p:sp>
      <p:sp>
        <p:nvSpPr>
          <p:cNvPr id="3" name="Subtitle 2">
            <a:extLst>
              <a:ext uri="{FF2B5EF4-FFF2-40B4-BE49-F238E27FC236}">
                <a16:creationId xmlns:a16="http://schemas.microsoft.com/office/drawing/2014/main" id="{4B602896-4187-BD12-BC0C-EB07A8523B51}"/>
              </a:ext>
            </a:extLst>
          </p:cNvPr>
          <p:cNvSpPr>
            <a:spLocks noGrp="1"/>
          </p:cNvSpPr>
          <p:nvPr>
            <p:ph type="subTitle" idx="1"/>
          </p:nvPr>
        </p:nvSpPr>
        <p:spPr/>
        <p:txBody>
          <a:bodyPr/>
          <a:lstStyle/>
          <a:p>
            <a:r>
              <a:rPr lang="sv-SE" dirty="0" err="1"/>
              <a:t>Frötuna</a:t>
            </a:r>
            <a:r>
              <a:rPr lang="sv-SE" dirty="0"/>
              <a:t> A-lag herrar</a:t>
            </a:r>
            <a:endParaRPr lang="en-US" dirty="0"/>
          </a:p>
        </p:txBody>
      </p:sp>
    </p:spTree>
    <p:extLst>
      <p:ext uri="{BB962C8B-B14F-4D97-AF65-F5344CB8AC3E}">
        <p14:creationId xmlns:p14="http://schemas.microsoft.com/office/powerpoint/2010/main" val="927040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F3A34-5E18-9483-60FB-AE05E08BB738}"/>
              </a:ext>
            </a:extLst>
          </p:cNvPr>
          <p:cNvSpPr>
            <a:spLocks noGrp="1"/>
          </p:cNvSpPr>
          <p:nvPr>
            <p:ph type="title"/>
          </p:nvPr>
        </p:nvSpPr>
        <p:spPr/>
        <p:txBody>
          <a:bodyPr/>
          <a:lstStyle/>
          <a:p>
            <a:r>
              <a:rPr lang="sv-SE" dirty="0"/>
              <a:t>Rutiner i laget</a:t>
            </a:r>
            <a:endParaRPr lang="en-US" dirty="0"/>
          </a:p>
        </p:txBody>
      </p:sp>
      <p:sp>
        <p:nvSpPr>
          <p:cNvPr id="3" name="Content Placeholder 2">
            <a:extLst>
              <a:ext uri="{FF2B5EF4-FFF2-40B4-BE49-F238E27FC236}">
                <a16:creationId xmlns:a16="http://schemas.microsoft.com/office/drawing/2014/main" id="{5344A175-5B1C-8319-F156-F5B168284364}"/>
              </a:ext>
            </a:extLst>
          </p:cNvPr>
          <p:cNvSpPr>
            <a:spLocks noGrp="1"/>
          </p:cNvSpPr>
          <p:nvPr>
            <p:ph idx="1"/>
          </p:nvPr>
        </p:nvSpPr>
        <p:spPr/>
        <p:txBody>
          <a:bodyPr>
            <a:normAutofit fontScale="92500" lnSpcReduction="20000"/>
          </a:bodyPr>
          <a:lstStyle/>
          <a:p>
            <a:r>
              <a:rPr lang="sv-SE" dirty="0"/>
              <a:t>Svara på kallelser när de kommer, är det oklart så vänta inte, svara nej och skriv i kommentaren om du jobbar på att lösa så du kan delta, löser det sedan sig så går du in och ändrar kallelsesvaret</a:t>
            </a:r>
          </a:p>
          <a:p>
            <a:r>
              <a:rPr lang="sv-SE" dirty="0"/>
              <a:t>Passa tider till träning och match</a:t>
            </a:r>
          </a:p>
          <a:p>
            <a:r>
              <a:rPr lang="sv-SE" dirty="0"/>
              <a:t>Ombytta 15 min innan träningsstart för genomgång</a:t>
            </a:r>
            <a:endParaRPr lang="en-US" dirty="0"/>
          </a:p>
          <a:p>
            <a:r>
              <a:rPr lang="en-US" dirty="0" err="1"/>
              <a:t>Hög</a:t>
            </a:r>
            <a:r>
              <a:rPr lang="en-US" dirty="0"/>
              <a:t> </a:t>
            </a:r>
            <a:r>
              <a:rPr lang="en-US" dirty="0" err="1"/>
              <a:t>närvaro</a:t>
            </a:r>
            <a:r>
              <a:rPr lang="en-US" dirty="0"/>
              <a:t> </a:t>
            </a:r>
            <a:r>
              <a:rPr lang="en-US" dirty="0" err="1"/>
              <a:t>så</a:t>
            </a:r>
            <a:r>
              <a:rPr lang="en-US" dirty="0"/>
              <a:t> vi </a:t>
            </a:r>
            <a:r>
              <a:rPr lang="en-US" dirty="0" err="1"/>
              <a:t>kan</a:t>
            </a:r>
            <a:r>
              <a:rPr lang="en-US" dirty="0"/>
              <a:t> </a:t>
            </a:r>
            <a:r>
              <a:rPr lang="en-US" dirty="0" err="1"/>
              <a:t>träna</a:t>
            </a:r>
            <a:r>
              <a:rPr lang="en-US" dirty="0"/>
              <a:t> in </a:t>
            </a:r>
            <a:r>
              <a:rPr lang="en-US" dirty="0" err="1"/>
              <a:t>femmor</a:t>
            </a:r>
            <a:r>
              <a:rPr lang="en-US" dirty="0"/>
              <a:t> </a:t>
            </a:r>
            <a:r>
              <a:rPr lang="en-US" dirty="0" err="1"/>
              <a:t>och</a:t>
            </a:r>
            <a:r>
              <a:rPr lang="en-US" dirty="0"/>
              <a:t> </a:t>
            </a:r>
            <a:r>
              <a:rPr lang="en-US" dirty="0" err="1"/>
              <a:t>ni</a:t>
            </a:r>
            <a:r>
              <a:rPr lang="en-US" dirty="0"/>
              <a:t> </a:t>
            </a:r>
            <a:r>
              <a:rPr lang="en-US" dirty="0" err="1"/>
              <a:t>kan</a:t>
            </a:r>
            <a:r>
              <a:rPr lang="en-US" dirty="0"/>
              <a:t> </a:t>
            </a:r>
            <a:r>
              <a:rPr lang="en-US" dirty="0" err="1"/>
              <a:t>prata</a:t>
            </a:r>
            <a:r>
              <a:rPr lang="en-US" dirty="0"/>
              <a:t> </a:t>
            </a:r>
            <a:r>
              <a:rPr lang="en-US" dirty="0" err="1"/>
              <a:t>ihop</a:t>
            </a:r>
            <a:r>
              <a:rPr lang="en-US" dirty="0"/>
              <a:t> er</a:t>
            </a:r>
          </a:p>
          <a:p>
            <a:r>
              <a:rPr lang="sv-SE" dirty="0"/>
              <a:t>Vi ger 100% såväl på träning som på match, såväl i anfall som att jobba hem eller peppa på bänken</a:t>
            </a:r>
          </a:p>
          <a:p>
            <a:r>
              <a:rPr lang="en-US" dirty="0" err="1"/>
              <a:t>Släpper</a:t>
            </a:r>
            <a:r>
              <a:rPr lang="en-US" dirty="0"/>
              <a:t> vi in </a:t>
            </a:r>
            <a:r>
              <a:rPr lang="en-US" dirty="0" err="1"/>
              <a:t>ett</a:t>
            </a:r>
            <a:r>
              <a:rPr lang="en-US" dirty="0"/>
              <a:t> </a:t>
            </a:r>
            <a:r>
              <a:rPr lang="en-US" dirty="0" err="1"/>
              <a:t>mål</a:t>
            </a:r>
            <a:r>
              <a:rPr lang="en-US" dirty="0"/>
              <a:t> </a:t>
            </a:r>
            <a:r>
              <a:rPr lang="en-US" dirty="0" err="1"/>
              <a:t>så</a:t>
            </a:r>
            <a:r>
              <a:rPr lang="en-US" dirty="0"/>
              <a:t> </a:t>
            </a:r>
            <a:r>
              <a:rPr lang="en-US" dirty="0" err="1"/>
              <a:t>samlas</a:t>
            </a:r>
            <a:r>
              <a:rPr lang="en-US" dirty="0"/>
              <a:t> vi </a:t>
            </a:r>
            <a:r>
              <a:rPr lang="en-US" dirty="0" err="1"/>
              <a:t>snabbt</a:t>
            </a:r>
            <a:r>
              <a:rPr lang="en-US" dirty="0"/>
              <a:t> vid </a:t>
            </a:r>
            <a:r>
              <a:rPr lang="en-US" dirty="0" err="1"/>
              <a:t>bänken</a:t>
            </a:r>
            <a:r>
              <a:rPr lang="en-US" dirty="0"/>
              <a:t> </a:t>
            </a:r>
            <a:r>
              <a:rPr lang="en-US" dirty="0" err="1"/>
              <a:t>och</a:t>
            </a:r>
            <a:r>
              <a:rPr lang="en-US" dirty="0"/>
              <a:t> “</a:t>
            </a:r>
            <a:r>
              <a:rPr lang="en-US" dirty="0" err="1"/>
              <a:t>pratar</a:t>
            </a:r>
            <a:r>
              <a:rPr lang="en-US" dirty="0"/>
              <a:t> </a:t>
            </a:r>
            <a:r>
              <a:rPr lang="en-US" dirty="0" err="1"/>
              <a:t>ner</a:t>
            </a:r>
            <a:r>
              <a:rPr lang="en-US" dirty="0"/>
              <a:t> det”</a:t>
            </a:r>
          </a:p>
          <a:p>
            <a:r>
              <a:rPr lang="en-US" dirty="0"/>
              <a:t>I </a:t>
            </a:r>
            <a:r>
              <a:rPr lang="en-US" dirty="0" err="1"/>
              <a:t>periodpaus</a:t>
            </a:r>
            <a:r>
              <a:rPr lang="en-US" dirty="0"/>
              <a:t> tar vi </a:t>
            </a:r>
            <a:r>
              <a:rPr lang="en-US" dirty="0" err="1"/>
              <a:t>upp</a:t>
            </a:r>
            <a:r>
              <a:rPr lang="en-US" dirty="0"/>
              <a:t> 1-3 saker </a:t>
            </a:r>
            <a:r>
              <a:rPr lang="en-US" dirty="0" err="1"/>
              <a:t>från</a:t>
            </a:r>
            <a:r>
              <a:rPr lang="en-US" dirty="0"/>
              <a:t> coach, </a:t>
            </a:r>
            <a:r>
              <a:rPr lang="en-US" dirty="0" err="1"/>
              <a:t>mer</a:t>
            </a:r>
            <a:r>
              <a:rPr lang="en-US" dirty="0"/>
              <a:t> </a:t>
            </a:r>
            <a:r>
              <a:rPr lang="en-US" dirty="0" err="1"/>
              <a:t>gör</a:t>
            </a:r>
            <a:r>
              <a:rPr lang="en-US" dirty="0"/>
              <a:t> </a:t>
            </a:r>
            <a:r>
              <a:rPr lang="en-US" dirty="0" err="1"/>
              <a:t>att</a:t>
            </a:r>
            <a:r>
              <a:rPr lang="en-US" dirty="0"/>
              <a:t> vi </a:t>
            </a:r>
            <a:r>
              <a:rPr lang="en-US" dirty="0" err="1"/>
              <a:t>tappar</a:t>
            </a:r>
            <a:r>
              <a:rPr lang="en-US" dirty="0"/>
              <a:t> </a:t>
            </a:r>
            <a:r>
              <a:rPr lang="en-US" dirty="0" err="1"/>
              <a:t>fokus</a:t>
            </a:r>
            <a:endParaRPr lang="en-US" dirty="0"/>
          </a:p>
          <a:p>
            <a:r>
              <a:rPr lang="en-US" dirty="0"/>
              <a:t>Vi </a:t>
            </a:r>
            <a:r>
              <a:rPr lang="en-US" dirty="0" err="1"/>
              <a:t>återkopplar</a:t>
            </a:r>
            <a:r>
              <a:rPr lang="en-US" dirty="0"/>
              <a:t> </a:t>
            </a:r>
            <a:r>
              <a:rPr lang="en-US" dirty="0" err="1"/>
              <a:t>senaste</a:t>
            </a:r>
            <a:r>
              <a:rPr lang="en-US" dirty="0"/>
              <a:t> match </a:t>
            </a:r>
            <a:r>
              <a:rPr lang="en-US" dirty="0" err="1"/>
              <a:t>på</a:t>
            </a:r>
            <a:r>
              <a:rPr lang="en-US" dirty="0"/>
              <a:t> </a:t>
            </a:r>
            <a:r>
              <a:rPr lang="en-US" dirty="0" err="1"/>
              <a:t>nästkommande</a:t>
            </a:r>
            <a:r>
              <a:rPr lang="en-US" dirty="0"/>
              <a:t> </a:t>
            </a:r>
            <a:r>
              <a:rPr lang="en-US" dirty="0" err="1"/>
              <a:t>träning</a:t>
            </a:r>
            <a:endParaRPr lang="en-US" dirty="0"/>
          </a:p>
        </p:txBody>
      </p:sp>
    </p:spTree>
    <p:extLst>
      <p:ext uri="{BB962C8B-B14F-4D97-AF65-F5344CB8AC3E}">
        <p14:creationId xmlns:p14="http://schemas.microsoft.com/office/powerpoint/2010/main" val="3586366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FD9C7-A2C7-854B-3B4B-37ED7A6902FF}"/>
              </a:ext>
            </a:extLst>
          </p:cNvPr>
          <p:cNvSpPr>
            <a:spLocks noGrp="1"/>
          </p:cNvSpPr>
          <p:nvPr>
            <p:ph type="title"/>
          </p:nvPr>
        </p:nvSpPr>
        <p:spPr/>
        <p:txBody>
          <a:bodyPr/>
          <a:lstStyle/>
          <a:p>
            <a:r>
              <a:rPr lang="sv-SE" dirty="0"/>
              <a:t>Försvar mot 2-1-2</a:t>
            </a:r>
            <a:endParaRPr lang="en-US" dirty="0"/>
          </a:p>
        </p:txBody>
      </p:sp>
      <p:sp>
        <p:nvSpPr>
          <p:cNvPr id="3" name="Content Placeholder 2">
            <a:extLst>
              <a:ext uri="{FF2B5EF4-FFF2-40B4-BE49-F238E27FC236}">
                <a16:creationId xmlns:a16="http://schemas.microsoft.com/office/drawing/2014/main" id="{F5293E84-3233-85BE-F900-12B0C457CDFE}"/>
              </a:ext>
            </a:extLst>
          </p:cNvPr>
          <p:cNvSpPr>
            <a:spLocks noGrp="1"/>
          </p:cNvSpPr>
          <p:nvPr>
            <p:ph idx="1"/>
          </p:nvPr>
        </p:nvSpPr>
        <p:spPr>
          <a:xfrm>
            <a:off x="838200" y="1825625"/>
            <a:ext cx="8941420" cy="4351338"/>
          </a:xfrm>
        </p:spPr>
        <p:txBody>
          <a:bodyPr>
            <a:normAutofit fontScale="62500" lnSpcReduction="20000"/>
          </a:bodyPr>
          <a:lstStyle/>
          <a:p>
            <a:r>
              <a:rPr lang="sv-SE" dirty="0"/>
              <a:t>Här bjuder vi motståndarna på hela deras egen planhalva. Vi krymper ytorna i försvarszonen.</a:t>
            </a:r>
          </a:p>
          <a:p>
            <a:r>
              <a:rPr lang="sv-SE" dirty="0"/>
              <a:t>Forwards tar position vid mittlinjen och styr boll/bollhållare ut mot kanterna. Centern tar ca 5 meters djup på forwards och backarna likadant djup till centern. På så vis får vi tre försvarslinjer. Vårt försvarsområde startar i och med den första försvarslinjen (forwards/mittlinjen). </a:t>
            </a:r>
          </a:p>
          <a:p>
            <a:r>
              <a:rPr lang="sv-SE" dirty="0"/>
              <a:t>Markeringarna tas genom inräkning. Alla motståndare ovanför första försvarslinjen får vara obevakade. Första motståndaren som passerar vår andra försvarslinje (centern) räknas in av närmaste back. Andra backen tar sedan nästa motståndare och när väl backarna sugit upp sin spelare så ska de plockas bort genom tät markering. Våra backar ska ligga ruskigt nära sina spelare. Ibland kan vi välja ut farliga motståndare som ska punktmarkeras så fort de passerar mittlinjen.</a:t>
            </a:r>
          </a:p>
          <a:p>
            <a:r>
              <a:rPr lang="sv-SE" dirty="0"/>
              <a:t>Centern tar hand om deras nr tre. Centern ligger alltid nära centrallinjen, men har position nedanför sin markering i djupled. I motståndarnas uppspelsfas vill vi att centern ska kunna hjälpa backarna om bollar lyfts in mot mål. Då blir det naturligt att ha en djup central position som utgångspunkt.</a:t>
            </a:r>
          </a:p>
          <a:p>
            <a:r>
              <a:rPr lang="sv-SE" dirty="0"/>
              <a:t>När bollen spelas in i vår försvarszon ska automatiskt bägge forwards falla ned några meter på vår planhalva. Bollsidans forward tar position vid sargen och hjälpsidans forward centralt.</a:t>
            </a:r>
          </a:p>
        </p:txBody>
      </p:sp>
      <p:pic>
        <p:nvPicPr>
          <p:cNvPr id="4" name="Picture 3">
            <a:extLst>
              <a:ext uri="{FF2B5EF4-FFF2-40B4-BE49-F238E27FC236}">
                <a16:creationId xmlns:a16="http://schemas.microsoft.com/office/drawing/2014/main" id="{F1367646-3BA9-F87B-6DCF-0E7B44A13A66}"/>
              </a:ext>
            </a:extLst>
          </p:cNvPr>
          <p:cNvPicPr>
            <a:picLocks noChangeAspect="1"/>
          </p:cNvPicPr>
          <p:nvPr/>
        </p:nvPicPr>
        <p:blipFill>
          <a:blip r:embed="rId2"/>
          <a:stretch>
            <a:fillRect/>
          </a:stretch>
        </p:blipFill>
        <p:spPr>
          <a:xfrm>
            <a:off x="10069323" y="1435642"/>
            <a:ext cx="1933333" cy="3666667"/>
          </a:xfrm>
          <a:prstGeom prst="rect">
            <a:avLst/>
          </a:prstGeom>
        </p:spPr>
      </p:pic>
    </p:spTree>
    <p:extLst>
      <p:ext uri="{BB962C8B-B14F-4D97-AF65-F5344CB8AC3E}">
        <p14:creationId xmlns:p14="http://schemas.microsoft.com/office/powerpoint/2010/main" val="726353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FD9C7-A2C7-854B-3B4B-37ED7A6902FF}"/>
              </a:ext>
            </a:extLst>
          </p:cNvPr>
          <p:cNvSpPr>
            <a:spLocks noGrp="1"/>
          </p:cNvSpPr>
          <p:nvPr>
            <p:ph type="title"/>
          </p:nvPr>
        </p:nvSpPr>
        <p:spPr/>
        <p:txBody>
          <a:bodyPr/>
          <a:lstStyle/>
          <a:p>
            <a:r>
              <a:rPr lang="sv-SE" dirty="0"/>
              <a:t>Försvar mot 2-2-1 (</a:t>
            </a:r>
            <a:r>
              <a:rPr lang="sv-SE" dirty="0" err="1"/>
              <a:t>pointpress</a:t>
            </a:r>
            <a:r>
              <a:rPr lang="sv-SE" dirty="0"/>
              <a:t>)</a:t>
            </a:r>
            <a:endParaRPr lang="en-US" dirty="0"/>
          </a:p>
        </p:txBody>
      </p:sp>
      <p:sp>
        <p:nvSpPr>
          <p:cNvPr id="3" name="Content Placeholder 2">
            <a:extLst>
              <a:ext uri="{FF2B5EF4-FFF2-40B4-BE49-F238E27FC236}">
                <a16:creationId xmlns:a16="http://schemas.microsoft.com/office/drawing/2014/main" id="{F5293E84-3233-85BE-F900-12B0C457CDFE}"/>
              </a:ext>
            </a:extLst>
          </p:cNvPr>
          <p:cNvSpPr>
            <a:spLocks noGrp="1"/>
          </p:cNvSpPr>
          <p:nvPr>
            <p:ph idx="1"/>
          </p:nvPr>
        </p:nvSpPr>
        <p:spPr>
          <a:xfrm>
            <a:off x="838200" y="1825625"/>
            <a:ext cx="7748239" cy="4351338"/>
          </a:xfrm>
        </p:spPr>
        <p:txBody>
          <a:bodyPr>
            <a:normAutofit fontScale="77500" lnSpcReduction="20000"/>
          </a:bodyPr>
          <a:lstStyle/>
          <a:p>
            <a:r>
              <a:rPr lang="sv-SE" dirty="0"/>
              <a:t>Signalen blir när vår högerforward kliver rakt på </a:t>
            </a:r>
            <a:r>
              <a:rPr lang="sv-SE" dirty="0" err="1"/>
              <a:t>pointen</a:t>
            </a:r>
            <a:r>
              <a:rPr lang="sv-SE" dirty="0"/>
              <a:t> (skär av inspel till vårt slott) och sätter press på denne. Vår vänsterforward kliver ut på sin kants avlastare och samtidigt kliver centern ut på högerkanten. Både vänsterforwarden och centern markerar från försvarssidan, i det här fallet nedåt och innanför sin motståndare. I det här läget begränsar vi både </a:t>
            </a:r>
            <a:r>
              <a:rPr lang="sv-SE" dirty="0" err="1"/>
              <a:t>pointens</a:t>
            </a:r>
            <a:r>
              <a:rPr lang="sv-SE" dirty="0"/>
              <a:t> passningsmöjligheter och beslutstid. Målet är att </a:t>
            </a:r>
            <a:r>
              <a:rPr lang="sv-SE" dirty="0" err="1"/>
              <a:t>pointen</a:t>
            </a:r>
            <a:r>
              <a:rPr lang="sv-SE" dirty="0"/>
              <a:t> ska skicka uppspelen mot fickorna i vår zon där våra backar kan sätta stopp och vinna bollen. Skulle motståndarna lyckas spela upp bollen ska centern snabbt ta sig in i sin zon och forwards faller ned i sina normala försvarspositioner.</a:t>
            </a:r>
          </a:p>
          <a:p>
            <a:r>
              <a:rPr lang="sv-SE" dirty="0"/>
              <a:t>Backar ligger som vanligt tätt och punktar sina forwards. Backen kan (om våra forwards pressar deras </a:t>
            </a:r>
            <a:r>
              <a:rPr lang="sv-SE" dirty="0" err="1"/>
              <a:t>point</a:t>
            </a:r>
            <a:r>
              <a:rPr lang="sv-SE" dirty="0"/>
              <a:t> hårt) faktiskt ligga framför sin markering om denne står framför vårt mål. I det läget ska inte det vara möjligt att nå fram dit med uppspel och då ligger vi steget före när bollen spelas ut mot våra fickor.</a:t>
            </a:r>
          </a:p>
        </p:txBody>
      </p:sp>
      <p:pic>
        <p:nvPicPr>
          <p:cNvPr id="7" name="Picture 6">
            <a:extLst>
              <a:ext uri="{FF2B5EF4-FFF2-40B4-BE49-F238E27FC236}">
                <a16:creationId xmlns:a16="http://schemas.microsoft.com/office/drawing/2014/main" id="{830E7AF2-4DF1-58F9-CA0C-59B054FFF0BB}"/>
              </a:ext>
            </a:extLst>
          </p:cNvPr>
          <p:cNvPicPr>
            <a:picLocks noChangeAspect="1"/>
          </p:cNvPicPr>
          <p:nvPr/>
        </p:nvPicPr>
        <p:blipFill>
          <a:blip r:embed="rId2"/>
          <a:stretch>
            <a:fillRect/>
          </a:stretch>
        </p:blipFill>
        <p:spPr>
          <a:xfrm>
            <a:off x="8802846" y="1825625"/>
            <a:ext cx="1923810" cy="3666667"/>
          </a:xfrm>
          <a:prstGeom prst="rect">
            <a:avLst/>
          </a:prstGeom>
        </p:spPr>
      </p:pic>
    </p:spTree>
    <p:extLst>
      <p:ext uri="{BB962C8B-B14F-4D97-AF65-F5344CB8AC3E}">
        <p14:creationId xmlns:p14="http://schemas.microsoft.com/office/powerpoint/2010/main" val="1344638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9A66B-5DFF-87A3-2B89-88C4895BFCBE}"/>
              </a:ext>
            </a:extLst>
          </p:cNvPr>
          <p:cNvSpPr>
            <a:spLocks noGrp="1"/>
          </p:cNvSpPr>
          <p:nvPr>
            <p:ph type="title"/>
          </p:nvPr>
        </p:nvSpPr>
        <p:spPr/>
        <p:txBody>
          <a:bodyPr/>
          <a:lstStyle/>
          <a:p>
            <a:r>
              <a:rPr lang="sv-SE" dirty="0"/>
              <a:t>Uppspel</a:t>
            </a:r>
            <a:endParaRPr lang="en-US" dirty="0"/>
          </a:p>
        </p:txBody>
      </p:sp>
      <p:sp>
        <p:nvSpPr>
          <p:cNvPr id="3" name="Content Placeholder 2">
            <a:extLst>
              <a:ext uri="{FF2B5EF4-FFF2-40B4-BE49-F238E27FC236}">
                <a16:creationId xmlns:a16="http://schemas.microsoft.com/office/drawing/2014/main" id="{1F562469-CB2D-568E-A6B3-1B39752AA4F2}"/>
              </a:ext>
            </a:extLst>
          </p:cNvPr>
          <p:cNvSpPr>
            <a:spLocks noGrp="1"/>
          </p:cNvSpPr>
          <p:nvPr>
            <p:ph idx="1"/>
          </p:nvPr>
        </p:nvSpPr>
        <p:spPr/>
        <p:txBody>
          <a:bodyPr/>
          <a:lstStyle/>
          <a:p>
            <a:r>
              <a:rPr lang="sv-SE" b="1" dirty="0"/>
              <a:t>Första framåt</a:t>
            </a:r>
            <a:r>
              <a:rPr lang="sv-SE" dirty="0"/>
              <a:t> – vid bollvinst försöker vi först kontra, går det inte håller vi i/tar hem</a:t>
            </a:r>
          </a:p>
          <a:p>
            <a:r>
              <a:rPr lang="sv-SE" dirty="0"/>
              <a:t>Vid uppställt spel tillämpar vi hot och dropp (om vi möter 2-1-2)</a:t>
            </a:r>
          </a:p>
          <a:p>
            <a:r>
              <a:rPr lang="sv-SE" dirty="0"/>
              <a:t>Spela på snack, men viktigt att inte ropa till sig boll om man är ett dåligt alternativ</a:t>
            </a:r>
            <a:endParaRPr lang="en-US" dirty="0"/>
          </a:p>
        </p:txBody>
      </p:sp>
    </p:spTree>
    <p:extLst>
      <p:ext uri="{BB962C8B-B14F-4D97-AF65-F5344CB8AC3E}">
        <p14:creationId xmlns:p14="http://schemas.microsoft.com/office/powerpoint/2010/main" val="2692235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813D7-8F44-2B2C-F920-244A94C568E2}"/>
              </a:ext>
            </a:extLst>
          </p:cNvPr>
          <p:cNvSpPr>
            <a:spLocks noGrp="1"/>
          </p:cNvSpPr>
          <p:nvPr>
            <p:ph type="title"/>
          </p:nvPr>
        </p:nvSpPr>
        <p:spPr/>
        <p:txBody>
          <a:bodyPr/>
          <a:lstStyle/>
          <a:p>
            <a:r>
              <a:rPr lang="sv-SE" dirty="0"/>
              <a:t>Anfall/avslut</a:t>
            </a:r>
            <a:endParaRPr lang="en-US" dirty="0"/>
          </a:p>
        </p:txBody>
      </p:sp>
      <p:sp>
        <p:nvSpPr>
          <p:cNvPr id="3" name="Content Placeholder 2">
            <a:extLst>
              <a:ext uri="{FF2B5EF4-FFF2-40B4-BE49-F238E27FC236}">
                <a16:creationId xmlns:a16="http://schemas.microsoft.com/office/drawing/2014/main" id="{C3F480DB-3E3B-8AEF-F5FF-46C82926EFBD}"/>
              </a:ext>
            </a:extLst>
          </p:cNvPr>
          <p:cNvSpPr>
            <a:spLocks noGrp="1"/>
          </p:cNvSpPr>
          <p:nvPr>
            <p:ph idx="1"/>
          </p:nvPr>
        </p:nvSpPr>
        <p:spPr/>
        <p:txBody>
          <a:bodyPr/>
          <a:lstStyle/>
          <a:p>
            <a:r>
              <a:rPr lang="sv-SE" dirty="0"/>
              <a:t>Ofta skymmer center målvakt men inte för statiskt, måste jobba ut i slottet också för direktskott eller visa vilket hörn man är först ner till</a:t>
            </a:r>
          </a:p>
          <a:p>
            <a:r>
              <a:rPr lang="sv-SE" dirty="0"/>
              <a:t>Ta avsluten! Men försök hålla oftare knähöjd vid stolparna, många av de få skott vi tar går över mål</a:t>
            </a:r>
          </a:p>
          <a:p>
            <a:r>
              <a:rPr lang="sv-SE" dirty="0"/>
              <a:t>Håll ihop laget, dvs i anfallszon är backarna med över mittlinjen och är skottvilliga</a:t>
            </a:r>
          </a:p>
          <a:p>
            <a:r>
              <a:rPr lang="sv-SE" dirty="0"/>
              <a:t>Kommer back ner djupt offensivt måste center/forwards falla ner motsvarande</a:t>
            </a:r>
          </a:p>
          <a:p>
            <a:endParaRPr lang="en-US" dirty="0"/>
          </a:p>
        </p:txBody>
      </p:sp>
    </p:spTree>
    <p:extLst>
      <p:ext uri="{BB962C8B-B14F-4D97-AF65-F5344CB8AC3E}">
        <p14:creationId xmlns:p14="http://schemas.microsoft.com/office/powerpoint/2010/main" val="1483938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B092A-7586-12CC-2598-5E5AFD40FAD7}"/>
              </a:ext>
            </a:extLst>
          </p:cNvPr>
          <p:cNvSpPr>
            <a:spLocks noGrp="1"/>
          </p:cNvSpPr>
          <p:nvPr>
            <p:ph type="title"/>
          </p:nvPr>
        </p:nvSpPr>
        <p:spPr/>
        <p:txBody>
          <a:bodyPr/>
          <a:lstStyle/>
          <a:p>
            <a:r>
              <a:rPr lang="sv-SE" dirty="0"/>
              <a:t>Reträtt</a:t>
            </a:r>
            <a:endParaRPr lang="en-US" dirty="0"/>
          </a:p>
        </p:txBody>
      </p:sp>
      <p:sp>
        <p:nvSpPr>
          <p:cNvPr id="3" name="Content Placeholder 2">
            <a:extLst>
              <a:ext uri="{FF2B5EF4-FFF2-40B4-BE49-F238E27FC236}">
                <a16:creationId xmlns:a16="http://schemas.microsoft.com/office/drawing/2014/main" id="{60574315-8F04-60A5-6834-9916338D1BE6}"/>
              </a:ext>
            </a:extLst>
          </p:cNvPr>
          <p:cNvSpPr>
            <a:spLocks noGrp="1"/>
          </p:cNvSpPr>
          <p:nvPr>
            <p:ph idx="1"/>
          </p:nvPr>
        </p:nvSpPr>
        <p:spPr>
          <a:xfrm>
            <a:off x="838200" y="1825625"/>
            <a:ext cx="8718395" cy="4351338"/>
          </a:xfrm>
        </p:spPr>
        <p:txBody>
          <a:bodyPr>
            <a:normAutofit fontScale="92500" lnSpcReduction="20000"/>
          </a:bodyPr>
          <a:lstStyle/>
          <a:p>
            <a:r>
              <a:rPr lang="sv-SE" dirty="0"/>
              <a:t>Så fort vi tappar bollen ska vi ge järnet hem till våra försvarspositioner. Reträtten handlar i första hand om vilja och ambition, d v s hårt arbete. Så när vi måste ställa om så ska det göras med 100%-</a:t>
            </a:r>
            <a:r>
              <a:rPr lang="sv-SE" dirty="0" err="1"/>
              <a:t>ig</a:t>
            </a:r>
            <a:r>
              <a:rPr lang="sv-SE" dirty="0"/>
              <a:t> tydlighet – inget lag ska få något gratis mot oss!</a:t>
            </a:r>
          </a:p>
          <a:p>
            <a:endParaRPr lang="sv-SE" dirty="0"/>
          </a:p>
          <a:p>
            <a:r>
              <a:rPr lang="sv-SE" dirty="0"/>
              <a:t>Vid kontring mot oss och numerärt underläge (1 mot 2 eller 2 mot 3) ska vi ha tydlig rollfördelning mellan målvakt och försvarsspelare. Målvakten tar bollföraren och försvararna tar markering av spelare utan boll samt säkrar centrallinjen. Ju närmare man kommer eget mål desto successivt mer press även mot bollhållaren (ska t ex inte tillåtas vika in framför mål).</a:t>
            </a:r>
          </a:p>
        </p:txBody>
      </p:sp>
      <p:pic>
        <p:nvPicPr>
          <p:cNvPr id="4" name="Picture 3">
            <a:extLst>
              <a:ext uri="{FF2B5EF4-FFF2-40B4-BE49-F238E27FC236}">
                <a16:creationId xmlns:a16="http://schemas.microsoft.com/office/drawing/2014/main" id="{A990CEB7-4939-858E-538C-FA7BD6C0DC7B}"/>
              </a:ext>
            </a:extLst>
          </p:cNvPr>
          <p:cNvPicPr>
            <a:picLocks noChangeAspect="1"/>
          </p:cNvPicPr>
          <p:nvPr/>
        </p:nvPicPr>
        <p:blipFill>
          <a:blip r:embed="rId2"/>
          <a:stretch>
            <a:fillRect/>
          </a:stretch>
        </p:blipFill>
        <p:spPr>
          <a:xfrm>
            <a:off x="9994279" y="1498200"/>
            <a:ext cx="1838095" cy="3504762"/>
          </a:xfrm>
          <a:prstGeom prst="rect">
            <a:avLst/>
          </a:prstGeom>
        </p:spPr>
      </p:pic>
    </p:spTree>
    <p:extLst>
      <p:ext uri="{BB962C8B-B14F-4D97-AF65-F5344CB8AC3E}">
        <p14:creationId xmlns:p14="http://schemas.microsoft.com/office/powerpoint/2010/main" val="2264001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47E0-256C-9A84-0029-C07894EB662C}"/>
              </a:ext>
            </a:extLst>
          </p:cNvPr>
          <p:cNvSpPr>
            <a:spLocks noGrp="1"/>
          </p:cNvSpPr>
          <p:nvPr>
            <p:ph type="title"/>
          </p:nvPr>
        </p:nvSpPr>
        <p:spPr/>
        <p:txBody>
          <a:bodyPr/>
          <a:lstStyle/>
          <a:p>
            <a:r>
              <a:rPr lang="sv-SE" dirty="0"/>
              <a:t>Frislagsvarianter</a:t>
            </a:r>
            <a:endParaRPr lang="en-US" dirty="0"/>
          </a:p>
        </p:txBody>
      </p:sp>
      <p:sp>
        <p:nvSpPr>
          <p:cNvPr id="3" name="Content Placeholder 2">
            <a:extLst>
              <a:ext uri="{FF2B5EF4-FFF2-40B4-BE49-F238E27FC236}">
                <a16:creationId xmlns:a16="http://schemas.microsoft.com/office/drawing/2014/main" id="{A9CB7D8B-0501-2015-DD25-638398238B74}"/>
              </a:ext>
            </a:extLst>
          </p:cNvPr>
          <p:cNvSpPr>
            <a:spLocks noGrp="1"/>
          </p:cNvSpPr>
          <p:nvPr>
            <p:ph idx="1"/>
          </p:nvPr>
        </p:nvSpPr>
        <p:spPr>
          <a:xfrm>
            <a:off x="838199" y="1825625"/>
            <a:ext cx="11070266" cy="4351338"/>
          </a:xfrm>
        </p:spPr>
        <p:txBody>
          <a:bodyPr>
            <a:normAutofit fontScale="62500" lnSpcReduction="20000"/>
          </a:bodyPr>
          <a:lstStyle/>
          <a:p>
            <a:r>
              <a:rPr lang="sv-SE" dirty="0"/>
              <a:t>Skottläge</a:t>
            </a:r>
          </a:p>
          <a:p>
            <a:pPr lvl="1"/>
            <a:r>
              <a:rPr lang="sv-SE" dirty="0"/>
              <a:t>En framför målvakt men akta målvaktsområdet</a:t>
            </a:r>
          </a:p>
          <a:p>
            <a:pPr lvl="1"/>
            <a:r>
              <a:rPr lang="sv-SE" dirty="0"/>
              <a:t>Snabb pet-skott (pet + skott, pet + pass + skott) till potentiella </a:t>
            </a:r>
            <a:r>
              <a:rPr lang="sv-SE" dirty="0" err="1"/>
              <a:t>left</a:t>
            </a:r>
            <a:r>
              <a:rPr lang="sv-SE" dirty="0"/>
              <a:t>- och right-skyttar</a:t>
            </a:r>
          </a:p>
          <a:p>
            <a:pPr lvl="2"/>
            <a:r>
              <a:rPr lang="sv-SE" dirty="0"/>
              <a:t>Tre vid boll, två backar ut åt var sitt håll</a:t>
            </a:r>
          </a:p>
          <a:p>
            <a:pPr lvl="2"/>
            <a:r>
              <a:rPr lang="sv-SE" dirty="0"/>
              <a:t>Vill man köra </a:t>
            </a:r>
            <a:r>
              <a:rPr lang="sv-SE" dirty="0" err="1"/>
              <a:t>pet+pass+skott</a:t>
            </a:r>
            <a:r>
              <a:rPr lang="sv-SE" dirty="0"/>
              <a:t> så är det viktigt att den som får första pet inte backat ut för långt så det blir ett för långt pass tillbaka till den som ska skjuta så tacket hinner ut. Viktigt med precision </a:t>
            </a:r>
            <a:r>
              <a:rPr lang="sv-SE" u="sng" dirty="0"/>
              <a:t>och</a:t>
            </a:r>
            <a:r>
              <a:rPr lang="sv-SE" dirty="0"/>
              <a:t> fart på bollen.</a:t>
            </a:r>
          </a:p>
          <a:p>
            <a:r>
              <a:rPr lang="sv-SE" dirty="0"/>
              <a:t>Hörn (</a:t>
            </a:r>
            <a:r>
              <a:rPr lang="sv-SE" dirty="0">
                <a:hlinkClick r:id="rId2"/>
              </a:rPr>
              <a:t>se Sverige</a:t>
            </a:r>
            <a:r>
              <a:rPr lang="sv-SE" dirty="0"/>
              <a:t>)</a:t>
            </a:r>
          </a:p>
          <a:p>
            <a:pPr lvl="1"/>
            <a:r>
              <a:rPr lang="sv-SE" dirty="0"/>
              <a:t>Startpositioner:</a:t>
            </a:r>
          </a:p>
          <a:p>
            <a:pPr lvl="2"/>
            <a:r>
              <a:rPr lang="sv-SE" dirty="0"/>
              <a:t>center och forward vid boll (ska se ut som att de två tar frislaget)</a:t>
            </a:r>
          </a:p>
          <a:p>
            <a:pPr lvl="2"/>
            <a:r>
              <a:rPr lang="sv-SE" dirty="0"/>
              <a:t>bågande back (</a:t>
            </a:r>
            <a:r>
              <a:rPr lang="sv-SE" dirty="0" err="1"/>
              <a:t>leftare</a:t>
            </a:r>
            <a:r>
              <a:rPr lang="sv-SE" dirty="0"/>
              <a:t> vid frislag i höger hörn) står vid bortre stolpe (drar markering)</a:t>
            </a:r>
          </a:p>
          <a:p>
            <a:pPr lvl="2"/>
            <a:r>
              <a:rPr lang="sv-SE" dirty="0"/>
              <a:t>avslutande forward (</a:t>
            </a:r>
            <a:r>
              <a:rPr lang="sv-SE" dirty="0" err="1"/>
              <a:t>rightare</a:t>
            </a:r>
            <a:r>
              <a:rPr lang="sv-SE" dirty="0"/>
              <a:t> vid frislag i höger hörn) står som back på passiv sida, andra backen står på bollsidan, 5 m in på planhalvan</a:t>
            </a:r>
          </a:p>
          <a:p>
            <a:pPr lvl="1"/>
            <a:r>
              <a:rPr lang="sv-SE" dirty="0"/>
              <a:t>När alla är i sina startpositioner börjar frislaget med tre spelarrörelser:</a:t>
            </a:r>
          </a:p>
          <a:p>
            <a:pPr lvl="2"/>
            <a:r>
              <a:rPr lang="sv-SE" dirty="0"/>
              <a:t>forward lämnar center och rör sig in mot slottet för att dra på sig markering och </a:t>
            </a:r>
            <a:r>
              <a:rPr lang="sv-SE" dirty="0" err="1"/>
              <a:t>ev</a:t>
            </a:r>
            <a:r>
              <a:rPr lang="sv-SE" dirty="0"/>
              <a:t> få skottläge mitt i slottet</a:t>
            </a:r>
          </a:p>
          <a:p>
            <a:pPr lvl="2"/>
            <a:r>
              <a:rPr lang="sv-SE" dirty="0"/>
              <a:t>bågande back tar löpning bakom mål mot bollen</a:t>
            </a:r>
          </a:p>
          <a:p>
            <a:pPr lvl="2"/>
            <a:r>
              <a:rPr lang="sv-SE" dirty="0"/>
              <a:t>back på bollsida rör sig in mot täcket, ser ut att ska skjuta på pass men screenar sedan närmsta försvarare</a:t>
            </a:r>
          </a:p>
          <a:p>
            <a:pPr lvl="1"/>
            <a:r>
              <a:rPr lang="sv-SE" dirty="0"/>
              <a:t>Center petar till backen och tar sig sedan in för att skymma målvakt, samtidigt startar avslutande forward sin båge från back på passiv sida</a:t>
            </a:r>
          </a:p>
          <a:p>
            <a:pPr lvl="1"/>
            <a:r>
              <a:rPr lang="sv-SE" dirty="0"/>
              <a:t>Bågande back bågar för skott/pass till passiv forward, men lägger bromsat dropp till avslutande forward</a:t>
            </a:r>
          </a:p>
          <a:p>
            <a:pPr lvl="1"/>
            <a:r>
              <a:rPr lang="sv-SE" dirty="0"/>
              <a:t>Avslutande forward skjuter i stort sett direkt mellan täck och med center som skymmer målvakt</a:t>
            </a:r>
          </a:p>
        </p:txBody>
      </p:sp>
    </p:spTree>
    <p:extLst>
      <p:ext uri="{BB962C8B-B14F-4D97-AF65-F5344CB8AC3E}">
        <p14:creationId xmlns:p14="http://schemas.microsoft.com/office/powerpoint/2010/main" val="2425973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FF9AC-B98D-6D27-C026-6F3E53E89A34}"/>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12C068C0-F4AF-4550-FC38-D335E148732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8817081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3422</TotalTime>
  <Words>1078</Words>
  <Application>Microsoft Office PowerPoint</Application>
  <PresentationFormat>Widescreen</PresentationFormat>
  <Paragraphs>51</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Spelbok</vt:lpstr>
      <vt:lpstr>Rutiner i laget</vt:lpstr>
      <vt:lpstr>Försvar mot 2-1-2</vt:lpstr>
      <vt:lpstr>Försvar mot 2-2-1 (pointpress)</vt:lpstr>
      <vt:lpstr>Uppspel</vt:lpstr>
      <vt:lpstr>Anfall/avslut</vt:lpstr>
      <vt:lpstr>Reträtt</vt:lpstr>
      <vt:lpstr>Frislagsvarianter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Spelbok</dc:title>
  <dc:creator>Örnkloo, Niklas</dc:creator>
  <cp:lastModifiedBy>Örnkloo, Niklas</cp:lastModifiedBy>
  <cp:revision>13</cp:revision>
  <dcterms:created xsi:type="dcterms:W3CDTF">2023-01-17T13:17:01Z</dcterms:created>
  <dcterms:modified xsi:type="dcterms:W3CDTF">2023-01-24T09:18:09Z</dcterms:modified>
</cp:coreProperties>
</file>