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8" r:id="rId3"/>
    <p:sldId id="259" r:id="rId4"/>
    <p:sldId id="267" r:id="rId5"/>
    <p:sldId id="266" r:id="rId6"/>
    <p:sldId id="275" r:id="rId7"/>
    <p:sldId id="276" r:id="rId8"/>
    <p:sldId id="342" r:id="rId9"/>
    <p:sldId id="343" r:id="rId10"/>
    <p:sldId id="344" r:id="rId11"/>
    <p:sldId id="328"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342"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828323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172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10000"/>
              <a:buFont typeface="Arial"/>
              <a:buNone/>
            </a:pPr>
            <a:r>
              <a:rPr lang="sv" sz="1000">
                <a:solidFill>
                  <a:schemeClr val="dk1"/>
                </a:solidFill>
              </a:rPr>
              <a:t>4-3-3 , 1 cdm 2 cm´s</a:t>
            </a:r>
          </a:p>
          <a:p>
            <a:pPr lvl="0">
              <a:lnSpc>
                <a:spcPct val="115000"/>
              </a:lnSpc>
              <a:spcBef>
                <a:spcPts val="0"/>
              </a:spcBef>
              <a:buClr>
                <a:schemeClr val="dk1"/>
              </a:buClr>
              <a:buSzPct val="110000"/>
              <a:buFont typeface="Arial"/>
              <a:buNone/>
            </a:pPr>
            <a:r>
              <a:rPr lang="sv" sz="1000">
                <a:solidFill>
                  <a:schemeClr val="dk1"/>
                </a:solidFill>
              </a:rPr>
              <a:t>Ytterbackarna i mitt 433 är offensiva, blir bara ”Ytterbackar när vi blir tillbakatryckta och måste ställa om till fullt försvar. Agerar som yttermittfältare annars när vi alltid har boll. Har ett offensivt tänk hela tiden och vill framåt i plan. Mycket i vårt offensiva tänk kretsar på våra ytterbackar. Lärar er rörelsemönster och när man ska upp i plan. Överlapp, 2 mot 1or ,give and go,¨etc. Rörelsemönster: Spela inåt långt nerifrån och sen ta löpningen, ex: Spela in mot cm-anf-yb högt upp i plan. Ex 2: Lb-cm-cdm-rb etc.  </a:t>
            </a:r>
          </a:p>
          <a:p>
            <a:pPr lvl="0">
              <a:lnSpc>
                <a:spcPct val="115000"/>
              </a:lnSpc>
              <a:spcBef>
                <a:spcPts val="0"/>
              </a:spcBef>
              <a:buClr>
                <a:schemeClr val="dk1"/>
              </a:buClr>
              <a:buSzPct val="110000"/>
              <a:buFont typeface="Arial"/>
              <a:buNone/>
            </a:pPr>
            <a:r>
              <a:rPr lang="sv" sz="1000">
                <a:solidFill>
                  <a:schemeClr val="dk1"/>
                </a:solidFill>
              </a:rPr>
              <a:t>Varför spelar vi 433: Vinsten av att ha 3 fw uppe som pressar motståndaren med tanke på hur högt de är. Har ett 3 manna cmf som ska slå ut en vanlig uppställning alltid då vi är en mer. Enda gången det blir en kamp om cmf är när vi själva möter 433. Offensiv formation med mest offensiva vapen överallt på plan. Vara ett kontring starkt lag vilket innebär att när vi vinner boll så har vi så många offensiva spelare uppe i plan så vi alltid vet att vi kan komma upp snabbt.</a:t>
            </a:r>
          </a:p>
          <a:p>
            <a:pPr lvl="0">
              <a:lnSpc>
                <a:spcPct val="115000"/>
              </a:lnSpc>
              <a:spcBef>
                <a:spcPts val="0"/>
              </a:spcBef>
              <a:buClr>
                <a:schemeClr val="dk1"/>
              </a:buClr>
              <a:buSzPct val="110000"/>
              <a:buFont typeface="Arial"/>
              <a:buNone/>
            </a:pPr>
            <a:r>
              <a:rPr lang="sv" sz="1000">
                <a:solidFill>
                  <a:schemeClr val="dk1"/>
                </a:solidFill>
              </a:rPr>
              <a:t>Med andra ord så attackerar vi med 7 spelare alltid som ska vara delaktiga i offensiven: Yb´s,cm´s,Yttrar,anf</a:t>
            </a:r>
          </a:p>
          <a:p>
            <a:pPr lvl="0">
              <a:lnSpc>
                <a:spcPct val="115000"/>
              </a:lnSpc>
              <a:spcBef>
                <a:spcPts val="0"/>
              </a:spcBef>
              <a:buClr>
                <a:schemeClr val="dk1"/>
              </a:buClr>
              <a:buSzPct val="110000"/>
              <a:buFont typeface="Arial"/>
              <a:buNone/>
            </a:pPr>
            <a:r>
              <a:rPr lang="sv" sz="1000">
                <a:solidFill>
                  <a:schemeClr val="dk1"/>
                </a:solidFill>
              </a:rPr>
              <a:t>Alltid fyller cm´s på, när yttrar har boll när yb har boll högt upp. Centrala supportar flankar och ligger nära. Anf våga var allsidig i ditt tänk, ta löpningar på utsidan av yttrarna.</a:t>
            </a:r>
          </a:p>
          <a:p>
            <a:pPr lvl="0" rtl="0">
              <a:spcBef>
                <a:spcPts val="0"/>
              </a:spcBef>
              <a:buNone/>
            </a:pPr>
            <a:endParaRPr/>
          </a:p>
        </p:txBody>
      </p:sp>
    </p:spTree>
    <p:extLst>
      <p:ext uri="{BB962C8B-B14F-4D97-AF65-F5344CB8AC3E}">
        <p14:creationId xmlns:p14="http://schemas.microsoft.com/office/powerpoint/2010/main" val="200684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Shape 18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3" name="Shape 18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sv"/>
              <a:t>På defensiva hörnor använder vi oss utav zonsystem. Dvs att vi har 3 zonspelare vars uppgift är att nicka/få bort boll. De har ingen markering. 3 zoner: Främre, mitt, bortre. Spelare som är i zon är båda våra mittbackar och vår anf. Vi använder oss utav en spelare yb vars sida det är, täcker första stolpen samt går ut vid kort hörna. Vi har tre spelare vars uppgift är att markera de farligaste huvudspelarna. De spelarna är: Yb,Cdm,Cm. Sen sista spelaren har hand om alla andrabollar, den spelaren är vår Hcm. Våra yttrar är ej nära box, ena vars sida det är befinner snett ovanför straffområdeskrysset och andra högre upp i plan. Han närmast hörnläggare går även han ut vid kort hörna. De båda spelarna är med på direkt kontring. Vi vill rensa den mot kanten när vi vinner bollen på hörna. </a:t>
            </a:r>
          </a:p>
        </p:txBody>
      </p:sp>
    </p:spTree>
    <p:extLst>
      <p:ext uri="{BB962C8B-B14F-4D97-AF65-F5344CB8AC3E}">
        <p14:creationId xmlns:p14="http://schemas.microsoft.com/office/powerpoint/2010/main" val="58390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980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1326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07581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6406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3450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10000"/>
              <a:buFont typeface="Arial"/>
              <a:buNone/>
            </a:pPr>
            <a:r>
              <a:rPr lang="sv" sz="1000">
                <a:solidFill>
                  <a:schemeClr val="dk1"/>
                </a:solidFill>
              </a:rPr>
              <a:t>4-3-3 , 1 cdm 2 cm´s</a:t>
            </a:r>
          </a:p>
          <a:p>
            <a:pPr lvl="0">
              <a:lnSpc>
                <a:spcPct val="115000"/>
              </a:lnSpc>
              <a:spcBef>
                <a:spcPts val="0"/>
              </a:spcBef>
              <a:buClr>
                <a:schemeClr val="dk1"/>
              </a:buClr>
              <a:buSzPct val="110000"/>
              <a:buFont typeface="Arial"/>
              <a:buNone/>
            </a:pPr>
            <a:r>
              <a:rPr lang="sv" sz="1000">
                <a:solidFill>
                  <a:schemeClr val="dk1"/>
                </a:solidFill>
              </a:rPr>
              <a:t>Ytterbackarna i mitt 433 är offensiva, blir bara ”Ytterbackar när vi blir tillbakatryckta och måste ställa om till fullt försvar. Agerar som yttermittfältare annars när vi alltid har boll. Har ett offensivt tänk hela tiden och vill framåt i plan. Mycket i vårt offensiva tänk kretsar på våra ytterbackar. Lärar er rörelsemönster och när man ska upp i plan. Överlapp, 2 mot 1or ,give and go,¨etc. Rörelsemönster: Spela inåt långt nerifrån och sen ta löpningen, ex: Spela in mot cm-anf-yb högt upp i plan. Ex 2: Lb-cm-cdm-rb etc.  </a:t>
            </a:r>
          </a:p>
          <a:p>
            <a:pPr lvl="0">
              <a:lnSpc>
                <a:spcPct val="115000"/>
              </a:lnSpc>
              <a:spcBef>
                <a:spcPts val="0"/>
              </a:spcBef>
              <a:buClr>
                <a:schemeClr val="dk1"/>
              </a:buClr>
              <a:buSzPct val="110000"/>
              <a:buFont typeface="Arial"/>
              <a:buNone/>
            </a:pPr>
            <a:r>
              <a:rPr lang="sv" sz="1000">
                <a:solidFill>
                  <a:schemeClr val="dk1"/>
                </a:solidFill>
              </a:rPr>
              <a:t>Varför spelar vi 433: Vinsten av att ha 3 fw uppe som pressar motståndaren med tanke på hur högt de är. Har ett 3 manna cmf som ska slå ut en vanlig uppställning alltid då vi är en mer. Enda gången det blir en kamp om cmf är när vi själva möter 433. Offensiv formation med mest offensiva vapen överallt på plan. Vara ett kontring starkt lag vilket innebär att när vi vinner boll så har vi så många offensiva spelare uppe i plan så vi alltid vet att vi kan komma upp snabbt.</a:t>
            </a:r>
          </a:p>
          <a:p>
            <a:pPr lvl="0">
              <a:lnSpc>
                <a:spcPct val="115000"/>
              </a:lnSpc>
              <a:spcBef>
                <a:spcPts val="0"/>
              </a:spcBef>
              <a:buClr>
                <a:schemeClr val="dk1"/>
              </a:buClr>
              <a:buSzPct val="110000"/>
              <a:buFont typeface="Arial"/>
              <a:buNone/>
            </a:pPr>
            <a:r>
              <a:rPr lang="sv" sz="1000">
                <a:solidFill>
                  <a:schemeClr val="dk1"/>
                </a:solidFill>
              </a:rPr>
              <a:t>Med andra ord så attackerar vi med 7 spelare alltid som ska vara delaktiga i offensiven: Yb´s,cm´s,Yttrar,anf</a:t>
            </a:r>
          </a:p>
          <a:p>
            <a:pPr lvl="0">
              <a:lnSpc>
                <a:spcPct val="115000"/>
              </a:lnSpc>
              <a:spcBef>
                <a:spcPts val="0"/>
              </a:spcBef>
              <a:buClr>
                <a:schemeClr val="dk1"/>
              </a:buClr>
              <a:buSzPct val="110000"/>
              <a:buFont typeface="Arial"/>
              <a:buNone/>
            </a:pPr>
            <a:r>
              <a:rPr lang="sv" sz="1000">
                <a:solidFill>
                  <a:schemeClr val="dk1"/>
                </a:solidFill>
              </a:rPr>
              <a:t>Alltid fyller cm´s på, när yttrar har boll när yb har boll högt upp. Centrala supportar flankar och ligger nära. Anf våga var allsidig i ditt tänk, ta löpningar på utsidan av yttrarna.</a:t>
            </a:r>
          </a:p>
          <a:p>
            <a:pPr lvl="0" rtl="0">
              <a:spcBef>
                <a:spcPts val="0"/>
              </a:spcBef>
              <a:buNone/>
            </a:pPr>
            <a:endParaRPr/>
          </a:p>
        </p:txBody>
      </p:sp>
    </p:spTree>
    <p:extLst>
      <p:ext uri="{BB962C8B-B14F-4D97-AF65-F5344CB8AC3E}">
        <p14:creationId xmlns:p14="http://schemas.microsoft.com/office/powerpoint/2010/main" val="375015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10000"/>
              <a:buFont typeface="Arial"/>
              <a:buNone/>
            </a:pPr>
            <a:r>
              <a:rPr lang="sv" sz="1000">
                <a:solidFill>
                  <a:schemeClr val="dk1"/>
                </a:solidFill>
              </a:rPr>
              <a:t>4-3-3 , 1 cdm 2 cm´s</a:t>
            </a:r>
          </a:p>
          <a:p>
            <a:pPr lvl="0">
              <a:lnSpc>
                <a:spcPct val="115000"/>
              </a:lnSpc>
              <a:spcBef>
                <a:spcPts val="0"/>
              </a:spcBef>
              <a:buClr>
                <a:schemeClr val="dk1"/>
              </a:buClr>
              <a:buSzPct val="110000"/>
              <a:buFont typeface="Arial"/>
              <a:buNone/>
            </a:pPr>
            <a:r>
              <a:rPr lang="sv" sz="1000">
                <a:solidFill>
                  <a:schemeClr val="dk1"/>
                </a:solidFill>
              </a:rPr>
              <a:t>Ytterbackarna i mitt 433 är offensiva, blir bara ”Ytterbackar när vi blir tillbakatryckta och måste ställa om till fullt försvar. Agerar som yttermittfältare annars när vi alltid har boll. Har ett offensivt tänk hela tiden och vill framåt i plan. Mycket i vårt offensiva tänk kretsar på våra ytterbackar. Lärar er rörelsemönster och när man ska upp i plan. Överlapp, 2 mot 1or ,give and go,¨etc. Rörelsemönster: Spela inåt långt nerifrån och sen ta löpningen, ex: Spela in mot cm-anf-yb högt upp i plan. Ex 2: Lb-cm-cdm-rb etc.  </a:t>
            </a:r>
          </a:p>
          <a:p>
            <a:pPr lvl="0">
              <a:lnSpc>
                <a:spcPct val="115000"/>
              </a:lnSpc>
              <a:spcBef>
                <a:spcPts val="0"/>
              </a:spcBef>
              <a:buClr>
                <a:schemeClr val="dk1"/>
              </a:buClr>
              <a:buSzPct val="110000"/>
              <a:buFont typeface="Arial"/>
              <a:buNone/>
            </a:pPr>
            <a:r>
              <a:rPr lang="sv" sz="1000">
                <a:solidFill>
                  <a:schemeClr val="dk1"/>
                </a:solidFill>
              </a:rPr>
              <a:t>Varför spelar vi 433: Vinsten av att ha 3 fw uppe som pressar motståndaren med tanke på hur högt de är. Har ett 3 manna cmf som ska slå ut en vanlig uppställning alltid då vi är en mer. Enda gången det blir en kamp om cmf är när vi själva möter 433. Offensiv formation med mest offensiva vapen överallt på plan. Vara ett kontring starkt lag vilket innebär att när vi vinner boll så har vi så många offensiva spelare uppe i plan så vi alltid vet att vi kan komma upp snabbt.</a:t>
            </a:r>
          </a:p>
          <a:p>
            <a:pPr lvl="0">
              <a:lnSpc>
                <a:spcPct val="115000"/>
              </a:lnSpc>
              <a:spcBef>
                <a:spcPts val="0"/>
              </a:spcBef>
              <a:buClr>
                <a:schemeClr val="dk1"/>
              </a:buClr>
              <a:buSzPct val="110000"/>
              <a:buFont typeface="Arial"/>
              <a:buNone/>
            </a:pPr>
            <a:r>
              <a:rPr lang="sv" sz="1000">
                <a:solidFill>
                  <a:schemeClr val="dk1"/>
                </a:solidFill>
              </a:rPr>
              <a:t>Med andra ord så attackerar vi med 7 spelare alltid som ska vara delaktiga i offensiven: Yb´s,cm´s,Yttrar,anf</a:t>
            </a:r>
          </a:p>
          <a:p>
            <a:pPr lvl="0">
              <a:lnSpc>
                <a:spcPct val="115000"/>
              </a:lnSpc>
              <a:spcBef>
                <a:spcPts val="0"/>
              </a:spcBef>
              <a:buClr>
                <a:schemeClr val="dk1"/>
              </a:buClr>
              <a:buSzPct val="110000"/>
              <a:buFont typeface="Arial"/>
              <a:buNone/>
            </a:pPr>
            <a:r>
              <a:rPr lang="sv" sz="1000">
                <a:solidFill>
                  <a:schemeClr val="dk1"/>
                </a:solidFill>
              </a:rPr>
              <a:t>Alltid fyller cm´s på, när yttrar har boll när yb har boll högt upp. Centrala supportar flankar och ligger nära. Anf våga var allsidig i ditt tänk, ta löpningar på utsidan av yttrarna.</a:t>
            </a:r>
          </a:p>
          <a:p>
            <a:pPr lvl="0" rtl="0">
              <a:spcBef>
                <a:spcPts val="0"/>
              </a:spcBef>
              <a:buNone/>
            </a:pPr>
            <a:endParaRPr/>
          </a:p>
        </p:txBody>
      </p:sp>
    </p:spTree>
    <p:extLst>
      <p:ext uri="{BB962C8B-B14F-4D97-AF65-F5344CB8AC3E}">
        <p14:creationId xmlns:p14="http://schemas.microsoft.com/office/powerpoint/2010/main" val="317171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10000"/>
              <a:buFont typeface="Arial"/>
              <a:buNone/>
            </a:pPr>
            <a:r>
              <a:rPr lang="sv" sz="1000">
                <a:solidFill>
                  <a:schemeClr val="dk1"/>
                </a:solidFill>
              </a:rPr>
              <a:t>4-3-3 , 1 cdm 2 cm´s</a:t>
            </a:r>
          </a:p>
          <a:p>
            <a:pPr lvl="0">
              <a:lnSpc>
                <a:spcPct val="115000"/>
              </a:lnSpc>
              <a:spcBef>
                <a:spcPts val="0"/>
              </a:spcBef>
              <a:buClr>
                <a:schemeClr val="dk1"/>
              </a:buClr>
              <a:buSzPct val="110000"/>
              <a:buFont typeface="Arial"/>
              <a:buNone/>
            </a:pPr>
            <a:r>
              <a:rPr lang="sv" sz="1000">
                <a:solidFill>
                  <a:schemeClr val="dk1"/>
                </a:solidFill>
              </a:rPr>
              <a:t>Ytterbackarna i mitt 433 är offensiva, blir bara ”Ytterbackar när vi blir tillbakatryckta och måste ställa om till fullt försvar. Agerar som yttermittfältare annars när vi alltid har boll. Har ett offensivt tänk hela tiden och vill framåt i plan. Mycket i vårt offensiva tänk kretsar på våra ytterbackar. Lärar er rörelsemönster och när man ska upp i plan. Överlapp, 2 mot 1or ,give and go,¨etc. Rörelsemönster: Spela inåt långt nerifrån och sen ta löpningen, ex: Spela in mot cm-anf-yb högt upp i plan. Ex 2: Lb-cm-cdm-rb etc.  </a:t>
            </a:r>
          </a:p>
          <a:p>
            <a:pPr lvl="0">
              <a:lnSpc>
                <a:spcPct val="115000"/>
              </a:lnSpc>
              <a:spcBef>
                <a:spcPts val="0"/>
              </a:spcBef>
              <a:buClr>
                <a:schemeClr val="dk1"/>
              </a:buClr>
              <a:buSzPct val="110000"/>
              <a:buFont typeface="Arial"/>
              <a:buNone/>
            </a:pPr>
            <a:r>
              <a:rPr lang="sv" sz="1000">
                <a:solidFill>
                  <a:schemeClr val="dk1"/>
                </a:solidFill>
              </a:rPr>
              <a:t>Varför spelar vi 433: Vinsten av att ha 3 fw uppe som pressar motståndaren med tanke på hur högt de är. Har ett 3 manna cmf som ska slå ut en vanlig uppställning alltid då vi är en mer. Enda gången det blir en kamp om cmf är när vi själva möter 433. Offensiv formation med mest offensiva vapen överallt på plan. Vara ett kontring starkt lag vilket innebär att när vi vinner boll så har vi så många offensiva spelare uppe i plan så vi alltid vet att vi kan komma upp snabbt.</a:t>
            </a:r>
          </a:p>
          <a:p>
            <a:pPr lvl="0">
              <a:lnSpc>
                <a:spcPct val="115000"/>
              </a:lnSpc>
              <a:spcBef>
                <a:spcPts val="0"/>
              </a:spcBef>
              <a:buClr>
                <a:schemeClr val="dk1"/>
              </a:buClr>
              <a:buSzPct val="110000"/>
              <a:buFont typeface="Arial"/>
              <a:buNone/>
            </a:pPr>
            <a:r>
              <a:rPr lang="sv" sz="1000">
                <a:solidFill>
                  <a:schemeClr val="dk1"/>
                </a:solidFill>
              </a:rPr>
              <a:t>Med andra ord så attackerar vi med 7 spelare alltid som ska vara delaktiga i offensiven: Yb´s,cm´s,Yttrar,anf</a:t>
            </a:r>
          </a:p>
          <a:p>
            <a:pPr lvl="0">
              <a:lnSpc>
                <a:spcPct val="115000"/>
              </a:lnSpc>
              <a:spcBef>
                <a:spcPts val="0"/>
              </a:spcBef>
              <a:buClr>
                <a:schemeClr val="dk1"/>
              </a:buClr>
              <a:buSzPct val="110000"/>
              <a:buFont typeface="Arial"/>
              <a:buNone/>
            </a:pPr>
            <a:r>
              <a:rPr lang="sv" sz="1000">
                <a:solidFill>
                  <a:schemeClr val="dk1"/>
                </a:solidFill>
              </a:rPr>
              <a:t>Alltid fyller cm´s på, när yttrar har boll när yb har boll högt upp. Centrala supportar flankar och ligger nära. Anf våga var allsidig i ditt tänk, ta löpningar på utsidan av yttrarna.</a:t>
            </a:r>
          </a:p>
          <a:p>
            <a:pPr lvl="0" rtl="0">
              <a:spcBef>
                <a:spcPts val="0"/>
              </a:spcBef>
              <a:buNone/>
            </a:pPr>
            <a:endParaRPr/>
          </a:p>
        </p:txBody>
      </p:sp>
    </p:spTree>
    <p:extLst>
      <p:ext uri="{BB962C8B-B14F-4D97-AF65-F5344CB8AC3E}">
        <p14:creationId xmlns:p14="http://schemas.microsoft.com/office/powerpoint/2010/main" val="305889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sv"/>
              <a:t>‹#›</a:t>
            </a:fld>
            <a:endParaRPr lang="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sv" sz="1000">
                <a:solidFill>
                  <a:schemeClr val="dk2"/>
                </a:solidFill>
              </a:rPr>
              <a:t>‹#›</a:t>
            </a:fld>
            <a:endParaRPr lang="sv"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53"/>
        <p:cNvGrpSpPr/>
        <p:nvPr/>
      </p:nvGrpSpPr>
      <p:grpSpPr>
        <a:xfrm>
          <a:off x="0" y="0"/>
          <a:ext cx="0" cy="0"/>
          <a:chOff x="0" y="0"/>
          <a:chExt cx="0" cy="0"/>
        </a:xfrm>
      </p:grpSpPr>
      <p:sp>
        <p:nvSpPr>
          <p:cNvPr id="57" name="Shape 57"/>
          <p:cNvSpPr txBox="1"/>
          <p:nvPr/>
        </p:nvSpPr>
        <p:spPr>
          <a:xfrm>
            <a:off x="1610100" y="-153325"/>
            <a:ext cx="6518700" cy="897900"/>
          </a:xfrm>
          <a:prstGeom prst="rect">
            <a:avLst/>
          </a:prstGeom>
          <a:noFill/>
          <a:ln>
            <a:noFill/>
          </a:ln>
        </p:spPr>
        <p:txBody>
          <a:bodyPr lIns="91425" tIns="91425" rIns="91425" bIns="91425" anchor="t" anchorCtr="0">
            <a:noAutofit/>
          </a:bodyPr>
          <a:lstStyle/>
          <a:p>
            <a:pPr lvl="0">
              <a:spcBef>
                <a:spcPts val="0"/>
              </a:spcBef>
              <a:buNone/>
            </a:pPr>
            <a:r>
              <a:rPr lang="sv" sz="4800" dirty="0" smtClean="0">
                <a:solidFill>
                  <a:srgbClr val="FFFFFF"/>
                </a:solidFill>
              </a:rPr>
              <a:t>Förslövs IF P11 - 2017</a:t>
            </a:r>
            <a:endParaRPr lang="sv" sz="4800" dirty="0">
              <a:solidFill>
                <a:srgbClr val="FFFFFF"/>
              </a:solidFill>
            </a:endParaRPr>
          </a:p>
        </p:txBody>
      </p:sp>
      <p:pic>
        <p:nvPicPr>
          <p:cNvPr id="6" name="Bildobjekt 5"/>
          <p:cNvPicPr/>
          <p:nvPr/>
        </p:nvPicPr>
        <p:blipFill>
          <a:blip r:embed="rId4" cstate="print">
            <a:extLst>
              <a:ext uri="{28A0092B-C50C-407E-A947-70E740481C1C}">
                <a14:useLocalDpi xmlns:a14="http://schemas.microsoft.com/office/drawing/2010/main" val="0"/>
              </a:ext>
            </a:extLst>
          </a:blip>
          <a:stretch>
            <a:fillRect/>
          </a:stretch>
        </p:blipFill>
        <p:spPr>
          <a:xfrm>
            <a:off x="464100" y="175925"/>
            <a:ext cx="914400" cy="8820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333140" y="445025"/>
            <a:ext cx="6499160" cy="572700"/>
          </a:xfrm>
          <a:prstGeom prst="rect">
            <a:avLst/>
          </a:prstGeom>
        </p:spPr>
        <p:txBody>
          <a:bodyPr lIns="91425" tIns="91425" rIns="91425" bIns="91425" anchor="t" anchorCtr="0">
            <a:noAutofit/>
          </a:bodyPr>
          <a:lstStyle/>
          <a:p>
            <a:pPr lvl="0" rtl="0">
              <a:spcBef>
                <a:spcPts val="0"/>
              </a:spcBef>
              <a:buNone/>
            </a:pPr>
            <a:r>
              <a:rPr lang="sv" dirty="0" smtClean="0">
                <a:solidFill>
                  <a:srgbClr val="FFFFFF"/>
                </a:solidFill>
              </a:rPr>
              <a:t>Press på motståndare</a:t>
            </a:r>
            <a:endParaRPr lang="sv" dirty="0">
              <a:solidFill>
                <a:srgbClr val="FFFFFF"/>
              </a:solidFill>
            </a:endParaRPr>
          </a:p>
        </p:txBody>
      </p:sp>
      <p:sp>
        <p:nvSpPr>
          <p:cNvPr id="214" name="Shape 214"/>
          <p:cNvSpPr txBox="1">
            <a:spLocks noGrp="1"/>
          </p:cNvSpPr>
          <p:nvPr>
            <p:ph type="body" idx="1"/>
          </p:nvPr>
        </p:nvSpPr>
        <p:spPr>
          <a:xfrm>
            <a:off x="311700" y="1152475"/>
            <a:ext cx="8520600" cy="3684600"/>
          </a:xfrm>
          <a:prstGeom prst="rect">
            <a:avLst/>
          </a:prstGeom>
        </p:spPr>
        <p:txBody>
          <a:bodyPr lIns="91425" tIns="91425" rIns="91425" bIns="91425" anchor="t" anchorCtr="0">
            <a:noAutofit/>
          </a:bodyPr>
          <a:lstStyle/>
          <a:p>
            <a:pPr lvl="0" rtl="0">
              <a:spcBef>
                <a:spcPts val="0"/>
              </a:spcBef>
              <a:buNone/>
            </a:pPr>
            <a:endParaRPr>
              <a:solidFill>
                <a:srgbClr val="FFFFFF"/>
              </a:solidFill>
            </a:endParaRPr>
          </a:p>
          <a:p>
            <a:pPr lvl="0" rtl="0">
              <a:spcBef>
                <a:spcPts val="0"/>
              </a:spcBef>
              <a:buNone/>
            </a:pPr>
            <a:endParaRPr>
              <a:solidFill>
                <a:srgbClr val="FFFFFF"/>
              </a:solidFill>
            </a:endParaRPr>
          </a:p>
        </p:txBody>
      </p:sp>
      <p:pic>
        <p:nvPicPr>
          <p:cNvPr id="217" name="Shape 217" descr="pitch.jpg"/>
          <p:cNvPicPr preferRelativeResize="0"/>
          <p:nvPr/>
        </p:nvPicPr>
        <p:blipFill>
          <a:blip r:embed="rId3">
            <a:alphaModFix/>
          </a:blip>
          <a:stretch>
            <a:fillRect/>
          </a:stretch>
        </p:blipFill>
        <p:spPr>
          <a:xfrm>
            <a:off x="0" y="1212576"/>
            <a:ext cx="9144000" cy="3930924"/>
          </a:xfrm>
          <a:prstGeom prst="rect">
            <a:avLst/>
          </a:prstGeom>
          <a:noFill/>
          <a:ln>
            <a:noFill/>
          </a:ln>
        </p:spPr>
      </p:pic>
      <p:sp>
        <p:nvSpPr>
          <p:cNvPr id="218" name="Shape 218"/>
          <p:cNvSpPr/>
          <p:nvPr/>
        </p:nvSpPr>
        <p:spPr>
          <a:xfrm>
            <a:off x="5564920" y="4523587"/>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19" name="Shape 219"/>
          <p:cNvSpPr/>
          <p:nvPr/>
        </p:nvSpPr>
        <p:spPr>
          <a:xfrm>
            <a:off x="6244680" y="2997190"/>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1" name="Shape 221"/>
          <p:cNvSpPr/>
          <p:nvPr/>
        </p:nvSpPr>
        <p:spPr>
          <a:xfrm>
            <a:off x="5006363" y="2904912"/>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5" name="Shape 225"/>
          <p:cNvSpPr/>
          <p:nvPr/>
        </p:nvSpPr>
        <p:spPr>
          <a:xfrm>
            <a:off x="4395450" y="3860679"/>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6" name="Shape 226"/>
          <p:cNvSpPr/>
          <p:nvPr/>
        </p:nvSpPr>
        <p:spPr>
          <a:xfrm>
            <a:off x="5532770" y="1403214"/>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7" name="Shape 227"/>
          <p:cNvSpPr/>
          <p:nvPr/>
        </p:nvSpPr>
        <p:spPr>
          <a:xfrm>
            <a:off x="4395450" y="2153602"/>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8" name="Shape 228"/>
          <p:cNvSpPr/>
          <p:nvPr/>
        </p:nvSpPr>
        <p:spPr>
          <a:xfrm>
            <a:off x="1731034" y="3017623"/>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pic>
        <p:nvPicPr>
          <p:cNvPr id="18" name="Bildobjekt 17"/>
          <p:cNvPicPr/>
          <p:nvPr/>
        </p:nvPicPr>
        <p:blipFill>
          <a:blip r:embed="rId4" cstate="print">
            <a:extLst>
              <a:ext uri="{28A0092B-C50C-407E-A947-70E740481C1C}">
                <a14:useLocalDpi xmlns:a14="http://schemas.microsoft.com/office/drawing/2010/main" val="0"/>
              </a:ext>
            </a:extLst>
          </a:blip>
          <a:stretch>
            <a:fillRect/>
          </a:stretch>
        </p:blipFill>
        <p:spPr>
          <a:xfrm>
            <a:off x="311700" y="135710"/>
            <a:ext cx="914400" cy="882015"/>
          </a:xfrm>
          <a:prstGeom prst="rect">
            <a:avLst/>
          </a:prstGeom>
        </p:spPr>
      </p:pic>
      <p:sp>
        <p:nvSpPr>
          <p:cNvPr id="19" name="Shape 631"/>
          <p:cNvSpPr/>
          <p:nvPr/>
        </p:nvSpPr>
        <p:spPr>
          <a:xfrm>
            <a:off x="5582720" y="1785889"/>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0" name="Shape 631"/>
          <p:cNvSpPr/>
          <p:nvPr/>
        </p:nvSpPr>
        <p:spPr>
          <a:xfrm>
            <a:off x="6534300" y="2771712"/>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 name="Shape 631"/>
          <p:cNvSpPr/>
          <p:nvPr/>
        </p:nvSpPr>
        <p:spPr>
          <a:xfrm>
            <a:off x="4574147" y="3044838"/>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 name="Shape 631"/>
          <p:cNvSpPr/>
          <p:nvPr/>
        </p:nvSpPr>
        <p:spPr>
          <a:xfrm>
            <a:off x="6888480" y="4561638"/>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 name="Shape 631"/>
          <p:cNvSpPr/>
          <p:nvPr/>
        </p:nvSpPr>
        <p:spPr>
          <a:xfrm>
            <a:off x="6888480" y="1609825"/>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 name="Shape 631"/>
          <p:cNvSpPr/>
          <p:nvPr/>
        </p:nvSpPr>
        <p:spPr>
          <a:xfrm>
            <a:off x="5685520" y="4269746"/>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pic>
        <p:nvPicPr>
          <p:cNvPr id="26" name="Shape 381" descr="Soccer, Ball - Free images on ..."/>
          <p:cNvPicPr preferRelativeResize="0"/>
          <p:nvPr/>
        </p:nvPicPr>
        <p:blipFill>
          <a:blip r:embed="rId5">
            <a:alphaModFix/>
          </a:blip>
          <a:stretch>
            <a:fillRect/>
          </a:stretch>
        </p:blipFill>
        <p:spPr>
          <a:xfrm>
            <a:off x="6990580" y="1956138"/>
            <a:ext cx="239700" cy="254928"/>
          </a:xfrm>
          <a:prstGeom prst="rect">
            <a:avLst/>
          </a:prstGeom>
          <a:noFill/>
          <a:ln>
            <a:noFill/>
          </a:ln>
        </p:spPr>
      </p:pic>
      <p:sp>
        <p:nvSpPr>
          <p:cNvPr id="29" name="Shape 631"/>
          <p:cNvSpPr/>
          <p:nvPr/>
        </p:nvSpPr>
        <p:spPr>
          <a:xfrm>
            <a:off x="7620000" y="3038112"/>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5" name="Shape 302"/>
          <p:cNvCxnSpPr>
            <a:stCxn id="227" idx="7"/>
          </p:cNvCxnSpPr>
          <p:nvPr/>
        </p:nvCxnSpPr>
        <p:spPr>
          <a:xfrm flipV="1">
            <a:off x="4696840" y="1956138"/>
            <a:ext cx="759080" cy="243639"/>
          </a:xfrm>
          <a:prstGeom prst="straightConnector1">
            <a:avLst/>
          </a:prstGeom>
          <a:noFill/>
          <a:ln w="19050" cap="flat" cmpd="sng">
            <a:solidFill>
              <a:srgbClr val="FFFFFF"/>
            </a:solidFill>
            <a:prstDash val="dot"/>
            <a:round/>
            <a:headEnd type="none" w="lg" len="lg"/>
            <a:tailEnd type="triangle" w="lg" len="lg"/>
          </a:ln>
        </p:spPr>
      </p:cxnSp>
      <p:cxnSp>
        <p:nvCxnSpPr>
          <p:cNvPr id="27" name="Shape 302"/>
          <p:cNvCxnSpPr/>
          <p:nvPr/>
        </p:nvCxnSpPr>
        <p:spPr>
          <a:xfrm>
            <a:off x="5912210" y="1674124"/>
            <a:ext cx="875290" cy="162613"/>
          </a:xfrm>
          <a:prstGeom prst="straightConnector1">
            <a:avLst/>
          </a:prstGeom>
          <a:noFill/>
          <a:ln w="19050" cap="flat" cmpd="sng">
            <a:solidFill>
              <a:srgbClr val="FFFFFF"/>
            </a:solidFill>
            <a:prstDash val="dot"/>
            <a:round/>
            <a:headEnd type="none" w="lg" len="lg"/>
            <a:tailEnd type="triangle" w="lg" len="lg"/>
          </a:ln>
        </p:spPr>
      </p:cxnSp>
      <p:cxnSp>
        <p:nvCxnSpPr>
          <p:cNvPr id="28" name="Shape 302"/>
          <p:cNvCxnSpPr/>
          <p:nvPr/>
        </p:nvCxnSpPr>
        <p:spPr>
          <a:xfrm flipV="1">
            <a:off x="6607707" y="2465287"/>
            <a:ext cx="669688" cy="504917"/>
          </a:xfrm>
          <a:prstGeom prst="straightConnector1">
            <a:avLst/>
          </a:prstGeom>
          <a:noFill/>
          <a:ln w="19050" cap="flat" cmpd="sng">
            <a:solidFill>
              <a:srgbClr val="FFFFFF"/>
            </a:solidFill>
            <a:prstDash val="dot"/>
            <a:round/>
            <a:headEnd type="none" w="lg" len="lg"/>
            <a:tailEnd type="triangle" w="lg" len="lg"/>
          </a:ln>
        </p:spPr>
      </p:cxnSp>
      <p:cxnSp>
        <p:nvCxnSpPr>
          <p:cNvPr id="30" name="Shape 302"/>
          <p:cNvCxnSpPr/>
          <p:nvPr/>
        </p:nvCxnSpPr>
        <p:spPr>
          <a:xfrm flipV="1">
            <a:off x="5375245" y="2616853"/>
            <a:ext cx="679715" cy="450434"/>
          </a:xfrm>
          <a:prstGeom prst="straightConnector1">
            <a:avLst/>
          </a:prstGeom>
          <a:noFill/>
          <a:ln w="19050" cap="flat" cmpd="sng">
            <a:solidFill>
              <a:srgbClr val="FFFFFF"/>
            </a:solidFill>
            <a:prstDash val="dot"/>
            <a:round/>
            <a:headEnd type="none" w="lg" len="lg"/>
            <a:tailEnd type="triangle" w="lg" len="lg"/>
          </a:ln>
        </p:spPr>
      </p:cxnSp>
      <p:cxnSp>
        <p:nvCxnSpPr>
          <p:cNvPr id="33" name="Shape 302"/>
          <p:cNvCxnSpPr/>
          <p:nvPr/>
        </p:nvCxnSpPr>
        <p:spPr>
          <a:xfrm flipV="1">
            <a:off x="4572000" y="3269715"/>
            <a:ext cx="0" cy="560914"/>
          </a:xfrm>
          <a:prstGeom prst="straightConnector1">
            <a:avLst/>
          </a:prstGeom>
          <a:noFill/>
          <a:ln w="19050" cap="flat" cmpd="sng">
            <a:solidFill>
              <a:srgbClr val="FFFFFF"/>
            </a:solidFill>
            <a:prstDash val="dot"/>
            <a:round/>
            <a:headEnd type="none" w="lg" len="lg"/>
            <a:tailEnd type="triangle" w="lg" len="lg"/>
          </a:ln>
        </p:spPr>
      </p:cxnSp>
      <p:cxnSp>
        <p:nvCxnSpPr>
          <p:cNvPr id="35" name="Shape 302"/>
          <p:cNvCxnSpPr/>
          <p:nvPr/>
        </p:nvCxnSpPr>
        <p:spPr>
          <a:xfrm flipH="1" flipV="1">
            <a:off x="5359463" y="3830629"/>
            <a:ext cx="223257" cy="692958"/>
          </a:xfrm>
          <a:prstGeom prst="straightConnector1">
            <a:avLst/>
          </a:prstGeom>
          <a:noFill/>
          <a:ln w="19050" cap="flat" cmpd="sng">
            <a:solidFill>
              <a:srgbClr val="FFFFFF"/>
            </a:solidFill>
            <a:prstDash val="dot"/>
            <a:round/>
            <a:headEnd type="none" w="lg" len="lg"/>
            <a:tailEnd type="triangle" w="lg" len="lg"/>
          </a:ln>
        </p:spPr>
      </p:cxnSp>
    </p:spTree>
    <p:extLst>
      <p:ext uri="{BB962C8B-B14F-4D97-AF65-F5344CB8AC3E}">
        <p14:creationId xmlns:p14="http://schemas.microsoft.com/office/powerpoint/2010/main" val="2889857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804"/>
        <p:cNvGrpSpPr/>
        <p:nvPr/>
      </p:nvGrpSpPr>
      <p:grpSpPr>
        <a:xfrm>
          <a:off x="0" y="0"/>
          <a:ext cx="0" cy="0"/>
          <a:chOff x="0" y="0"/>
          <a:chExt cx="0" cy="0"/>
        </a:xfrm>
      </p:grpSpPr>
      <p:sp>
        <p:nvSpPr>
          <p:cNvPr id="1805" name="Shape 18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sv" dirty="0">
                <a:solidFill>
                  <a:srgbClr val="F3F3F3"/>
                </a:solidFill>
              </a:rPr>
              <a:t>          Fasta situationer defensiv hörna                     </a:t>
            </a:r>
          </a:p>
          <a:p>
            <a:pPr lvl="0" rtl="0">
              <a:spcBef>
                <a:spcPts val="0"/>
              </a:spcBef>
              <a:buNone/>
            </a:pPr>
            <a:r>
              <a:rPr lang="sv" dirty="0"/>
              <a:t>      </a:t>
            </a:r>
          </a:p>
        </p:txBody>
      </p:sp>
      <p:sp>
        <p:nvSpPr>
          <p:cNvPr id="1806" name="Shape 1806"/>
          <p:cNvSpPr txBox="1">
            <a:spLocks noGrp="1"/>
          </p:cNvSpPr>
          <p:nvPr>
            <p:ph type="body" idx="1"/>
          </p:nvPr>
        </p:nvSpPr>
        <p:spPr>
          <a:xfrm>
            <a:off x="311700" y="1189200"/>
            <a:ext cx="8520600" cy="3684600"/>
          </a:xfrm>
          <a:prstGeom prst="rect">
            <a:avLst/>
          </a:prstGeom>
        </p:spPr>
        <p:txBody>
          <a:bodyPr lIns="91425" tIns="91425" rIns="91425" bIns="91425" anchor="t" anchorCtr="0">
            <a:noAutofit/>
          </a:bodyPr>
          <a:lstStyle/>
          <a:p>
            <a:pPr lvl="0" rtl="0">
              <a:spcBef>
                <a:spcPts val="0"/>
              </a:spcBef>
              <a:buNone/>
            </a:pPr>
            <a:endParaRPr>
              <a:solidFill>
                <a:srgbClr val="FFFFFF"/>
              </a:solidFill>
            </a:endParaRPr>
          </a:p>
          <a:p>
            <a:pPr lvl="0" rtl="0">
              <a:spcBef>
                <a:spcPts val="0"/>
              </a:spcBef>
              <a:buNone/>
            </a:pPr>
            <a:endParaRPr>
              <a:solidFill>
                <a:srgbClr val="FFFFFF"/>
              </a:solidFill>
            </a:endParaRPr>
          </a:p>
        </p:txBody>
      </p:sp>
      <p:pic>
        <p:nvPicPr>
          <p:cNvPr id="1809" name="Shape 1809" descr="e766a1b5945eba879afae0e21921bd66.jpg"/>
          <p:cNvPicPr preferRelativeResize="0"/>
          <p:nvPr/>
        </p:nvPicPr>
        <p:blipFill rotWithShape="1">
          <a:blip r:embed="rId3">
            <a:alphaModFix/>
          </a:blip>
          <a:srcRect t="49642"/>
          <a:stretch/>
        </p:blipFill>
        <p:spPr>
          <a:xfrm>
            <a:off x="0" y="1189200"/>
            <a:ext cx="9143999" cy="3954299"/>
          </a:xfrm>
          <a:prstGeom prst="rect">
            <a:avLst/>
          </a:prstGeom>
          <a:noFill/>
          <a:ln>
            <a:noFill/>
          </a:ln>
        </p:spPr>
      </p:pic>
      <p:sp>
        <p:nvSpPr>
          <p:cNvPr id="1811" name="Shape 1811"/>
          <p:cNvSpPr/>
          <p:nvPr/>
        </p:nvSpPr>
        <p:spPr>
          <a:xfrm>
            <a:off x="4260660" y="3434540"/>
            <a:ext cx="359700" cy="373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sv" sz="800" dirty="0"/>
              <a:t>CM</a:t>
            </a:r>
          </a:p>
        </p:txBody>
      </p:sp>
      <p:sp>
        <p:nvSpPr>
          <p:cNvPr id="1815" name="Shape 1815"/>
          <p:cNvSpPr/>
          <p:nvPr/>
        </p:nvSpPr>
        <p:spPr>
          <a:xfrm>
            <a:off x="6106033" y="3504650"/>
            <a:ext cx="359700" cy="373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sv" sz="800"/>
              <a:t>Y</a:t>
            </a:r>
          </a:p>
        </p:txBody>
      </p:sp>
      <p:sp>
        <p:nvSpPr>
          <p:cNvPr id="1816" name="Shape 1816"/>
          <p:cNvSpPr/>
          <p:nvPr/>
        </p:nvSpPr>
        <p:spPr>
          <a:xfrm>
            <a:off x="3727462" y="4011650"/>
            <a:ext cx="359700" cy="373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sv" sz="800" dirty="0" smtClean="0"/>
              <a:t>B</a:t>
            </a:r>
            <a:endParaRPr lang="sv" sz="800" dirty="0"/>
          </a:p>
        </p:txBody>
      </p:sp>
      <p:sp>
        <p:nvSpPr>
          <p:cNvPr id="1817" name="Shape 1817"/>
          <p:cNvSpPr/>
          <p:nvPr/>
        </p:nvSpPr>
        <p:spPr>
          <a:xfrm>
            <a:off x="4270238" y="2219763"/>
            <a:ext cx="359700" cy="373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sv" sz="800" dirty="0"/>
              <a:t>ANF</a:t>
            </a:r>
          </a:p>
        </p:txBody>
      </p:sp>
      <p:sp>
        <p:nvSpPr>
          <p:cNvPr id="1818" name="Shape 1818"/>
          <p:cNvSpPr/>
          <p:nvPr/>
        </p:nvSpPr>
        <p:spPr>
          <a:xfrm>
            <a:off x="4676300" y="4011650"/>
            <a:ext cx="359700" cy="373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sv" sz="800" dirty="0" smtClean="0"/>
              <a:t>B</a:t>
            </a:r>
            <a:endParaRPr lang="sv" sz="800" dirty="0"/>
          </a:p>
        </p:txBody>
      </p:sp>
      <p:sp>
        <p:nvSpPr>
          <p:cNvPr id="1819" name="Shape 1819"/>
          <p:cNvSpPr/>
          <p:nvPr/>
        </p:nvSpPr>
        <p:spPr>
          <a:xfrm>
            <a:off x="5036000" y="4384850"/>
            <a:ext cx="359700" cy="373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sv" sz="800" dirty="0" smtClean="0"/>
              <a:t>YM</a:t>
            </a:r>
            <a:endParaRPr lang="sv" sz="800" dirty="0"/>
          </a:p>
        </p:txBody>
      </p:sp>
      <p:sp>
        <p:nvSpPr>
          <p:cNvPr id="1820" name="Shape 1820"/>
          <p:cNvSpPr/>
          <p:nvPr/>
        </p:nvSpPr>
        <p:spPr>
          <a:xfrm>
            <a:off x="4295625" y="4500600"/>
            <a:ext cx="359700" cy="373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sv" sz="800"/>
              <a:t>MV</a:t>
            </a:r>
          </a:p>
        </p:txBody>
      </p:sp>
      <p:pic>
        <p:nvPicPr>
          <p:cNvPr id="1821" name="Shape 1821" descr="Soccer, Ball - Free images on ..."/>
          <p:cNvPicPr preferRelativeResize="0"/>
          <p:nvPr/>
        </p:nvPicPr>
        <p:blipFill>
          <a:blip r:embed="rId4">
            <a:alphaModFix/>
          </a:blip>
          <a:stretch>
            <a:fillRect/>
          </a:stretch>
        </p:blipFill>
        <p:spPr>
          <a:xfrm>
            <a:off x="8776416" y="4552350"/>
            <a:ext cx="253592" cy="269699"/>
          </a:xfrm>
          <a:prstGeom prst="rect">
            <a:avLst/>
          </a:prstGeom>
          <a:noFill/>
          <a:ln>
            <a:noFill/>
          </a:ln>
        </p:spPr>
      </p:pic>
      <p:sp>
        <p:nvSpPr>
          <p:cNvPr id="1822" name="Shape 1822"/>
          <p:cNvSpPr/>
          <p:nvPr/>
        </p:nvSpPr>
        <p:spPr>
          <a:xfrm>
            <a:off x="8890500" y="4678100"/>
            <a:ext cx="253500" cy="2697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23" name="Shape 1823"/>
          <p:cNvSpPr/>
          <p:nvPr/>
        </p:nvSpPr>
        <p:spPr>
          <a:xfrm>
            <a:off x="3601400" y="3930925"/>
            <a:ext cx="1585800" cy="506400"/>
          </a:xfrm>
          <a:prstGeom prst="rect">
            <a:avLst/>
          </a:pr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824" name="Shape 1824"/>
          <p:cNvSpPr/>
          <p:nvPr/>
        </p:nvSpPr>
        <p:spPr>
          <a:xfrm>
            <a:off x="3735975" y="3294950"/>
            <a:ext cx="1479000" cy="572700"/>
          </a:xfrm>
          <a:prstGeom prst="rect">
            <a:avLst/>
          </a:pr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825" name="Shape 1825"/>
          <p:cNvCxnSpPr/>
          <p:nvPr/>
        </p:nvCxnSpPr>
        <p:spPr>
          <a:xfrm rot="10800000" flipH="1">
            <a:off x="4655325" y="2505000"/>
            <a:ext cx="2713500" cy="2182200"/>
          </a:xfrm>
          <a:prstGeom prst="straightConnector1">
            <a:avLst/>
          </a:prstGeom>
          <a:noFill/>
          <a:ln w="28575" cap="flat" cmpd="sng">
            <a:solidFill>
              <a:srgbClr val="FFFFFF"/>
            </a:solidFill>
            <a:prstDash val="solid"/>
            <a:round/>
            <a:headEnd type="none" w="lg" len="lg"/>
            <a:tailEnd type="triangle" w="lg" len="lg"/>
          </a:ln>
        </p:spPr>
      </p:cxnSp>
      <p:cxnSp>
        <p:nvCxnSpPr>
          <p:cNvPr id="1826" name="Shape 1826"/>
          <p:cNvCxnSpPr>
            <a:stCxn id="1820" idx="2"/>
          </p:cNvCxnSpPr>
          <p:nvPr/>
        </p:nvCxnSpPr>
        <p:spPr>
          <a:xfrm rot="10800000">
            <a:off x="1492425" y="2025300"/>
            <a:ext cx="2803200" cy="2661900"/>
          </a:xfrm>
          <a:prstGeom prst="straightConnector1">
            <a:avLst/>
          </a:prstGeom>
          <a:noFill/>
          <a:ln w="28575" cap="flat" cmpd="sng">
            <a:solidFill>
              <a:srgbClr val="FFFFFF"/>
            </a:solidFill>
            <a:prstDash val="solid"/>
            <a:round/>
            <a:headEnd type="none" w="lg" len="lg"/>
            <a:tailEnd type="triangle" w="lg" len="lg"/>
          </a:ln>
        </p:spPr>
      </p:cxnSp>
      <p:cxnSp>
        <p:nvCxnSpPr>
          <p:cNvPr id="1827" name="Shape 1827"/>
          <p:cNvCxnSpPr/>
          <p:nvPr/>
        </p:nvCxnSpPr>
        <p:spPr>
          <a:xfrm>
            <a:off x="6527841" y="3782512"/>
            <a:ext cx="1751709" cy="401763"/>
          </a:xfrm>
          <a:prstGeom prst="straightConnector1">
            <a:avLst/>
          </a:prstGeom>
          <a:noFill/>
          <a:ln w="28575" cap="flat" cmpd="sng">
            <a:solidFill>
              <a:srgbClr val="FFFFFF"/>
            </a:solidFill>
            <a:prstDash val="dot"/>
            <a:round/>
            <a:headEnd type="none" w="lg" len="lg"/>
            <a:tailEnd type="triangle" w="lg" len="lg"/>
          </a:ln>
        </p:spPr>
      </p:cxnSp>
      <p:cxnSp>
        <p:nvCxnSpPr>
          <p:cNvPr id="1828" name="Shape 1828"/>
          <p:cNvCxnSpPr>
            <a:stCxn id="1819" idx="6"/>
          </p:cNvCxnSpPr>
          <p:nvPr/>
        </p:nvCxnSpPr>
        <p:spPr>
          <a:xfrm rot="10800000" flipH="1">
            <a:off x="5395700" y="4543850"/>
            <a:ext cx="2532900" cy="27600"/>
          </a:xfrm>
          <a:prstGeom prst="straightConnector1">
            <a:avLst/>
          </a:prstGeom>
          <a:noFill/>
          <a:ln w="28575" cap="flat" cmpd="sng">
            <a:solidFill>
              <a:srgbClr val="FFFFFF"/>
            </a:solidFill>
            <a:prstDash val="dot"/>
            <a:round/>
            <a:headEnd type="none" w="lg" len="lg"/>
            <a:tailEnd type="triangle" w="lg" len="lg"/>
          </a:ln>
        </p:spPr>
      </p:cxnSp>
      <p:sp>
        <p:nvSpPr>
          <p:cNvPr id="28" name="Shape 1822"/>
          <p:cNvSpPr/>
          <p:nvPr/>
        </p:nvSpPr>
        <p:spPr>
          <a:xfrm>
            <a:off x="8424138" y="3896185"/>
            <a:ext cx="253500" cy="2697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1822"/>
          <p:cNvSpPr/>
          <p:nvPr/>
        </p:nvSpPr>
        <p:spPr>
          <a:xfrm>
            <a:off x="4331896" y="4011650"/>
            <a:ext cx="253500" cy="2697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1822"/>
          <p:cNvSpPr/>
          <p:nvPr/>
        </p:nvSpPr>
        <p:spPr>
          <a:xfrm>
            <a:off x="5159304" y="3764438"/>
            <a:ext cx="253500" cy="2697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1822"/>
          <p:cNvSpPr/>
          <p:nvPr/>
        </p:nvSpPr>
        <p:spPr>
          <a:xfrm>
            <a:off x="3560704" y="3681194"/>
            <a:ext cx="253500" cy="2697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32" name="Bildobjekt 31"/>
          <p:cNvPicPr/>
          <p:nvPr/>
        </p:nvPicPr>
        <p:blipFill>
          <a:blip r:embed="rId5" cstate="print">
            <a:extLst>
              <a:ext uri="{28A0092B-C50C-407E-A947-70E740481C1C}">
                <a14:useLocalDpi xmlns:a14="http://schemas.microsoft.com/office/drawing/2010/main" val="0"/>
              </a:ext>
            </a:extLst>
          </a:blip>
          <a:stretch>
            <a:fillRect/>
          </a:stretch>
        </p:blipFill>
        <p:spPr>
          <a:xfrm>
            <a:off x="311700" y="135710"/>
            <a:ext cx="914400" cy="882015"/>
          </a:xfrm>
          <a:prstGeom prst="rect">
            <a:avLst/>
          </a:prstGeom>
        </p:spPr>
      </p:pic>
      <p:sp>
        <p:nvSpPr>
          <p:cNvPr id="33" name="Shape 1822"/>
          <p:cNvSpPr/>
          <p:nvPr/>
        </p:nvSpPr>
        <p:spPr>
          <a:xfrm>
            <a:off x="4270238" y="1620751"/>
            <a:ext cx="253500" cy="2697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sv" dirty="0" smtClean="0">
                <a:solidFill>
                  <a:srgbClr val="FFFFFF"/>
                </a:solidFill>
              </a:rPr>
              <a:t>Ledare Pojkar -06:</a:t>
            </a:r>
            <a:endParaRPr lang="sv" dirty="0">
              <a:solidFill>
                <a:srgbClr val="FFFFFF"/>
              </a:solidFill>
            </a:endParaRPr>
          </a:p>
          <a:p>
            <a:pPr lvl="0">
              <a:spcBef>
                <a:spcPts val="0"/>
              </a:spcBef>
              <a:buNone/>
            </a:pPr>
            <a:r>
              <a:rPr lang="sv" dirty="0" smtClean="0">
                <a:solidFill>
                  <a:srgbClr val="FFFFFF"/>
                </a:solidFill>
              </a:rPr>
              <a:t>Lagansvarig / tränare</a:t>
            </a:r>
            <a:r>
              <a:rPr lang="sv" dirty="0">
                <a:solidFill>
                  <a:srgbClr val="FFFFFF"/>
                </a:solidFill>
              </a:rPr>
              <a:t>: </a:t>
            </a:r>
            <a:r>
              <a:rPr lang="sv" dirty="0" smtClean="0">
                <a:solidFill>
                  <a:srgbClr val="FFFFFF"/>
                </a:solidFill>
              </a:rPr>
              <a:t>Björn Johansson</a:t>
            </a:r>
          </a:p>
          <a:p>
            <a:pPr lvl="0">
              <a:spcBef>
                <a:spcPts val="0"/>
              </a:spcBef>
              <a:buNone/>
            </a:pPr>
            <a:r>
              <a:rPr lang="sv" dirty="0" smtClean="0">
                <a:solidFill>
                  <a:srgbClr val="FFFFFF"/>
                </a:solidFill>
              </a:rPr>
              <a:t>Tränare: Ronny Nilsson</a:t>
            </a:r>
            <a:endParaRPr lang="sv" dirty="0">
              <a:solidFill>
                <a:srgbClr val="FFFFFF"/>
              </a:solidFill>
            </a:endParaRPr>
          </a:p>
          <a:p>
            <a:pPr lvl="0">
              <a:spcBef>
                <a:spcPts val="0"/>
              </a:spcBef>
              <a:buNone/>
            </a:pPr>
            <a:r>
              <a:rPr lang="sv" dirty="0">
                <a:solidFill>
                  <a:srgbClr val="FFFFFF"/>
                </a:solidFill>
              </a:rPr>
              <a:t>Assisterande tränare: </a:t>
            </a:r>
            <a:r>
              <a:rPr lang="sv" dirty="0" smtClean="0">
                <a:solidFill>
                  <a:srgbClr val="FFFFFF"/>
                </a:solidFill>
              </a:rPr>
              <a:t>Abdulha Kibri</a:t>
            </a:r>
            <a:endParaRPr lang="sv" dirty="0">
              <a:solidFill>
                <a:srgbClr val="FFFFFF"/>
              </a:solidFill>
            </a:endParaRPr>
          </a:p>
          <a:p>
            <a:pPr lvl="0">
              <a:spcBef>
                <a:spcPts val="0"/>
              </a:spcBef>
              <a:buNone/>
            </a:pPr>
            <a:r>
              <a:rPr lang="sv" dirty="0" smtClean="0">
                <a:solidFill>
                  <a:srgbClr val="FFFFFF"/>
                </a:solidFill>
              </a:rPr>
              <a:t>Assisterande tränare: Roger Hansson</a:t>
            </a:r>
            <a:endParaRPr lang="sv" dirty="0">
              <a:solidFill>
                <a:srgbClr val="FFFFFF"/>
              </a:solidFill>
            </a:endParaRPr>
          </a:p>
        </p:txBody>
      </p:sp>
      <p:pic>
        <p:nvPicPr>
          <p:cNvPr id="5" name="Bildobjekt 4"/>
          <p:cNvPicPr/>
          <p:nvPr/>
        </p:nvPicPr>
        <p:blipFill>
          <a:blip r:embed="rId3" cstate="print">
            <a:extLst>
              <a:ext uri="{28A0092B-C50C-407E-A947-70E740481C1C}">
                <a14:useLocalDpi xmlns:a14="http://schemas.microsoft.com/office/drawing/2010/main" val="0"/>
              </a:ext>
            </a:extLst>
          </a:blip>
          <a:stretch>
            <a:fillRect/>
          </a:stretch>
        </p:blipFill>
        <p:spPr>
          <a:xfrm>
            <a:off x="464400" y="150742"/>
            <a:ext cx="914400" cy="8820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76"/>
        <p:cNvGrpSpPr/>
        <p:nvPr/>
      </p:nvGrpSpPr>
      <p:grpSpPr>
        <a:xfrm>
          <a:off x="0" y="0"/>
          <a:ext cx="0" cy="0"/>
          <a:chOff x="0" y="0"/>
          <a:chExt cx="0" cy="0"/>
        </a:xfrm>
      </p:grpSpPr>
      <p:sp>
        <p:nvSpPr>
          <p:cNvPr id="78" name="Shape 78"/>
          <p:cNvSpPr txBox="1">
            <a:spLocks noGrp="1"/>
          </p:cNvSpPr>
          <p:nvPr>
            <p:ph type="body" idx="1"/>
          </p:nvPr>
        </p:nvSpPr>
        <p:spPr>
          <a:xfrm>
            <a:off x="311700" y="345601"/>
            <a:ext cx="8520600" cy="3664799"/>
          </a:xfrm>
          <a:prstGeom prst="rect">
            <a:avLst/>
          </a:prstGeom>
        </p:spPr>
        <p:txBody>
          <a:bodyPr lIns="91425" tIns="91425" rIns="91425" bIns="91425" anchor="t" anchorCtr="0">
            <a:noAutofit/>
          </a:bodyPr>
          <a:lstStyle/>
          <a:p>
            <a:pPr lvl="0">
              <a:spcBef>
                <a:spcPts val="0"/>
              </a:spcBef>
              <a:buNone/>
            </a:pPr>
            <a:r>
              <a:rPr lang="sv" u="sng" dirty="0">
                <a:solidFill>
                  <a:srgbClr val="F3F3F3"/>
                </a:solidFill>
              </a:rPr>
              <a:t>Planering säsongen 2017:</a:t>
            </a:r>
          </a:p>
          <a:p>
            <a:pPr lvl="0">
              <a:spcBef>
                <a:spcPts val="0"/>
              </a:spcBef>
              <a:buNone/>
            </a:pPr>
            <a:r>
              <a:rPr lang="sv" dirty="0" smtClean="0">
                <a:solidFill>
                  <a:srgbClr val="F3F3F3"/>
                </a:solidFill>
              </a:rPr>
              <a:t>Träningsläger 18/3-19/3</a:t>
            </a:r>
            <a:endParaRPr lang="sv" dirty="0">
              <a:solidFill>
                <a:srgbClr val="F3F3F3"/>
              </a:solidFill>
            </a:endParaRPr>
          </a:p>
          <a:p>
            <a:pPr lvl="0">
              <a:spcBef>
                <a:spcPts val="0"/>
              </a:spcBef>
              <a:buNone/>
            </a:pPr>
            <a:r>
              <a:rPr lang="sv" dirty="0" smtClean="0">
                <a:solidFill>
                  <a:srgbClr val="F3F3F3"/>
                </a:solidFill>
              </a:rPr>
              <a:t>Kamratcupen i Höganäs 9nde april</a:t>
            </a:r>
          </a:p>
          <a:p>
            <a:pPr lvl="0">
              <a:spcBef>
                <a:spcPts val="0"/>
              </a:spcBef>
              <a:buNone/>
            </a:pPr>
            <a:r>
              <a:rPr lang="sv" dirty="0" smtClean="0">
                <a:solidFill>
                  <a:srgbClr val="F3F3F3"/>
                </a:solidFill>
              </a:rPr>
              <a:t>Vänskapsklubb Skrea FF den 14/4</a:t>
            </a:r>
            <a:endParaRPr lang="sv" dirty="0">
              <a:solidFill>
                <a:srgbClr val="F3F3F3"/>
              </a:solidFill>
            </a:endParaRPr>
          </a:p>
          <a:p>
            <a:pPr lvl="0">
              <a:spcBef>
                <a:spcPts val="0"/>
              </a:spcBef>
              <a:buNone/>
            </a:pPr>
            <a:r>
              <a:rPr lang="sv" dirty="0" smtClean="0">
                <a:solidFill>
                  <a:srgbClr val="F3F3F3"/>
                </a:solidFill>
              </a:rPr>
              <a:t>Seriespel grupp P11 Nordvästra B</a:t>
            </a:r>
            <a:endParaRPr lang="sv" dirty="0">
              <a:solidFill>
                <a:srgbClr val="F3F3F3"/>
              </a:solidFill>
            </a:endParaRPr>
          </a:p>
          <a:p>
            <a:pPr lvl="0">
              <a:spcBef>
                <a:spcPts val="0"/>
              </a:spcBef>
              <a:buNone/>
            </a:pPr>
            <a:r>
              <a:rPr lang="sv" dirty="0" smtClean="0">
                <a:solidFill>
                  <a:srgbClr val="F3F3F3"/>
                </a:solidFill>
              </a:rPr>
              <a:t>Ödåkracupen den 25 maj</a:t>
            </a:r>
            <a:endParaRPr lang="sv" dirty="0">
              <a:solidFill>
                <a:srgbClr val="F3F3F3"/>
              </a:solidFill>
            </a:endParaRPr>
          </a:p>
          <a:p>
            <a:pPr lvl="0">
              <a:spcBef>
                <a:spcPts val="0"/>
              </a:spcBef>
              <a:buNone/>
            </a:pPr>
            <a:r>
              <a:rPr lang="sv" dirty="0" smtClean="0">
                <a:solidFill>
                  <a:srgbClr val="F3F3F3"/>
                </a:solidFill>
              </a:rPr>
              <a:t>Trönninge cup den 2ndra Juli</a:t>
            </a:r>
          </a:p>
          <a:p>
            <a:pPr lvl="0">
              <a:spcBef>
                <a:spcPts val="0"/>
              </a:spcBef>
              <a:buNone/>
            </a:pPr>
            <a:r>
              <a:rPr lang="sv" dirty="0" smtClean="0">
                <a:solidFill>
                  <a:srgbClr val="F3F3F3"/>
                </a:solidFill>
              </a:rPr>
              <a:t>Sommaruppehåll 3-4 veckor</a:t>
            </a:r>
            <a:endParaRPr lang="sv" dirty="0">
              <a:solidFill>
                <a:srgbClr val="F3F3F3"/>
              </a:solidFill>
            </a:endParaRPr>
          </a:p>
          <a:p>
            <a:pPr lvl="0" rtl="0">
              <a:spcBef>
                <a:spcPts val="0"/>
              </a:spcBef>
              <a:buNone/>
            </a:pPr>
            <a:endParaRPr dirty="0">
              <a:solidFill>
                <a:srgbClr val="F3F3F3"/>
              </a:solidFill>
            </a:endParaRPr>
          </a:p>
        </p:txBody>
      </p:sp>
      <p:pic>
        <p:nvPicPr>
          <p:cNvPr id="6" name="Bildobjekt 5"/>
          <p:cNvPicPr/>
          <p:nvPr/>
        </p:nvPicPr>
        <p:blipFill>
          <a:blip r:embed="rId3" cstate="print">
            <a:extLst>
              <a:ext uri="{28A0092B-C50C-407E-A947-70E740481C1C}">
                <a14:useLocalDpi xmlns:a14="http://schemas.microsoft.com/office/drawing/2010/main" val="0"/>
              </a:ext>
            </a:extLst>
          </a:blip>
          <a:stretch>
            <a:fillRect/>
          </a:stretch>
        </p:blipFill>
        <p:spPr>
          <a:xfrm>
            <a:off x="7917900" y="129142"/>
            <a:ext cx="914400" cy="882015"/>
          </a:xfrm>
          <a:prstGeom prst="rect">
            <a:avLst/>
          </a:prstGeom>
        </p:spPr>
      </p:pic>
      <p:pic>
        <p:nvPicPr>
          <p:cNvPr id="2" name="Bildobjekt 1"/>
          <p:cNvPicPr>
            <a:picLocks noChangeAspect="1"/>
          </p:cNvPicPr>
          <p:nvPr/>
        </p:nvPicPr>
        <p:blipFill>
          <a:blip r:embed="rId4"/>
          <a:stretch>
            <a:fillRect/>
          </a:stretch>
        </p:blipFill>
        <p:spPr>
          <a:xfrm>
            <a:off x="4244340" y="1454224"/>
            <a:ext cx="4870584" cy="218051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40"/>
        <p:cNvGrpSpPr/>
        <p:nvPr/>
      </p:nvGrpSpPr>
      <p:grpSpPr>
        <a:xfrm>
          <a:off x="0" y="0"/>
          <a:ext cx="0" cy="0"/>
          <a:chOff x="0" y="0"/>
          <a:chExt cx="0" cy="0"/>
        </a:xfrm>
      </p:grpSpPr>
      <p:sp>
        <p:nvSpPr>
          <p:cNvPr id="142" name="Shape 142"/>
          <p:cNvSpPr txBox="1">
            <a:spLocks noGrp="1"/>
          </p:cNvSpPr>
          <p:nvPr>
            <p:ph type="body" idx="1"/>
          </p:nvPr>
        </p:nvSpPr>
        <p:spPr>
          <a:xfrm>
            <a:off x="311700" y="53340"/>
            <a:ext cx="8520600" cy="4515535"/>
          </a:xfrm>
          <a:prstGeom prst="rect">
            <a:avLst/>
          </a:prstGeom>
        </p:spPr>
        <p:txBody>
          <a:bodyPr lIns="91425" tIns="91425" rIns="91425" bIns="91425" anchor="t" anchorCtr="0">
            <a:noAutofit/>
          </a:bodyPr>
          <a:lstStyle/>
          <a:p>
            <a:pPr lvl="0">
              <a:spcBef>
                <a:spcPts val="0"/>
              </a:spcBef>
              <a:buNone/>
            </a:pPr>
            <a:r>
              <a:rPr lang="sv" dirty="0" smtClean="0">
                <a:solidFill>
                  <a:srgbClr val="FFFFFF"/>
                </a:solidFill>
              </a:rPr>
              <a:t>Träningar:</a:t>
            </a:r>
            <a:endParaRPr lang="sv" dirty="0">
              <a:solidFill>
                <a:srgbClr val="FFFFFF"/>
              </a:solidFill>
            </a:endParaRPr>
          </a:p>
          <a:p>
            <a:pPr lvl="0">
              <a:spcBef>
                <a:spcPts val="0"/>
              </a:spcBef>
              <a:buNone/>
            </a:pPr>
            <a:r>
              <a:rPr lang="sv" dirty="0" smtClean="0">
                <a:solidFill>
                  <a:srgbClr val="FFFFFF"/>
                </a:solidFill>
              </a:rPr>
              <a:t>-   Kom i tid, tag med vattenflaska och gå på toaletten innan träning</a:t>
            </a:r>
            <a:endParaRPr lang="sv" dirty="0">
              <a:solidFill>
                <a:srgbClr val="FFFFFF"/>
              </a:solidFill>
            </a:endParaRPr>
          </a:p>
          <a:p>
            <a:pPr marL="285750" lvl="0" indent="-285750">
              <a:spcBef>
                <a:spcPts val="0"/>
              </a:spcBef>
              <a:buFontTx/>
              <a:buChar char="-"/>
            </a:pPr>
            <a:r>
              <a:rPr lang="sv" dirty="0" smtClean="0">
                <a:solidFill>
                  <a:srgbClr val="FFFFFF"/>
                </a:solidFill>
              </a:rPr>
              <a:t>Byt om och duscha efter träning</a:t>
            </a:r>
          </a:p>
          <a:p>
            <a:pPr marL="285750" lvl="0" indent="-285750">
              <a:spcBef>
                <a:spcPts val="0"/>
              </a:spcBef>
              <a:buFontTx/>
              <a:buChar char="-"/>
            </a:pPr>
            <a:r>
              <a:rPr lang="sv" dirty="0" smtClean="0">
                <a:solidFill>
                  <a:srgbClr val="FFFFFF"/>
                </a:solidFill>
              </a:rPr>
              <a:t>Visa respekt för varandra.</a:t>
            </a:r>
          </a:p>
          <a:p>
            <a:pPr marL="285750" lvl="0" indent="-285750">
              <a:spcBef>
                <a:spcPts val="0"/>
              </a:spcBef>
              <a:buFontTx/>
              <a:buChar char="-"/>
            </a:pPr>
            <a:r>
              <a:rPr lang="sv" dirty="0" smtClean="0">
                <a:solidFill>
                  <a:srgbClr val="FFFFFF"/>
                </a:solidFill>
              </a:rPr>
              <a:t>Var ödmjuk när någon gör fel</a:t>
            </a:r>
          </a:p>
          <a:p>
            <a:pPr marL="285750" lvl="0" indent="-285750">
              <a:spcBef>
                <a:spcPts val="0"/>
              </a:spcBef>
              <a:buFontTx/>
              <a:buChar char="-"/>
            </a:pPr>
            <a:r>
              <a:rPr lang="sv" dirty="0" smtClean="0">
                <a:solidFill>
                  <a:srgbClr val="FFFFFF"/>
                </a:solidFill>
              </a:rPr>
              <a:t>Tag ansvar för våra bollar, grejor och omklädningsrum</a:t>
            </a:r>
          </a:p>
          <a:p>
            <a:pPr marL="285750" lvl="0" indent="-285750">
              <a:spcBef>
                <a:spcPts val="0"/>
              </a:spcBef>
              <a:buFontTx/>
              <a:buChar char="-"/>
            </a:pPr>
            <a:r>
              <a:rPr lang="sv" dirty="0" smtClean="0">
                <a:solidFill>
                  <a:srgbClr val="FFFFFF"/>
                </a:solidFill>
              </a:rPr>
              <a:t>Var tysta när tränare ger instruktioner</a:t>
            </a:r>
          </a:p>
          <a:p>
            <a:pPr marL="285750" lvl="0" indent="-285750">
              <a:spcBef>
                <a:spcPts val="0"/>
              </a:spcBef>
              <a:buFontTx/>
              <a:buChar char="-"/>
            </a:pPr>
            <a:r>
              <a:rPr lang="sv" dirty="0" smtClean="0">
                <a:solidFill>
                  <a:srgbClr val="FFFFFF"/>
                </a:solidFill>
              </a:rPr>
              <a:t>Skjut inte bollar mot varandra</a:t>
            </a:r>
          </a:p>
          <a:p>
            <a:pPr marL="285750" lvl="0" indent="-285750">
              <a:spcBef>
                <a:spcPts val="0"/>
              </a:spcBef>
              <a:buFontTx/>
              <a:buChar char="-"/>
            </a:pPr>
            <a:r>
              <a:rPr lang="sv" dirty="0" smtClean="0">
                <a:solidFill>
                  <a:srgbClr val="FFFFFF"/>
                </a:solidFill>
              </a:rPr>
              <a:t>Träning med P13</a:t>
            </a:r>
            <a:endParaRPr lang="sv" dirty="0" smtClean="0">
              <a:solidFill>
                <a:srgbClr val="FFFFFF"/>
              </a:solidFill>
            </a:endParaRPr>
          </a:p>
          <a:p>
            <a:pPr marL="285750" lvl="0" indent="-285750">
              <a:spcBef>
                <a:spcPts val="0"/>
              </a:spcBef>
              <a:buFontTx/>
              <a:buChar char="-"/>
            </a:pPr>
            <a:r>
              <a:rPr lang="sv" dirty="0" smtClean="0">
                <a:solidFill>
                  <a:srgbClr val="FFFFFF"/>
                </a:solidFill>
              </a:rPr>
              <a:t>Vi är ett lag, vi är alla kompisar!</a:t>
            </a:r>
            <a:endParaRPr lang="sv" dirty="0">
              <a:solidFill>
                <a:srgbClr val="FFFFFF"/>
              </a:solidFill>
            </a:endParaRPr>
          </a:p>
        </p:txBody>
      </p:sp>
      <p:pic>
        <p:nvPicPr>
          <p:cNvPr id="6" name="Bildobjekt 5"/>
          <p:cNvPicPr/>
          <p:nvPr/>
        </p:nvPicPr>
        <p:blipFill>
          <a:blip r:embed="rId3" cstate="print">
            <a:extLst>
              <a:ext uri="{28A0092B-C50C-407E-A947-70E740481C1C}">
                <a14:useLocalDpi xmlns:a14="http://schemas.microsoft.com/office/drawing/2010/main" val="0"/>
              </a:ext>
            </a:extLst>
          </a:blip>
          <a:stretch>
            <a:fillRect/>
          </a:stretch>
        </p:blipFill>
        <p:spPr>
          <a:xfrm>
            <a:off x="7917900" y="129142"/>
            <a:ext cx="914400" cy="8820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32"/>
        <p:cNvGrpSpPr/>
        <p:nvPr/>
      </p:nvGrpSpPr>
      <p:grpSpPr>
        <a:xfrm>
          <a:off x="0" y="0"/>
          <a:ext cx="0" cy="0"/>
          <a:chOff x="0" y="0"/>
          <a:chExt cx="0" cy="0"/>
        </a:xfrm>
      </p:grpSpPr>
      <p:sp>
        <p:nvSpPr>
          <p:cNvPr id="134" name="Shape 134"/>
          <p:cNvSpPr txBox="1">
            <a:spLocks noGrp="1"/>
          </p:cNvSpPr>
          <p:nvPr>
            <p:ph type="body" idx="1"/>
          </p:nvPr>
        </p:nvSpPr>
        <p:spPr>
          <a:xfrm>
            <a:off x="311700" y="0"/>
            <a:ext cx="8520600" cy="4756975"/>
          </a:xfrm>
          <a:prstGeom prst="rect">
            <a:avLst/>
          </a:prstGeom>
        </p:spPr>
        <p:txBody>
          <a:bodyPr lIns="91425" tIns="91425" rIns="91425" bIns="91425" anchor="t" anchorCtr="0">
            <a:noAutofit/>
          </a:bodyPr>
          <a:lstStyle/>
          <a:p>
            <a:pPr lvl="0">
              <a:spcBef>
                <a:spcPts val="0"/>
              </a:spcBef>
              <a:buNone/>
            </a:pPr>
            <a:r>
              <a:rPr lang="sv" dirty="0" smtClean="0">
                <a:solidFill>
                  <a:srgbClr val="FFFFFF"/>
                </a:solidFill>
              </a:rPr>
              <a:t>Seriespel, spel utan poäng.</a:t>
            </a:r>
          </a:p>
          <a:p>
            <a:pPr lvl="0">
              <a:spcBef>
                <a:spcPts val="0"/>
              </a:spcBef>
              <a:buNone/>
            </a:pPr>
            <a:r>
              <a:rPr lang="sv" dirty="0" smtClean="0">
                <a:solidFill>
                  <a:srgbClr val="FFFFFF"/>
                </a:solidFill>
              </a:rPr>
              <a:t>Laguttagning – kvalificerad om tränat minst 3 av de senaste 5 ggr. </a:t>
            </a:r>
          </a:p>
          <a:p>
            <a:pPr marL="285750" lvl="0" indent="-285750">
              <a:spcBef>
                <a:spcPts val="0"/>
              </a:spcBef>
              <a:buFontTx/>
              <a:buChar char="-"/>
            </a:pPr>
            <a:r>
              <a:rPr lang="sv" dirty="0" smtClean="0">
                <a:solidFill>
                  <a:srgbClr val="FFFFFF"/>
                </a:solidFill>
              </a:rPr>
              <a:t>Därefter lika många matcher, ni får står över några matcher.</a:t>
            </a:r>
          </a:p>
          <a:p>
            <a:pPr marL="285750" lvl="0" indent="-285750">
              <a:spcBef>
                <a:spcPts val="0"/>
              </a:spcBef>
              <a:buFontTx/>
              <a:buChar char="-"/>
            </a:pPr>
            <a:r>
              <a:rPr lang="sv" dirty="0" smtClean="0">
                <a:solidFill>
                  <a:srgbClr val="FFFFFF"/>
                </a:solidFill>
              </a:rPr>
              <a:t>Spela tufft men in fult, klaga aldrig på motståndare eller domare</a:t>
            </a:r>
            <a:endParaRPr lang="sv" dirty="0">
              <a:solidFill>
                <a:srgbClr val="FFFFFF"/>
              </a:solidFill>
            </a:endParaRPr>
          </a:p>
        </p:txBody>
      </p:sp>
      <p:pic>
        <p:nvPicPr>
          <p:cNvPr id="7" name="Bildobjekt 6"/>
          <p:cNvPicPr/>
          <p:nvPr/>
        </p:nvPicPr>
        <p:blipFill>
          <a:blip r:embed="rId3" cstate="print">
            <a:extLst>
              <a:ext uri="{28A0092B-C50C-407E-A947-70E740481C1C}">
                <a14:useLocalDpi xmlns:a14="http://schemas.microsoft.com/office/drawing/2010/main" val="0"/>
              </a:ext>
            </a:extLst>
          </a:blip>
          <a:stretch>
            <a:fillRect/>
          </a:stretch>
        </p:blipFill>
        <p:spPr>
          <a:xfrm>
            <a:off x="7917900" y="129142"/>
            <a:ext cx="914400" cy="882015"/>
          </a:xfrm>
          <a:prstGeom prst="rect">
            <a:avLst/>
          </a:prstGeom>
        </p:spPr>
      </p:pic>
      <p:pic>
        <p:nvPicPr>
          <p:cNvPr id="3" name="Bildobjekt 2"/>
          <p:cNvPicPr>
            <a:picLocks noChangeAspect="1"/>
          </p:cNvPicPr>
          <p:nvPr/>
        </p:nvPicPr>
        <p:blipFill>
          <a:blip r:embed="rId4"/>
          <a:stretch>
            <a:fillRect/>
          </a:stretch>
        </p:blipFill>
        <p:spPr>
          <a:xfrm>
            <a:off x="985843" y="2004060"/>
            <a:ext cx="6353169" cy="307335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204"/>
        <p:cNvGrpSpPr/>
        <p:nvPr/>
      </p:nvGrpSpPr>
      <p:grpSpPr>
        <a:xfrm>
          <a:off x="0" y="0"/>
          <a:ext cx="0" cy="0"/>
          <a:chOff x="0" y="0"/>
          <a:chExt cx="0" cy="0"/>
        </a:xfrm>
      </p:grpSpPr>
      <p:sp>
        <p:nvSpPr>
          <p:cNvPr id="206" name="Shape 206"/>
          <p:cNvSpPr txBox="1">
            <a:spLocks noGrp="1"/>
          </p:cNvSpPr>
          <p:nvPr>
            <p:ph type="body" idx="1"/>
          </p:nvPr>
        </p:nvSpPr>
        <p:spPr>
          <a:xfrm>
            <a:off x="311700" y="1152475"/>
            <a:ext cx="8520600" cy="3684600"/>
          </a:xfrm>
          <a:prstGeom prst="rect">
            <a:avLst/>
          </a:prstGeom>
        </p:spPr>
        <p:txBody>
          <a:bodyPr lIns="91425" tIns="91425" rIns="91425" bIns="91425" anchor="t" anchorCtr="0">
            <a:noAutofit/>
          </a:bodyPr>
          <a:lstStyle/>
          <a:p>
            <a:pPr lvl="0">
              <a:spcBef>
                <a:spcPts val="0"/>
              </a:spcBef>
              <a:buNone/>
            </a:pPr>
            <a:r>
              <a:rPr lang="sv" dirty="0" smtClean="0">
                <a:solidFill>
                  <a:srgbClr val="FFFFFF"/>
                </a:solidFill>
              </a:rPr>
              <a:t>Spelsystem 7-manna matcher:</a:t>
            </a:r>
            <a:endParaRPr lang="sv" dirty="0">
              <a:solidFill>
                <a:srgbClr val="FFFFFF"/>
              </a:solidFill>
            </a:endParaRPr>
          </a:p>
          <a:p>
            <a:pPr lvl="0">
              <a:spcBef>
                <a:spcPts val="0"/>
              </a:spcBef>
              <a:buNone/>
            </a:pPr>
            <a:r>
              <a:rPr lang="sv" dirty="0" smtClean="0">
                <a:solidFill>
                  <a:srgbClr val="FFFFFF"/>
                </a:solidFill>
              </a:rPr>
              <a:t>2 – 3 – 1</a:t>
            </a:r>
          </a:p>
          <a:p>
            <a:pPr lvl="0">
              <a:spcBef>
                <a:spcPts val="0"/>
              </a:spcBef>
              <a:buNone/>
            </a:pPr>
            <a:r>
              <a:rPr lang="sv" dirty="0" smtClean="0">
                <a:solidFill>
                  <a:srgbClr val="FFFFFF"/>
                </a:solidFill>
              </a:rPr>
              <a:t>Målvakt</a:t>
            </a:r>
          </a:p>
          <a:p>
            <a:pPr lvl="0">
              <a:spcBef>
                <a:spcPts val="0"/>
              </a:spcBef>
              <a:buNone/>
            </a:pPr>
            <a:r>
              <a:rPr lang="sv" dirty="0" smtClean="0">
                <a:solidFill>
                  <a:srgbClr val="FFFFFF"/>
                </a:solidFill>
              </a:rPr>
              <a:t>2st försvarare (backar)</a:t>
            </a:r>
          </a:p>
          <a:p>
            <a:pPr lvl="0">
              <a:spcBef>
                <a:spcPts val="0"/>
              </a:spcBef>
              <a:buNone/>
            </a:pPr>
            <a:r>
              <a:rPr lang="sv" dirty="0" smtClean="0">
                <a:solidFill>
                  <a:srgbClr val="FFFFFF"/>
                </a:solidFill>
              </a:rPr>
              <a:t>Höger yttermittfält – Center mittfält – Vänster mittfält</a:t>
            </a:r>
          </a:p>
          <a:p>
            <a:pPr lvl="0">
              <a:spcBef>
                <a:spcPts val="0"/>
              </a:spcBef>
              <a:buNone/>
            </a:pPr>
            <a:r>
              <a:rPr lang="sv" dirty="0" smtClean="0">
                <a:solidFill>
                  <a:srgbClr val="FFFFFF"/>
                </a:solidFill>
              </a:rPr>
              <a:t>Anfallare</a:t>
            </a:r>
            <a:endParaRPr lang="sv" dirty="0">
              <a:solidFill>
                <a:srgbClr val="FFFFFF"/>
              </a:solidFill>
            </a:endParaRPr>
          </a:p>
          <a:p>
            <a:pPr lvl="0" rtl="0">
              <a:spcBef>
                <a:spcPts val="0"/>
              </a:spcBef>
              <a:buNone/>
            </a:pPr>
            <a:endParaRPr dirty="0">
              <a:solidFill>
                <a:srgbClr val="FFFFFF"/>
              </a:solidFill>
            </a:endParaRPr>
          </a:p>
        </p:txBody>
      </p:sp>
      <p:pic>
        <p:nvPicPr>
          <p:cNvPr id="6" name="Bildobjekt 5"/>
          <p:cNvPicPr/>
          <p:nvPr/>
        </p:nvPicPr>
        <p:blipFill>
          <a:blip r:embed="rId3" cstate="print">
            <a:extLst>
              <a:ext uri="{28A0092B-C50C-407E-A947-70E740481C1C}">
                <a14:useLocalDpi xmlns:a14="http://schemas.microsoft.com/office/drawing/2010/main" val="0"/>
              </a:ext>
            </a:extLst>
          </a:blip>
          <a:stretch>
            <a:fillRect/>
          </a:stretch>
        </p:blipFill>
        <p:spPr>
          <a:xfrm>
            <a:off x="7917900" y="129142"/>
            <a:ext cx="914400" cy="8820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333140" y="445025"/>
            <a:ext cx="6499160" cy="572700"/>
          </a:xfrm>
          <a:prstGeom prst="rect">
            <a:avLst/>
          </a:prstGeom>
        </p:spPr>
        <p:txBody>
          <a:bodyPr lIns="91425" tIns="91425" rIns="91425" bIns="91425" anchor="t" anchorCtr="0">
            <a:noAutofit/>
          </a:bodyPr>
          <a:lstStyle/>
          <a:p>
            <a:pPr lvl="0" rtl="0">
              <a:spcBef>
                <a:spcPts val="0"/>
              </a:spcBef>
              <a:buNone/>
            </a:pPr>
            <a:r>
              <a:rPr lang="sv" dirty="0" smtClean="0">
                <a:solidFill>
                  <a:srgbClr val="FFFFFF"/>
                </a:solidFill>
              </a:rPr>
              <a:t>Uppspel från målvakt</a:t>
            </a:r>
            <a:endParaRPr lang="sv" dirty="0">
              <a:solidFill>
                <a:srgbClr val="FFFFFF"/>
              </a:solidFill>
            </a:endParaRPr>
          </a:p>
        </p:txBody>
      </p:sp>
      <p:sp>
        <p:nvSpPr>
          <p:cNvPr id="214" name="Shape 214"/>
          <p:cNvSpPr txBox="1">
            <a:spLocks noGrp="1"/>
          </p:cNvSpPr>
          <p:nvPr>
            <p:ph type="body" idx="1"/>
          </p:nvPr>
        </p:nvSpPr>
        <p:spPr>
          <a:xfrm>
            <a:off x="311700" y="1152475"/>
            <a:ext cx="8520600" cy="3684600"/>
          </a:xfrm>
          <a:prstGeom prst="rect">
            <a:avLst/>
          </a:prstGeom>
        </p:spPr>
        <p:txBody>
          <a:bodyPr lIns="91425" tIns="91425" rIns="91425" bIns="91425" anchor="t" anchorCtr="0">
            <a:noAutofit/>
          </a:bodyPr>
          <a:lstStyle/>
          <a:p>
            <a:pPr lvl="0" rtl="0">
              <a:spcBef>
                <a:spcPts val="0"/>
              </a:spcBef>
              <a:buNone/>
            </a:pPr>
            <a:endParaRPr>
              <a:solidFill>
                <a:srgbClr val="FFFFFF"/>
              </a:solidFill>
            </a:endParaRPr>
          </a:p>
          <a:p>
            <a:pPr lvl="0" rtl="0">
              <a:spcBef>
                <a:spcPts val="0"/>
              </a:spcBef>
              <a:buNone/>
            </a:pPr>
            <a:endParaRPr>
              <a:solidFill>
                <a:srgbClr val="FFFFFF"/>
              </a:solidFill>
            </a:endParaRPr>
          </a:p>
        </p:txBody>
      </p:sp>
      <p:pic>
        <p:nvPicPr>
          <p:cNvPr id="217" name="Shape 217" descr="pitch.jpg"/>
          <p:cNvPicPr preferRelativeResize="0"/>
          <p:nvPr/>
        </p:nvPicPr>
        <p:blipFill>
          <a:blip r:embed="rId3">
            <a:alphaModFix/>
          </a:blip>
          <a:stretch>
            <a:fillRect/>
          </a:stretch>
        </p:blipFill>
        <p:spPr>
          <a:xfrm>
            <a:off x="0" y="1212576"/>
            <a:ext cx="9144000" cy="3930924"/>
          </a:xfrm>
          <a:prstGeom prst="rect">
            <a:avLst/>
          </a:prstGeom>
          <a:noFill/>
          <a:ln>
            <a:noFill/>
          </a:ln>
        </p:spPr>
      </p:pic>
      <p:sp>
        <p:nvSpPr>
          <p:cNvPr id="218" name="Shape 218"/>
          <p:cNvSpPr/>
          <p:nvPr/>
        </p:nvSpPr>
        <p:spPr>
          <a:xfrm>
            <a:off x="3797285" y="4581758"/>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p:nvPr/>
        </p:nvSpPr>
        <p:spPr>
          <a:xfrm>
            <a:off x="4218900" y="3038112"/>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2579960" y="2880462"/>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p:nvPr/>
        </p:nvSpPr>
        <p:spPr>
          <a:xfrm>
            <a:off x="1987540" y="4505477"/>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3060010" y="1350513"/>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7" name="Shape 227"/>
          <p:cNvSpPr/>
          <p:nvPr/>
        </p:nvSpPr>
        <p:spPr>
          <a:xfrm>
            <a:off x="1012030" y="1420016"/>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p:nvPr/>
        </p:nvSpPr>
        <p:spPr>
          <a:xfrm>
            <a:off x="827850" y="2546275"/>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18" name="Bildobjekt 17"/>
          <p:cNvPicPr/>
          <p:nvPr/>
        </p:nvPicPr>
        <p:blipFill>
          <a:blip r:embed="rId4" cstate="print">
            <a:extLst>
              <a:ext uri="{28A0092B-C50C-407E-A947-70E740481C1C}">
                <a14:useLocalDpi xmlns:a14="http://schemas.microsoft.com/office/drawing/2010/main" val="0"/>
              </a:ext>
            </a:extLst>
          </a:blip>
          <a:stretch>
            <a:fillRect/>
          </a:stretch>
        </p:blipFill>
        <p:spPr>
          <a:xfrm>
            <a:off x="311700" y="135710"/>
            <a:ext cx="914400" cy="882015"/>
          </a:xfrm>
          <a:prstGeom prst="rect">
            <a:avLst/>
          </a:prstGeom>
        </p:spPr>
      </p:pic>
      <p:sp>
        <p:nvSpPr>
          <p:cNvPr id="19" name="Shape 631"/>
          <p:cNvSpPr/>
          <p:nvPr/>
        </p:nvSpPr>
        <p:spPr>
          <a:xfrm>
            <a:off x="3060010" y="3220212"/>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631"/>
          <p:cNvSpPr/>
          <p:nvPr/>
        </p:nvSpPr>
        <p:spPr>
          <a:xfrm>
            <a:off x="3060010" y="4179750"/>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631"/>
          <p:cNvSpPr/>
          <p:nvPr/>
        </p:nvSpPr>
        <p:spPr>
          <a:xfrm>
            <a:off x="2648223" y="2078574"/>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631"/>
          <p:cNvSpPr/>
          <p:nvPr/>
        </p:nvSpPr>
        <p:spPr>
          <a:xfrm>
            <a:off x="4572000" y="4179750"/>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631"/>
          <p:cNvSpPr/>
          <p:nvPr/>
        </p:nvSpPr>
        <p:spPr>
          <a:xfrm>
            <a:off x="4572000" y="2078574"/>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631"/>
          <p:cNvSpPr/>
          <p:nvPr/>
        </p:nvSpPr>
        <p:spPr>
          <a:xfrm>
            <a:off x="3670685" y="2728375"/>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5" name="Shape 302"/>
          <p:cNvCxnSpPr/>
          <p:nvPr/>
        </p:nvCxnSpPr>
        <p:spPr>
          <a:xfrm flipH="1" flipV="1">
            <a:off x="1697877" y="1828801"/>
            <a:ext cx="804350" cy="358736"/>
          </a:xfrm>
          <a:prstGeom prst="straightConnector1">
            <a:avLst/>
          </a:prstGeom>
          <a:noFill/>
          <a:ln w="19050" cap="flat" cmpd="sng">
            <a:solidFill>
              <a:srgbClr val="FFFFFF"/>
            </a:solidFill>
            <a:prstDash val="dot"/>
            <a:round/>
            <a:headEnd type="none" w="lg" len="lg"/>
            <a:tailEnd type="triangle" w="lg" len="lg"/>
          </a:ln>
        </p:spPr>
      </p:cxnSp>
      <p:cxnSp>
        <p:nvCxnSpPr>
          <p:cNvPr id="29" name="Shape 342"/>
          <p:cNvCxnSpPr>
            <a:stCxn id="228" idx="0"/>
          </p:cNvCxnSpPr>
          <p:nvPr/>
        </p:nvCxnSpPr>
        <p:spPr>
          <a:xfrm flipV="1">
            <a:off x="1004400" y="2008169"/>
            <a:ext cx="137827" cy="538106"/>
          </a:xfrm>
          <a:prstGeom prst="straightConnector1">
            <a:avLst/>
          </a:prstGeom>
          <a:noFill/>
          <a:ln w="28575" cap="flat" cmpd="sng">
            <a:solidFill>
              <a:srgbClr val="FFFFFF"/>
            </a:solidFill>
            <a:prstDash val="solid"/>
            <a:round/>
            <a:headEnd type="none" w="lg" len="lg"/>
            <a:tailEnd type="triangle" w="lg" len="lg"/>
          </a:ln>
        </p:spPr>
      </p:cxnSp>
      <p:cxnSp>
        <p:nvCxnSpPr>
          <p:cNvPr id="39" name="Shape 302"/>
          <p:cNvCxnSpPr/>
          <p:nvPr/>
        </p:nvCxnSpPr>
        <p:spPr>
          <a:xfrm flipH="1" flipV="1">
            <a:off x="2023642" y="2322287"/>
            <a:ext cx="574801" cy="514838"/>
          </a:xfrm>
          <a:prstGeom prst="straightConnector1">
            <a:avLst/>
          </a:prstGeom>
          <a:noFill/>
          <a:ln w="19050" cap="flat" cmpd="sng">
            <a:solidFill>
              <a:srgbClr val="FFFFFF"/>
            </a:solidFill>
            <a:prstDash val="dot"/>
            <a:round/>
            <a:headEnd type="none" w="lg" len="lg"/>
            <a:tailEnd type="triangle" w="lg" len="lg"/>
          </a:ln>
        </p:spPr>
      </p:cxnSp>
      <p:pic>
        <p:nvPicPr>
          <p:cNvPr id="41" name="Shape 381" descr="Soccer, Ball - Free images on ..."/>
          <p:cNvPicPr preferRelativeResize="0"/>
          <p:nvPr/>
        </p:nvPicPr>
        <p:blipFill>
          <a:blip r:embed="rId5">
            <a:alphaModFix/>
          </a:blip>
          <a:stretch>
            <a:fillRect/>
          </a:stretch>
        </p:blipFill>
        <p:spPr>
          <a:xfrm>
            <a:off x="1068147" y="1766087"/>
            <a:ext cx="239700" cy="254928"/>
          </a:xfrm>
          <a:prstGeom prst="rect">
            <a:avLst/>
          </a:prstGeom>
          <a:noFill/>
          <a:ln>
            <a:noFill/>
          </a:ln>
        </p:spPr>
      </p:pic>
      <p:sp>
        <p:nvSpPr>
          <p:cNvPr id="43" name="Shape 631"/>
          <p:cNvSpPr/>
          <p:nvPr/>
        </p:nvSpPr>
        <p:spPr>
          <a:xfrm>
            <a:off x="7620000" y="3038112"/>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333140" y="445025"/>
            <a:ext cx="6499160" cy="572700"/>
          </a:xfrm>
          <a:prstGeom prst="rect">
            <a:avLst/>
          </a:prstGeom>
        </p:spPr>
        <p:txBody>
          <a:bodyPr lIns="91425" tIns="91425" rIns="91425" bIns="91425" anchor="t" anchorCtr="0">
            <a:noAutofit/>
          </a:bodyPr>
          <a:lstStyle/>
          <a:p>
            <a:pPr lvl="0" rtl="0">
              <a:spcBef>
                <a:spcPts val="0"/>
              </a:spcBef>
              <a:buNone/>
            </a:pPr>
            <a:r>
              <a:rPr lang="sv" dirty="0" smtClean="0">
                <a:solidFill>
                  <a:srgbClr val="FFFFFF"/>
                </a:solidFill>
              </a:rPr>
              <a:t>Uppspel från målvakt</a:t>
            </a:r>
            <a:endParaRPr lang="sv" dirty="0">
              <a:solidFill>
                <a:srgbClr val="FFFFFF"/>
              </a:solidFill>
            </a:endParaRPr>
          </a:p>
        </p:txBody>
      </p:sp>
      <p:sp>
        <p:nvSpPr>
          <p:cNvPr id="214" name="Shape 214"/>
          <p:cNvSpPr txBox="1">
            <a:spLocks noGrp="1"/>
          </p:cNvSpPr>
          <p:nvPr>
            <p:ph type="body" idx="1"/>
          </p:nvPr>
        </p:nvSpPr>
        <p:spPr>
          <a:xfrm>
            <a:off x="311700" y="1152475"/>
            <a:ext cx="8520600" cy="3684600"/>
          </a:xfrm>
          <a:prstGeom prst="rect">
            <a:avLst/>
          </a:prstGeom>
        </p:spPr>
        <p:txBody>
          <a:bodyPr lIns="91425" tIns="91425" rIns="91425" bIns="91425" anchor="t" anchorCtr="0">
            <a:noAutofit/>
          </a:bodyPr>
          <a:lstStyle/>
          <a:p>
            <a:pPr lvl="0" rtl="0">
              <a:spcBef>
                <a:spcPts val="0"/>
              </a:spcBef>
              <a:buNone/>
            </a:pPr>
            <a:endParaRPr>
              <a:solidFill>
                <a:srgbClr val="FFFFFF"/>
              </a:solidFill>
            </a:endParaRPr>
          </a:p>
          <a:p>
            <a:pPr lvl="0" rtl="0">
              <a:spcBef>
                <a:spcPts val="0"/>
              </a:spcBef>
              <a:buNone/>
            </a:pPr>
            <a:endParaRPr>
              <a:solidFill>
                <a:srgbClr val="FFFFFF"/>
              </a:solidFill>
            </a:endParaRPr>
          </a:p>
        </p:txBody>
      </p:sp>
      <p:pic>
        <p:nvPicPr>
          <p:cNvPr id="217" name="Shape 217" descr="pitch.jpg"/>
          <p:cNvPicPr preferRelativeResize="0"/>
          <p:nvPr/>
        </p:nvPicPr>
        <p:blipFill>
          <a:blip r:embed="rId3">
            <a:alphaModFix/>
          </a:blip>
          <a:stretch>
            <a:fillRect/>
          </a:stretch>
        </p:blipFill>
        <p:spPr>
          <a:xfrm>
            <a:off x="0" y="1212576"/>
            <a:ext cx="9144000" cy="3930924"/>
          </a:xfrm>
          <a:prstGeom prst="rect">
            <a:avLst/>
          </a:prstGeom>
          <a:noFill/>
          <a:ln>
            <a:noFill/>
          </a:ln>
        </p:spPr>
      </p:pic>
      <p:sp>
        <p:nvSpPr>
          <p:cNvPr id="218" name="Shape 218"/>
          <p:cNvSpPr/>
          <p:nvPr/>
        </p:nvSpPr>
        <p:spPr>
          <a:xfrm>
            <a:off x="3797285" y="4581758"/>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p:nvPr/>
        </p:nvSpPr>
        <p:spPr>
          <a:xfrm>
            <a:off x="3886500" y="2252932"/>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1889093" y="2304193"/>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p:nvPr/>
        </p:nvSpPr>
        <p:spPr>
          <a:xfrm>
            <a:off x="1545543" y="4448815"/>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3060010" y="1350513"/>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7" name="Shape 227"/>
          <p:cNvSpPr/>
          <p:nvPr/>
        </p:nvSpPr>
        <p:spPr>
          <a:xfrm>
            <a:off x="1012030" y="1420016"/>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p:nvPr/>
        </p:nvSpPr>
        <p:spPr>
          <a:xfrm>
            <a:off x="827850" y="2546275"/>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18" name="Bildobjekt 17"/>
          <p:cNvPicPr/>
          <p:nvPr/>
        </p:nvPicPr>
        <p:blipFill>
          <a:blip r:embed="rId4" cstate="print">
            <a:extLst>
              <a:ext uri="{28A0092B-C50C-407E-A947-70E740481C1C}">
                <a14:useLocalDpi xmlns:a14="http://schemas.microsoft.com/office/drawing/2010/main" val="0"/>
              </a:ext>
            </a:extLst>
          </a:blip>
          <a:stretch>
            <a:fillRect/>
          </a:stretch>
        </p:blipFill>
        <p:spPr>
          <a:xfrm>
            <a:off x="311700" y="135710"/>
            <a:ext cx="914400" cy="882015"/>
          </a:xfrm>
          <a:prstGeom prst="rect">
            <a:avLst/>
          </a:prstGeom>
        </p:spPr>
      </p:pic>
      <p:sp>
        <p:nvSpPr>
          <p:cNvPr id="19" name="Shape 631"/>
          <p:cNvSpPr/>
          <p:nvPr/>
        </p:nvSpPr>
        <p:spPr>
          <a:xfrm>
            <a:off x="2333140" y="2486293"/>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631"/>
          <p:cNvSpPr/>
          <p:nvPr/>
        </p:nvSpPr>
        <p:spPr>
          <a:xfrm>
            <a:off x="2911650" y="3692174"/>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631"/>
          <p:cNvSpPr/>
          <p:nvPr/>
        </p:nvSpPr>
        <p:spPr>
          <a:xfrm>
            <a:off x="1365130" y="1809556"/>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631"/>
          <p:cNvSpPr/>
          <p:nvPr/>
        </p:nvSpPr>
        <p:spPr>
          <a:xfrm>
            <a:off x="3786725" y="3566624"/>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631"/>
          <p:cNvSpPr/>
          <p:nvPr/>
        </p:nvSpPr>
        <p:spPr>
          <a:xfrm>
            <a:off x="4572000" y="2078574"/>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631"/>
          <p:cNvSpPr/>
          <p:nvPr/>
        </p:nvSpPr>
        <p:spPr>
          <a:xfrm>
            <a:off x="3109960" y="1891088"/>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5" name="Shape 302"/>
          <p:cNvCxnSpPr/>
          <p:nvPr/>
        </p:nvCxnSpPr>
        <p:spPr>
          <a:xfrm flipV="1">
            <a:off x="1437310" y="1567685"/>
            <a:ext cx="1423348" cy="52348"/>
          </a:xfrm>
          <a:prstGeom prst="straightConnector1">
            <a:avLst/>
          </a:prstGeom>
          <a:noFill/>
          <a:ln w="19050" cap="flat" cmpd="sng">
            <a:solidFill>
              <a:srgbClr val="FFFFFF"/>
            </a:solidFill>
            <a:prstDash val="dot"/>
            <a:round/>
            <a:headEnd type="none" w="lg" len="lg"/>
            <a:tailEnd type="triangle" w="lg" len="lg"/>
          </a:ln>
        </p:spPr>
      </p:cxnSp>
      <p:pic>
        <p:nvPicPr>
          <p:cNvPr id="26" name="Shape 381" descr="Soccer, Ball - Free images on ..."/>
          <p:cNvPicPr preferRelativeResize="0"/>
          <p:nvPr/>
        </p:nvPicPr>
        <p:blipFill>
          <a:blip r:embed="rId5">
            <a:alphaModFix/>
          </a:blip>
          <a:stretch>
            <a:fillRect/>
          </a:stretch>
        </p:blipFill>
        <p:spPr>
          <a:xfrm>
            <a:off x="1385326" y="1517508"/>
            <a:ext cx="239700" cy="254928"/>
          </a:xfrm>
          <a:prstGeom prst="rect">
            <a:avLst/>
          </a:prstGeom>
          <a:noFill/>
          <a:ln>
            <a:noFill/>
          </a:ln>
        </p:spPr>
      </p:pic>
      <p:cxnSp>
        <p:nvCxnSpPr>
          <p:cNvPr id="27" name="Shape 302"/>
          <p:cNvCxnSpPr>
            <a:endCxn id="228" idx="0"/>
          </p:cNvCxnSpPr>
          <p:nvPr/>
        </p:nvCxnSpPr>
        <p:spPr>
          <a:xfrm flipH="1">
            <a:off x="1004400" y="1773026"/>
            <a:ext cx="152212" cy="773249"/>
          </a:xfrm>
          <a:prstGeom prst="straightConnector1">
            <a:avLst/>
          </a:prstGeom>
          <a:noFill/>
          <a:ln w="19050" cap="flat" cmpd="sng">
            <a:solidFill>
              <a:srgbClr val="FFFFFF"/>
            </a:solidFill>
            <a:prstDash val="dot"/>
            <a:round/>
            <a:headEnd type="none" w="lg" len="lg"/>
            <a:tailEnd type="triangle" w="lg" len="lg"/>
          </a:ln>
        </p:spPr>
      </p:cxnSp>
      <p:cxnSp>
        <p:nvCxnSpPr>
          <p:cNvPr id="28" name="Shape 302"/>
          <p:cNvCxnSpPr/>
          <p:nvPr/>
        </p:nvCxnSpPr>
        <p:spPr>
          <a:xfrm>
            <a:off x="1123293" y="2921676"/>
            <a:ext cx="422250" cy="1406484"/>
          </a:xfrm>
          <a:prstGeom prst="straightConnector1">
            <a:avLst/>
          </a:prstGeom>
          <a:noFill/>
          <a:ln w="19050" cap="flat" cmpd="sng">
            <a:solidFill>
              <a:srgbClr val="FFFFFF"/>
            </a:solidFill>
            <a:prstDash val="dot"/>
            <a:round/>
            <a:headEnd type="none" w="lg" len="lg"/>
            <a:tailEnd type="triangle" w="lg" len="lg"/>
          </a:ln>
        </p:spPr>
      </p:cxnSp>
      <p:sp>
        <p:nvSpPr>
          <p:cNvPr id="29" name="Shape 631"/>
          <p:cNvSpPr/>
          <p:nvPr/>
        </p:nvSpPr>
        <p:spPr>
          <a:xfrm>
            <a:off x="7620000" y="3038112"/>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30" name="Shape 302"/>
          <p:cNvCxnSpPr/>
          <p:nvPr/>
        </p:nvCxnSpPr>
        <p:spPr>
          <a:xfrm>
            <a:off x="2065643" y="4678680"/>
            <a:ext cx="1664962" cy="32316"/>
          </a:xfrm>
          <a:prstGeom prst="straightConnector1">
            <a:avLst/>
          </a:prstGeom>
          <a:noFill/>
          <a:ln w="19050" cap="flat" cmpd="sng">
            <a:solidFill>
              <a:srgbClr val="FFFFFF"/>
            </a:solidFill>
            <a:prstDash val="dot"/>
            <a:round/>
            <a:headEnd type="none" w="lg" len="lg"/>
            <a:tailEnd type="triangle" w="lg" len="lg"/>
          </a:ln>
        </p:spPr>
      </p:cxnSp>
      <p:cxnSp>
        <p:nvCxnSpPr>
          <p:cNvPr id="31" name="Shape 302"/>
          <p:cNvCxnSpPr/>
          <p:nvPr/>
        </p:nvCxnSpPr>
        <p:spPr>
          <a:xfrm flipH="1">
            <a:off x="2586340" y="1708252"/>
            <a:ext cx="434355" cy="535958"/>
          </a:xfrm>
          <a:prstGeom prst="straightConnector1">
            <a:avLst/>
          </a:prstGeom>
          <a:noFill/>
          <a:ln w="19050" cap="flat" cmpd="sng">
            <a:solidFill>
              <a:srgbClr val="FFFFFF"/>
            </a:solidFill>
            <a:prstDash val="dot"/>
            <a:round/>
            <a:headEnd type="none" w="lg" len="lg"/>
            <a:tailEnd type="triangle" w="lg" len="lg"/>
          </a:ln>
        </p:spPr>
      </p:cxnSp>
      <p:cxnSp>
        <p:nvCxnSpPr>
          <p:cNvPr id="34" name="Shape 302"/>
          <p:cNvCxnSpPr/>
          <p:nvPr/>
        </p:nvCxnSpPr>
        <p:spPr>
          <a:xfrm>
            <a:off x="3431252" y="1665813"/>
            <a:ext cx="275634" cy="491675"/>
          </a:xfrm>
          <a:prstGeom prst="straightConnector1">
            <a:avLst/>
          </a:prstGeom>
          <a:noFill/>
          <a:ln w="19050" cap="flat" cmpd="sng">
            <a:solidFill>
              <a:srgbClr val="FFFFFF"/>
            </a:solidFill>
            <a:prstDash val="dot"/>
            <a:round/>
            <a:headEnd type="none" w="lg" len="lg"/>
            <a:tailEnd type="triangle" w="lg" len="lg"/>
          </a:ln>
        </p:spPr>
      </p:cxnSp>
      <p:cxnSp>
        <p:nvCxnSpPr>
          <p:cNvPr id="38" name="Shape 302"/>
          <p:cNvCxnSpPr/>
          <p:nvPr/>
        </p:nvCxnSpPr>
        <p:spPr>
          <a:xfrm>
            <a:off x="3533009" y="1539734"/>
            <a:ext cx="1165591" cy="37932"/>
          </a:xfrm>
          <a:prstGeom prst="straightConnector1">
            <a:avLst/>
          </a:prstGeom>
          <a:noFill/>
          <a:ln w="19050" cap="flat" cmpd="sng">
            <a:solidFill>
              <a:srgbClr val="FFFFFF"/>
            </a:solidFill>
            <a:prstDash val="dot"/>
            <a:round/>
            <a:headEnd type="none" w="lg" len="lg"/>
            <a:tailEnd type="triangle" w="lg" len="lg"/>
          </a:ln>
        </p:spPr>
      </p:cxnSp>
    </p:spTree>
    <p:extLst>
      <p:ext uri="{BB962C8B-B14F-4D97-AF65-F5344CB8AC3E}">
        <p14:creationId xmlns:p14="http://schemas.microsoft.com/office/powerpoint/2010/main" val="296214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2333140" y="445025"/>
            <a:ext cx="6499160" cy="572700"/>
          </a:xfrm>
          <a:prstGeom prst="rect">
            <a:avLst/>
          </a:prstGeom>
        </p:spPr>
        <p:txBody>
          <a:bodyPr lIns="91425" tIns="91425" rIns="91425" bIns="91425" anchor="t" anchorCtr="0">
            <a:noAutofit/>
          </a:bodyPr>
          <a:lstStyle/>
          <a:p>
            <a:pPr lvl="0" rtl="0">
              <a:spcBef>
                <a:spcPts val="0"/>
              </a:spcBef>
              <a:buNone/>
            </a:pPr>
            <a:r>
              <a:rPr lang="sv" dirty="0" smtClean="0">
                <a:solidFill>
                  <a:srgbClr val="FFFFFF"/>
                </a:solidFill>
              </a:rPr>
              <a:t>Press på motståndare</a:t>
            </a:r>
            <a:endParaRPr lang="sv" dirty="0">
              <a:solidFill>
                <a:srgbClr val="FFFFFF"/>
              </a:solidFill>
            </a:endParaRPr>
          </a:p>
        </p:txBody>
      </p:sp>
      <p:sp>
        <p:nvSpPr>
          <p:cNvPr id="214" name="Shape 214"/>
          <p:cNvSpPr txBox="1">
            <a:spLocks noGrp="1"/>
          </p:cNvSpPr>
          <p:nvPr>
            <p:ph type="body" idx="1"/>
          </p:nvPr>
        </p:nvSpPr>
        <p:spPr>
          <a:xfrm>
            <a:off x="311700" y="1152475"/>
            <a:ext cx="8520600" cy="3684600"/>
          </a:xfrm>
          <a:prstGeom prst="rect">
            <a:avLst/>
          </a:prstGeom>
        </p:spPr>
        <p:txBody>
          <a:bodyPr lIns="91425" tIns="91425" rIns="91425" bIns="91425" anchor="t" anchorCtr="0">
            <a:noAutofit/>
          </a:bodyPr>
          <a:lstStyle/>
          <a:p>
            <a:pPr lvl="0" rtl="0">
              <a:spcBef>
                <a:spcPts val="0"/>
              </a:spcBef>
              <a:buNone/>
            </a:pPr>
            <a:endParaRPr>
              <a:solidFill>
                <a:srgbClr val="FFFFFF"/>
              </a:solidFill>
            </a:endParaRPr>
          </a:p>
          <a:p>
            <a:pPr lvl="0" rtl="0">
              <a:spcBef>
                <a:spcPts val="0"/>
              </a:spcBef>
              <a:buNone/>
            </a:pPr>
            <a:endParaRPr>
              <a:solidFill>
                <a:srgbClr val="FFFFFF"/>
              </a:solidFill>
            </a:endParaRPr>
          </a:p>
        </p:txBody>
      </p:sp>
      <p:pic>
        <p:nvPicPr>
          <p:cNvPr id="217" name="Shape 217" descr="pitch.jpg"/>
          <p:cNvPicPr preferRelativeResize="0"/>
          <p:nvPr/>
        </p:nvPicPr>
        <p:blipFill>
          <a:blip r:embed="rId3">
            <a:alphaModFix/>
          </a:blip>
          <a:stretch>
            <a:fillRect/>
          </a:stretch>
        </p:blipFill>
        <p:spPr>
          <a:xfrm>
            <a:off x="0" y="1212576"/>
            <a:ext cx="9144000" cy="3930924"/>
          </a:xfrm>
          <a:prstGeom prst="rect">
            <a:avLst/>
          </a:prstGeom>
          <a:noFill/>
          <a:ln>
            <a:noFill/>
          </a:ln>
        </p:spPr>
      </p:pic>
      <p:sp>
        <p:nvSpPr>
          <p:cNvPr id="218" name="Shape 218"/>
          <p:cNvSpPr/>
          <p:nvPr/>
        </p:nvSpPr>
        <p:spPr>
          <a:xfrm>
            <a:off x="5564920" y="4523587"/>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19" name="Shape 219"/>
          <p:cNvSpPr/>
          <p:nvPr/>
        </p:nvSpPr>
        <p:spPr>
          <a:xfrm>
            <a:off x="6244680" y="2997190"/>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1" name="Shape 221"/>
          <p:cNvSpPr/>
          <p:nvPr/>
        </p:nvSpPr>
        <p:spPr>
          <a:xfrm>
            <a:off x="5006363" y="2904912"/>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5" name="Shape 225"/>
          <p:cNvSpPr/>
          <p:nvPr/>
        </p:nvSpPr>
        <p:spPr>
          <a:xfrm>
            <a:off x="4395450" y="3860679"/>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6" name="Shape 226"/>
          <p:cNvSpPr/>
          <p:nvPr/>
        </p:nvSpPr>
        <p:spPr>
          <a:xfrm>
            <a:off x="5532770" y="1440539"/>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7" name="Shape 227"/>
          <p:cNvSpPr/>
          <p:nvPr/>
        </p:nvSpPr>
        <p:spPr>
          <a:xfrm>
            <a:off x="4395450" y="2153602"/>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sp>
        <p:nvSpPr>
          <p:cNvPr id="228" name="Shape 228"/>
          <p:cNvSpPr/>
          <p:nvPr/>
        </p:nvSpPr>
        <p:spPr>
          <a:xfrm>
            <a:off x="1731034" y="3017623"/>
            <a:ext cx="353100" cy="315300"/>
          </a:xfrm>
          <a:prstGeom prst="flowChartConnector">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endParaRPr/>
          </a:p>
        </p:txBody>
      </p:sp>
      <p:pic>
        <p:nvPicPr>
          <p:cNvPr id="18" name="Bildobjekt 17"/>
          <p:cNvPicPr/>
          <p:nvPr/>
        </p:nvPicPr>
        <p:blipFill>
          <a:blip r:embed="rId4" cstate="print">
            <a:extLst>
              <a:ext uri="{28A0092B-C50C-407E-A947-70E740481C1C}">
                <a14:useLocalDpi xmlns:a14="http://schemas.microsoft.com/office/drawing/2010/main" val="0"/>
              </a:ext>
            </a:extLst>
          </a:blip>
          <a:stretch>
            <a:fillRect/>
          </a:stretch>
        </p:blipFill>
        <p:spPr>
          <a:xfrm>
            <a:off x="311700" y="135710"/>
            <a:ext cx="914400" cy="882015"/>
          </a:xfrm>
          <a:prstGeom prst="rect">
            <a:avLst/>
          </a:prstGeom>
        </p:spPr>
      </p:pic>
      <p:sp>
        <p:nvSpPr>
          <p:cNvPr id="19" name="Shape 631"/>
          <p:cNvSpPr/>
          <p:nvPr/>
        </p:nvSpPr>
        <p:spPr>
          <a:xfrm>
            <a:off x="5582720" y="1785889"/>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0" name="Shape 631"/>
          <p:cNvSpPr/>
          <p:nvPr/>
        </p:nvSpPr>
        <p:spPr>
          <a:xfrm>
            <a:off x="6534300" y="2771712"/>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1" name="Shape 631"/>
          <p:cNvSpPr/>
          <p:nvPr/>
        </p:nvSpPr>
        <p:spPr>
          <a:xfrm>
            <a:off x="4574147" y="3044838"/>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2" name="Shape 631"/>
          <p:cNvSpPr/>
          <p:nvPr/>
        </p:nvSpPr>
        <p:spPr>
          <a:xfrm>
            <a:off x="6888480" y="4561638"/>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 name="Shape 631"/>
          <p:cNvSpPr/>
          <p:nvPr/>
        </p:nvSpPr>
        <p:spPr>
          <a:xfrm>
            <a:off x="6888480" y="1609825"/>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4" name="Shape 631"/>
          <p:cNvSpPr/>
          <p:nvPr/>
        </p:nvSpPr>
        <p:spPr>
          <a:xfrm>
            <a:off x="5685520" y="4269746"/>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pic>
        <p:nvPicPr>
          <p:cNvPr id="26" name="Shape 381" descr="Soccer, Ball - Free images on ..."/>
          <p:cNvPicPr preferRelativeResize="0"/>
          <p:nvPr/>
        </p:nvPicPr>
        <p:blipFill>
          <a:blip r:embed="rId5">
            <a:alphaModFix/>
          </a:blip>
          <a:stretch>
            <a:fillRect/>
          </a:stretch>
        </p:blipFill>
        <p:spPr>
          <a:xfrm>
            <a:off x="7308300" y="3040117"/>
            <a:ext cx="239700" cy="254928"/>
          </a:xfrm>
          <a:prstGeom prst="rect">
            <a:avLst/>
          </a:prstGeom>
          <a:noFill/>
          <a:ln>
            <a:noFill/>
          </a:ln>
        </p:spPr>
      </p:pic>
      <p:sp>
        <p:nvSpPr>
          <p:cNvPr id="29" name="Shape 631"/>
          <p:cNvSpPr/>
          <p:nvPr/>
        </p:nvSpPr>
        <p:spPr>
          <a:xfrm>
            <a:off x="7620000" y="3038112"/>
            <a:ext cx="253200" cy="2664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a:p>
        </p:txBody>
      </p:sp>
    </p:spTree>
    <p:extLst>
      <p:ext uri="{BB962C8B-B14F-4D97-AF65-F5344CB8AC3E}">
        <p14:creationId xmlns:p14="http://schemas.microsoft.com/office/powerpoint/2010/main" val="3588468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1455</Words>
  <Application>Microsoft Office PowerPoint</Application>
  <PresentationFormat>Bildspel på skärmen (16:9)</PresentationFormat>
  <Paragraphs>68</Paragraphs>
  <Slides>11</Slides>
  <Notes>11</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11</vt:i4>
      </vt:variant>
    </vt:vector>
  </HeadingPairs>
  <TitlesOfParts>
    <vt:vector size="13" baseType="lpstr">
      <vt:lpstr>Arial</vt:lpstr>
      <vt:lpstr>simple-light-2</vt:lpstr>
      <vt:lpstr>PowerPoint-presentation</vt:lpstr>
      <vt:lpstr>PowerPoint-presentation</vt:lpstr>
      <vt:lpstr>PowerPoint-presentation</vt:lpstr>
      <vt:lpstr>PowerPoint-presentation</vt:lpstr>
      <vt:lpstr>PowerPoint-presentation</vt:lpstr>
      <vt:lpstr>PowerPoint-presentation</vt:lpstr>
      <vt:lpstr>Uppspel från målvakt</vt:lpstr>
      <vt:lpstr>Uppspel från målvakt</vt:lpstr>
      <vt:lpstr>Press på motståndare</vt:lpstr>
      <vt:lpstr>Press på motståndare</vt:lpstr>
      <vt:lpstr>          Fasta situationer defensiv hörna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U15 2017</dc:title>
  <dc:creator>Johansson, Björn (Båstad)</dc:creator>
  <cp:lastModifiedBy>Johansson, Björn (Båstad)</cp:lastModifiedBy>
  <cp:revision>10</cp:revision>
  <dcterms:modified xsi:type="dcterms:W3CDTF">2017-03-18T13:52:25Z</dcterms:modified>
</cp:coreProperties>
</file>