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</p:sldMasterIdLst>
  <p:sldIdLst>
    <p:sldId id="256" r:id="rId3"/>
    <p:sldId id="258" r:id="rId4"/>
    <p:sldId id="259" r:id="rId5"/>
    <p:sldId id="260" r:id="rId6"/>
    <p:sldId id="261" r:id="rId7"/>
    <p:sldId id="262" r:id="rId8"/>
    <p:sldId id="264" r:id="rId9"/>
    <p:sldId id="263" r:id="rId10"/>
    <p:sldId id="265" r:id="rId11"/>
    <p:sldId id="266" r:id="rId12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050FB1F-4A13-4B38-9FCB-256D9A64892F}" v="16" dt="2026-02-10T18:59:42.08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just forma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012ECD-51FC-41F1-AA8D-1B2483CD663E}" styleName="Ljust format 2 - Dekorfärg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microsoft.com/office/2016/11/relationships/changesInfo" Target="changesInfos/changesInfo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sa Hoffner" userId="52e6e798-39a8-4ffb-9cf2-29b3652ee3ee" providerId="ADAL" clId="{F83334A7-2827-4131-B7BE-5CF4D809E7DC}"/>
    <pc:docChg chg="modSld">
      <pc:chgData name="Lisa Hoffner" userId="52e6e798-39a8-4ffb-9cf2-29b3652ee3ee" providerId="ADAL" clId="{F83334A7-2827-4131-B7BE-5CF4D809E7DC}" dt="2026-02-23T20:01:43.794" v="324" actId="20577"/>
      <pc:docMkLst>
        <pc:docMk/>
      </pc:docMkLst>
      <pc:sldChg chg="modSp">
        <pc:chgData name="Lisa Hoffner" userId="52e6e798-39a8-4ffb-9cf2-29b3652ee3ee" providerId="ADAL" clId="{F83334A7-2827-4131-B7BE-5CF4D809E7DC}" dt="2026-02-10T18:58:09.731" v="52" actId="20577"/>
        <pc:sldMkLst>
          <pc:docMk/>
          <pc:sldMk cId="1599738297" sldId="256"/>
        </pc:sldMkLst>
        <pc:spChg chg="mod">
          <ac:chgData name="Lisa Hoffner" userId="52e6e798-39a8-4ffb-9cf2-29b3652ee3ee" providerId="ADAL" clId="{F83334A7-2827-4131-B7BE-5CF4D809E7DC}" dt="2026-02-10T18:57:55.821" v="42" actId="20577"/>
          <ac:spMkLst>
            <pc:docMk/>
            <pc:sldMk cId="1599738297" sldId="256"/>
            <ac:spMk id="2" creationId="{74A22AC0-BF4A-2810-F121-5035D60E11A9}"/>
          </ac:spMkLst>
        </pc:spChg>
        <pc:spChg chg="mod">
          <ac:chgData name="Lisa Hoffner" userId="52e6e798-39a8-4ffb-9cf2-29b3652ee3ee" providerId="ADAL" clId="{F83334A7-2827-4131-B7BE-5CF4D809E7DC}" dt="2026-02-10T18:58:09.731" v="52" actId="20577"/>
          <ac:spMkLst>
            <pc:docMk/>
            <pc:sldMk cId="1599738297" sldId="256"/>
            <ac:spMk id="3" creationId="{D99AE9DB-7412-ABB1-81A5-F18673BEB999}"/>
          </ac:spMkLst>
        </pc:spChg>
      </pc:sldChg>
      <pc:sldChg chg="modSp mod">
        <pc:chgData name="Lisa Hoffner" userId="52e6e798-39a8-4ffb-9cf2-29b3652ee3ee" providerId="ADAL" clId="{F83334A7-2827-4131-B7BE-5CF4D809E7DC}" dt="2026-02-10T18:59:42.086" v="58"/>
        <pc:sldMkLst>
          <pc:docMk/>
          <pc:sldMk cId="1077926217" sldId="258"/>
        </pc:sldMkLst>
        <pc:graphicFrameChg chg="mod modGraphic">
          <ac:chgData name="Lisa Hoffner" userId="52e6e798-39a8-4ffb-9cf2-29b3652ee3ee" providerId="ADAL" clId="{F83334A7-2827-4131-B7BE-5CF4D809E7DC}" dt="2026-02-10T18:59:42.086" v="58"/>
          <ac:graphicFrameMkLst>
            <pc:docMk/>
            <pc:sldMk cId="1077926217" sldId="258"/>
            <ac:graphicFrameMk id="4" creationId="{1882C14D-1644-DD0F-0F51-50F25F83440F}"/>
          </ac:graphicFrameMkLst>
        </pc:graphicFrameChg>
      </pc:sldChg>
      <pc:sldChg chg="modSp mod">
        <pc:chgData name="Lisa Hoffner" userId="52e6e798-39a8-4ffb-9cf2-29b3652ee3ee" providerId="ADAL" clId="{F83334A7-2827-4131-B7BE-5CF4D809E7DC}" dt="2026-02-23T20:01:43.794" v="324" actId="20577"/>
        <pc:sldMkLst>
          <pc:docMk/>
          <pc:sldMk cId="775446534" sldId="260"/>
        </pc:sldMkLst>
        <pc:graphicFrameChg chg="modGraphic">
          <ac:chgData name="Lisa Hoffner" userId="52e6e798-39a8-4ffb-9cf2-29b3652ee3ee" providerId="ADAL" clId="{F83334A7-2827-4131-B7BE-5CF4D809E7DC}" dt="2026-02-23T20:01:43.794" v="324" actId="20577"/>
          <ac:graphicFrameMkLst>
            <pc:docMk/>
            <pc:sldMk cId="775446534" sldId="260"/>
            <ac:graphicFrameMk id="4" creationId="{B247619E-4E0A-A9B0-CE64-69AC54A36188}"/>
          </ac:graphicFrameMkLst>
        </pc:graphicFrameChg>
      </pc:sldChg>
      <pc:sldChg chg="modSp mod">
        <pc:chgData name="Lisa Hoffner" userId="52e6e798-39a8-4ffb-9cf2-29b3652ee3ee" providerId="ADAL" clId="{F83334A7-2827-4131-B7BE-5CF4D809E7DC}" dt="2026-02-10T19:03:20.338" v="121" actId="20577"/>
        <pc:sldMkLst>
          <pc:docMk/>
          <pc:sldMk cId="2248200333" sldId="265"/>
        </pc:sldMkLst>
        <pc:graphicFrameChg chg="modGraphic">
          <ac:chgData name="Lisa Hoffner" userId="52e6e798-39a8-4ffb-9cf2-29b3652ee3ee" providerId="ADAL" clId="{F83334A7-2827-4131-B7BE-5CF4D809E7DC}" dt="2026-02-10T19:03:20.338" v="121" actId="20577"/>
          <ac:graphicFrameMkLst>
            <pc:docMk/>
            <pc:sldMk cId="2248200333" sldId="265"/>
            <ac:graphicFrameMk id="4" creationId="{66B400C4-514B-2B97-76E4-09C241270BFC}"/>
          </ac:graphicFrameMkLst>
        </pc:graphicFrame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FD3554C-9B58-04DD-FE7A-EB5E7FABE9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BE00FE9-0ED7-6A42-D6B4-3296AE6947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934CEA2-DFFF-6617-9458-16613D339D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03255-2CBD-407B-A39C-7AB6B329277D}" type="datetimeFigureOut">
              <a:rPr lang="sv-SE" smtClean="0"/>
              <a:t>2026-02-23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C40039D-8A06-B248-555F-47B2EEA35F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E763B20-6451-9C16-3933-39E23F13B7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90D4F-08DD-455E-BA92-A2AF7F40C22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286757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F54D3CE-6B06-9023-66B3-93332ABECD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DFCF8A15-9E22-3C7A-6560-4018220474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25DE1DF-737C-9113-6BFE-E32F4B9822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03255-2CBD-407B-A39C-7AB6B329277D}" type="datetimeFigureOut">
              <a:rPr lang="sv-SE" smtClean="0"/>
              <a:t>2026-02-23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AB35A07-084C-E173-1915-2F98A4AFC1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15497AD-BF0B-C837-65C6-211C60E6E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90D4F-08DD-455E-BA92-A2AF7F40C22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894300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2F7A4B3B-69E3-0D4C-4B4C-100B67F74BD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B403FB42-B945-F442-CFFE-F754162C3C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0226DF9-5EEA-0951-6300-CB0B47CF63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03255-2CBD-407B-A39C-7AB6B329277D}" type="datetimeFigureOut">
              <a:rPr lang="sv-SE" smtClean="0"/>
              <a:t>2026-02-23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25ED551-2158-938D-888B-9E76B92DFB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32BA489-D0D2-8091-C90D-6FC1812515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90D4F-08DD-455E-BA92-A2AF7F40C22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183952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03255-2CBD-407B-A39C-7AB6B329277D}" type="datetimeFigureOut">
              <a:rPr lang="sv-SE" smtClean="0"/>
              <a:t>2026-02-23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90D4F-08DD-455E-BA92-A2AF7F40C22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750998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03255-2CBD-407B-A39C-7AB6B329277D}" type="datetimeFigureOut">
              <a:rPr lang="sv-SE" smtClean="0"/>
              <a:t>2026-02-23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90D4F-08DD-455E-BA92-A2AF7F40C22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354634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03255-2CBD-407B-A39C-7AB6B329277D}" type="datetimeFigureOut">
              <a:rPr lang="sv-SE" smtClean="0"/>
              <a:t>2026-02-23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90D4F-08DD-455E-BA92-A2AF7F40C22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114709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03255-2CBD-407B-A39C-7AB6B329277D}" type="datetimeFigureOut">
              <a:rPr lang="sv-SE" smtClean="0"/>
              <a:t>2026-02-23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90D4F-08DD-455E-BA92-A2AF7F40C22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315242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03255-2CBD-407B-A39C-7AB6B329277D}" type="datetimeFigureOut">
              <a:rPr lang="sv-SE" smtClean="0"/>
              <a:t>2026-02-23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90D4F-08DD-455E-BA92-A2AF7F40C22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387275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03255-2CBD-407B-A39C-7AB6B329277D}" type="datetimeFigureOut">
              <a:rPr lang="sv-SE" smtClean="0"/>
              <a:t>2026-02-23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90D4F-08DD-455E-BA92-A2AF7F40C22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782433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03255-2CBD-407B-A39C-7AB6B329277D}" type="datetimeFigureOut">
              <a:rPr lang="sv-SE" smtClean="0"/>
              <a:t>2026-02-23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90D4F-08DD-455E-BA92-A2AF7F40C22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059541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03255-2CBD-407B-A39C-7AB6B329277D}" type="datetimeFigureOut">
              <a:rPr lang="sv-SE" smtClean="0"/>
              <a:t>2026-02-23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90D4F-08DD-455E-BA92-A2AF7F40C22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15728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BB10683-AEC1-4CA2-7788-764D4B67CC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4E48220-BE98-4A90-9832-9C5750AFB7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BA43A49-7B6F-B9E0-ECC4-DA88FD512F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03255-2CBD-407B-A39C-7AB6B329277D}" type="datetimeFigureOut">
              <a:rPr lang="sv-SE" smtClean="0"/>
              <a:t>2026-02-23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3491210-CC06-318C-BB00-4937C2C4E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91420A2-A641-B6A7-FA68-1FF286C433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90D4F-08DD-455E-BA92-A2AF7F40C22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8411248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03255-2CBD-407B-A39C-7AB6B329277D}" type="datetimeFigureOut">
              <a:rPr lang="sv-SE" smtClean="0"/>
              <a:t>2026-02-23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90D4F-08DD-455E-BA92-A2AF7F40C22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8910686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03255-2CBD-407B-A39C-7AB6B329277D}" type="datetimeFigureOut">
              <a:rPr lang="sv-SE" smtClean="0"/>
              <a:t>2026-02-23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90D4F-08DD-455E-BA92-A2AF7F40C22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5106864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03255-2CBD-407B-A39C-7AB6B329277D}" type="datetimeFigureOut">
              <a:rPr lang="sv-SE" smtClean="0"/>
              <a:t>2026-02-23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90D4F-08DD-455E-BA92-A2AF7F40C22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938361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80E03C5-C642-4494-E1AF-E14DF211C1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946A7C8-7042-60DB-2D7D-A7E90FA51B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451DD12-F393-93EE-7C4D-2D92E97C6B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03255-2CBD-407B-A39C-7AB6B329277D}" type="datetimeFigureOut">
              <a:rPr lang="sv-SE" smtClean="0"/>
              <a:t>2026-02-23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2B2C91E-0866-9315-C934-8F44DD119C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ED64B9C-3E61-FDE4-D333-8CB53C18F0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90D4F-08DD-455E-BA92-A2AF7F40C22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084813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C6E2A52-FF07-F530-5734-AAAE9491D1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8341E5D-AACD-C51A-9BEE-99FEC1DD3C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DEB898AE-55AB-676B-7DDE-0FB600A72A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EA99F444-E60A-F190-7B95-1DB3A675D2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03255-2CBD-407B-A39C-7AB6B329277D}" type="datetimeFigureOut">
              <a:rPr lang="sv-SE" smtClean="0"/>
              <a:t>2026-02-23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9C9932C1-62B3-7E22-2A5B-94BB5A51E9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6843DB1F-FA44-4D5B-A629-D3C650CA3C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90D4F-08DD-455E-BA92-A2AF7F40C22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742976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3DCC1AA-893A-D4D5-CA5F-5D00168E1B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B7D63D2B-5051-B6AD-2BC0-B74E5E4F54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990B94AE-23FD-9171-00BC-2097697AF8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343B4C7F-AAE2-7ED7-5627-3682123D0A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8283B588-5B6E-0A71-5D76-578C46B665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B011F403-149F-37CE-71FC-6A260CFE18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03255-2CBD-407B-A39C-7AB6B329277D}" type="datetimeFigureOut">
              <a:rPr lang="sv-SE" smtClean="0"/>
              <a:t>2026-02-23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6023DE1D-32EB-840B-E611-3CE3A3C383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F10C8BBC-027F-929B-3967-296139B4FB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90D4F-08DD-455E-BA92-A2AF7F40C22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925950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45C5431-B6E2-67B3-46B1-D377AE107F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26C833E3-B45F-A8CB-D3A2-AAEFF8C296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03255-2CBD-407B-A39C-7AB6B329277D}" type="datetimeFigureOut">
              <a:rPr lang="sv-SE" smtClean="0"/>
              <a:t>2026-02-23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30002617-B40F-9AEC-7239-E7784504C7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02E7EFA4-C214-022C-3861-EB88C19FF1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90D4F-08DD-455E-BA92-A2AF7F40C22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039374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85F66FA9-2FCF-D9BB-A84A-B1FAB3DC4C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03255-2CBD-407B-A39C-7AB6B329277D}" type="datetimeFigureOut">
              <a:rPr lang="sv-SE" smtClean="0"/>
              <a:t>2026-02-23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E162F045-C31F-4271-FDCD-883EEE58B6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443A2138-24D1-10DB-A44C-3BFEC4F37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90D4F-08DD-455E-BA92-A2AF7F40C22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16354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9F84E17-C8D4-D8A6-6393-6AFCBF3A51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B3EF457-8314-C5B1-70B6-263BB1D795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11F5C3E3-F6DC-4E2F-BD62-BE9042A811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6C6CF367-5983-1FFA-513B-CD1ADA8112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03255-2CBD-407B-A39C-7AB6B329277D}" type="datetimeFigureOut">
              <a:rPr lang="sv-SE" smtClean="0"/>
              <a:t>2026-02-23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81492A4E-5B3C-E1EB-5A65-9B49BDD915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AA79BDD3-A936-835C-E0E9-394CDE329B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90D4F-08DD-455E-BA92-A2AF7F40C22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036179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A6CA4A6-1538-0DE4-3930-D7DA246ACF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8F93E77B-5294-5B55-044E-2FA07DC1F20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33E0F92A-1138-296B-2235-8E2F97D56B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8B27F50B-18BA-A393-D70F-5C1F32AA06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03255-2CBD-407B-A39C-7AB6B329277D}" type="datetimeFigureOut">
              <a:rPr lang="sv-SE" smtClean="0"/>
              <a:t>2026-02-23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CCEC4C98-55DF-D3EE-69E4-2CC7B656E6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72CDA2C9-68E1-8371-8794-815D04BD30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90D4F-08DD-455E-BA92-A2AF7F40C22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96927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21A78AF4-A03E-C782-D6CE-E5CF87E1B1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1AD22758-D625-3C0D-351E-F21089F2BA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1340D30-655B-2789-DE2C-925566F84CE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CD03255-2CBD-407B-A39C-7AB6B329277D}" type="datetimeFigureOut">
              <a:rPr lang="sv-SE" smtClean="0"/>
              <a:t>2026-02-23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AF6C1B1-1D89-EEF7-058F-C89756935A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19E47CC-65DD-F7BB-4FD2-9EB237A1C0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6D90D4F-08DD-455E-BA92-A2AF7F40C22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746543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CD03255-2CBD-407B-A39C-7AB6B329277D}" type="datetimeFigureOut">
              <a:rPr lang="sv-SE" smtClean="0"/>
              <a:t>2026-02-23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6D90D4F-08DD-455E-BA92-A2AF7F40C22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875946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34F1179-B481-4F9E-BCA3-AFB972070F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827DC2C4-B485-428A-BF4A-472D2967F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E04B5EB-F158-4507-90DD-BD23620C7C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74A22AC0-BF4A-2810-F121-5035D60E11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85241" y="1008993"/>
            <a:ext cx="9231410" cy="3542045"/>
          </a:xfrm>
        </p:spPr>
        <p:txBody>
          <a:bodyPr anchor="b">
            <a:normAutofit/>
          </a:bodyPr>
          <a:lstStyle/>
          <a:p>
            <a:pPr algn="l"/>
            <a:r>
              <a:rPr lang="sv-SE" sz="9800" dirty="0"/>
              <a:t>Verksamhetsplan Films SK 2026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D99AE9DB-7412-ABB1-81A5-F18673BEB9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85241" y="4582814"/>
            <a:ext cx="7132335" cy="1312657"/>
          </a:xfrm>
        </p:spPr>
        <p:txBody>
          <a:bodyPr anchor="t">
            <a:normAutofit/>
          </a:bodyPr>
          <a:lstStyle/>
          <a:p>
            <a:pPr algn="l"/>
            <a:r>
              <a:rPr lang="sv-SE" sz="2200" dirty="0"/>
              <a:t>Fotbollsutveckling och föreningsutveckling</a:t>
            </a:r>
          </a:p>
          <a:p>
            <a:pPr algn="l"/>
            <a:endParaRPr lang="sv-SE" sz="2200" dirty="0"/>
          </a:p>
          <a:p>
            <a:pPr algn="l"/>
            <a:r>
              <a:rPr lang="sv-SE" sz="2200" dirty="0"/>
              <a:t>Österbybruk 2026-02-24</a:t>
            </a:r>
          </a:p>
        </p:txBody>
      </p:sp>
    </p:spTree>
    <p:extLst>
      <p:ext uri="{BB962C8B-B14F-4D97-AF65-F5344CB8AC3E}">
        <p14:creationId xmlns:p14="http://schemas.microsoft.com/office/powerpoint/2010/main" val="1599738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10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5B906AF-87FA-65EE-AF70-3037CF6173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51CE4452-16B7-A894-6F23-B5670CA3CD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sv-SE" sz="4000">
                <a:solidFill>
                  <a:srgbClr val="FFFFFF"/>
                </a:solidFill>
              </a:rPr>
              <a:t>Föreningsutveckling – anläggningskommittén</a:t>
            </a:r>
          </a:p>
        </p:txBody>
      </p:sp>
      <p:graphicFrame>
        <p:nvGraphicFramePr>
          <p:cNvPr id="4" name="Platshållare för innehåll 3">
            <a:extLst>
              <a:ext uri="{FF2B5EF4-FFF2-40B4-BE49-F238E27FC236}">
                <a16:creationId xmlns:a16="http://schemas.microsoft.com/office/drawing/2014/main" id="{EDF2DD59-97D4-7922-5EAF-336444656BC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99901281"/>
              </p:ext>
            </p:extLst>
          </p:nvPr>
        </p:nvGraphicFramePr>
        <p:xfrm>
          <a:off x="644056" y="2203575"/>
          <a:ext cx="10927831" cy="40108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17427">
                  <a:extLst>
                    <a:ext uri="{9D8B030D-6E8A-4147-A177-3AD203B41FA5}">
                      <a16:colId xmlns:a16="http://schemas.microsoft.com/office/drawing/2014/main" val="2245878010"/>
                    </a:ext>
                  </a:extLst>
                </a:gridCol>
                <a:gridCol w="2969370">
                  <a:extLst>
                    <a:ext uri="{9D8B030D-6E8A-4147-A177-3AD203B41FA5}">
                      <a16:colId xmlns:a16="http://schemas.microsoft.com/office/drawing/2014/main" val="1671275776"/>
                    </a:ext>
                  </a:extLst>
                </a:gridCol>
                <a:gridCol w="2589185">
                  <a:extLst>
                    <a:ext uri="{9D8B030D-6E8A-4147-A177-3AD203B41FA5}">
                      <a16:colId xmlns:a16="http://schemas.microsoft.com/office/drawing/2014/main" val="602636981"/>
                    </a:ext>
                  </a:extLst>
                </a:gridCol>
                <a:gridCol w="2851849">
                  <a:extLst>
                    <a:ext uri="{9D8B030D-6E8A-4147-A177-3AD203B41FA5}">
                      <a16:colId xmlns:a16="http://schemas.microsoft.com/office/drawing/2014/main" val="623208214"/>
                    </a:ext>
                  </a:extLst>
                </a:gridCol>
              </a:tblGrid>
              <a:tr h="320408">
                <a:tc>
                  <a:txBody>
                    <a:bodyPr/>
                    <a:lstStyle/>
                    <a:p>
                      <a:r>
                        <a:rPr lang="sv-SE" sz="1300"/>
                        <a:t>Strategisk inriktning</a:t>
                      </a:r>
                    </a:p>
                  </a:txBody>
                  <a:tcPr marL="85823" marR="85823" marT="42912" marB="42912"/>
                </a:tc>
                <a:tc>
                  <a:txBody>
                    <a:bodyPr/>
                    <a:lstStyle/>
                    <a:p>
                      <a:r>
                        <a:rPr lang="sv-SE" sz="1300"/>
                        <a:t>Basuppgifter</a:t>
                      </a:r>
                    </a:p>
                  </a:txBody>
                  <a:tcPr marL="85823" marR="85823" marT="42912" marB="42912"/>
                </a:tc>
                <a:tc>
                  <a:txBody>
                    <a:bodyPr/>
                    <a:lstStyle/>
                    <a:p>
                      <a:r>
                        <a:rPr lang="sv-SE" sz="1300"/>
                        <a:t>Prioriterad projekt/initativ</a:t>
                      </a:r>
                    </a:p>
                  </a:txBody>
                  <a:tcPr marL="85823" marR="85823" marT="42912" marB="42912"/>
                </a:tc>
                <a:tc>
                  <a:txBody>
                    <a:bodyPr/>
                    <a:lstStyle/>
                    <a:p>
                      <a:r>
                        <a:rPr lang="sv-SE" sz="1300"/>
                        <a:t>Insatser/aktiviteter</a:t>
                      </a:r>
                    </a:p>
                  </a:txBody>
                  <a:tcPr marL="85823" marR="85823" marT="42912" marB="42912"/>
                </a:tc>
                <a:extLst>
                  <a:ext uri="{0D108BD9-81ED-4DB2-BD59-A6C34878D82A}">
                    <a16:rowId xmlns:a16="http://schemas.microsoft.com/office/drawing/2014/main" val="344393273"/>
                  </a:ext>
                </a:extLst>
              </a:tr>
              <a:tr h="100699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500" b="1" i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Säkerställa bra kvalitet på våra anläggningar samt bra tillgång till dessa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sv-SE" sz="1300"/>
                    </a:p>
                  </a:txBody>
                  <a:tcPr marL="85823" marR="85823" marT="42912" marB="42912"/>
                </a:tc>
                <a:tc>
                  <a:txBody>
                    <a:bodyPr/>
                    <a:lstStyle/>
                    <a:p>
                      <a:r>
                        <a:rPr lang="sv-SE" sz="1300" b="0" i="0" dirty="0"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Säkerställa tillgång till anläggningar efter behov</a:t>
                      </a:r>
                      <a:endParaRPr lang="sv-SE" sz="1300" b="0" i="0" dirty="0"/>
                    </a:p>
                  </a:txBody>
                  <a:tcPr marL="85823" marR="85823" marT="42912" marB="42912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3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Sköta planerna/yttre anläggningar på </a:t>
                      </a:r>
                      <a:r>
                        <a:rPr lang="sv-SE" sz="1300" dirty="0" err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Björkparken</a:t>
                      </a:r>
                      <a:r>
                        <a:rPr lang="sv-SE" sz="13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/IP</a:t>
                      </a:r>
                    </a:p>
                    <a:p>
                      <a:endParaRPr lang="sv-SE" sz="1300" dirty="0"/>
                    </a:p>
                  </a:txBody>
                  <a:tcPr marL="85823" marR="85823" marT="42912" marB="42912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3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Renovera entrébyggnaden till omklädningsrum</a:t>
                      </a:r>
                    </a:p>
                    <a:p>
                      <a:endParaRPr lang="sv-SE" sz="1300" dirty="0"/>
                    </a:p>
                  </a:txBody>
                  <a:tcPr marL="85823" marR="85823" marT="42912" marB="42912"/>
                </a:tc>
                <a:extLst>
                  <a:ext uri="{0D108BD9-81ED-4DB2-BD59-A6C34878D82A}">
                    <a16:rowId xmlns:a16="http://schemas.microsoft.com/office/drawing/2014/main" val="2856049576"/>
                  </a:ext>
                </a:extLst>
              </a:tr>
              <a:tr h="92117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sv-SE" sz="1300"/>
                    </a:p>
                  </a:txBody>
                  <a:tcPr marL="85823" marR="85823" marT="42912" marB="42912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3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Arbeta aktivt för att anpassa planer och träningsanläggningar efter föreningens behov</a:t>
                      </a:r>
                    </a:p>
                    <a:p>
                      <a:endParaRPr lang="sv-SE" sz="1300" dirty="0">
                        <a:highlight>
                          <a:srgbClr val="FFFF00"/>
                        </a:highlight>
                      </a:endParaRPr>
                    </a:p>
                  </a:txBody>
                  <a:tcPr marL="85823" marR="85823" marT="42912" marB="42912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3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Sköta byggnaderna på </a:t>
                      </a:r>
                      <a:r>
                        <a:rPr lang="sv-SE" sz="1300" dirty="0" err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Björkparken</a:t>
                      </a:r>
                      <a:r>
                        <a:rPr lang="sv-SE" sz="13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/IP</a:t>
                      </a:r>
                    </a:p>
                    <a:p>
                      <a:endParaRPr lang="sv-SE" sz="1300" dirty="0"/>
                    </a:p>
                  </a:txBody>
                  <a:tcPr marL="85823" marR="85823" marT="42912" marB="42912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3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Ordna omklädningsrum för kvinnliga ledare</a:t>
                      </a:r>
                    </a:p>
                    <a:p>
                      <a:endParaRPr lang="sv-SE" sz="1300" dirty="0"/>
                    </a:p>
                  </a:txBody>
                  <a:tcPr marL="85823" marR="85823" marT="42912" marB="42912"/>
                </a:tc>
                <a:extLst>
                  <a:ext uri="{0D108BD9-81ED-4DB2-BD59-A6C34878D82A}">
                    <a16:rowId xmlns:a16="http://schemas.microsoft.com/office/drawing/2014/main" val="2311666899"/>
                  </a:ext>
                </a:extLst>
              </a:tr>
              <a:tr h="720917">
                <a:tc>
                  <a:txBody>
                    <a:bodyPr/>
                    <a:lstStyle/>
                    <a:p>
                      <a:endParaRPr lang="sv-SE" sz="1300"/>
                    </a:p>
                  </a:txBody>
                  <a:tcPr marL="85823" marR="85823" marT="42912" marB="42912"/>
                </a:tc>
                <a:tc>
                  <a:txBody>
                    <a:bodyPr/>
                    <a:lstStyle/>
                    <a:p>
                      <a:endParaRPr lang="sv-SE" sz="1300"/>
                    </a:p>
                  </a:txBody>
                  <a:tcPr marL="85823" marR="85823" marT="42912" marB="42912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3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Sköta inventarier/maskiner på Björkparken/IP</a:t>
                      </a:r>
                    </a:p>
                    <a:p>
                      <a:endParaRPr lang="sv-SE" sz="1300"/>
                    </a:p>
                  </a:txBody>
                  <a:tcPr marL="85823" marR="85823" marT="42912" marB="42912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3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Aktivera sommarjobbare för punktinsatser</a:t>
                      </a:r>
                    </a:p>
                    <a:p>
                      <a:endParaRPr lang="sv-SE" sz="1300" dirty="0"/>
                    </a:p>
                  </a:txBody>
                  <a:tcPr marL="85823" marR="85823" marT="42912" marB="42912"/>
                </a:tc>
                <a:extLst>
                  <a:ext uri="{0D108BD9-81ED-4DB2-BD59-A6C34878D82A}">
                    <a16:rowId xmlns:a16="http://schemas.microsoft.com/office/drawing/2014/main" val="2453289091"/>
                  </a:ext>
                </a:extLst>
              </a:tr>
              <a:tr h="520662">
                <a:tc>
                  <a:txBody>
                    <a:bodyPr/>
                    <a:lstStyle/>
                    <a:p>
                      <a:endParaRPr lang="sv-SE" sz="1300"/>
                    </a:p>
                  </a:txBody>
                  <a:tcPr marL="85823" marR="85823" marT="42912" marB="42912"/>
                </a:tc>
                <a:tc>
                  <a:txBody>
                    <a:bodyPr/>
                    <a:lstStyle/>
                    <a:p>
                      <a:endParaRPr lang="sv-SE" sz="1300"/>
                    </a:p>
                  </a:txBody>
                  <a:tcPr marL="85823" marR="85823" marT="42912" marB="42912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3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Allmän arbetsdag på vår och höst</a:t>
                      </a:r>
                    </a:p>
                    <a:p>
                      <a:endParaRPr lang="sv-SE" sz="1300" dirty="0"/>
                    </a:p>
                  </a:txBody>
                  <a:tcPr marL="85823" marR="85823" marT="42912" marB="42912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3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Installera dusch i blå huset</a:t>
                      </a:r>
                    </a:p>
                    <a:p>
                      <a:endParaRPr lang="sv-SE" sz="1300" dirty="0"/>
                    </a:p>
                  </a:txBody>
                  <a:tcPr marL="85823" marR="85823" marT="42912" marB="42912"/>
                </a:tc>
                <a:extLst>
                  <a:ext uri="{0D108BD9-81ED-4DB2-BD59-A6C34878D82A}">
                    <a16:rowId xmlns:a16="http://schemas.microsoft.com/office/drawing/2014/main" val="2413318707"/>
                  </a:ext>
                </a:extLst>
              </a:tr>
              <a:tr h="520662">
                <a:tc>
                  <a:txBody>
                    <a:bodyPr/>
                    <a:lstStyle/>
                    <a:p>
                      <a:endParaRPr lang="sv-SE" sz="1300"/>
                    </a:p>
                  </a:txBody>
                  <a:tcPr marL="85823" marR="85823" marT="42912" marB="42912"/>
                </a:tc>
                <a:tc>
                  <a:txBody>
                    <a:bodyPr/>
                    <a:lstStyle/>
                    <a:p>
                      <a:endParaRPr lang="sv-SE" sz="1300"/>
                    </a:p>
                  </a:txBody>
                  <a:tcPr marL="85823" marR="85823" marT="42912" marB="42912"/>
                </a:tc>
                <a:tc>
                  <a:txBody>
                    <a:bodyPr/>
                    <a:lstStyle/>
                    <a:p>
                      <a:endParaRPr lang="sv-SE" sz="1300"/>
                    </a:p>
                  </a:txBody>
                  <a:tcPr marL="85823" marR="85823" marT="42912" marB="42912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sv-SE" sz="13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5823" marR="85823" marT="42912" marB="42912"/>
                </a:tc>
                <a:extLst>
                  <a:ext uri="{0D108BD9-81ED-4DB2-BD59-A6C34878D82A}">
                    <a16:rowId xmlns:a16="http://schemas.microsoft.com/office/drawing/2014/main" val="39321372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082999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01D76293-7F4F-096F-42EB-A44A711D80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sv-SE" sz="4000">
                <a:solidFill>
                  <a:srgbClr val="FFFFFF"/>
                </a:solidFill>
              </a:rPr>
              <a:t>Fotbollsutveckling – område utbildning spelare</a:t>
            </a:r>
          </a:p>
        </p:txBody>
      </p:sp>
      <p:graphicFrame>
        <p:nvGraphicFramePr>
          <p:cNvPr id="4" name="Platshållare för innehåll 3">
            <a:extLst>
              <a:ext uri="{FF2B5EF4-FFF2-40B4-BE49-F238E27FC236}">
                <a16:creationId xmlns:a16="http://schemas.microsoft.com/office/drawing/2014/main" id="{1882C14D-1644-DD0F-0F51-50F25F83440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92134428"/>
              </p:ext>
            </p:extLst>
          </p:nvPr>
        </p:nvGraphicFramePr>
        <p:xfrm>
          <a:off x="644056" y="2201119"/>
          <a:ext cx="10927832" cy="40157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5785">
                  <a:extLst>
                    <a:ext uri="{9D8B030D-6E8A-4147-A177-3AD203B41FA5}">
                      <a16:colId xmlns:a16="http://schemas.microsoft.com/office/drawing/2014/main" val="2245878010"/>
                    </a:ext>
                  </a:extLst>
                </a:gridCol>
                <a:gridCol w="3108534">
                  <a:extLst>
                    <a:ext uri="{9D8B030D-6E8A-4147-A177-3AD203B41FA5}">
                      <a16:colId xmlns:a16="http://schemas.microsoft.com/office/drawing/2014/main" val="1671275776"/>
                    </a:ext>
                  </a:extLst>
                </a:gridCol>
                <a:gridCol w="3010573">
                  <a:extLst>
                    <a:ext uri="{9D8B030D-6E8A-4147-A177-3AD203B41FA5}">
                      <a16:colId xmlns:a16="http://schemas.microsoft.com/office/drawing/2014/main" val="602636981"/>
                    </a:ext>
                  </a:extLst>
                </a:gridCol>
                <a:gridCol w="3002940">
                  <a:extLst>
                    <a:ext uri="{9D8B030D-6E8A-4147-A177-3AD203B41FA5}">
                      <a16:colId xmlns:a16="http://schemas.microsoft.com/office/drawing/2014/main" val="623208214"/>
                    </a:ext>
                  </a:extLst>
                </a:gridCol>
              </a:tblGrid>
              <a:tr h="298004">
                <a:tc>
                  <a:txBody>
                    <a:bodyPr/>
                    <a:lstStyle/>
                    <a:p>
                      <a:r>
                        <a:rPr lang="sv-SE" sz="1300"/>
                        <a:t>Strategisk inriktning</a:t>
                      </a:r>
                    </a:p>
                  </a:txBody>
                  <a:tcPr marL="73280" marR="73280" marT="36640" marB="36640"/>
                </a:tc>
                <a:tc>
                  <a:txBody>
                    <a:bodyPr/>
                    <a:lstStyle/>
                    <a:p>
                      <a:r>
                        <a:rPr lang="sv-SE" sz="1300"/>
                        <a:t>Basuppgifter</a:t>
                      </a:r>
                    </a:p>
                  </a:txBody>
                  <a:tcPr marL="73280" marR="73280" marT="36640" marB="36640"/>
                </a:tc>
                <a:tc>
                  <a:txBody>
                    <a:bodyPr/>
                    <a:lstStyle/>
                    <a:p>
                      <a:r>
                        <a:rPr lang="sv-SE" sz="1300"/>
                        <a:t>Prioriterad projekt/initativ</a:t>
                      </a:r>
                    </a:p>
                  </a:txBody>
                  <a:tcPr marL="73280" marR="73280" marT="36640" marB="36640"/>
                </a:tc>
                <a:tc>
                  <a:txBody>
                    <a:bodyPr/>
                    <a:lstStyle/>
                    <a:p>
                      <a:r>
                        <a:rPr lang="sv-SE" sz="1300"/>
                        <a:t>Insatser/aktiviteter</a:t>
                      </a:r>
                    </a:p>
                  </a:txBody>
                  <a:tcPr marL="73280" marR="73280" marT="36640" marB="36640"/>
                </a:tc>
                <a:extLst>
                  <a:ext uri="{0D108BD9-81ED-4DB2-BD59-A6C34878D82A}">
                    <a16:rowId xmlns:a16="http://schemas.microsoft.com/office/drawing/2014/main" val="344393273"/>
                  </a:ext>
                </a:extLst>
              </a:tr>
              <a:tr h="66440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300" b="1" i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Öka antalet utövare, fler ska delta längre</a:t>
                      </a:r>
                    </a:p>
                    <a:p>
                      <a:endParaRPr lang="sv-SE" sz="1100"/>
                    </a:p>
                  </a:txBody>
                  <a:tcPr marL="73280" marR="73280" marT="36640" marB="36640"/>
                </a:tc>
                <a:tc>
                  <a:txBody>
                    <a:bodyPr/>
                    <a:lstStyle/>
                    <a:p>
                      <a:r>
                        <a:rPr lang="sv-SE" sz="1300" dirty="0"/>
                        <a:t>Träningsgrupp ska finnas för både herr- och damseniorer</a:t>
                      </a:r>
                    </a:p>
                  </a:txBody>
                  <a:tcPr marL="73280" marR="73280" marT="36640" marB="36640"/>
                </a:tc>
                <a:tc>
                  <a:txBody>
                    <a:bodyPr/>
                    <a:lstStyle/>
                    <a:p>
                      <a:r>
                        <a:rPr lang="sv-SE" sz="1100"/>
                        <a:t>Skapa långsiktig planering för damseniorlag samt pojk- och flicklag 11 mot 11</a:t>
                      </a:r>
                    </a:p>
                  </a:txBody>
                  <a:tcPr marL="73280" marR="73280" marT="36640" marB="36640"/>
                </a:tc>
                <a:tc>
                  <a:txBody>
                    <a:bodyPr/>
                    <a:lstStyle/>
                    <a:p>
                      <a:r>
                        <a:rPr lang="sv-SE" sz="1100"/>
                        <a:t>Planering över lagen inför nästa säsong så att alla spelare har möjlighet att fortsätta i föreningen</a:t>
                      </a:r>
                    </a:p>
                  </a:txBody>
                  <a:tcPr marL="73280" marR="73280" marT="36640" marB="36640"/>
                </a:tc>
                <a:extLst>
                  <a:ext uri="{0D108BD9-81ED-4DB2-BD59-A6C34878D82A}">
                    <a16:rowId xmlns:a16="http://schemas.microsoft.com/office/drawing/2014/main" val="2311666899"/>
                  </a:ext>
                </a:extLst>
              </a:tr>
              <a:tr h="688829">
                <a:tc>
                  <a:txBody>
                    <a:bodyPr/>
                    <a:lstStyle/>
                    <a:p>
                      <a:endParaRPr lang="sv-SE" sz="1100"/>
                    </a:p>
                  </a:txBody>
                  <a:tcPr marL="73280" marR="73280" marT="36640" marB="36640"/>
                </a:tc>
                <a:tc>
                  <a:txBody>
                    <a:bodyPr/>
                    <a:lstStyle/>
                    <a:p>
                      <a:r>
                        <a:rPr lang="sv-SE" sz="1300"/>
                        <a:t>Varje barn till och med 15 år som vill spela fotboll ska ha en ungdomsträningsgrupp att ansluta till</a:t>
                      </a:r>
                    </a:p>
                  </a:txBody>
                  <a:tcPr marL="73280" marR="73280" marT="36640" marB="36640"/>
                </a:tc>
                <a:tc>
                  <a:txBody>
                    <a:bodyPr/>
                    <a:lstStyle/>
                    <a:p>
                      <a:r>
                        <a:rPr lang="sv-SE" sz="1100" dirty="0"/>
                        <a:t>Starta upp pojkar och flickor födda 2020</a:t>
                      </a:r>
                    </a:p>
                  </a:txBody>
                  <a:tcPr marL="73280" marR="73280" marT="36640" marB="36640"/>
                </a:tc>
                <a:tc>
                  <a:txBody>
                    <a:bodyPr/>
                    <a:lstStyle/>
                    <a:p>
                      <a:r>
                        <a:rPr lang="sv-SE" sz="1100"/>
                        <a:t>Tematräning målvakter</a:t>
                      </a:r>
                    </a:p>
                  </a:txBody>
                  <a:tcPr marL="73280" marR="73280" marT="36640" marB="36640"/>
                </a:tc>
                <a:extLst>
                  <a:ext uri="{0D108BD9-81ED-4DB2-BD59-A6C34878D82A}">
                    <a16:rowId xmlns:a16="http://schemas.microsoft.com/office/drawing/2014/main" val="2453289091"/>
                  </a:ext>
                </a:extLst>
              </a:tr>
              <a:tr h="85981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300" b="1" i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Fler välutbildade spelare, tränare och domare</a:t>
                      </a:r>
                    </a:p>
                    <a:p>
                      <a:endParaRPr lang="sv-SE" sz="1100"/>
                    </a:p>
                  </a:txBody>
                  <a:tcPr marL="73280" marR="73280" marT="36640" marB="36640"/>
                </a:tc>
                <a:tc>
                  <a:txBody>
                    <a:bodyPr/>
                    <a:lstStyle/>
                    <a:p>
                      <a:r>
                        <a:rPr lang="sv-SE" sz="1300"/>
                        <a:t>Följa föreningens spelarutvecklingsplan</a:t>
                      </a:r>
                    </a:p>
                  </a:txBody>
                  <a:tcPr marL="73280" marR="73280" marT="36640" marB="3664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100" dirty="0"/>
                        <a:t>Samarbete med andra föreningar i distriktet  för att behålla spelare</a:t>
                      </a:r>
                    </a:p>
                    <a:p>
                      <a:endParaRPr lang="sv-SE" sz="1100" dirty="0"/>
                    </a:p>
                    <a:p>
                      <a:endParaRPr lang="sv-SE" sz="1100" dirty="0"/>
                    </a:p>
                  </a:txBody>
                  <a:tcPr marL="73280" marR="73280" marT="36640" marB="36640"/>
                </a:tc>
                <a:tc>
                  <a:txBody>
                    <a:bodyPr/>
                    <a:lstStyle/>
                    <a:p>
                      <a:r>
                        <a:rPr lang="sv-SE" sz="1100"/>
                        <a:t>Ordna resa till match i högsta serie eller landslag</a:t>
                      </a:r>
                    </a:p>
                  </a:txBody>
                  <a:tcPr marL="73280" marR="73280" marT="36640" marB="36640"/>
                </a:tc>
                <a:extLst>
                  <a:ext uri="{0D108BD9-81ED-4DB2-BD59-A6C34878D82A}">
                    <a16:rowId xmlns:a16="http://schemas.microsoft.com/office/drawing/2014/main" val="2121335951"/>
                  </a:ext>
                </a:extLst>
              </a:tr>
              <a:tr h="615550">
                <a:tc>
                  <a:txBody>
                    <a:bodyPr/>
                    <a:lstStyle/>
                    <a:p>
                      <a:endParaRPr lang="sv-SE" sz="1100"/>
                    </a:p>
                  </a:txBody>
                  <a:tcPr marL="73280" marR="73280" marT="36640" marB="36640"/>
                </a:tc>
                <a:tc>
                  <a:txBody>
                    <a:bodyPr/>
                    <a:lstStyle/>
                    <a:p>
                      <a:endParaRPr lang="sv-SE" sz="1100" dirty="0"/>
                    </a:p>
                  </a:txBody>
                  <a:tcPr marL="73280" marR="73280" marT="36640" marB="36640"/>
                </a:tc>
                <a:tc>
                  <a:txBody>
                    <a:bodyPr/>
                    <a:lstStyle/>
                    <a:p>
                      <a:endParaRPr lang="sv-SE" sz="1100" dirty="0"/>
                    </a:p>
                  </a:txBody>
                  <a:tcPr marL="73280" marR="73280" marT="36640" marB="3664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100" dirty="0"/>
                        <a:t>Delta i fotbollsförbundets samt andra öppna verksamheter</a:t>
                      </a:r>
                    </a:p>
                    <a:p>
                      <a:endParaRPr lang="sv-SE" sz="1100" dirty="0"/>
                    </a:p>
                  </a:txBody>
                  <a:tcPr marL="73280" marR="73280" marT="36640" marB="36640"/>
                </a:tc>
                <a:extLst>
                  <a:ext uri="{0D108BD9-81ED-4DB2-BD59-A6C34878D82A}">
                    <a16:rowId xmlns:a16="http://schemas.microsoft.com/office/drawing/2014/main" val="1712777020"/>
                  </a:ext>
                </a:extLst>
              </a:tr>
              <a:tr h="444564">
                <a:tc>
                  <a:txBody>
                    <a:bodyPr/>
                    <a:lstStyle/>
                    <a:p>
                      <a:endParaRPr lang="sv-SE" sz="1100"/>
                    </a:p>
                  </a:txBody>
                  <a:tcPr marL="73280" marR="73280" marT="36640" marB="36640"/>
                </a:tc>
                <a:tc>
                  <a:txBody>
                    <a:bodyPr/>
                    <a:lstStyle/>
                    <a:p>
                      <a:endParaRPr lang="sv-SE" sz="1100"/>
                    </a:p>
                  </a:txBody>
                  <a:tcPr marL="73280" marR="73280" marT="36640" marB="36640"/>
                </a:tc>
                <a:tc>
                  <a:txBody>
                    <a:bodyPr/>
                    <a:lstStyle/>
                    <a:p>
                      <a:endParaRPr lang="sv-SE" sz="1100"/>
                    </a:p>
                  </a:txBody>
                  <a:tcPr marL="73280" marR="73280" marT="36640" marB="36640"/>
                </a:tc>
                <a:tc>
                  <a:txBody>
                    <a:bodyPr/>
                    <a:lstStyle/>
                    <a:p>
                      <a:r>
                        <a:rPr lang="sv-SE" sz="1100"/>
                        <a:t>Organisera träningsläger på Björkparken för ungdomslagen</a:t>
                      </a:r>
                    </a:p>
                  </a:txBody>
                  <a:tcPr marL="73280" marR="73280" marT="36640" marB="36640"/>
                </a:tc>
                <a:extLst>
                  <a:ext uri="{0D108BD9-81ED-4DB2-BD59-A6C34878D82A}">
                    <a16:rowId xmlns:a16="http://schemas.microsoft.com/office/drawing/2014/main" val="2474958488"/>
                  </a:ext>
                </a:extLst>
              </a:tr>
              <a:tr h="444564">
                <a:tc>
                  <a:txBody>
                    <a:bodyPr/>
                    <a:lstStyle/>
                    <a:p>
                      <a:endParaRPr lang="sv-SE" sz="1100"/>
                    </a:p>
                  </a:txBody>
                  <a:tcPr marL="73280" marR="73280" marT="36640" marB="36640"/>
                </a:tc>
                <a:tc>
                  <a:txBody>
                    <a:bodyPr/>
                    <a:lstStyle/>
                    <a:p>
                      <a:endParaRPr lang="sv-SE" sz="1100"/>
                    </a:p>
                  </a:txBody>
                  <a:tcPr marL="73280" marR="73280" marT="36640" marB="36640"/>
                </a:tc>
                <a:tc>
                  <a:txBody>
                    <a:bodyPr/>
                    <a:lstStyle/>
                    <a:p>
                      <a:endParaRPr lang="sv-SE" sz="1100"/>
                    </a:p>
                  </a:txBody>
                  <a:tcPr marL="73280" marR="73280" marT="36640" marB="36640"/>
                </a:tc>
                <a:tc>
                  <a:txBody>
                    <a:bodyPr/>
                    <a:lstStyle/>
                    <a:p>
                      <a:endParaRPr lang="sv-SE" sz="1100" dirty="0"/>
                    </a:p>
                  </a:txBody>
                  <a:tcPr marL="73280" marR="73280" marT="36640" marB="36640"/>
                </a:tc>
                <a:extLst>
                  <a:ext uri="{0D108BD9-81ED-4DB2-BD59-A6C34878D82A}">
                    <a16:rowId xmlns:a16="http://schemas.microsoft.com/office/drawing/2014/main" val="37474263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779262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25F5EF0-4F0D-0CAE-C077-5DAA4C3902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A19B2CEC-796E-984A-21E8-24D839A4C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sv-SE" sz="4000">
                <a:solidFill>
                  <a:srgbClr val="FFFFFF"/>
                </a:solidFill>
              </a:rPr>
              <a:t>Fotbollsutveckling – område utbildning ledare</a:t>
            </a:r>
          </a:p>
        </p:txBody>
      </p:sp>
      <p:graphicFrame>
        <p:nvGraphicFramePr>
          <p:cNvPr id="4" name="Platshållare för innehåll 3">
            <a:extLst>
              <a:ext uri="{FF2B5EF4-FFF2-40B4-BE49-F238E27FC236}">
                <a16:creationId xmlns:a16="http://schemas.microsoft.com/office/drawing/2014/main" id="{7BAB5974-8CED-D339-8168-C5EECBDCD26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04895810"/>
              </p:ext>
            </p:extLst>
          </p:nvPr>
        </p:nvGraphicFramePr>
        <p:xfrm>
          <a:off x="1094836" y="2112579"/>
          <a:ext cx="10026269" cy="41928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57980">
                  <a:extLst>
                    <a:ext uri="{9D8B030D-6E8A-4147-A177-3AD203B41FA5}">
                      <a16:colId xmlns:a16="http://schemas.microsoft.com/office/drawing/2014/main" val="2245878010"/>
                    </a:ext>
                  </a:extLst>
                </a:gridCol>
                <a:gridCol w="2516247">
                  <a:extLst>
                    <a:ext uri="{9D8B030D-6E8A-4147-A177-3AD203B41FA5}">
                      <a16:colId xmlns:a16="http://schemas.microsoft.com/office/drawing/2014/main" val="1671275776"/>
                    </a:ext>
                  </a:extLst>
                </a:gridCol>
                <a:gridCol w="2534562">
                  <a:extLst>
                    <a:ext uri="{9D8B030D-6E8A-4147-A177-3AD203B41FA5}">
                      <a16:colId xmlns:a16="http://schemas.microsoft.com/office/drawing/2014/main" val="602636981"/>
                    </a:ext>
                  </a:extLst>
                </a:gridCol>
                <a:gridCol w="2517480">
                  <a:extLst>
                    <a:ext uri="{9D8B030D-6E8A-4147-A177-3AD203B41FA5}">
                      <a16:colId xmlns:a16="http://schemas.microsoft.com/office/drawing/2014/main" val="623208214"/>
                    </a:ext>
                  </a:extLst>
                </a:gridCol>
              </a:tblGrid>
              <a:tr h="343765">
                <a:tc>
                  <a:txBody>
                    <a:bodyPr/>
                    <a:lstStyle/>
                    <a:p>
                      <a:r>
                        <a:rPr lang="sv-SE" sz="1500"/>
                        <a:t>Strategisk inriktning</a:t>
                      </a:r>
                    </a:p>
                  </a:txBody>
                  <a:tcPr marL="84532" marR="84532" marT="42266" marB="42266"/>
                </a:tc>
                <a:tc>
                  <a:txBody>
                    <a:bodyPr/>
                    <a:lstStyle/>
                    <a:p>
                      <a:r>
                        <a:rPr lang="sv-SE" sz="1500"/>
                        <a:t>Basuppgifter</a:t>
                      </a:r>
                    </a:p>
                  </a:txBody>
                  <a:tcPr marL="84532" marR="84532" marT="42266" marB="42266"/>
                </a:tc>
                <a:tc>
                  <a:txBody>
                    <a:bodyPr/>
                    <a:lstStyle/>
                    <a:p>
                      <a:r>
                        <a:rPr lang="sv-SE" sz="1500"/>
                        <a:t>Prioriterad projekt/initativ</a:t>
                      </a:r>
                    </a:p>
                  </a:txBody>
                  <a:tcPr marL="84532" marR="84532" marT="42266" marB="42266"/>
                </a:tc>
                <a:tc>
                  <a:txBody>
                    <a:bodyPr/>
                    <a:lstStyle/>
                    <a:p>
                      <a:r>
                        <a:rPr lang="sv-SE" sz="1500"/>
                        <a:t>Insatser/aktiviteter</a:t>
                      </a:r>
                    </a:p>
                  </a:txBody>
                  <a:tcPr marL="84532" marR="84532" marT="42266" marB="42266"/>
                </a:tc>
                <a:extLst>
                  <a:ext uri="{0D108BD9-81ED-4DB2-BD59-A6C34878D82A}">
                    <a16:rowId xmlns:a16="http://schemas.microsoft.com/office/drawing/2014/main" val="344393273"/>
                  </a:ext>
                </a:extLst>
              </a:tr>
              <a:tr h="164227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500" b="1" i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Fler välutbildade ledare</a:t>
                      </a:r>
                    </a:p>
                  </a:txBody>
                  <a:tcPr marL="84532" marR="84532" marT="42266" marB="42266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3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Följa upp ledarförsörjnings samt --utvecklingsplanen</a:t>
                      </a:r>
                    </a:p>
                    <a:p>
                      <a:endParaRPr lang="sv-SE" sz="1300"/>
                    </a:p>
                  </a:txBody>
                  <a:tcPr marL="84532" marR="84532" marT="42266" marB="42266"/>
                </a:tc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25000"/>
                        </a:lnSpc>
                        <a:buFont typeface="Symbol" panose="05050102010706020507" pitchFamily="18" charset="2"/>
                        <a:buNone/>
                      </a:pPr>
                      <a:r>
                        <a:rPr lang="sv-SE" sz="13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Administrera och genomföra tränarutbildningar på hemmaplan gällande;</a:t>
                      </a:r>
                    </a:p>
                    <a:p>
                      <a:pPr marL="742950" lvl="1" indent="-285750">
                        <a:lnSpc>
                          <a:spcPct val="125000"/>
                        </a:lnSpc>
                        <a:buFont typeface="Courier New" panose="02070309020205020404" pitchFamily="49" charset="0"/>
                        <a:buChar char="o"/>
                      </a:pPr>
                      <a:r>
                        <a:rPr lang="sv-SE" sz="13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SvFF D</a:t>
                      </a:r>
                    </a:p>
                    <a:p>
                      <a:pPr marL="742950" lvl="1" indent="-285750">
                        <a:lnSpc>
                          <a:spcPct val="125000"/>
                        </a:lnSpc>
                        <a:spcAft>
                          <a:spcPts val="80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sv-SE" sz="13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UEFA C</a:t>
                      </a:r>
                    </a:p>
                    <a:p>
                      <a:endParaRPr lang="sv-SE" sz="1300"/>
                    </a:p>
                  </a:txBody>
                  <a:tcPr marL="84532" marR="84532" marT="42266" marB="42266"/>
                </a:tc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25000"/>
                        </a:lnSpc>
                        <a:buFont typeface="Symbol" panose="05050102010706020507" pitchFamily="18" charset="2"/>
                        <a:buNone/>
                      </a:pPr>
                      <a:r>
                        <a:rPr lang="sv-SE" sz="13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Följa upp att alla ledare går igenom ledarnivå SvFF D</a:t>
                      </a:r>
                    </a:p>
                    <a:p>
                      <a:endParaRPr lang="sv-SE" sz="1300"/>
                    </a:p>
                  </a:txBody>
                  <a:tcPr marL="84532" marR="84532" marT="42266" marB="42266"/>
                </a:tc>
                <a:extLst>
                  <a:ext uri="{0D108BD9-81ED-4DB2-BD59-A6C34878D82A}">
                    <a16:rowId xmlns:a16="http://schemas.microsoft.com/office/drawing/2014/main" val="2311666899"/>
                  </a:ext>
                </a:extLst>
              </a:tr>
              <a:tr h="1149171">
                <a:tc>
                  <a:txBody>
                    <a:bodyPr/>
                    <a:lstStyle/>
                    <a:p>
                      <a:endParaRPr lang="sv-SE" sz="1300"/>
                    </a:p>
                  </a:txBody>
                  <a:tcPr marL="84532" marR="84532" marT="42266" marB="42266"/>
                </a:tc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25000"/>
                        </a:lnSpc>
                        <a:buFont typeface="Symbol" panose="05050102010706020507" pitchFamily="18" charset="2"/>
                        <a:buNone/>
                      </a:pPr>
                      <a:r>
                        <a:rPr lang="sv-SE" sz="13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Intern utbildning alla ledare i</a:t>
                      </a:r>
                    </a:p>
                    <a:p>
                      <a:pPr marL="742950" lvl="1" indent="-285750">
                        <a:lnSpc>
                          <a:spcPct val="125000"/>
                        </a:lnSpc>
                        <a:buFont typeface="Courier New" panose="02070309020205020404" pitchFamily="49" charset="0"/>
                        <a:buChar char="o"/>
                      </a:pPr>
                      <a:r>
                        <a:rPr lang="sv-SE" sz="13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HLR</a:t>
                      </a:r>
                    </a:p>
                    <a:p>
                      <a:pPr marL="742950" lvl="1" indent="-285750">
                        <a:lnSpc>
                          <a:spcPct val="125000"/>
                        </a:lnSpc>
                        <a:spcAft>
                          <a:spcPts val="80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sv-SE" sz="13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Skadehantering</a:t>
                      </a:r>
                    </a:p>
                    <a:p>
                      <a:endParaRPr lang="sv-SE" sz="1300"/>
                    </a:p>
                  </a:txBody>
                  <a:tcPr marL="84532" marR="84532" marT="42266" marB="42266"/>
                </a:tc>
                <a:tc>
                  <a:txBody>
                    <a:bodyPr/>
                    <a:lstStyle/>
                    <a:p>
                      <a:endParaRPr lang="sv-SE" sz="1300"/>
                    </a:p>
                  </a:txBody>
                  <a:tcPr marL="84532" marR="84532" marT="42266" marB="42266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3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Få fler ledare med UEFA C – minst en i varje träningsgrupp f o m 7 mot 7</a:t>
                      </a:r>
                    </a:p>
                    <a:p>
                      <a:endParaRPr lang="sv-SE" sz="1300" dirty="0"/>
                    </a:p>
                  </a:txBody>
                  <a:tcPr marL="84532" marR="84532" marT="42266" marB="42266"/>
                </a:tc>
                <a:extLst>
                  <a:ext uri="{0D108BD9-81ED-4DB2-BD59-A6C34878D82A}">
                    <a16:rowId xmlns:a16="http://schemas.microsoft.com/office/drawing/2014/main" val="2453289091"/>
                  </a:ext>
                </a:extLst>
              </a:tr>
              <a:tr h="710072">
                <a:tc>
                  <a:txBody>
                    <a:bodyPr/>
                    <a:lstStyle/>
                    <a:p>
                      <a:endParaRPr lang="sv-SE" sz="1300"/>
                    </a:p>
                  </a:txBody>
                  <a:tcPr marL="84532" marR="84532" marT="42266" marB="42266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3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Det ska finnas en Spelarutvecklare i föreningen</a:t>
                      </a:r>
                    </a:p>
                    <a:p>
                      <a:endParaRPr lang="sv-SE" sz="1300"/>
                    </a:p>
                  </a:txBody>
                  <a:tcPr marL="84532" marR="84532" marT="42266" marB="42266"/>
                </a:tc>
                <a:tc>
                  <a:txBody>
                    <a:bodyPr/>
                    <a:lstStyle/>
                    <a:p>
                      <a:endParaRPr lang="sv-SE" sz="1300"/>
                    </a:p>
                  </a:txBody>
                  <a:tcPr marL="84532" marR="84532" marT="42266" marB="42266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3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Uppstart med ledare inför säsongen</a:t>
                      </a:r>
                    </a:p>
                    <a:p>
                      <a:endParaRPr lang="sv-SE" sz="1300"/>
                    </a:p>
                  </a:txBody>
                  <a:tcPr marL="84532" marR="84532" marT="42266" marB="42266"/>
                </a:tc>
                <a:extLst>
                  <a:ext uri="{0D108BD9-81ED-4DB2-BD59-A6C34878D82A}">
                    <a16:rowId xmlns:a16="http://schemas.microsoft.com/office/drawing/2014/main" val="2121335951"/>
                  </a:ext>
                </a:extLst>
              </a:tr>
              <a:tr h="347522">
                <a:tc>
                  <a:txBody>
                    <a:bodyPr/>
                    <a:lstStyle/>
                    <a:p>
                      <a:endParaRPr lang="sv-SE" sz="1300"/>
                    </a:p>
                  </a:txBody>
                  <a:tcPr marL="84532" marR="84532" marT="42266" marB="42266"/>
                </a:tc>
                <a:tc>
                  <a:txBody>
                    <a:bodyPr/>
                    <a:lstStyle/>
                    <a:p>
                      <a:endParaRPr lang="sv-SE" sz="1300"/>
                    </a:p>
                  </a:txBody>
                  <a:tcPr marL="84532" marR="84532" marT="42266" marB="42266"/>
                </a:tc>
                <a:tc>
                  <a:txBody>
                    <a:bodyPr/>
                    <a:lstStyle/>
                    <a:p>
                      <a:endParaRPr lang="sv-SE" sz="1300"/>
                    </a:p>
                  </a:txBody>
                  <a:tcPr marL="84532" marR="84532" marT="42266" marB="42266"/>
                </a:tc>
                <a:tc>
                  <a:txBody>
                    <a:bodyPr/>
                    <a:lstStyle/>
                    <a:p>
                      <a:endParaRPr lang="sv-SE" sz="1300" dirty="0"/>
                    </a:p>
                  </a:txBody>
                  <a:tcPr marL="84532" marR="84532" marT="42266" marB="42266"/>
                </a:tc>
                <a:extLst>
                  <a:ext uri="{0D108BD9-81ED-4DB2-BD59-A6C34878D82A}">
                    <a16:rowId xmlns:a16="http://schemas.microsoft.com/office/drawing/2014/main" val="37474263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65773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91AC72E-3BBB-A7F3-C1E5-42BBC6B358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8F5DE04F-BC44-6EC7-89B9-408BBDF22D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sv-SE" sz="4000">
                <a:solidFill>
                  <a:srgbClr val="FFFFFF"/>
                </a:solidFill>
              </a:rPr>
              <a:t>Fotbollsutveckling – område tävling</a:t>
            </a:r>
          </a:p>
        </p:txBody>
      </p:sp>
      <p:graphicFrame>
        <p:nvGraphicFramePr>
          <p:cNvPr id="4" name="Platshållare för innehåll 3">
            <a:extLst>
              <a:ext uri="{FF2B5EF4-FFF2-40B4-BE49-F238E27FC236}">
                <a16:creationId xmlns:a16="http://schemas.microsoft.com/office/drawing/2014/main" id="{B247619E-4E0A-A9B0-CE64-69AC54A3618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22336304"/>
              </p:ext>
            </p:extLst>
          </p:nvPr>
        </p:nvGraphicFramePr>
        <p:xfrm>
          <a:off x="644056" y="2369382"/>
          <a:ext cx="10927831" cy="39721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1019">
                  <a:extLst>
                    <a:ext uri="{9D8B030D-6E8A-4147-A177-3AD203B41FA5}">
                      <a16:colId xmlns:a16="http://schemas.microsoft.com/office/drawing/2014/main" val="2245878010"/>
                    </a:ext>
                  </a:extLst>
                </a:gridCol>
                <a:gridCol w="2781211">
                  <a:extLst>
                    <a:ext uri="{9D8B030D-6E8A-4147-A177-3AD203B41FA5}">
                      <a16:colId xmlns:a16="http://schemas.microsoft.com/office/drawing/2014/main" val="1671275776"/>
                    </a:ext>
                  </a:extLst>
                </a:gridCol>
                <a:gridCol w="2726267">
                  <a:extLst>
                    <a:ext uri="{9D8B030D-6E8A-4147-A177-3AD203B41FA5}">
                      <a16:colId xmlns:a16="http://schemas.microsoft.com/office/drawing/2014/main" val="602636981"/>
                    </a:ext>
                  </a:extLst>
                </a:gridCol>
                <a:gridCol w="2719334">
                  <a:extLst>
                    <a:ext uri="{9D8B030D-6E8A-4147-A177-3AD203B41FA5}">
                      <a16:colId xmlns:a16="http://schemas.microsoft.com/office/drawing/2014/main" val="623208214"/>
                    </a:ext>
                  </a:extLst>
                </a:gridCol>
              </a:tblGrid>
              <a:tr h="294401">
                <a:tc>
                  <a:txBody>
                    <a:bodyPr/>
                    <a:lstStyle/>
                    <a:p>
                      <a:r>
                        <a:rPr lang="sv-SE" sz="1300"/>
                        <a:t>Strategisk inriktning</a:t>
                      </a:r>
                    </a:p>
                  </a:txBody>
                  <a:tcPr marL="72393" marR="72393" marT="36197" marB="36197"/>
                </a:tc>
                <a:tc>
                  <a:txBody>
                    <a:bodyPr/>
                    <a:lstStyle/>
                    <a:p>
                      <a:r>
                        <a:rPr lang="sv-SE" sz="1300"/>
                        <a:t>Basuppgifter</a:t>
                      </a:r>
                    </a:p>
                  </a:txBody>
                  <a:tcPr marL="72393" marR="72393" marT="36197" marB="36197"/>
                </a:tc>
                <a:tc>
                  <a:txBody>
                    <a:bodyPr/>
                    <a:lstStyle/>
                    <a:p>
                      <a:r>
                        <a:rPr lang="sv-SE" sz="1300"/>
                        <a:t>Prioriterad projekt/initativ</a:t>
                      </a:r>
                    </a:p>
                  </a:txBody>
                  <a:tcPr marL="72393" marR="72393" marT="36197" marB="36197"/>
                </a:tc>
                <a:tc>
                  <a:txBody>
                    <a:bodyPr/>
                    <a:lstStyle/>
                    <a:p>
                      <a:r>
                        <a:rPr lang="sv-SE" sz="1300"/>
                        <a:t>Insatser/aktiviteter</a:t>
                      </a:r>
                    </a:p>
                  </a:txBody>
                  <a:tcPr marL="72393" marR="72393" marT="36197" marB="36197"/>
                </a:tc>
                <a:extLst>
                  <a:ext uri="{0D108BD9-81ED-4DB2-BD59-A6C34878D82A}">
                    <a16:rowId xmlns:a16="http://schemas.microsoft.com/office/drawing/2014/main" val="344393273"/>
                  </a:ext>
                </a:extLst>
              </a:tr>
              <a:tr h="70463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300" b="1" i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Öka antalet utövare, fler ska delta längre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sv-SE" sz="1300" b="1" i="1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2393" marR="72393" marT="36197" marB="36197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3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Delta i seriespel div 5 herr samt div 7 herr</a:t>
                      </a:r>
                    </a:p>
                    <a:p>
                      <a:endParaRPr lang="sv-SE" sz="1300" dirty="0"/>
                    </a:p>
                  </a:txBody>
                  <a:tcPr marL="72393" marR="72393" marT="36197" marB="36197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Ordna inbjudningscuper på hemmaplan </a:t>
                      </a:r>
                    </a:p>
                    <a:p>
                      <a:endParaRPr lang="sv-SE" sz="1100"/>
                    </a:p>
                  </a:txBody>
                  <a:tcPr marL="72393" marR="72393" marT="36197" marB="36197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Delta i cupspel på annan arena/ort</a:t>
                      </a:r>
                    </a:p>
                    <a:p>
                      <a:endParaRPr lang="sv-SE" sz="1100"/>
                    </a:p>
                  </a:txBody>
                  <a:tcPr marL="72393" marR="72393" marT="36197" marB="36197"/>
                </a:tc>
                <a:extLst>
                  <a:ext uri="{0D108BD9-81ED-4DB2-BD59-A6C34878D82A}">
                    <a16:rowId xmlns:a16="http://schemas.microsoft.com/office/drawing/2014/main" val="2311666899"/>
                  </a:ext>
                </a:extLst>
              </a:tr>
              <a:tr h="158139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300" b="1" i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Fler välutbildade spelare, tränare och domare</a:t>
                      </a:r>
                    </a:p>
                    <a:p>
                      <a:endParaRPr lang="sv-SE" sz="1300" b="1" i="1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2393" marR="72393" marT="36197" marB="36197"/>
                </a:tc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25000"/>
                        </a:lnSpc>
                        <a:buFont typeface="Symbol" panose="05050102010706020507" pitchFamily="18" charset="2"/>
                        <a:buNone/>
                      </a:pPr>
                      <a:r>
                        <a:rPr lang="sv-SE" sz="13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Delta i regionala serier:</a:t>
                      </a:r>
                    </a:p>
                    <a:p>
                      <a:pPr marL="742950" lvl="1" indent="-285750">
                        <a:lnSpc>
                          <a:spcPct val="125000"/>
                        </a:lnSpc>
                        <a:buFont typeface="Courier New" panose="02070309020205020404" pitchFamily="49" charset="0"/>
                        <a:buChar char="o"/>
                      </a:pPr>
                      <a:r>
                        <a:rPr lang="sv-SE" sz="13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 mot 11;  F15-17 (1 lag)</a:t>
                      </a:r>
                    </a:p>
                    <a:p>
                      <a:pPr marL="742950" lvl="1" indent="-285750">
                        <a:lnSpc>
                          <a:spcPct val="125000"/>
                        </a:lnSpc>
                        <a:buFont typeface="Courier New" panose="02070309020205020404" pitchFamily="49" charset="0"/>
                        <a:buChar char="o"/>
                      </a:pPr>
                      <a:r>
                        <a:rPr lang="sv-SE" sz="13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 mot 9;  P14, P13, F14, F13 (4 lag)</a:t>
                      </a:r>
                    </a:p>
                    <a:p>
                      <a:pPr marL="742950" lvl="1" indent="-285750">
                        <a:lnSpc>
                          <a:spcPct val="125000"/>
                        </a:lnSpc>
                        <a:spcAft>
                          <a:spcPts val="80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sv-SE" sz="13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 mot 7; P12, P10-11 samt F12, F11 och F10 (5 lag)</a:t>
                      </a:r>
                    </a:p>
                    <a:p>
                      <a:endParaRPr lang="sv-SE" sz="1300" dirty="0"/>
                    </a:p>
                  </a:txBody>
                  <a:tcPr marL="72393" marR="72393" marT="36197" marB="36197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Arrangera Fotbollens dag på IP i maj</a:t>
                      </a:r>
                    </a:p>
                    <a:p>
                      <a:endParaRPr lang="sv-SE" sz="1100" dirty="0"/>
                    </a:p>
                  </a:txBody>
                  <a:tcPr marL="72393" marR="72393" marT="36197" marB="36197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Delta i futsalseriespel</a:t>
                      </a:r>
                    </a:p>
                    <a:p>
                      <a:endParaRPr lang="sv-SE" sz="1100"/>
                    </a:p>
                  </a:txBody>
                  <a:tcPr marL="72393" marR="72393" marT="36197" marB="36197"/>
                </a:tc>
                <a:extLst>
                  <a:ext uri="{0D108BD9-81ED-4DB2-BD59-A6C34878D82A}">
                    <a16:rowId xmlns:a16="http://schemas.microsoft.com/office/drawing/2014/main" val="2453289091"/>
                  </a:ext>
                </a:extLst>
              </a:tr>
              <a:tr h="1098773">
                <a:tc>
                  <a:txBody>
                    <a:bodyPr/>
                    <a:lstStyle/>
                    <a:p>
                      <a:endParaRPr lang="sv-SE" sz="1100"/>
                    </a:p>
                  </a:txBody>
                  <a:tcPr marL="72393" marR="72393" marT="36197" marB="36197"/>
                </a:tc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25000"/>
                        </a:lnSpc>
                        <a:buFont typeface="Symbol" panose="05050102010706020507" pitchFamily="18" charset="2"/>
                        <a:buNone/>
                      </a:pPr>
                      <a:r>
                        <a:rPr lang="sv-SE" sz="13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Delta i knatteserier poolspel; </a:t>
                      </a:r>
                    </a:p>
                    <a:p>
                      <a:pPr marL="742950" lvl="1" indent="-285750">
                        <a:lnSpc>
                          <a:spcPct val="125000"/>
                        </a:lnSpc>
                        <a:spcAft>
                          <a:spcPts val="80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sv-SE" sz="13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 mot 5; P9, F8 och P8 (3 lag)</a:t>
                      </a:r>
                    </a:p>
                    <a:p>
                      <a:endParaRPr lang="sv-SE" sz="1300" dirty="0"/>
                    </a:p>
                  </a:txBody>
                  <a:tcPr marL="72393" marR="72393" marT="36197" marB="36197"/>
                </a:tc>
                <a:tc>
                  <a:txBody>
                    <a:bodyPr/>
                    <a:lstStyle/>
                    <a:p>
                      <a:r>
                        <a:rPr lang="sv-SE" sz="1100" dirty="0"/>
                        <a:t>Arrangerade matcher:;</a:t>
                      </a:r>
                    </a:p>
                    <a:p>
                      <a:pPr marL="171450" indent="-171450">
                        <a:buFont typeface="Courier New" panose="02070309020205020404" pitchFamily="49" charset="0"/>
                        <a:buChar char="o"/>
                      </a:pPr>
                      <a:r>
                        <a:rPr lang="sv-SE" sz="1100"/>
                        <a:t>P7 och F7</a:t>
                      </a:r>
                      <a:endParaRPr lang="sv-SE" sz="1100" dirty="0"/>
                    </a:p>
                  </a:txBody>
                  <a:tcPr marL="72393" marR="72393" marT="36197" marB="36197"/>
                </a:tc>
                <a:tc>
                  <a:txBody>
                    <a:bodyPr/>
                    <a:lstStyle/>
                    <a:p>
                      <a:r>
                        <a:rPr lang="sv-SE" sz="1100" dirty="0"/>
                        <a:t>Delta i Upplandscupen (herr) samt DM (ungdomar).</a:t>
                      </a:r>
                    </a:p>
                  </a:txBody>
                  <a:tcPr marL="72393" marR="72393" marT="36197" marB="36197"/>
                </a:tc>
                <a:extLst>
                  <a:ext uri="{0D108BD9-81ED-4DB2-BD59-A6C34878D82A}">
                    <a16:rowId xmlns:a16="http://schemas.microsoft.com/office/drawing/2014/main" val="21213359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754465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76142E6-E5DB-EDDE-E09B-B2A30D327F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4D8812D1-55DD-9BFF-2759-C27755FB4D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sv-SE" sz="4000">
                <a:solidFill>
                  <a:srgbClr val="FFFFFF"/>
                </a:solidFill>
              </a:rPr>
              <a:t>Fotbollsutveckling – område domare</a:t>
            </a:r>
          </a:p>
        </p:txBody>
      </p:sp>
      <p:graphicFrame>
        <p:nvGraphicFramePr>
          <p:cNvPr id="4" name="Platshållare för innehåll 3">
            <a:extLst>
              <a:ext uri="{FF2B5EF4-FFF2-40B4-BE49-F238E27FC236}">
                <a16:creationId xmlns:a16="http://schemas.microsoft.com/office/drawing/2014/main" id="{BC67F8CA-FA04-19FB-D27F-504F9D90C1C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74969402"/>
              </p:ext>
            </p:extLst>
          </p:nvPr>
        </p:nvGraphicFramePr>
        <p:xfrm>
          <a:off x="945622" y="2112579"/>
          <a:ext cx="10324697" cy="41928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24194">
                  <a:extLst>
                    <a:ext uri="{9D8B030D-6E8A-4147-A177-3AD203B41FA5}">
                      <a16:colId xmlns:a16="http://schemas.microsoft.com/office/drawing/2014/main" val="2245878010"/>
                    </a:ext>
                  </a:extLst>
                </a:gridCol>
                <a:gridCol w="2614799">
                  <a:extLst>
                    <a:ext uri="{9D8B030D-6E8A-4147-A177-3AD203B41FA5}">
                      <a16:colId xmlns:a16="http://schemas.microsoft.com/office/drawing/2014/main" val="1671275776"/>
                    </a:ext>
                  </a:extLst>
                </a:gridCol>
                <a:gridCol w="2524632">
                  <a:extLst>
                    <a:ext uri="{9D8B030D-6E8A-4147-A177-3AD203B41FA5}">
                      <a16:colId xmlns:a16="http://schemas.microsoft.com/office/drawing/2014/main" val="602636981"/>
                    </a:ext>
                  </a:extLst>
                </a:gridCol>
                <a:gridCol w="2561072">
                  <a:extLst>
                    <a:ext uri="{9D8B030D-6E8A-4147-A177-3AD203B41FA5}">
                      <a16:colId xmlns:a16="http://schemas.microsoft.com/office/drawing/2014/main" val="623208214"/>
                    </a:ext>
                  </a:extLst>
                </a:gridCol>
              </a:tblGrid>
              <a:tr h="327479">
                <a:tc>
                  <a:txBody>
                    <a:bodyPr/>
                    <a:lstStyle/>
                    <a:p>
                      <a:r>
                        <a:rPr lang="sv-SE" sz="1400"/>
                        <a:t>Strategisk inriktning</a:t>
                      </a:r>
                    </a:p>
                  </a:txBody>
                  <a:tcPr marL="80528" marR="80528" marT="40264" marB="40264"/>
                </a:tc>
                <a:tc>
                  <a:txBody>
                    <a:bodyPr/>
                    <a:lstStyle/>
                    <a:p>
                      <a:r>
                        <a:rPr lang="sv-SE" sz="1400"/>
                        <a:t>Basuppgifter</a:t>
                      </a:r>
                    </a:p>
                  </a:txBody>
                  <a:tcPr marL="80528" marR="80528" marT="40264" marB="40264"/>
                </a:tc>
                <a:tc>
                  <a:txBody>
                    <a:bodyPr/>
                    <a:lstStyle/>
                    <a:p>
                      <a:r>
                        <a:rPr lang="sv-SE" sz="1400"/>
                        <a:t>Prioriterad projekt/initativ</a:t>
                      </a:r>
                    </a:p>
                  </a:txBody>
                  <a:tcPr marL="80528" marR="80528" marT="40264" marB="40264"/>
                </a:tc>
                <a:tc>
                  <a:txBody>
                    <a:bodyPr/>
                    <a:lstStyle/>
                    <a:p>
                      <a:r>
                        <a:rPr lang="sv-SE" sz="1400"/>
                        <a:t>Insatser/aktiviteter</a:t>
                      </a:r>
                    </a:p>
                  </a:txBody>
                  <a:tcPr marL="80528" marR="80528" marT="40264" marB="40264"/>
                </a:tc>
                <a:extLst>
                  <a:ext uri="{0D108BD9-81ED-4DB2-BD59-A6C34878D82A}">
                    <a16:rowId xmlns:a16="http://schemas.microsoft.com/office/drawing/2014/main" val="344393273"/>
                  </a:ext>
                </a:extLst>
              </a:tr>
              <a:tr h="9717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 b="1" i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Öka antalet utövare, fler ska delta längre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sv-SE" sz="1400" b="1" i="1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0528" marR="80528" marT="40264" marB="40264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Egen lista på domarpool för ungdomsfotbollen till och med 7 mot 7</a:t>
                      </a:r>
                    </a:p>
                    <a:p>
                      <a:endParaRPr lang="sv-SE" sz="1400"/>
                    </a:p>
                  </a:txBody>
                  <a:tcPr marL="80528" marR="80528" marT="40264" marB="40264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Domare ca 15 år i matcher 7 mot 7</a:t>
                      </a:r>
                    </a:p>
                    <a:p>
                      <a:endParaRPr lang="sv-SE" sz="1200"/>
                    </a:p>
                  </a:txBody>
                  <a:tcPr marL="80528" marR="80528" marT="40264" marB="40264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Projekt med försök att rekrytera fler domare på alla nivåer</a:t>
                      </a:r>
                    </a:p>
                    <a:p>
                      <a:endParaRPr lang="sv-SE" sz="1200"/>
                    </a:p>
                  </a:txBody>
                  <a:tcPr marL="80528" marR="80528" marT="40264" marB="40264"/>
                </a:tc>
                <a:extLst>
                  <a:ext uri="{0D108BD9-81ED-4DB2-BD59-A6C34878D82A}">
                    <a16:rowId xmlns:a16="http://schemas.microsoft.com/office/drawing/2014/main" val="2856049576"/>
                  </a:ext>
                </a:extLst>
              </a:tr>
              <a:tr h="67643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sv-SE" sz="1400" b="1" i="1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0528" marR="80528" marT="40264" marB="40264"/>
                </a:tc>
                <a:tc>
                  <a:txBody>
                    <a:bodyPr/>
                    <a:lstStyle/>
                    <a:p>
                      <a:endParaRPr lang="sv-SE" sz="1400"/>
                    </a:p>
                  </a:txBody>
                  <a:tcPr marL="80528" marR="80528" marT="40264" marB="40264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Egenutbildade domare över 13 år i poolspelsmatcher</a:t>
                      </a:r>
                    </a:p>
                    <a:p>
                      <a:endParaRPr lang="sv-SE" sz="1200"/>
                    </a:p>
                  </a:txBody>
                  <a:tcPr marL="80528" marR="80528" marT="40264" marB="40264"/>
                </a:tc>
                <a:tc>
                  <a:txBody>
                    <a:bodyPr/>
                    <a:lstStyle/>
                    <a:p>
                      <a:endParaRPr lang="sv-SE" sz="1200"/>
                    </a:p>
                  </a:txBody>
                  <a:tcPr marL="80528" marR="80528" marT="40264" marB="40264"/>
                </a:tc>
                <a:extLst>
                  <a:ext uri="{0D108BD9-81ED-4DB2-BD59-A6C34878D82A}">
                    <a16:rowId xmlns:a16="http://schemas.microsoft.com/office/drawing/2014/main" val="2311666899"/>
                  </a:ext>
                </a:extLst>
              </a:tr>
              <a:tr h="676433">
                <a:tc>
                  <a:txBody>
                    <a:bodyPr/>
                    <a:lstStyle/>
                    <a:p>
                      <a:endParaRPr lang="sv-SE" sz="1400" b="1" i="1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0528" marR="80528" marT="40264" marB="40264"/>
                </a:tc>
                <a:tc>
                  <a:txBody>
                    <a:bodyPr/>
                    <a:lstStyle/>
                    <a:p>
                      <a:endParaRPr lang="sv-SE" sz="1400"/>
                    </a:p>
                  </a:txBody>
                  <a:tcPr marL="80528" marR="80528" marT="40264" marB="40264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Utse ansvarig domarcoach i alla matcher med ungdomsdomare</a:t>
                      </a:r>
                    </a:p>
                    <a:p>
                      <a:endParaRPr lang="sv-SE" sz="1200"/>
                    </a:p>
                  </a:txBody>
                  <a:tcPr marL="80528" marR="80528" marT="40264" marB="40264"/>
                </a:tc>
                <a:tc>
                  <a:txBody>
                    <a:bodyPr/>
                    <a:lstStyle/>
                    <a:p>
                      <a:endParaRPr lang="sv-SE" sz="1200"/>
                    </a:p>
                  </a:txBody>
                  <a:tcPr marL="80528" marR="80528" marT="40264" marB="40264"/>
                </a:tc>
                <a:extLst>
                  <a:ext uri="{0D108BD9-81ED-4DB2-BD59-A6C34878D82A}">
                    <a16:rowId xmlns:a16="http://schemas.microsoft.com/office/drawing/2014/main" val="2453289091"/>
                  </a:ext>
                </a:extLst>
              </a:tr>
              <a:tr h="86433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 b="1" i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Fler välutbildade spelare och domare</a:t>
                      </a:r>
                    </a:p>
                    <a:p>
                      <a:endParaRPr lang="sv-SE" sz="1400" b="1" i="1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0528" marR="80528" marT="40264" marB="40264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Rekrytera, utbilda och fortbilda ungdomsdomare i egen regi</a:t>
                      </a:r>
                    </a:p>
                    <a:p>
                      <a:endParaRPr lang="sv-SE" sz="1400"/>
                    </a:p>
                  </a:txBody>
                  <a:tcPr marL="80528" marR="80528" marT="40264" marB="40264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Uppmuntra till vidareutbildning för intresserade ungdomar och spelare som ej är aktiva längre</a:t>
                      </a:r>
                    </a:p>
                    <a:p>
                      <a:endParaRPr lang="sv-SE" sz="1200"/>
                    </a:p>
                  </a:txBody>
                  <a:tcPr marL="80528" marR="80528" marT="40264" marB="40264"/>
                </a:tc>
                <a:tc>
                  <a:txBody>
                    <a:bodyPr/>
                    <a:lstStyle/>
                    <a:p>
                      <a:endParaRPr lang="sv-SE" sz="1200"/>
                    </a:p>
                  </a:txBody>
                  <a:tcPr marL="80528" marR="80528" marT="40264" marB="40264"/>
                </a:tc>
                <a:extLst>
                  <a:ext uri="{0D108BD9-81ED-4DB2-BD59-A6C34878D82A}">
                    <a16:rowId xmlns:a16="http://schemas.microsoft.com/office/drawing/2014/main" val="2413318707"/>
                  </a:ext>
                </a:extLst>
              </a:tr>
              <a:tr h="676433">
                <a:tc>
                  <a:txBody>
                    <a:bodyPr/>
                    <a:lstStyle/>
                    <a:p>
                      <a:endParaRPr lang="sv-SE" sz="1200"/>
                    </a:p>
                  </a:txBody>
                  <a:tcPr marL="80528" marR="80528" marT="40264" marB="40264"/>
                </a:tc>
                <a:tc>
                  <a:txBody>
                    <a:bodyPr/>
                    <a:lstStyle/>
                    <a:p>
                      <a:endParaRPr lang="sv-SE" sz="1200"/>
                    </a:p>
                  </a:txBody>
                  <a:tcPr marL="80528" marR="80528" marT="40264" marB="40264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2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Domarutbildning för spelare som fyller 13 år</a:t>
                      </a:r>
                    </a:p>
                    <a:p>
                      <a:endParaRPr lang="sv-SE" sz="1200"/>
                    </a:p>
                  </a:txBody>
                  <a:tcPr marL="80528" marR="80528" marT="40264" marB="40264"/>
                </a:tc>
                <a:tc>
                  <a:txBody>
                    <a:bodyPr/>
                    <a:lstStyle/>
                    <a:p>
                      <a:endParaRPr lang="sv-SE" sz="1200"/>
                    </a:p>
                  </a:txBody>
                  <a:tcPr marL="80528" marR="80528" marT="40264" marB="40264"/>
                </a:tc>
                <a:extLst>
                  <a:ext uri="{0D108BD9-81ED-4DB2-BD59-A6C34878D82A}">
                    <a16:rowId xmlns:a16="http://schemas.microsoft.com/office/drawing/2014/main" val="21213359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471324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EB89182-EAA5-65BF-05A3-B330B24CCE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E4BE0926-D90E-FDF1-A74B-7D398C58BB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sv-SE" sz="4000">
                <a:solidFill>
                  <a:srgbClr val="FFFFFF"/>
                </a:solidFill>
              </a:rPr>
              <a:t>Föreningsutveckling – område styrelsen</a:t>
            </a:r>
          </a:p>
        </p:txBody>
      </p:sp>
      <p:graphicFrame>
        <p:nvGraphicFramePr>
          <p:cNvPr id="4" name="Platshållare för innehåll 3">
            <a:extLst>
              <a:ext uri="{FF2B5EF4-FFF2-40B4-BE49-F238E27FC236}">
                <a16:creationId xmlns:a16="http://schemas.microsoft.com/office/drawing/2014/main" id="{FB584C27-1C19-A655-F040-E9F82095F4F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12221474"/>
              </p:ext>
            </p:extLst>
          </p:nvPr>
        </p:nvGraphicFramePr>
        <p:xfrm>
          <a:off x="971112" y="2112579"/>
          <a:ext cx="10273719" cy="43395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22271">
                  <a:extLst>
                    <a:ext uri="{9D8B030D-6E8A-4147-A177-3AD203B41FA5}">
                      <a16:colId xmlns:a16="http://schemas.microsoft.com/office/drawing/2014/main" val="2245878010"/>
                    </a:ext>
                  </a:extLst>
                </a:gridCol>
                <a:gridCol w="2772102">
                  <a:extLst>
                    <a:ext uri="{9D8B030D-6E8A-4147-A177-3AD203B41FA5}">
                      <a16:colId xmlns:a16="http://schemas.microsoft.com/office/drawing/2014/main" val="1671275776"/>
                    </a:ext>
                  </a:extLst>
                </a:gridCol>
                <a:gridCol w="2432763">
                  <a:extLst>
                    <a:ext uri="{9D8B030D-6E8A-4147-A177-3AD203B41FA5}">
                      <a16:colId xmlns:a16="http://schemas.microsoft.com/office/drawing/2014/main" val="602636981"/>
                    </a:ext>
                  </a:extLst>
                </a:gridCol>
                <a:gridCol w="2746583">
                  <a:extLst>
                    <a:ext uri="{9D8B030D-6E8A-4147-A177-3AD203B41FA5}">
                      <a16:colId xmlns:a16="http://schemas.microsoft.com/office/drawing/2014/main" val="623208214"/>
                    </a:ext>
                  </a:extLst>
                </a:gridCol>
              </a:tblGrid>
              <a:tr h="275204">
                <a:tc>
                  <a:txBody>
                    <a:bodyPr/>
                    <a:lstStyle/>
                    <a:p>
                      <a:r>
                        <a:rPr lang="sv-SE" sz="1100"/>
                        <a:t>Strategisk inriktning</a:t>
                      </a:r>
                    </a:p>
                  </a:txBody>
                  <a:tcPr marL="80942" marR="80942" marT="40471" marB="40471"/>
                </a:tc>
                <a:tc>
                  <a:txBody>
                    <a:bodyPr/>
                    <a:lstStyle/>
                    <a:p>
                      <a:r>
                        <a:rPr lang="sv-SE" sz="1100"/>
                        <a:t>Basuppgifter</a:t>
                      </a:r>
                    </a:p>
                  </a:txBody>
                  <a:tcPr marL="80942" marR="80942" marT="40471" marB="40471"/>
                </a:tc>
                <a:tc>
                  <a:txBody>
                    <a:bodyPr/>
                    <a:lstStyle/>
                    <a:p>
                      <a:r>
                        <a:rPr lang="sv-SE" sz="1100"/>
                        <a:t>Prioriterad projekt/initativ</a:t>
                      </a:r>
                    </a:p>
                  </a:txBody>
                  <a:tcPr marL="80942" marR="80942" marT="40471" marB="40471"/>
                </a:tc>
                <a:tc>
                  <a:txBody>
                    <a:bodyPr/>
                    <a:lstStyle/>
                    <a:p>
                      <a:r>
                        <a:rPr lang="sv-SE" sz="1100"/>
                        <a:t>Insatser/aktiviteter</a:t>
                      </a:r>
                    </a:p>
                  </a:txBody>
                  <a:tcPr marL="80942" marR="80942" marT="40471" marB="40471"/>
                </a:tc>
                <a:extLst>
                  <a:ext uri="{0D108BD9-81ED-4DB2-BD59-A6C34878D82A}">
                    <a16:rowId xmlns:a16="http://schemas.microsoft.com/office/drawing/2014/main" val="344393273"/>
                  </a:ext>
                </a:extLst>
              </a:tr>
              <a:tr h="92274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 b="1" i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Utveckla en optimerad organisation för Films SK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sv-SE" sz="1100"/>
                    </a:p>
                  </a:txBody>
                  <a:tcPr marL="80942" marR="80942" marT="40471" marB="40471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1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Anpassa organisationen efter verksamhetens behov</a:t>
                      </a:r>
                    </a:p>
                    <a:p>
                      <a:endParaRPr lang="sv-SE" sz="1100"/>
                    </a:p>
                  </a:txBody>
                  <a:tcPr marL="80942" marR="80942" marT="40471" marB="40471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1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Säkerställa driften för verksamheten</a:t>
                      </a:r>
                    </a:p>
                    <a:p>
                      <a:endParaRPr lang="sv-SE" sz="1100"/>
                    </a:p>
                  </a:txBody>
                  <a:tcPr marL="80942" marR="80942" marT="40471" marB="40471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1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Följa upp verksamhetsplanen</a:t>
                      </a:r>
                    </a:p>
                    <a:p>
                      <a:endParaRPr lang="sv-SE" sz="1100"/>
                    </a:p>
                  </a:txBody>
                  <a:tcPr marL="80942" marR="80942" marT="40471" marB="40471"/>
                </a:tc>
                <a:extLst>
                  <a:ext uri="{0D108BD9-81ED-4DB2-BD59-A6C34878D82A}">
                    <a16:rowId xmlns:a16="http://schemas.microsoft.com/office/drawing/2014/main" val="2856049576"/>
                  </a:ext>
                </a:extLst>
              </a:tr>
              <a:tr h="76085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sv-SE" sz="1100"/>
                    </a:p>
                  </a:txBody>
                  <a:tcPr marL="80942" marR="80942" marT="40471" marB="40471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1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Säkerställa både formella och icke formella demokratiska processer för att öka medlemmars inflytande och delaktighet</a:t>
                      </a:r>
                    </a:p>
                    <a:p>
                      <a:endParaRPr lang="sv-SE" sz="1100"/>
                    </a:p>
                  </a:txBody>
                  <a:tcPr marL="80942" marR="80942" marT="40471" marB="40471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1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Regelbundet stämma av verksamhetens behov via träffar med kommittéerna</a:t>
                      </a:r>
                    </a:p>
                    <a:p>
                      <a:endParaRPr lang="sv-SE" sz="1100" dirty="0"/>
                    </a:p>
                  </a:txBody>
                  <a:tcPr marL="80942" marR="80942" marT="40471" marB="40471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1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Sprida kunskap om styrelsens arbete och roll</a:t>
                      </a:r>
                    </a:p>
                    <a:p>
                      <a:endParaRPr lang="sv-SE" sz="1100"/>
                    </a:p>
                  </a:txBody>
                  <a:tcPr marL="80942" marR="80942" marT="40471" marB="40471"/>
                </a:tc>
                <a:extLst>
                  <a:ext uri="{0D108BD9-81ED-4DB2-BD59-A6C34878D82A}">
                    <a16:rowId xmlns:a16="http://schemas.microsoft.com/office/drawing/2014/main" val="2311666899"/>
                  </a:ext>
                </a:extLst>
              </a:tr>
              <a:tr h="760857">
                <a:tc>
                  <a:txBody>
                    <a:bodyPr/>
                    <a:lstStyle/>
                    <a:p>
                      <a:endParaRPr lang="sv-SE" sz="1100"/>
                    </a:p>
                  </a:txBody>
                  <a:tcPr marL="80942" marR="80942" marT="40471" marB="40471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1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Upprätthålla ärendehantering och struktur för trygghetsfrågor. Lokalt ansvar för efterlevande av Barnkonventionen.</a:t>
                      </a:r>
                    </a:p>
                    <a:p>
                      <a:endParaRPr lang="sv-SE" sz="1100" dirty="0"/>
                    </a:p>
                  </a:txBody>
                  <a:tcPr marL="80942" marR="80942" marT="40471" marB="40471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1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Arbeta mot fotbollsförbundets direktiv för Kvalitetsklubb</a:t>
                      </a:r>
                    </a:p>
                    <a:p>
                      <a:endParaRPr lang="sv-SE" sz="1100" dirty="0"/>
                    </a:p>
                  </a:txBody>
                  <a:tcPr marL="80942" marR="80942" marT="40471" marB="40471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1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Kontroll av nya ledare enligt belastningsregistret</a:t>
                      </a:r>
                    </a:p>
                    <a:p>
                      <a:endParaRPr lang="sv-SE" sz="1100" dirty="0"/>
                    </a:p>
                  </a:txBody>
                  <a:tcPr marL="80942" marR="80942" marT="40471" marB="40471"/>
                </a:tc>
                <a:extLst>
                  <a:ext uri="{0D108BD9-81ED-4DB2-BD59-A6C34878D82A}">
                    <a16:rowId xmlns:a16="http://schemas.microsoft.com/office/drawing/2014/main" val="2453289091"/>
                  </a:ext>
                </a:extLst>
              </a:tr>
              <a:tr h="598973">
                <a:tc>
                  <a:txBody>
                    <a:bodyPr/>
                    <a:lstStyle/>
                    <a:p>
                      <a:endParaRPr lang="sv-SE" sz="1100"/>
                    </a:p>
                  </a:txBody>
                  <a:tcPr marL="80942" marR="80942" marT="40471" marB="40471"/>
                </a:tc>
                <a:tc>
                  <a:txBody>
                    <a:bodyPr/>
                    <a:lstStyle/>
                    <a:p>
                      <a:endParaRPr lang="sv-SE" sz="1100"/>
                    </a:p>
                  </a:txBody>
                  <a:tcPr marL="80942" marR="80942" marT="40471" marB="40471"/>
                </a:tc>
                <a:tc>
                  <a:txBody>
                    <a:bodyPr/>
                    <a:lstStyle/>
                    <a:p>
                      <a:endParaRPr lang="sv-SE" sz="1100"/>
                    </a:p>
                  </a:txBody>
                  <a:tcPr marL="80942" marR="80942" marT="40471" marB="40471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1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Organisera kansliet gällande behandling och förvaring av dokument</a:t>
                      </a:r>
                    </a:p>
                    <a:p>
                      <a:endParaRPr lang="sv-SE" sz="1100" dirty="0"/>
                    </a:p>
                  </a:txBody>
                  <a:tcPr marL="80942" marR="80942" marT="40471" marB="40471"/>
                </a:tc>
                <a:extLst>
                  <a:ext uri="{0D108BD9-81ED-4DB2-BD59-A6C34878D82A}">
                    <a16:rowId xmlns:a16="http://schemas.microsoft.com/office/drawing/2014/main" val="2413318707"/>
                  </a:ext>
                </a:extLst>
              </a:tr>
              <a:tr h="437088">
                <a:tc>
                  <a:txBody>
                    <a:bodyPr/>
                    <a:lstStyle/>
                    <a:p>
                      <a:endParaRPr lang="sv-SE" sz="1100"/>
                    </a:p>
                  </a:txBody>
                  <a:tcPr marL="80942" marR="80942" marT="40471" marB="40471"/>
                </a:tc>
                <a:tc>
                  <a:txBody>
                    <a:bodyPr/>
                    <a:lstStyle/>
                    <a:p>
                      <a:endParaRPr lang="sv-SE" sz="1100"/>
                    </a:p>
                  </a:txBody>
                  <a:tcPr marL="80942" marR="80942" marT="40471" marB="40471"/>
                </a:tc>
                <a:tc>
                  <a:txBody>
                    <a:bodyPr/>
                    <a:lstStyle/>
                    <a:p>
                      <a:endParaRPr lang="sv-SE" sz="1100"/>
                    </a:p>
                  </a:txBody>
                  <a:tcPr marL="80942" marR="80942" marT="40471" marB="40471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1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Strukturera upp avtal och mallar</a:t>
                      </a:r>
                    </a:p>
                    <a:p>
                      <a:endParaRPr lang="sv-SE" sz="1100" dirty="0"/>
                    </a:p>
                  </a:txBody>
                  <a:tcPr marL="80942" marR="80942" marT="40471" marB="40471"/>
                </a:tc>
                <a:extLst>
                  <a:ext uri="{0D108BD9-81ED-4DB2-BD59-A6C34878D82A}">
                    <a16:rowId xmlns:a16="http://schemas.microsoft.com/office/drawing/2014/main" val="3932137276"/>
                  </a:ext>
                </a:extLst>
              </a:tr>
              <a:tr h="437088">
                <a:tc>
                  <a:txBody>
                    <a:bodyPr/>
                    <a:lstStyle/>
                    <a:p>
                      <a:endParaRPr lang="sv-SE" sz="1100"/>
                    </a:p>
                  </a:txBody>
                  <a:tcPr marL="80942" marR="80942" marT="40471" marB="40471"/>
                </a:tc>
                <a:tc>
                  <a:txBody>
                    <a:bodyPr/>
                    <a:lstStyle/>
                    <a:p>
                      <a:endParaRPr lang="sv-SE" sz="1100"/>
                    </a:p>
                  </a:txBody>
                  <a:tcPr marL="80942" marR="80942" marT="40471" marB="40471"/>
                </a:tc>
                <a:tc>
                  <a:txBody>
                    <a:bodyPr/>
                    <a:lstStyle/>
                    <a:p>
                      <a:endParaRPr lang="sv-SE" sz="1100"/>
                    </a:p>
                  </a:txBody>
                  <a:tcPr marL="80942" marR="80942" marT="40471" marB="40471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1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Organisera ekonomifunktionerna i föreningen</a:t>
                      </a:r>
                    </a:p>
                    <a:p>
                      <a:endParaRPr lang="sv-SE" sz="1100" dirty="0"/>
                    </a:p>
                  </a:txBody>
                  <a:tcPr marL="80942" marR="80942" marT="40471" marB="40471"/>
                </a:tc>
                <a:extLst>
                  <a:ext uri="{0D108BD9-81ED-4DB2-BD59-A6C34878D82A}">
                    <a16:rowId xmlns:a16="http://schemas.microsoft.com/office/drawing/2014/main" val="21213359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314261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AB1A984-A161-49C2-E39B-60F387A504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D5DD2C77-8DB0-F9EF-3CA1-70B50DA556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sv-SE" sz="4000">
                <a:solidFill>
                  <a:srgbClr val="FFFFFF"/>
                </a:solidFill>
              </a:rPr>
              <a:t>Föreningsutveckling – kansli</a:t>
            </a:r>
          </a:p>
        </p:txBody>
      </p:sp>
      <p:graphicFrame>
        <p:nvGraphicFramePr>
          <p:cNvPr id="4" name="Platshållare för innehåll 3">
            <a:extLst>
              <a:ext uri="{FF2B5EF4-FFF2-40B4-BE49-F238E27FC236}">
                <a16:creationId xmlns:a16="http://schemas.microsoft.com/office/drawing/2014/main" id="{4FE51855-B054-FBE9-50F8-21EA44B325D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94649911"/>
              </p:ext>
            </p:extLst>
          </p:nvPr>
        </p:nvGraphicFramePr>
        <p:xfrm>
          <a:off x="644056" y="2201784"/>
          <a:ext cx="10927831" cy="401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82219">
                  <a:extLst>
                    <a:ext uri="{9D8B030D-6E8A-4147-A177-3AD203B41FA5}">
                      <a16:colId xmlns:a16="http://schemas.microsoft.com/office/drawing/2014/main" val="2245878010"/>
                    </a:ext>
                  </a:extLst>
                </a:gridCol>
                <a:gridCol w="2961154">
                  <a:extLst>
                    <a:ext uri="{9D8B030D-6E8A-4147-A177-3AD203B41FA5}">
                      <a16:colId xmlns:a16="http://schemas.microsoft.com/office/drawing/2014/main" val="1671275776"/>
                    </a:ext>
                  </a:extLst>
                </a:gridCol>
                <a:gridCol w="2568469">
                  <a:extLst>
                    <a:ext uri="{9D8B030D-6E8A-4147-A177-3AD203B41FA5}">
                      <a16:colId xmlns:a16="http://schemas.microsoft.com/office/drawing/2014/main" val="602636981"/>
                    </a:ext>
                  </a:extLst>
                </a:gridCol>
                <a:gridCol w="2915989">
                  <a:extLst>
                    <a:ext uri="{9D8B030D-6E8A-4147-A177-3AD203B41FA5}">
                      <a16:colId xmlns:a16="http://schemas.microsoft.com/office/drawing/2014/main" val="623208214"/>
                    </a:ext>
                  </a:extLst>
                </a:gridCol>
              </a:tblGrid>
              <a:tr h="294159">
                <a:tc>
                  <a:txBody>
                    <a:bodyPr/>
                    <a:lstStyle/>
                    <a:p>
                      <a:r>
                        <a:rPr lang="sv-SE" sz="1100"/>
                        <a:t>Strategisk inriktning</a:t>
                      </a:r>
                    </a:p>
                  </a:txBody>
                  <a:tcPr marL="86517" marR="86517" marT="43259" marB="43259"/>
                </a:tc>
                <a:tc>
                  <a:txBody>
                    <a:bodyPr/>
                    <a:lstStyle/>
                    <a:p>
                      <a:r>
                        <a:rPr lang="sv-SE" sz="1100"/>
                        <a:t>Basuppgifter</a:t>
                      </a:r>
                    </a:p>
                  </a:txBody>
                  <a:tcPr marL="86517" marR="86517" marT="43259" marB="43259"/>
                </a:tc>
                <a:tc>
                  <a:txBody>
                    <a:bodyPr/>
                    <a:lstStyle/>
                    <a:p>
                      <a:r>
                        <a:rPr lang="sv-SE" sz="1100"/>
                        <a:t>Prioriterad projekt/initativ</a:t>
                      </a:r>
                    </a:p>
                  </a:txBody>
                  <a:tcPr marL="86517" marR="86517" marT="43259" marB="43259"/>
                </a:tc>
                <a:tc>
                  <a:txBody>
                    <a:bodyPr/>
                    <a:lstStyle/>
                    <a:p>
                      <a:r>
                        <a:rPr lang="sv-SE" sz="1100"/>
                        <a:t>Insatser/aktiviteter</a:t>
                      </a:r>
                    </a:p>
                  </a:txBody>
                  <a:tcPr marL="86517" marR="86517" marT="43259" marB="43259"/>
                </a:tc>
                <a:extLst>
                  <a:ext uri="{0D108BD9-81ED-4DB2-BD59-A6C34878D82A}">
                    <a16:rowId xmlns:a16="http://schemas.microsoft.com/office/drawing/2014/main" val="344393273"/>
                  </a:ext>
                </a:extLst>
              </a:tr>
              <a:tr h="101513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500" b="1" i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Utveckla en optimerad organisation för Films SK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sv-SE" sz="1300"/>
                    </a:p>
                  </a:txBody>
                  <a:tcPr marL="86517" marR="86517" marT="43259" marB="43259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5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Säkerställa en fungerande kansliverksamhet</a:t>
                      </a:r>
                    </a:p>
                    <a:p>
                      <a:endParaRPr lang="sv-SE" sz="1300" dirty="0"/>
                    </a:p>
                  </a:txBody>
                  <a:tcPr marL="86517" marR="86517" marT="43259" marB="43259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3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Administrera och följa upp ekonomiskt verksamhetsstöd</a:t>
                      </a:r>
                    </a:p>
                    <a:p>
                      <a:endParaRPr lang="sv-SE" sz="1300"/>
                    </a:p>
                  </a:txBody>
                  <a:tcPr marL="86517" marR="86517" marT="43259" marB="43259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3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Ansöka om kommunala och regionala verksamhetsbidrag</a:t>
                      </a:r>
                    </a:p>
                    <a:p>
                      <a:endParaRPr lang="sv-SE" sz="1300"/>
                    </a:p>
                  </a:txBody>
                  <a:tcPr marL="86517" marR="86517" marT="43259" marB="43259"/>
                </a:tc>
                <a:extLst>
                  <a:ext uri="{0D108BD9-81ED-4DB2-BD59-A6C34878D82A}">
                    <a16:rowId xmlns:a16="http://schemas.microsoft.com/office/drawing/2014/main" val="2856049576"/>
                  </a:ext>
                </a:extLst>
              </a:tr>
              <a:tr h="72674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sv-SE" sz="1300"/>
                    </a:p>
                  </a:txBody>
                  <a:tcPr marL="86517" marR="86517" marT="43259" marB="43259"/>
                </a:tc>
                <a:tc>
                  <a:txBody>
                    <a:bodyPr/>
                    <a:lstStyle/>
                    <a:p>
                      <a:endParaRPr lang="sv-SE" sz="1300"/>
                    </a:p>
                  </a:txBody>
                  <a:tcPr marL="86517" marR="86517" marT="43259" marB="43259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3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Administrera övrig intäkts- och kostnadsverksamhet</a:t>
                      </a:r>
                    </a:p>
                    <a:p>
                      <a:endParaRPr lang="sv-SE" sz="1300"/>
                    </a:p>
                  </a:txBody>
                  <a:tcPr marL="86517" marR="86517" marT="43259" marB="43259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3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Upprätthålla kiosker på IP/</a:t>
                      </a:r>
                      <a:r>
                        <a:rPr lang="sv-SE" sz="1300" dirty="0" err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Björkparken</a:t>
                      </a:r>
                      <a:endParaRPr lang="sv-SE" sz="13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sv-SE" sz="1300" dirty="0"/>
                    </a:p>
                  </a:txBody>
                  <a:tcPr marL="86517" marR="86517" marT="43259" marB="43259"/>
                </a:tc>
                <a:extLst>
                  <a:ext uri="{0D108BD9-81ED-4DB2-BD59-A6C34878D82A}">
                    <a16:rowId xmlns:a16="http://schemas.microsoft.com/office/drawing/2014/main" val="2311666899"/>
                  </a:ext>
                </a:extLst>
              </a:tr>
              <a:tr h="524871">
                <a:tc>
                  <a:txBody>
                    <a:bodyPr/>
                    <a:lstStyle/>
                    <a:p>
                      <a:endParaRPr lang="sv-SE" sz="1300"/>
                    </a:p>
                  </a:txBody>
                  <a:tcPr marL="86517" marR="86517" marT="43259" marB="43259"/>
                </a:tc>
                <a:tc>
                  <a:txBody>
                    <a:bodyPr/>
                    <a:lstStyle/>
                    <a:p>
                      <a:endParaRPr lang="sv-SE" sz="1300"/>
                    </a:p>
                  </a:txBody>
                  <a:tcPr marL="86517" marR="86517" marT="43259" marB="43259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3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Administrera medlemsregister</a:t>
                      </a:r>
                    </a:p>
                    <a:p>
                      <a:endParaRPr lang="sv-SE" sz="1300"/>
                    </a:p>
                  </a:txBody>
                  <a:tcPr marL="86517" marR="86517" marT="43259" marB="43259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3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Organisera Trädgårdsförsäljningen</a:t>
                      </a:r>
                    </a:p>
                    <a:p>
                      <a:endParaRPr lang="sv-SE" sz="1300"/>
                    </a:p>
                  </a:txBody>
                  <a:tcPr marL="86517" marR="86517" marT="43259" marB="43259"/>
                </a:tc>
                <a:extLst>
                  <a:ext uri="{0D108BD9-81ED-4DB2-BD59-A6C34878D82A}">
                    <a16:rowId xmlns:a16="http://schemas.microsoft.com/office/drawing/2014/main" val="2453289091"/>
                  </a:ext>
                </a:extLst>
              </a:tr>
              <a:tr h="726745">
                <a:tc>
                  <a:txBody>
                    <a:bodyPr/>
                    <a:lstStyle/>
                    <a:p>
                      <a:endParaRPr lang="sv-SE" sz="1300"/>
                    </a:p>
                  </a:txBody>
                  <a:tcPr marL="86517" marR="86517" marT="43259" marB="43259"/>
                </a:tc>
                <a:tc>
                  <a:txBody>
                    <a:bodyPr/>
                    <a:lstStyle/>
                    <a:p>
                      <a:endParaRPr lang="sv-SE" sz="1300"/>
                    </a:p>
                  </a:txBody>
                  <a:tcPr marL="86517" marR="86517" marT="43259" marB="43259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3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Administrera information till/från föreningen</a:t>
                      </a:r>
                    </a:p>
                    <a:p>
                      <a:endParaRPr lang="sv-SE" sz="1300"/>
                    </a:p>
                  </a:txBody>
                  <a:tcPr marL="86517" marR="86517" marT="43259" marB="43259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3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Bevaka data från Laget.se från lagen </a:t>
                      </a:r>
                    </a:p>
                    <a:p>
                      <a:endParaRPr lang="sv-SE" sz="1300"/>
                    </a:p>
                  </a:txBody>
                  <a:tcPr marL="86517" marR="86517" marT="43259" marB="43259"/>
                </a:tc>
                <a:extLst>
                  <a:ext uri="{0D108BD9-81ED-4DB2-BD59-A6C34878D82A}">
                    <a16:rowId xmlns:a16="http://schemas.microsoft.com/office/drawing/2014/main" val="2413318707"/>
                  </a:ext>
                </a:extLst>
              </a:tr>
              <a:tr h="726745">
                <a:tc>
                  <a:txBody>
                    <a:bodyPr/>
                    <a:lstStyle/>
                    <a:p>
                      <a:endParaRPr lang="sv-SE" sz="1300"/>
                    </a:p>
                  </a:txBody>
                  <a:tcPr marL="86517" marR="86517" marT="43259" marB="43259"/>
                </a:tc>
                <a:tc>
                  <a:txBody>
                    <a:bodyPr/>
                    <a:lstStyle/>
                    <a:p>
                      <a:endParaRPr lang="sv-SE" sz="1300"/>
                    </a:p>
                  </a:txBody>
                  <a:tcPr marL="86517" marR="86517" marT="43259" marB="43259"/>
                </a:tc>
                <a:tc>
                  <a:txBody>
                    <a:bodyPr/>
                    <a:lstStyle/>
                    <a:p>
                      <a:endParaRPr lang="sv-SE" sz="1300"/>
                    </a:p>
                  </a:txBody>
                  <a:tcPr marL="86517" marR="86517" marT="43259" marB="43259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3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Ge information till Ungdoms- </a:t>
                      </a:r>
                      <a:r>
                        <a:rPr lang="sv-SE" sz="1300" dirty="0" err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resp</a:t>
                      </a:r>
                      <a:r>
                        <a:rPr lang="sv-SE" sz="13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Seniorkommittéer</a:t>
                      </a:r>
                    </a:p>
                    <a:p>
                      <a:endParaRPr lang="sv-SE" sz="1300" dirty="0"/>
                    </a:p>
                  </a:txBody>
                  <a:tcPr marL="86517" marR="86517" marT="43259" marB="43259"/>
                </a:tc>
                <a:extLst>
                  <a:ext uri="{0D108BD9-81ED-4DB2-BD59-A6C34878D82A}">
                    <a16:rowId xmlns:a16="http://schemas.microsoft.com/office/drawing/2014/main" val="39321372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58697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5A33FB3-099B-2EF1-7F97-ACDD2B35FA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B101491F-54EE-460B-0B90-418B8E21CB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sv-SE" sz="2800">
                <a:solidFill>
                  <a:srgbClr val="FFFFFF"/>
                </a:solidFill>
              </a:rPr>
              <a:t>Föreningsutveckling – område styrelse, kansli, senior- och ungdomsverksamhet</a:t>
            </a:r>
          </a:p>
        </p:txBody>
      </p:sp>
      <p:graphicFrame>
        <p:nvGraphicFramePr>
          <p:cNvPr id="4" name="Platshållare för innehåll 3">
            <a:extLst>
              <a:ext uri="{FF2B5EF4-FFF2-40B4-BE49-F238E27FC236}">
                <a16:creationId xmlns:a16="http://schemas.microsoft.com/office/drawing/2014/main" id="{E99678FD-F4AD-124B-736F-F048D7D2007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82186188"/>
              </p:ext>
            </p:extLst>
          </p:nvPr>
        </p:nvGraphicFramePr>
        <p:xfrm>
          <a:off x="1077215" y="2112579"/>
          <a:ext cx="10061513" cy="41928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10096">
                  <a:extLst>
                    <a:ext uri="{9D8B030D-6E8A-4147-A177-3AD203B41FA5}">
                      <a16:colId xmlns:a16="http://schemas.microsoft.com/office/drawing/2014/main" val="2245878010"/>
                    </a:ext>
                  </a:extLst>
                </a:gridCol>
                <a:gridCol w="2885902">
                  <a:extLst>
                    <a:ext uri="{9D8B030D-6E8A-4147-A177-3AD203B41FA5}">
                      <a16:colId xmlns:a16="http://schemas.microsoft.com/office/drawing/2014/main" val="1671275776"/>
                    </a:ext>
                  </a:extLst>
                </a:gridCol>
                <a:gridCol w="2696332">
                  <a:extLst>
                    <a:ext uri="{9D8B030D-6E8A-4147-A177-3AD203B41FA5}">
                      <a16:colId xmlns:a16="http://schemas.microsoft.com/office/drawing/2014/main" val="602636981"/>
                    </a:ext>
                  </a:extLst>
                </a:gridCol>
                <a:gridCol w="2269183">
                  <a:extLst>
                    <a:ext uri="{9D8B030D-6E8A-4147-A177-3AD203B41FA5}">
                      <a16:colId xmlns:a16="http://schemas.microsoft.com/office/drawing/2014/main" val="623208214"/>
                    </a:ext>
                  </a:extLst>
                </a:gridCol>
              </a:tblGrid>
              <a:tr h="241075">
                <a:tc>
                  <a:txBody>
                    <a:bodyPr/>
                    <a:lstStyle/>
                    <a:p>
                      <a:r>
                        <a:rPr lang="sv-SE" sz="900"/>
                        <a:t>Strategisk inriktning</a:t>
                      </a:r>
                    </a:p>
                  </a:txBody>
                  <a:tcPr marL="70904" marR="70904" marT="35452" marB="35452"/>
                </a:tc>
                <a:tc>
                  <a:txBody>
                    <a:bodyPr/>
                    <a:lstStyle/>
                    <a:p>
                      <a:r>
                        <a:rPr lang="sv-SE" sz="900"/>
                        <a:t>Basuppgifter</a:t>
                      </a:r>
                    </a:p>
                  </a:txBody>
                  <a:tcPr marL="70904" marR="70904" marT="35452" marB="35452"/>
                </a:tc>
                <a:tc>
                  <a:txBody>
                    <a:bodyPr/>
                    <a:lstStyle/>
                    <a:p>
                      <a:r>
                        <a:rPr lang="sv-SE" sz="900"/>
                        <a:t>Prioriterad projekt/initativ</a:t>
                      </a:r>
                    </a:p>
                  </a:txBody>
                  <a:tcPr marL="70904" marR="70904" marT="35452" marB="35452"/>
                </a:tc>
                <a:tc>
                  <a:txBody>
                    <a:bodyPr/>
                    <a:lstStyle/>
                    <a:p>
                      <a:r>
                        <a:rPr lang="sv-SE" sz="900"/>
                        <a:t>Insatser/aktiviteter</a:t>
                      </a:r>
                    </a:p>
                  </a:txBody>
                  <a:tcPr marL="70904" marR="70904" marT="35452" marB="35452"/>
                </a:tc>
                <a:extLst>
                  <a:ext uri="{0D108BD9-81ED-4DB2-BD59-A6C34878D82A}">
                    <a16:rowId xmlns:a16="http://schemas.microsoft.com/office/drawing/2014/main" val="344393273"/>
                  </a:ext>
                </a:extLst>
              </a:tr>
              <a:tr h="83194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200" b="1" i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Öka antalet ideella i föreningen samt utbildade ledare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sv-SE" sz="1100"/>
                    </a:p>
                  </a:txBody>
                  <a:tcPr marL="70904" marR="70904" marT="35452" marB="35452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1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Ge stöd och introduktion för nya i föreningen    </a:t>
                      </a:r>
                    </a:p>
                    <a:p>
                      <a:endParaRPr lang="sv-SE" sz="1100"/>
                    </a:p>
                  </a:txBody>
                  <a:tcPr marL="70904" marR="70904" marT="35452" marB="35452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1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Introduktion för nya tränare</a:t>
                      </a:r>
                    </a:p>
                    <a:p>
                      <a:endParaRPr lang="sv-SE" sz="1100"/>
                    </a:p>
                  </a:txBody>
                  <a:tcPr marL="70904" marR="70904" marT="35452" marB="35452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1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Träningstillfälle för nya tränare på IP</a:t>
                      </a:r>
                    </a:p>
                    <a:p>
                      <a:endParaRPr lang="sv-SE" sz="1100"/>
                    </a:p>
                  </a:txBody>
                  <a:tcPr marL="70904" marR="70904" marT="35452" marB="35452"/>
                </a:tc>
                <a:extLst>
                  <a:ext uri="{0D108BD9-81ED-4DB2-BD59-A6C34878D82A}">
                    <a16:rowId xmlns:a16="http://schemas.microsoft.com/office/drawing/2014/main" val="2856049576"/>
                  </a:ext>
                </a:extLst>
              </a:tr>
              <a:tr h="59559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sv-SE" sz="1100"/>
                    </a:p>
                  </a:txBody>
                  <a:tcPr marL="70904" marR="70904" marT="35452" marB="35452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1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Öka antalet nya ledare i första hand i föräldragrupper för nystartade lag </a:t>
                      </a:r>
                    </a:p>
                    <a:p>
                      <a:endParaRPr lang="sv-SE" sz="1100"/>
                    </a:p>
                  </a:txBody>
                  <a:tcPr marL="70904" marR="70904" marT="35452" marB="35452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1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Introduktion för nya lagledare</a:t>
                      </a:r>
                    </a:p>
                    <a:p>
                      <a:endParaRPr lang="sv-SE" sz="1100"/>
                    </a:p>
                  </a:txBody>
                  <a:tcPr marL="70904" marR="70904" marT="35452" marB="35452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1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Introduktion i rutiner samt Laget.se</a:t>
                      </a:r>
                    </a:p>
                    <a:p>
                      <a:endParaRPr lang="sv-SE" sz="1100"/>
                    </a:p>
                  </a:txBody>
                  <a:tcPr marL="70904" marR="70904" marT="35452" marB="35452"/>
                </a:tc>
                <a:extLst>
                  <a:ext uri="{0D108BD9-81ED-4DB2-BD59-A6C34878D82A}">
                    <a16:rowId xmlns:a16="http://schemas.microsoft.com/office/drawing/2014/main" val="2311666899"/>
                  </a:ext>
                </a:extLst>
              </a:tr>
              <a:tr h="761039">
                <a:tc>
                  <a:txBody>
                    <a:bodyPr/>
                    <a:lstStyle/>
                    <a:p>
                      <a:endParaRPr lang="sv-SE" sz="1100"/>
                    </a:p>
                  </a:txBody>
                  <a:tcPr marL="70904" marR="70904" marT="35452" marB="35452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1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Få aktiva att fortsätta som ledare/funktionär/domare även efter avslutad verksamhet</a:t>
                      </a:r>
                    </a:p>
                    <a:p>
                      <a:endParaRPr lang="sv-SE" sz="1100" dirty="0"/>
                    </a:p>
                  </a:txBody>
                  <a:tcPr marL="70904" marR="70904" marT="35452" marB="35452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1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Introduktion för nya i föreningen</a:t>
                      </a:r>
                    </a:p>
                    <a:p>
                      <a:endParaRPr lang="sv-SE" sz="1100" dirty="0"/>
                    </a:p>
                  </a:txBody>
                  <a:tcPr marL="70904" marR="70904" marT="35452" marB="35452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1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Information till nya föräldrar på IP</a:t>
                      </a:r>
                    </a:p>
                    <a:p>
                      <a:endParaRPr lang="sv-SE" sz="1100"/>
                    </a:p>
                  </a:txBody>
                  <a:tcPr marL="70904" marR="70904" marT="35452" marB="35452"/>
                </a:tc>
                <a:extLst>
                  <a:ext uri="{0D108BD9-81ED-4DB2-BD59-A6C34878D82A}">
                    <a16:rowId xmlns:a16="http://schemas.microsoft.com/office/drawing/2014/main" val="2453289091"/>
                  </a:ext>
                </a:extLst>
              </a:tr>
              <a:tr h="595596">
                <a:tc>
                  <a:txBody>
                    <a:bodyPr/>
                    <a:lstStyle/>
                    <a:p>
                      <a:endParaRPr lang="sv-SE" sz="1100"/>
                    </a:p>
                  </a:txBody>
                  <a:tcPr marL="70904" marR="70904" marT="35452" marB="35452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1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Avtala med IFK D/Ö angående ungdomsverksamhet på IP</a:t>
                      </a:r>
                    </a:p>
                    <a:p>
                      <a:endParaRPr lang="sv-SE" sz="1100"/>
                    </a:p>
                  </a:txBody>
                  <a:tcPr marL="70904" marR="70904" marT="35452" marB="35452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1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Upprätta skötselplan samt ordningsplan för konstgräsplanen</a:t>
                      </a:r>
                    </a:p>
                    <a:p>
                      <a:endParaRPr lang="sv-SE" sz="1100" dirty="0"/>
                    </a:p>
                  </a:txBody>
                  <a:tcPr marL="70904" marR="70904" marT="35452" marB="35452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1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Lathund för nya föräldrar</a:t>
                      </a:r>
                    </a:p>
                    <a:p>
                      <a:endParaRPr lang="sv-SE" sz="1100"/>
                    </a:p>
                  </a:txBody>
                  <a:tcPr marL="70904" marR="70904" marT="35452" marB="35452"/>
                </a:tc>
                <a:extLst>
                  <a:ext uri="{0D108BD9-81ED-4DB2-BD59-A6C34878D82A}">
                    <a16:rowId xmlns:a16="http://schemas.microsoft.com/office/drawing/2014/main" val="2413318707"/>
                  </a:ext>
                </a:extLst>
              </a:tr>
              <a:tr h="595596">
                <a:tc>
                  <a:txBody>
                    <a:bodyPr/>
                    <a:lstStyle/>
                    <a:p>
                      <a:endParaRPr lang="sv-SE" sz="1100"/>
                    </a:p>
                  </a:txBody>
                  <a:tcPr marL="70904" marR="70904" marT="35452" marB="35452"/>
                </a:tc>
                <a:tc>
                  <a:txBody>
                    <a:bodyPr/>
                    <a:lstStyle/>
                    <a:p>
                      <a:endParaRPr lang="sv-SE" sz="1100"/>
                    </a:p>
                  </a:txBody>
                  <a:tcPr marL="70904" marR="70904" marT="35452" marB="35452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1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Uppstartsmöte 2026 för kommittéerna med styrelsen</a:t>
                      </a:r>
                    </a:p>
                    <a:p>
                      <a:endParaRPr lang="sv-SE" sz="1100" dirty="0"/>
                    </a:p>
                  </a:txBody>
                  <a:tcPr marL="70904" marR="70904" marT="35452" marB="35452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1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Rekrytera fler aktiva till arbetsgrupperna</a:t>
                      </a:r>
                    </a:p>
                    <a:p>
                      <a:endParaRPr lang="sv-SE" sz="1100" dirty="0"/>
                    </a:p>
                  </a:txBody>
                  <a:tcPr marL="70904" marR="70904" marT="35452" marB="35452"/>
                </a:tc>
                <a:extLst>
                  <a:ext uri="{0D108BD9-81ED-4DB2-BD59-A6C34878D82A}">
                    <a16:rowId xmlns:a16="http://schemas.microsoft.com/office/drawing/2014/main" val="3932137276"/>
                  </a:ext>
                </a:extLst>
              </a:tr>
              <a:tr h="571961">
                <a:tc>
                  <a:txBody>
                    <a:bodyPr/>
                    <a:lstStyle/>
                    <a:p>
                      <a:endParaRPr lang="sv-SE" sz="900"/>
                    </a:p>
                  </a:txBody>
                  <a:tcPr marL="70904" marR="70904" marT="35452" marB="35452"/>
                </a:tc>
                <a:tc>
                  <a:txBody>
                    <a:bodyPr/>
                    <a:lstStyle/>
                    <a:p>
                      <a:endParaRPr lang="sv-SE" sz="900"/>
                    </a:p>
                  </a:txBody>
                  <a:tcPr marL="70904" marR="70904" marT="35452" marB="35452"/>
                </a:tc>
                <a:tc>
                  <a:txBody>
                    <a:bodyPr/>
                    <a:lstStyle/>
                    <a:p>
                      <a:endParaRPr lang="sv-SE" sz="900"/>
                    </a:p>
                  </a:txBody>
                  <a:tcPr marL="70904" marR="70904" marT="35452" marB="35452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1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Organisera arbetsgrupperna efter klubbens behov</a:t>
                      </a:r>
                    </a:p>
                    <a:p>
                      <a:endParaRPr lang="sv-SE" sz="900" dirty="0"/>
                    </a:p>
                  </a:txBody>
                  <a:tcPr marL="70904" marR="70904" marT="35452" marB="35452"/>
                </a:tc>
                <a:extLst>
                  <a:ext uri="{0D108BD9-81ED-4DB2-BD59-A6C34878D82A}">
                    <a16:rowId xmlns:a16="http://schemas.microsoft.com/office/drawing/2014/main" val="21213359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661576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E5B4215-24C5-1647-B5D5-ABB4A8C59E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821AD123-8D64-6761-D942-F878B89530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sv-SE" sz="2800">
                <a:solidFill>
                  <a:srgbClr val="FFFFFF"/>
                </a:solidFill>
              </a:rPr>
              <a:t>Föreningsutveckling – sponsorkommittén och lotterikommittén</a:t>
            </a:r>
          </a:p>
        </p:txBody>
      </p:sp>
      <p:graphicFrame>
        <p:nvGraphicFramePr>
          <p:cNvPr id="4" name="Platshållare för innehåll 3">
            <a:extLst>
              <a:ext uri="{FF2B5EF4-FFF2-40B4-BE49-F238E27FC236}">
                <a16:creationId xmlns:a16="http://schemas.microsoft.com/office/drawing/2014/main" id="{66B400C4-514B-2B97-76E4-09C241270BF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93752654"/>
              </p:ext>
            </p:extLst>
          </p:nvPr>
        </p:nvGraphicFramePr>
        <p:xfrm>
          <a:off x="644056" y="2493650"/>
          <a:ext cx="10927831" cy="34306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74432">
                  <a:extLst>
                    <a:ext uri="{9D8B030D-6E8A-4147-A177-3AD203B41FA5}">
                      <a16:colId xmlns:a16="http://schemas.microsoft.com/office/drawing/2014/main" val="2245878010"/>
                    </a:ext>
                  </a:extLst>
                </a:gridCol>
                <a:gridCol w="3027105">
                  <a:extLst>
                    <a:ext uri="{9D8B030D-6E8A-4147-A177-3AD203B41FA5}">
                      <a16:colId xmlns:a16="http://schemas.microsoft.com/office/drawing/2014/main" val="1671275776"/>
                    </a:ext>
                  </a:extLst>
                </a:gridCol>
                <a:gridCol w="2560411">
                  <a:extLst>
                    <a:ext uri="{9D8B030D-6E8A-4147-A177-3AD203B41FA5}">
                      <a16:colId xmlns:a16="http://schemas.microsoft.com/office/drawing/2014/main" val="602636981"/>
                    </a:ext>
                  </a:extLst>
                </a:gridCol>
                <a:gridCol w="2865883">
                  <a:extLst>
                    <a:ext uri="{9D8B030D-6E8A-4147-A177-3AD203B41FA5}">
                      <a16:colId xmlns:a16="http://schemas.microsoft.com/office/drawing/2014/main" val="623208214"/>
                    </a:ext>
                  </a:extLst>
                </a:gridCol>
              </a:tblGrid>
              <a:tr h="321984">
                <a:tc>
                  <a:txBody>
                    <a:bodyPr/>
                    <a:lstStyle/>
                    <a:p>
                      <a:r>
                        <a:rPr lang="sv-SE" sz="1300"/>
                        <a:t>Strategisk inriktning</a:t>
                      </a:r>
                    </a:p>
                  </a:txBody>
                  <a:tcPr marL="86246" marR="86246" marT="43123" marB="43123"/>
                </a:tc>
                <a:tc>
                  <a:txBody>
                    <a:bodyPr/>
                    <a:lstStyle/>
                    <a:p>
                      <a:r>
                        <a:rPr lang="sv-SE" sz="1300"/>
                        <a:t>Basuppgifter</a:t>
                      </a:r>
                    </a:p>
                  </a:txBody>
                  <a:tcPr marL="86246" marR="86246" marT="43123" marB="43123"/>
                </a:tc>
                <a:tc>
                  <a:txBody>
                    <a:bodyPr/>
                    <a:lstStyle/>
                    <a:p>
                      <a:r>
                        <a:rPr lang="sv-SE" sz="1300"/>
                        <a:t>Prioriterad projekt/initativ</a:t>
                      </a:r>
                    </a:p>
                  </a:txBody>
                  <a:tcPr marL="86246" marR="86246" marT="43123" marB="43123"/>
                </a:tc>
                <a:tc>
                  <a:txBody>
                    <a:bodyPr/>
                    <a:lstStyle/>
                    <a:p>
                      <a:r>
                        <a:rPr lang="sv-SE" sz="1300"/>
                        <a:t>Insatser/aktiviteter</a:t>
                      </a:r>
                    </a:p>
                  </a:txBody>
                  <a:tcPr marL="86246" marR="86246" marT="43123" marB="43123"/>
                </a:tc>
                <a:extLst>
                  <a:ext uri="{0D108BD9-81ED-4DB2-BD59-A6C34878D82A}">
                    <a16:rowId xmlns:a16="http://schemas.microsoft.com/office/drawing/2014/main" val="344393273"/>
                  </a:ext>
                </a:extLst>
              </a:tr>
              <a:tr h="78196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500" b="1" i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Säkerställa nödvändiga intäkter till Films SK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sv-SE" sz="1300"/>
                    </a:p>
                  </a:txBody>
                  <a:tcPr marL="86246" marR="86246" marT="43123" marB="43123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3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Säkerställa intäkter från sponsorer enligt budget</a:t>
                      </a:r>
                    </a:p>
                    <a:p>
                      <a:endParaRPr lang="sv-SE" sz="1300" dirty="0"/>
                    </a:p>
                  </a:txBody>
                  <a:tcPr marL="86246" marR="86246" marT="43123" marB="43123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3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Hålla sponsorlistan aktuell</a:t>
                      </a:r>
                    </a:p>
                    <a:p>
                      <a:endParaRPr lang="sv-SE" sz="1300"/>
                    </a:p>
                  </a:txBody>
                  <a:tcPr marL="86246" marR="86246" marT="43123" marB="43123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3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Hitta nya sponsorer</a:t>
                      </a:r>
                    </a:p>
                    <a:p>
                      <a:endParaRPr lang="sv-SE" sz="1300"/>
                    </a:p>
                  </a:txBody>
                  <a:tcPr marL="86246" marR="86246" marT="43123" marB="43123"/>
                </a:tc>
                <a:extLst>
                  <a:ext uri="{0D108BD9-81ED-4DB2-BD59-A6C34878D82A}">
                    <a16:rowId xmlns:a16="http://schemas.microsoft.com/office/drawing/2014/main" val="2856049576"/>
                  </a:ext>
                </a:extLst>
              </a:tr>
              <a:tr h="72446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sv-SE" sz="1300"/>
                    </a:p>
                  </a:txBody>
                  <a:tcPr marL="86246" marR="86246" marT="43123" marB="43123"/>
                </a:tc>
                <a:tc>
                  <a:txBody>
                    <a:bodyPr/>
                    <a:lstStyle/>
                    <a:p>
                      <a:r>
                        <a:rPr lang="sv-SE" sz="1300" dirty="0"/>
                        <a:t>Följa sponsorpolicyn</a:t>
                      </a:r>
                    </a:p>
                  </a:txBody>
                  <a:tcPr marL="86246" marR="86246" marT="43123" marB="43123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3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Upprätthålla kontakten med sponsorer</a:t>
                      </a:r>
                    </a:p>
                    <a:p>
                      <a:endParaRPr lang="sv-SE" sz="1300"/>
                    </a:p>
                  </a:txBody>
                  <a:tcPr marL="86246" marR="86246" marT="43123" marB="43123"/>
                </a:tc>
                <a:tc>
                  <a:txBody>
                    <a:bodyPr/>
                    <a:lstStyle/>
                    <a:p>
                      <a:endParaRPr lang="sv-SE" sz="1300"/>
                    </a:p>
                  </a:txBody>
                  <a:tcPr marL="86246" marR="86246" marT="43123" marB="43123"/>
                </a:tc>
                <a:extLst>
                  <a:ext uri="{0D108BD9-81ED-4DB2-BD59-A6C34878D82A}">
                    <a16:rowId xmlns:a16="http://schemas.microsoft.com/office/drawing/2014/main" val="2311666899"/>
                  </a:ext>
                </a:extLst>
              </a:tr>
              <a:tr h="354566">
                <a:tc>
                  <a:txBody>
                    <a:bodyPr/>
                    <a:lstStyle/>
                    <a:p>
                      <a:endParaRPr lang="sv-SE" sz="1300"/>
                    </a:p>
                  </a:txBody>
                  <a:tcPr marL="86246" marR="86246" marT="43123" marB="43123"/>
                </a:tc>
                <a:tc>
                  <a:txBody>
                    <a:bodyPr/>
                    <a:lstStyle/>
                    <a:p>
                      <a:endParaRPr lang="sv-SE" sz="1300" dirty="0"/>
                    </a:p>
                  </a:txBody>
                  <a:tcPr marL="86246" marR="86246" marT="43123" marB="43123"/>
                </a:tc>
                <a:tc>
                  <a:txBody>
                    <a:bodyPr/>
                    <a:lstStyle/>
                    <a:p>
                      <a:r>
                        <a:rPr lang="sv-SE" sz="1300" dirty="0"/>
                        <a:t>Söka bidrag </a:t>
                      </a:r>
                      <a:r>
                        <a:rPr lang="sv-SE" sz="1300"/>
                        <a:t>för investeringar</a:t>
                      </a:r>
                    </a:p>
                  </a:txBody>
                  <a:tcPr marL="86246" marR="86246" marT="43123" marB="43123"/>
                </a:tc>
                <a:tc>
                  <a:txBody>
                    <a:bodyPr/>
                    <a:lstStyle/>
                    <a:p>
                      <a:endParaRPr lang="sv-SE" sz="1300"/>
                    </a:p>
                  </a:txBody>
                  <a:tcPr marL="86246" marR="86246" marT="43123" marB="43123"/>
                </a:tc>
                <a:extLst>
                  <a:ext uri="{0D108BD9-81ED-4DB2-BD59-A6C34878D82A}">
                    <a16:rowId xmlns:a16="http://schemas.microsoft.com/office/drawing/2014/main" val="2453289091"/>
                  </a:ext>
                </a:extLst>
              </a:tr>
              <a:tr h="724464">
                <a:tc>
                  <a:txBody>
                    <a:bodyPr/>
                    <a:lstStyle/>
                    <a:p>
                      <a:endParaRPr lang="sv-SE" sz="1300"/>
                    </a:p>
                  </a:txBody>
                  <a:tcPr marL="86246" marR="86246" marT="43123" marB="43123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3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Säkerställa intäkter från Lotteriverksamheten enligt budget</a:t>
                      </a:r>
                    </a:p>
                    <a:p>
                      <a:endParaRPr lang="sv-SE" sz="1300" dirty="0"/>
                    </a:p>
                  </a:txBody>
                  <a:tcPr marL="86246" marR="86246" marT="43123" marB="43123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3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Planera bingolottoverksamhet   </a:t>
                      </a:r>
                    </a:p>
                    <a:p>
                      <a:endParaRPr lang="sv-SE" sz="1300" dirty="0"/>
                    </a:p>
                  </a:txBody>
                  <a:tcPr marL="86246" marR="86246" marT="43123" marB="43123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3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Organisera Bingolottoförsäljning inför året (påsk-, jul- och nyårshelgerna)</a:t>
                      </a:r>
                    </a:p>
                    <a:p>
                      <a:endParaRPr lang="sv-SE" sz="1300"/>
                    </a:p>
                  </a:txBody>
                  <a:tcPr marL="86246" marR="86246" marT="43123" marB="43123"/>
                </a:tc>
                <a:extLst>
                  <a:ext uri="{0D108BD9-81ED-4DB2-BD59-A6C34878D82A}">
                    <a16:rowId xmlns:a16="http://schemas.microsoft.com/office/drawing/2014/main" val="2413318707"/>
                  </a:ext>
                </a:extLst>
              </a:tr>
              <a:tr h="523224">
                <a:tc>
                  <a:txBody>
                    <a:bodyPr/>
                    <a:lstStyle/>
                    <a:p>
                      <a:endParaRPr lang="sv-SE" sz="1300"/>
                    </a:p>
                  </a:txBody>
                  <a:tcPr marL="86246" marR="86246" marT="43123" marB="43123"/>
                </a:tc>
                <a:tc>
                  <a:txBody>
                    <a:bodyPr/>
                    <a:lstStyle/>
                    <a:p>
                      <a:endParaRPr lang="sv-SE" sz="1300"/>
                    </a:p>
                  </a:txBody>
                  <a:tcPr marL="86246" marR="86246" marT="43123" marB="43123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3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Planera övrig lotteriverksamhet  </a:t>
                      </a:r>
                    </a:p>
                    <a:p>
                      <a:endParaRPr lang="sv-SE" sz="1300" dirty="0"/>
                    </a:p>
                  </a:txBody>
                  <a:tcPr marL="86246" marR="86246" marT="43123" marB="43123"/>
                </a:tc>
                <a:tc>
                  <a:txBody>
                    <a:bodyPr/>
                    <a:lstStyle/>
                    <a:p>
                      <a:endParaRPr lang="sv-SE" sz="1300" dirty="0"/>
                    </a:p>
                  </a:txBody>
                  <a:tcPr marL="86246" marR="86246" marT="43123" marB="43123"/>
                </a:tc>
                <a:extLst>
                  <a:ext uri="{0D108BD9-81ED-4DB2-BD59-A6C34878D82A}">
                    <a16:rowId xmlns:a16="http://schemas.microsoft.com/office/drawing/2014/main" val="39321372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482003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-tem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96B24"/>
      </a:accent1>
      <a:accent2>
        <a:srgbClr val="4EA72E"/>
      </a:accent2>
      <a:accent3>
        <a:srgbClr val="156082"/>
      </a:accent3>
      <a:accent4>
        <a:srgbClr val="0F9ED5"/>
      </a:accent4>
      <a:accent5>
        <a:srgbClr val="A02B93"/>
      </a:accent5>
      <a:accent6>
        <a:srgbClr val="E97132"/>
      </a:accent6>
      <a:hlink>
        <a:srgbClr val="467886"/>
      </a:hlink>
      <a:folHlink>
        <a:srgbClr val="96607D"/>
      </a:folHlink>
    </a:clrScheme>
    <a:fontScheme name="Office-tema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97E0A228-C590-4D20-B05F-A6BF04A0544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115</TotalTime>
  <Words>925</Words>
  <Application>Microsoft Office PowerPoint</Application>
  <PresentationFormat>Bredbild</PresentationFormat>
  <Paragraphs>162</Paragraphs>
  <Slides>10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7</vt:i4>
      </vt:variant>
      <vt:variant>
        <vt:lpstr>Tema</vt:lpstr>
      </vt:variant>
      <vt:variant>
        <vt:i4>2</vt:i4>
      </vt:variant>
      <vt:variant>
        <vt:lpstr>Bildrubriker</vt:lpstr>
      </vt:variant>
      <vt:variant>
        <vt:i4>10</vt:i4>
      </vt:variant>
    </vt:vector>
  </HeadingPairs>
  <TitlesOfParts>
    <vt:vector size="19" baseType="lpstr">
      <vt:lpstr>Aptos</vt:lpstr>
      <vt:lpstr>Aptos Display</vt:lpstr>
      <vt:lpstr>Arial</vt:lpstr>
      <vt:lpstr>Calibri</vt:lpstr>
      <vt:lpstr>Calibri Light</vt:lpstr>
      <vt:lpstr>Courier New</vt:lpstr>
      <vt:lpstr>Symbol</vt:lpstr>
      <vt:lpstr>Office-tema</vt:lpstr>
      <vt:lpstr>Office Theme</vt:lpstr>
      <vt:lpstr>Verksamhetsplan Films SK 2026</vt:lpstr>
      <vt:lpstr>Fotbollsutveckling – område utbildning spelare</vt:lpstr>
      <vt:lpstr>Fotbollsutveckling – område utbildning ledare</vt:lpstr>
      <vt:lpstr>Fotbollsutveckling – område tävling</vt:lpstr>
      <vt:lpstr>Fotbollsutveckling – område domare</vt:lpstr>
      <vt:lpstr>Föreningsutveckling – område styrelsen</vt:lpstr>
      <vt:lpstr>Föreningsutveckling – kansli</vt:lpstr>
      <vt:lpstr>Föreningsutveckling – område styrelse, kansli, senior- och ungdomsverksamhet</vt:lpstr>
      <vt:lpstr>Föreningsutveckling – sponsorkommittén och lotterikommittén</vt:lpstr>
      <vt:lpstr>Föreningsutveckling – anläggningskommittén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Lisa Hoffner</dc:creator>
  <cp:lastModifiedBy>Lisa Hoffner</cp:lastModifiedBy>
  <cp:revision>1</cp:revision>
  <dcterms:created xsi:type="dcterms:W3CDTF">2025-01-19T12:53:22Z</dcterms:created>
  <dcterms:modified xsi:type="dcterms:W3CDTF">2026-02-23T20:01:46Z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4c9af7a5-0bf4-474d-9f80-d32b83985ffd_Enabled">
    <vt:lpwstr>true</vt:lpwstr>
  </property>
  <property fmtid="{D5CDD505-2E9C-101B-9397-08002B2CF9AE}" pid="3" name="MSIP_Label_4c9af7a5-0bf4-474d-9f80-d32b83985ffd_SetDate">
    <vt:lpwstr>2025-02-26T18:40:25Z</vt:lpwstr>
  </property>
  <property fmtid="{D5CDD505-2E9C-101B-9397-08002B2CF9AE}" pid="4" name="MSIP_Label_4c9af7a5-0bf4-474d-9f80-d32b83985ffd_Method">
    <vt:lpwstr>Standard</vt:lpwstr>
  </property>
  <property fmtid="{D5CDD505-2E9C-101B-9397-08002B2CF9AE}" pid="5" name="MSIP_Label_4c9af7a5-0bf4-474d-9f80-d32b83985ffd_Name">
    <vt:lpwstr>Informationsklass - Intern</vt:lpwstr>
  </property>
  <property fmtid="{D5CDD505-2E9C-101B-9397-08002B2CF9AE}" pid="6" name="MSIP_Label_4c9af7a5-0bf4-474d-9f80-d32b83985ffd_SiteId">
    <vt:lpwstr>af96f328-1ce9-4877-ae24-5c4255923bec</vt:lpwstr>
  </property>
  <property fmtid="{D5CDD505-2E9C-101B-9397-08002B2CF9AE}" pid="7" name="MSIP_Label_4c9af7a5-0bf4-474d-9f80-d32b83985ffd_ActionId">
    <vt:lpwstr>570303c7-c096-4bc2-a67b-1a5b361e7c94</vt:lpwstr>
  </property>
  <property fmtid="{D5CDD505-2E9C-101B-9397-08002B2CF9AE}" pid="8" name="MSIP_Label_4c9af7a5-0bf4-474d-9f80-d32b83985ffd_ContentBits">
    <vt:lpwstr>0</vt:lpwstr>
  </property>
  <property fmtid="{D5CDD505-2E9C-101B-9397-08002B2CF9AE}" pid="9" name="MSIP_Label_4c9af7a5-0bf4-474d-9f80-d32b83985ffd_Tag">
    <vt:lpwstr>10, 3, 0, 1</vt:lpwstr>
  </property>
</Properties>
</file>